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27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0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774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65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65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699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26439-3C57-41E4-A5A1-CC38E1BA4A5D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C002DE-BB81-40A9-8E5F-A20E6795346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9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8F11-C2F8-4777-A53A-8729CF73C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E760-A3D2-4A9B-A42D-A5CC2318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096" y="-205272"/>
            <a:ext cx="13100507" cy="79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1D3C6-F923-4FC3-923C-A3CB6A88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79" y="3615654"/>
            <a:ext cx="5187858" cy="2554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F2366-8551-4626-82F2-0150D5103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24" y="2059669"/>
            <a:ext cx="2607225" cy="432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769CF-932F-4061-870A-4BB8D28832B0}"/>
              </a:ext>
            </a:extLst>
          </p:cNvPr>
          <p:cNvSpPr txBox="1"/>
          <p:nvPr/>
        </p:nvSpPr>
        <p:spPr>
          <a:xfrm>
            <a:off x="1325461" y="373449"/>
            <a:ext cx="819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 What is Outlier?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73864-D970-4B84-8FE3-153A75DD9208}"/>
              </a:ext>
            </a:extLst>
          </p:cNvPr>
          <p:cNvSpPr txBox="1"/>
          <p:nvPr/>
        </p:nvSpPr>
        <p:spPr>
          <a:xfrm>
            <a:off x="1191236" y="1078059"/>
            <a:ext cx="1051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is a data point that </a:t>
            </a:r>
            <a:r>
              <a:rPr lang="en-US" sz="2400" b="1" dirty="0">
                <a:solidFill>
                  <a:srgbClr val="C00000"/>
                </a:solidFill>
              </a:rPr>
              <a:t>DIFFERS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SIGNIFICANTLY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other observations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5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3ADA4-AF3B-4183-A465-EAD8A0D89BB9}"/>
              </a:ext>
            </a:extLst>
          </p:cNvPr>
          <p:cNvSpPr txBox="1"/>
          <p:nvPr/>
        </p:nvSpPr>
        <p:spPr>
          <a:xfrm>
            <a:off x="1308683" y="230836"/>
            <a:ext cx="106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What does DIFFER SIGNIFICANTLY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EFDE4-0038-4A5E-8838-C05688BC9633}"/>
              </a:ext>
            </a:extLst>
          </p:cNvPr>
          <p:cNvSpPr txBox="1"/>
          <p:nvPr/>
        </p:nvSpPr>
        <p:spPr>
          <a:xfrm>
            <a:off x="1347831" y="986988"/>
            <a:ext cx="949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IN" dirty="0"/>
              <a:t>The data point that are out of the </a:t>
            </a:r>
            <a:r>
              <a:rPr lang="en-IN" sz="2000" b="1" dirty="0">
                <a:solidFill>
                  <a:srgbClr val="C00000"/>
                </a:solidFill>
              </a:rPr>
              <a:t>Range. (IQR)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3E0AA-83C3-4A31-BD3E-6CF9EFAC4E55}"/>
              </a:ext>
            </a:extLst>
          </p:cNvPr>
          <p:cNvSpPr/>
          <p:nvPr/>
        </p:nvSpPr>
        <p:spPr>
          <a:xfrm>
            <a:off x="3459455" y="2009549"/>
            <a:ext cx="5771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10, 11, 15, 17, 13, 18, 14, 52</a:t>
            </a:r>
            <a:endParaRPr lang="en-IN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A2EE-9622-4DB0-A9AA-1B01DC883952}"/>
              </a:ext>
            </a:extLst>
          </p:cNvPr>
          <p:cNvSpPr/>
          <p:nvPr/>
        </p:nvSpPr>
        <p:spPr>
          <a:xfrm>
            <a:off x="3906614" y="2773793"/>
            <a:ext cx="5771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10, 11, 13, 14, 15, 17, 18, </a:t>
            </a:r>
            <a:r>
              <a:rPr lang="en-IN" sz="7200" b="1" dirty="0">
                <a:solidFill>
                  <a:srgbClr val="C00000"/>
                </a:solidFill>
              </a:rPr>
              <a:t>52</a:t>
            </a:r>
            <a:endParaRPr lang="en-IN" sz="7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EAFAF-B651-46E8-91DF-057D187A7351}"/>
              </a:ext>
            </a:extLst>
          </p:cNvPr>
          <p:cNvSpPr txBox="1"/>
          <p:nvPr/>
        </p:nvSpPr>
        <p:spPr>
          <a:xfrm>
            <a:off x="8615887" y="4565353"/>
            <a:ext cx="139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 Terms of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&amp; 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8FD23-74B5-47FA-8F43-811AF5B644C6}"/>
              </a:ext>
            </a:extLst>
          </p:cNvPr>
          <p:cNvSpPr txBox="1"/>
          <p:nvPr/>
        </p:nvSpPr>
        <p:spPr>
          <a:xfrm>
            <a:off x="1308684" y="1522925"/>
            <a:ext cx="200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4D2B80-B221-43D9-8442-13328E7D9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15" y="3023994"/>
            <a:ext cx="6667598" cy="323884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42173A3-391E-4AFE-B3E7-B0E8817F1159}"/>
              </a:ext>
            </a:extLst>
          </p:cNvPr>
          <p:cNvSpPr/>
          <p:nvPr/>
        </p:nvSpPr>
        <p:spPr>
          <a:xfrm>
            <a:off x="1539614" y="2301936"/>
            <a:ext cx="2052943" cy="4211108"/>
          </a:xfrm>
          <a:prstGeom prst="ellipse">
            <a:avLst/>
          </a:prstGeom>
          <a:noFill/>
          <a:ln w="152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627AE1D3-CEF4-4C5D-8D10-F1D45A6600E0}"/>
              </a:ext>
            </a:extLst>
          </p:cNvPr>
          <p:cNvSpPr/>
          <p:nvPr/>
        </p:nvSpPr>
        <p:spPr>
          <a:xfrm>
            <a:off x="4612237" y="2918584"/>
            <a:ext cx="2548584" cy="474742"/>
          </a:xfrm>
          <a:prstGeom prst="borderCallout2">
            <a:avLst/>
          </a:prstGeom>
          <a:solidFill>
            <a:srgbClr val="FFC000"/>
          </a:solidFill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19050"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OUT OF RANGE</a:t>
            </a:r>
          </a:p>
        </p:txBody>
      </p:sp>
    </p:spTree>
    <p:extLst>
      <p:ext uri="{BB962C8B-B14F-4D97-AF65-F5344CB8AC3E}">
        <p14:creationId xmlns:p14="http://schemas.microsoft.com/office/powerpoint/2010/main" val="20710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9" grpId="1"/>
      <p:bldP spid="10" grpId="0"/>
      <p:bldP spid="10" grpId="1"/>
      <p:bldP spid="13" grpId="0"/>
      <p:bldP spid="15" grpId="0"/>
      <p:bldP spid="14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54DB0-8E2B-47BD-B437-BAFB4EA19050}"/>
              </a:ext>
            </a:extLst>
          </p:cNvPr>
          <p:cNvSpPr txBox="1"/>
          <p:nvPr/>
        </p:nvSpPr>
        <p:spPr>
          <a:xfrm>
            <a:off x="1308683" y="230836"/>
            <a:ext cx="106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How to detect OUTLIERS?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93A39-BC12-4847-BD37-496EA688CDB9}"/>
              </a:ext>
            </a:extLst>
          </p:cNvPr>
          <p:cNvSpPr txBox="1"/>
          <p:nvPr/>
        </p:nvSpPr>
        <p:spPr>
          <a:xfrm>
            <a:off x="1347831" y="986988"/>
            <a:ext cx="949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IN" dirty="0"/>
              <a:t>For Detecting Outliers we need to study </a:t>
            </a:r>
            <a:r>
              <a:rPr lang="en-IN" b="1" dirty="0">
                <a:solidFill>
                  <a:srgbClr val="C00000"/>
                </a:solidFill>
              </a:rPr>
              <a:t>IQR (Inter Quartile Range)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3AC62-876D-422B-B844-92F4005BDDE3}"/>
              </a:ext>
            </a:extLst>
          </p:cNvPr>
          <p:cNvSpPr txBox="1"/>
          <p:nvPr/>
        </p:nvSpPr>
        <p:spPr>
          <a:xfrm>
            <a:off x="1347831" y="1585054"/>
            <a:ext cx="9496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Interquartile Range is the range of values between Quartile1 and Quartile3,</a:t>
            </a:r>
          </a:p>
          <a:p>
            <a:r>
              <a:rPr lang="en-IN" dirty="0"/>
              <a:t>So</a:t>
            </a:r>
            <a:r>
              <a:rPr lang="en-IN" b="1" dirty="0">
                <a:solidFill>
                  <a:srgbClr val="C00000"/>
                </a:solidFill>
              </a:rPr>
              <a:t> IQR= Q3-Q1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8BCFC-63F0-446B-AA33-1468481BD332}"/>
              </a:ext>
            </a:extLst>
          </p:cNvPr>
          <p:cNvSpPr txBox="1"/>
          <p:nvPr/>
        </p:nvSpPr>
        <p:spPr>
          <a:xfrm>
            <a:off x="1347830" y="2234208"/>
            <a:ext cx="1043349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For Study IQR we must be introduced with Following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Quarters (Data Sample if taken as 100% would be divided among for 4 Quarters each have 25%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needs to be sorted in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0B277-C3AC-411F-9912-8A6DD174B172}"/>
              </a:ext>
            </a:extLst>
          </p:cNvPr>
          <p:cNvSpPr txBox="1"/>
          <p:nvPr/>
        </p:nvSpPr>
        <p:spPr>
          <a:xfrm>
            <a:off x="2329311" y="3717448"/>
            <a:ext cx="670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(Q1) Quartile 1 (First 25% Data) i.e. Data after sorting in ascending order least values lies in this Quarter.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497-8E0F-442F-B0B6-115F651CF041}"/>
              </a:ext>
            </a:extLst>
          </p:cNvPr>
          <p:cNvSpPr txBox="1"/>
          <p:nvPr/>
        </p:nvSpPr>
        <p:spPr>
          <a:xfrm>
            <a:off x="2329310" y="4497091"/>
            <a:ext cx="670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(Q2) Quartile 2 or Median (First 50%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6164-74C8-473F-B542-30EBD1960D3C}"/>
              </a:ext>
            </a:extLst>
          </p:cNvPr>
          <p:cNvSpPr txBox="1"/>
          <p:nvPr/>
        </p:nvSpPr>
        <p:spPr>
          <a:xfrm>
            <a:off x="2329310" y="5106896"/>
            <a:ext cx="670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(Q3) Quartile 3 (Last 75% Data)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36F8B-7B1D-455A-8E1D-1005EC143C19}"/>
              </a:ext>
            </a:extLst>
          </p:cNvPr>
          <p:cNvSpPr txBox="1"/>
          <p:nvPr/>
        </p:nvSpPr>
        <p:spPr>
          <a:xfrm>
            <a:off x="2329311" y="3281243"/>
            <a:ext cx="572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 value (Least Value in Dataset)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A5F0-6EE9-45F5-9BBA-BE547535E60C}"/>
              </a:ext>
            </a:extLst>
          </p:cNvPr>
          <p:cNvSpPr txBox="1"/>
          <p:nvPr/>
        </p:nvSpPr>
        <p:spPr>
          <a:xfrm>
            <a:off x="2329310" y="5842137"/>
            <a:ext cx="572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value (Highest Value in Dataset)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D8417415-9E90-4E1D-BBE5-7B968CCF1E51}"/>
              </a:ext>
            </a:extLst>
          </p:cNvPr>
          <p:cNvSpPr/>
          <p:nvPr/>
        </p:nvSpPr>
        <p:spPr>
          <a:xfrm>
            <a:off x="1021279" y="3429000"/>
            <a:ext cx="1308032" cy="462048"/>
          </a:xfrm>
          <a:prstGeom prst="bracePair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Quarter 1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F3D35360-E093-4234-94A8-80267FE80BD3}"/>
              </a:ext>
            </a:extLst>
          </p:cNvPr>
          <p:cNvSpPr/>
          <p:nvPr/>
        </p:nvSpPr>
        <p:spPr>
          <a:xfrm>
            <a:off x="1021278" y="4086555"/>
            <a:ext cx="1308032" cy="462048"/>
          </a:xfrm>
          <a:prstGeom prst="bracePair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Quarter 2</a:t>
            </a:r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BDE85611-AE6B-40BC-ADBD-86663011BFF5}"/>
              </a:ext>
            </a:extLst>
          </p:cNvPr>
          <p:cNvSpPr/>
          <p:nvPr/>
        </p:nvSpPr>
        <p:spPr>
          <a:xfrm>
            <a:off x="1021278" y="4774315"/>
            <a:ext cx="1308032" cy="462048"/>
          </a:xfrm>
          <a:prstGeom prst="bracePair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Quarter 3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938CF90-B5F4-4228-839E-5341FEF18C1A}"/>
              </a:ext>
            </a:extLst>
          </p:cNvPr>
          <p:cNvSpPr/>
          <p:nvPr/>
        </p:nvSpPr>
        <p:spPr>
          <a:xfrm>
            <a:off x="1021278" y="5475997"/>
            <a:ext cx="1308032" cy="462048"/>
          </a:xfrm>
          <a:prstGeom prst="bracePair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Quarter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8419F-0E7E-4D2B-9041-9D8F5734AD59}"/>
              </a:ext>
            </a:extLst>
          </p:cNvPr>
          <p:cNvSpPr txBox="1"/>
          <p:nvPr/>
        </p:nvSpPr>
        <p:spPr>
          <a:xfrm>
            <a:off x="9754601" y="3293347"/>
            <a:ext cx="822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</a:p>
          <a:p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16C34-94F9-4B88-8238-792DDD95842A}"/>
              </a:ext>
            </a:extLst>
          </p:cNvPr>
          <p:cNvSpPr/>
          <p:nvPr/>
        </p:nvSpPr>
        <p:spPr>
          <a:xfrm>
            <a:off x="8644317" y="3291719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Min value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80C0A1-F6D2-424F-895F-38BA9C82EAE2}"/>
              </a:ext>
            </a:extLst>
          </p:cNvPr>
          <p:cNvSpPr/>
          <p:nvPr/>
        </p:nvSpPr>
        <p:spPr>
          <a:xfrm>
            <a:off x="9038119" y="390018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Q1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1E1CC-59EE-448F-AB33-FB097F9C7E91}"/>
              </a:ext>
            </a:extLst>
          </p:cNvPr>
          <p:cNvSpPr/>
          <p:nvPr/>
        </p:nvSpPr>
        <p:spPr>
          <a:xfrm>
            <a:off x="9049645" y="513064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Q3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5772A-9985-4526-8832-319CC0E36160}"/>
              </a:ext>
            </a:extLst>
          </p:cNvPr>
          <p:cNvSpPr/>
          <p:nvPr/>
        </p:nvSpPr>
        <p:spPr>
          <a:xfrm>
            <a:off x="8843152" y="450018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Median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59330-8B6C-4BBA-A6B1-88A4D7A82F28}"/>
              </a:ext>
            </a:extLst>
          </p:cNvPr>
          <p:cNvSpPr/>
          <p:nvPr/>
        </p:nvSpPr>
        <p:spPr>
          <a:xfrm>
            <a:off x="8608687" y="5753227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Max value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9A95-1090-4EDA-A390-0C2774B5F5C1}"/>
              </a:ext>
            </a:extLst>
          </p:cNvPr>
          <p:cNvCxnSpPr/>
          <p:nvPr/>
        </p:nvCxnSpPr>
        <p:spPr>
          <a:xfrm>
            <a:off x="10414658" y="4086555"/>
            <a:ext cx="0" cy="1257341"/>
          </a:xfrm>
          <a:prstGeom prst="straightConnector1">
            <a:avLst/>
          </a:prstGeom>
          <a:ln w="5080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41B8AA-F718-4C45-A9F1-ADFBA0DBE784}"/>
              </a:ext>
            </a:extLst>
          </p:cNvPr>
          <p:cNvSpPr txBox="1"/>
          <p:nvPr/>
        </p:nvSpPr>
        <p:spPr>
          <a:xfrm>
            <a:off x="10576742" y="4064814"/>
            <a:ext cx="120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IQR</a:t>
            </a:r>
          </a:p>
          <a:p>
            <a:pPr algn="ctr"/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(Q3-Q1)</a:t>
            </a:r>
          </a:p>
          <a:p>
            <a:pPr algn="ctr"/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27-18 = 9</a:t>
            </a:r>
          </a:p>
        </p:txBody>
      </p:sp>
    </p:spTree>
    <p:extLst>
      <p:ext uri="{BB962C8B-B14F-4D97-AF65-F5344CB8AC3E}">
        <p14:creationId xmlns:p14="http://schemas.microsoft.com/office/powerpoint/2010/main" val="12028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ED55D-F5F6-4081-9A1E-CB3CBD96FACF}"/>
              </a:ext>
            </a:extLst>
          </p:cNvPr>
          <p:cNvSpPr txBox="1"/>
          <p:nvPr/>
        </p:nvSpPr>
        <p:spPr>
          <a:xfrm>
            <a:off x="1308683" y="230836"/>
            <a:ext cx="106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How to detect OUTLIERS?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20E6A-1F1D-4A34-B2C2-7F550AF74EBF}"/>
              </a:ext>
            </a:extLst>
          </p:cNvPr>
          <p:cNvSpPr txBox="1"/>
          <p:nvPr/>
        </p:nvSpPr>
        <p:spPr>
          <a:xfrm>
            <a:off x="1308683" y="1058240"/>
            <a:ext cx="9367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IN" dirty="0"/>
              <a:t>Any Value in Dataset above </a:t>
            </a:r>
            <a:r>
              <a:rPr lang="en-IN" b="1" dirty="0">
                <a:solidFill>
                  <a:srgbClr val="C00000"/>
                </a:solidFill>
              </a:rPr>
              <a:t>Q3+ 1.5</a:t>
            </a:r>
            <a:r>
              <a:rPr lang="en-IN" dirty="0"/>
              <a:t> * </a:t>
            </a:r>
            <a:r>
              <a:rPr lang="en-IN" b="1" dirty="0">
                <a:solidFill>
                  <a:srgbClr val="C00000"/>
                </a:solidFill>
              </a:rPr>
              <a:t>IQR (Inter Quartile Range) 								</a:t>
            </a:r>
            <a:r>
              <a:rPr lang="en-IN" b="1" dirty="0"/>
              <a:t>OR</a:t>
            </a:r>
          </a:p>
          <a:p>
            <a:r>
              <a:rPr lang="en-IN" dirty="0"/>
              <a:t>		Any Value in Dataset below </a:t>
            </a:r>
            <a:r>
              <a:rPr lang="en-IN" b="1" dirty="0">
                <a:solidFill>
                  <a:srgbClr val="C00000"/>
                </a:solidFill>
              </a:rPr>
              <a:t>Q1-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1.5</a:t>
            </a:r>
            <a:r>
              <a:rPr lang="en-IN" dirty="0"/>
              <a:t> * </a:t>
            </a:r>
            <a:r>
              <a:rPr lang="en-IN" b="1" dirty="0">
                <a:solidFill>
                  <a:srgbClr val="C00000"/>
                </a:solidFill>
              </a:rPr>
              <a:t>IQR (Inter Quartile Range) 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	 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F344-8574-4D8F-9078-D9DF1E26189B}"/>
              </a:ext>
            </a:extLst>
          </p:cNvPr>
          <p:cNvSpPr txBox="1"/>
          <p:nvPr/>
        </p:nvSpPr>
        <p:spPr>
          <a:xfrm>
            <a:off x="1308683" y="2212401"/>
            <a:ext cx="200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5ED0B-824A-4586-8754-92E7C4357B94}"/>
              </a:ext>
            </a:extLst>
          </p:cNvPr>
          <p:cNvSpPr/>
          <p:nvPr/>
        </p:nvSpPr>
        <p:spPr>
          <a:xfrm>
            <a:off x="2904607" y="2163927"/>
            <a:ext cx="5771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10, 11, 15, 17, 13, 18, 14, 52</a:t>
            </a:r>
            <a:endParaRPr lang="en-IN" sz="3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1F254F2-3DA2-4972-A4AE-C93EA4BBA8F5}"/>
              </a:ext>
            </a:extLst>
          </p:cNvPr>
          <p:cNvSpPr/>
          <p:nvPr/>
        </p:nvSpPr>
        <p:spPr>
          <a:xfrm rot="16200000">
            <a:off x="4080572" y="2885006"/>
            <a:ext cx="1011292" cy="527953"/>
          </a:xfrm>
          <a:prstGeom prst="leftBrace">
            <a:avLst>
              <a:gd name="adj1" fmla="val 8333"/>
              <a:gd name="adj2" fmla="val 5203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65C264D-4C8A-4C6A-BFEF-DA5A39B50C82}"/>
              </a:ext>
            </a:extLst>
          </p:cNvPr>
          <p:cNvSpPr/>
          <p:nvPr/>
        </p:nvSpPr>
        <p:spPr>
          <a:xfrm rot="16200000">
            <a:off x="5662434" y="2585616"/>
            <a:ext cx="431869" cy="58477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6B7447B-523E-40D6-B944-29CF280A0167}"/>
              </a:ext>
            </a:extLst>
          </p:cNvPr>
          <p:cNvSpPr/>
          <p:nvPr/>
        </p:nvSpPr>
        <p:spPr>
          <a:xfrm rot="16200000">
            <a:off x="6609581" y="2865960"/>
            <a:ext cx="992561" cy="58477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9C132-F7F2-4CE6-9BA8-F2C0142002D4}"/>
              </a:ext>
            </a:extLst>
          </p:cNvPr>
          <p:cNvSpPr txBox="1"/>
          <p:nvPr/>
        </p:nvSpPr>
        <p:spPr>
          <a:xfrm>
            <a:off x="3747729" y="3654629"/>
            <a:ext cx="17337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Q1</a:t>
            </a:r>
          </a:p>
          <a:p>
            <a:pPr algn="ctr"/>
            <a:r>
              <a:rPr lang="en-IN" b="1" dirty="0"/>
              <a:t>(11+13)/2 = </a:t>
            </a:r>
            <a:r>
              <a:rPr lang="en-IN" sz="2000" b="1" dirty="0">
                <a:solidFill>
                  <a:srgbClr val="C00000"/>
                </a:solidFill>
              </a:rPr>
              <a:t>12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E0CBD-AAA2-4441-8100-F0150098CF9A}"/>
              </a:ext>
            </a:extLst>
          </p:cNvPr>
          <p:cNvSpPr txBox="1"/>
          <p:nvPr/>
        </p:nvSpPr>
        <p:spPr>
          <a:xfrm>
            <a:off x="6210550" y="3654632"/>
            <a:ext cx="19359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Q3</a:t>
            </a:r>
          </a:p>
          <a:p>
            <a:pPr algn="ctr"/>
            <a:r>
              <a:rPr lang="en-IN" b="1" dirty="0"/>
              <a:t>(17+18)/2 = </a:t>
            </a:r>
            <a:r>
              <a:rPr lang="en-IN" sz="2000" b="1" dirty="0">
                <a:solidFill>
                  <a:srgbClr val="C00000"/>
                </a:solidFill>
              </a:rPr>
              <a:t>17.5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82355-96E2-40C2-8BE2-F23E5717FD53}"/>
              </a:ext>
            </a:extLst>
          </p:cNvPr>
          <p:cNvSpPr/>
          <p:nvPr/>
        </p:nvSpPr>
        <p:spPr>
          <a:xfrm>
            <a:off x="2904607" y="2163927"/>
            <a:ext cx="5771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10, 11, 13, 14, 15, 17, 18, 52</a:t>
            </a:r>
            <a:endParaRPr lang="en-IN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FECA1-C685-4F36-8C83-D48C854BB223}"/>
              </a:ext>
            </a:extLst>
          </p:cNvPr>
          <p:cNvSpPr/>
          <p:nvPr/>
        </p:nvSpPr>
        <p:spPr>
          <a:xfrm>
            <a:off x="2830368" y="3056479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Q2</a:t>
            </a:r>
          </a:p>
          <a:p>
            <a:pPr algn="ctr"/>
            <a:r>
              <a:rPr lang="en-IN" b="1" dirty="0"/>
              <a:t>(14+15)/2 = </a:t>
            </a:r>
            <a:r>
              <a:rPr lang="en-IN" sz="2000" b="1" dirty="0">
                <a:solidFill>
                  <a:srgbClr val="C00000"/>
                </a:solidFill>
              </a:rPr>
              <a:t>14.5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30716-DE8D-4EAC-97C2-8EEF4014DAB7}"/>
              </a:ext>
            </a:extLst>
          </p:cNvPr>
          <p:cNvSpPr txBox="1"/>
          <p:nvPr/>
        </p:nvSpPr>
        <p:spPr>
          <a:xfrm>
            <a:off x="4309989" y="4596871"/>
            <a:ext cx="3253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IQR</a:t>
            </a:r>
          </a:p>
          <a:p>
            <a:pPr algn="ctr"/>
            <a:r>
              <a:rPr lang="en-IN" b="1" dirty="0"/>
              <a:t>Q3-Q1</a:t>
            </a:r>
            <a:r>
              <a:rPr lang="en-IN" dirty="0"/>
              <a:t> =&gt; </a:t>
            </a:r>
            <a:r>
              <a:rPr lang="en-IN" b="1" dirty="0"/>
              <a:t>17.5-12</a:t>
            </a:r>
            <a:r>
              <a:rPr lang="en-IN" dirty="0"/>
              <a:t> =&gt; </a:t>
            </a: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1F61D3E-AC43-4A88-8231-794C325A5AF5}"/>
              </a:ext>
            </a:extLst>
          </p:cNvPr>
          <p:cNvSpPr/>
          <p:nvPr/>
        </p:nvSpPr>
        <p:spPr>
          <a:xfrm rot="16200000">
            <a:off x="5663519" y="3383242"/>
            <a:ext cx="417851" cy="2149248"/>
          </a:xfrm>
          <a:prstGeom prst="leftBrace">
            <a:avLst>
              <a:gd name="adj1" fmla="val 9529"/>
              <a:gd name="adj2" fmla="val 5106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81C79-26D8-469C-9373-97EA1C48BA21}"/>
              </a:ext>
            </a:extLst>
          </p:cNvPr>
          <p:cNvSpPr txBox="1"/>
          <p:nvPr/>
        </p:nvSpPr>
        <p:spPr>
          <a:xfrm>
            <a:off x="1843072" y="5343903"/>
            <a:ext cx="969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For OUTLIER if  any Value in Given Sample below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[12 – 1.5*(5.5)] </a:t>
            </a:r>
            <a:r>
              <a:rPr lang="en-IN" dirty="0"/>
              <a:t>=&gt; 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3.75</a:t>
            </a:r>
            <a:r>
              <a:rPr lang="en-IN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6B731-5FE9-4B5B-9D07-77F2C76392F2}"/>
              </a:ext>
            </a:extLst>
          </p:cNvPr>
          <p:cNvSpPr txBox="1"/>
          <p:nvPr/>
        </p:nvSpPr>
        <p:spPr>
          <a:xfrm>
            <a:off x="1843071" y="5716635"/>
            <a:ext cx="969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For OUTLIER if  any Value in Given Sample above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[17.5 + 1.5*(5.5)] </a:t>
            </a:r>
            <a:r>
              <a:rPr lang="en-IN" dirty="0"/>
              <a:t>=&gt; 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25.75</a:t>
            </a:r>
            <a:r>
              <a:rPr lang="en-IN" dirty="0"/>
              <a:t>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445251-7568-4408-AAC1-15C1167AF657}"/>
              </a:ext>
            </a:extLst>
          </p:cNvPr>
          <p:cNvSpPr/>
          <p:nvPr/>
        </p:nvSpPr>
        <p:spPr>
          <a:xfrm>
            <a:off x="7712954" y="2034423"/>
            <a:ext cx="584775" cy="892552"/>
          </a:xfrm>
          <a:prstGeom prst="ellipse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79BB05C5-C8A6-42EE-92A8-E08B1A4BD1CC}"/>
              </a:ext>
            </a:extLst>
          </p:cNvPr>
          <p:cNvSpPr/>
          <p:nvPr/>
        </p:nvSpPr>
        <p:spPr>
          <a:xfrm>
            <a:off x="9422506" y="2123535"/>
            <a:ext cx="1568116" cy="584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05"/>
              <a:gd name="adj6" fmla="val -65599"/>
            </a:avLst>
          </a:prstGeom>
          <a:solidFill>
            <a:srgbClr val="FFC000"/>
          </a:solidFill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19050"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13468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8" grpId="1"/>
      <p:bldP spid="9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6E1884-76E1-4099-9557-DFF401EF9AC6}"/>
              </a:ext>
            </a:extLst>
          </p:cNvPr>
          <p:cNvSpPr txBox="1"/>
          <p:nvPr/>
        </p:nvSpPr>
        <p:spPr>
          <a:xfrm>
            <a:off x="1308683" y="230836"/>
            <a:ext cx="106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Other way to detect OUTLIERS?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C967D-FDB8-4BCB-A623-E74703AB4615}"/>
              </a:ext>
            </a:extLst>
          </p:cNvPr>
          <p:cNvSpPr txBox="1"/>
          <p:nvPr/>
        </p:nvSpPr>
        <p:spPr>
          <a:xfrm>
            <a:off x="1347831" y="986988"/>
            <a:ext cx="949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IN" dirty="0"/>
              <a:t>For Detecting Outliers we can use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and WHISKER PLOT</a:t>
            </a: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BDD1A-45BA-4A98-AAC4-33C572ED4E17}"/>
              </a:ext>
            </a:extLst>
          </p:cNvPr>
          <p:cNvSpPr/>
          <p:nvPr/>
        </p:nvSpPr>
        <p:spPr>
          <a:xfrm>
            <a:off x="1308682" y="1558474"/>
            <a:ext cx="10436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Box and Whisker Plot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method for graphically depicting groups of numerical data through their quartiles</a:t>
            </a:r>
            <a:r>
              <a:rPr lang="en-US" sz="16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also have lines extending from the boxes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whiskers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indicating variability outside the upper and lower quartiles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642B0C-7AA3-4114-86D7-296B7E177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59" y="2339382"/>
            <a:ext cx="7517081" cy="357616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37C6E-601D-42BC-8A6D-1A71014A40A5}"/>
              </a:ext>
            </a:extLst>
          </p:cNvPr>
          <p:cNvSpPr/>
          <p:nvPr/>
        </p:nvSpPr>
        <p:spPr>
          <a:xfrm>
            <a:off x="10450285" y="3776354"/>
            <a:ext cx="190005" cy="178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100BBE-403D-4B92-B1AA-9E209B6AD399}"/>
              </a:ext>
            </a:extLst>
          </p:cNvPr>
          <p:cNvSpPr/>
          <p:nvPr/>
        </p:nvSpPr>
        <p:spPr>
          <a:xfrm>
            <a:off x="1252828" y="3728854"/>
            <a:ext cx="190005" cy="1781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33449-B4B0-4376-8A43-0B677DC5C512}"/>
              </a:ext>
            </a:extLst>
          </p:cNvPr>
          <p:cNvSpPr txBox="1"/>
          <p:nvPr/>
        </p:nvSpPr>
        <p:spPr>
          <a:xfrm>
            <a:off x="10206840" y="3906984"/>
            <a:ext cx="107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outlier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B9213-5A34-458E-9928-D78EF9B7733D}"/>
              </a:ext>
            </a:extLst>
          </p:cNvPr>
          <p:cNvSpPr txBox="1"/>
          <p:nvPr/>
        </p:nvSpPr>
        <p:spPr>
          <a:xfrm>
            <a:off x="910442" y="3900230"/>
            <a:ext cx="107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outlier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01D9B-5270-4A38-A1BD-5A0FBA9E6AEA}"/>
              </a:ext>
            </a:extLst>
          </p:cNvPr>
          <p:cNvSpPr txBox="1"/>
          <p:nvPr/>
        </p:nvSpPr>
        <p:spPr>
          <a:xfrm>
            <a:off x="8906495" y="3016334"/>
            <a:ext cx="10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required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57044-7D3B-4C52-A1F4-09F4D62AFBF6}"/>
              </a:ext>
            </a:extLst>
          </p:cNvPr>
          <p:cNvSpPr txBox="1"/>
          <p:nvPr/>
        </p:nvSpPr>
        <p:spPr>
          <a:xfrm>
            <a:off x="2216727" y="3028890"/>
            <a:ext cx="10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4877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8DBA2-D1BE-4F49-A40A-F26EA946F2A8}"/>
              </a:ext>
            </a:extLst>
          </p:cNvPr>
          <p:cNvSpPr txBox="1"/>
          <p:nvPr/>
        </p:nvSpPr>
        <p:spPr>
          <a:xfrm>
            <a:off x="1219291" y="98278"/>
            <a:ext cx="106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How OUTLIERS effects data and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48D6A-D9C8-45A0-9E90-C605A69DAA9D}"/>
              </a:ext>
            </a:extLst>
          </p:cNvPr>
          <p:cNvSpPr txBox="1"/>
          <p:nvPr/>
        </p:nvSpPr>
        <p:spPr>
          <a:xfrm>
            <a:off x="1347831" y="839499"/>
            <a:ext cx="9496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IN" dirty="0"/>
              <a:t>Due to Outliers, one can reach to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Misleading Hypothesis and Analysis </a:t>
            </a:r>
            <a:r>
              <a:rPr lang="en-IN" dirty="0"/>
              <a:t>moreover due   </a:t>
            </a:r>
          </a:p>
          <a:p>
            <a:r>
              <a:rPr lang="en-IN" dirty="0"/>
              <a:t>              to outliers,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en-IN" dirty="0"/>
              <a:t> deviates in high amount whereas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</a:t>
            </a:r>
            <a:r>
              <a:rPr lang="en-IN" dirty="0"/>
              <a:t> deviates with less amount.</a:t>
            </a:r>
          </a:p>
          <a:p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IN" dirty="0"/>
              <a:t>Problem  of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Skewness</a:t>
            </a:r>
            <a:r>
              <a:rPr lang="en-IN" dirty="0"/>
              <a:t> also comes in picture due to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05BA2-6E92-4A0C-97DA-C39EEF93EEA5}"/>
              </a:ext>
            </a:extLst>
          </p:cNvPr>
          <p:cNvSpPr txBox="1"/>
          <p:nvPr/>
        </p:nvSpPr>
        <p:spPr>
          <a:xfrm>
            <a:off x="2239589" y="1999490"/>
            <a:ext cx="200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B3884-70D7-4114-8A6C-4E9C3AD052CF}"/>
              </a:ext>
            </a:extLst>
          </p:cNvPr>
          <p:cNvSpPr/>
          <p:nvPr/>
        </p:nvSpPr>
        <p:spPr>
          <a:xfrm>
            <a:off x="3664683" y="1899886"/>
            <a:ext cx="5771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10, 11, 13, 14, 15, 17, 18, </a:t>
            </a:r>
            <a:r>
              <a:rPr lang="en-I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en-I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9ED1-0DB1-4C1E-95F5-8D2939D0F060}"/>
              </a:ext>
            </a:extLst>
          </p:cNvPr>
          <p:cNvSpPr txBox="1"/>
          <p:nvPr/>
        </p:nvSpPr>
        <p:spPr>
          <a:xfrm>
            <a:off x="1531917" y="2666470"/>
            <a:ext cx="858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of Data with outlier: (10+11+13+14+15+17+18+52)/8 =&gt;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18.75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B0A17-962B-4583-A966-D5E4A8E23705}"/>
              </a:ext>
            </a:extLst>
          </p:cNvPr>
          <p:cNvSpPr txBox="1"/>
          <p:nvPr/>
        </p:nvSpPr>
        <p:spPr>
          <a:xfrm>
            <a:off x="1531917" y="3103892"/>
            <a:ext cx="858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of Data without outlier: (10+11+13+14+15+17+18)/7 =&gt;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59225-ADB1-432D-BAD6-3683EDEB7FC1}"/>
              </a:ext>
            </a:extLst>
          </p:cNvPr>
          <p:cNvSpPr txBox="1"/>
          <p:nvPr/>
        </p:nvSpPr>
        <p:spPr>
          <a:xfrm>
            <a:off x="1531917" y="3976620"/>
            <a:ext cx="858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Median of Data with outlier: (10+11+13+14+15+17+18+52) =&gt;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5FC23-976E-4719-96FA-1AB808E23D95}"/>
              </a:ext>
            </a:extLst>
          </p:cNvPr>
          <p:cNvSpPr txBox="1"/>
          <p:nvPr/>
        </p:nvSpPr>
        <p:spPr>
          <a:xfrm>
            <a:off x="1531917" y="4445526"/>
            <a:ext cx="858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Median of Data without outlier: (10+11+13+14+15+17+18) =&gt;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0B3912B-F153-42CB-9101-80C95018010D}"/>
              </a:ext>
            </a:extLst>
          </p:cNvPr>
          <p:cNvSpPr/>
          <p:nvPr/>
        </p:nvSpPr>
        <p:spPr>
          <a:xfrm>
            <a:off x="8348353" y="2814452"/>
            <a:ext cx="546265" cy="565872"/>
          </a:xfrm>
          <a:prstGeom prst="rightBrace">
            <a:avLst/>
          </a:prstGeom>
          <a:solidFill>
            <a:schemeClr val="bg2"/>
          </a:solidFill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A0C1AE-67D7-49DA-983B-940D5583EB61}"/>
              </a:ext>
            </a:extLst>
          </p:cNvPr>
          <p:cNvSpPr/>
          <p:nvPr/>
        </p:nvSpPr>
        <p:spPr>
          <a:xfrm>
            <a:off x="8331847" y="4128192"/>
            <a:ext cx="546265" cy="565872"/>
          </a:xfrm>
          <a:prstGeom prst="rightBrace">
            <a:avLst/>
          </a:prstGeom>
          <a:solidFill>
            <a:schemeClr val="bg2"/>
          </a:solidFill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764FC-4123-4EE2-966E-6F76DAEAD88C}"/>
              </a:ext>
            </a:extLst>
          </p:cNvPr>
          <p:cNvSpPr txBox="1"/>
          <p:nvPr/>
        </p:nvSpPr>
        <p:spPr>
          <a:xfrm>
            <a:off x="8858993" y="2803387"/>
            <a:ext cx="2517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Mean Deviates by </a:t>
            </a:r>
            <a:r>
              <a:rPr lang="en-IN" sz="2800" b="1" dirty="0">
                <a:solidFill>
                  <a:srgbClr val="C00000"/>
                </a:solidFill>
              </a:rPr>
              <a:t>4.75 Units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8D3C8-F25E-485A-8508-ABDB6169410B}"/>
              </a:ext>
            </a:extLst>
          </p:cNvPr>
          <p:cNvSpPr txBox="1"/>
          <p:nvPr/>
        </p:nvSpPr>
        <p:spPr>
          <a:xfrm>
            <a:off x="8894618" y="4043023"/>
            <a:ext cx="2422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Median Deviates by </a:t>
            </a:r>
            <a:r>
              <a:rPr lang="en-IN" sz="2000" b="1" dirty="0">
                <a:solidFill>
                  <a:srgbClr val="C00000"/>
                </a:solidFill>
              </a:rPr>
              <a:t>0.5 Units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4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B0FFE-C84D-4C00-BED5-AE87DC12BC68}"/>
              </a:ext>
            </a:extLst>
          </p:cNvPr>
          <p:cNvSpPr txBox="1"/>
          <p:nvPr/>
        </p:nvSpPr>
        <p:spPr>
          <a:xfrm>
            <a:off x="1308683" y="230836"/>
            <a:ext cx="1066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How to handle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EBEB2-99ED-4809-AA52-0BF7B4954F6B}"/>
              </a:ext>
            </a:extLst>
          </p:cNvPr>
          <p:cNvSpPr txBox="1"/>
          <p:nvPr/>
        </p:nvSpPr>
        <p:spPr>
          <a:xfrm>
            <a:off x="1347831" y="986988"/>
            <a:ext cx="949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ANS.  </a:t>
            </a:r>
            <a:r>
              <a:rPr lang="en-IN" dirty="0"/>
              <a:t>There are many ways for doing it</a:t>
            </a:r>
            <a:endParaRPr lang="en-I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F3FE7-EFF7-4B7D-ACF0-EE534FFF261F}"/>
              </a:ext>
            </a:extLst>
          </p:cNvPr>
          <p:cNvSpPr txBox="1"/>
          <p:nvPr/>
        </p:nvSpPr>
        <p:spPr>
          <a:xfrm>
            <a:off x="997526" y="2719443"/>
            <a:ext cx="1088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Median instead of Mean, if Outlier is present i.e. Use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4.25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for central tendency as when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ED2B-DD5C-486D-9102-EC14F5E6D9D4}"/>
              </a:ext>
            </a:extLst>
          </p:cNvPr>
          <p:cNvSpPr txBox="1"/>
          <p:nvPr/>
        </p:nvSpPr>
        <p:spPr>
          <a:xfrm>
            <a:off x="997526" y="3339680"/>
            <a:ext cx="80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the Values from Dataset that are Outliers i.e.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from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48D02-A91A-4216-9EBC-1B637598BB17}"/>
              </a:ext>
            </a:extLst>
          </p:cNvPr>
          <p:cNvSpPr txBox="1"/>
          <p:nvPr/>
        </p:nvSpPr>
        <p:spPr>
          <a:xfrm>
            <a:off x="1021276" y="3984997"/>
            <a:ext cx="1055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Impute Median at the place of Outlier i.e. 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52</a:t>
            </a:r>
            <a:r>
              <a:rPr lang="en-IN" dirty="0"/>
              <a:t> and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 the location </a:t>
            </a:r>
            <a:r>
              <a:rPr lang="en-IN" dirty="0"/>
              <a:t>by median value as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5C7D1-743B-4C71-B7FD-FBF3C0FCF13C}"/>
              </a:ext>
            </a:extLst>
          </p:cNvPr>
          <p:cNvSpPr txBox="1"/>
          <p:nvPr/>
        </p:nvSpPr>
        <p:spPr>
          <a:xfrm>
            <a:off x="1021276" y="4689695"/>
            <a:ext cx="1055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Regression and Prediction Model and Predict the value then impute with </a:t>
            </a: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Predicted value 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CC7C7-92B5-40DC-836B-0DBA2D30074A}"/>
              </a:ext>
            </a:extLst>
          </p:cNvPr>
          <p:cNvSpPr txBox="1"/>
          <p:nvPr/>
        </p:nvSpPr>
        <p:spPr>
          <a:xfrm>
            <a:off x="1039088" y="5398562"/>
            <a:ext cx="1055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Impute</a:t>
            </a:r>
            <a:r>
              <a:rPr lang="en-IN" dirty="0"/>
              <a:t> the Value as </a:t>
            </a:r>
            <a:r>
              <a:rPr lang="en-IN" sz="2000" b="1" dirty="0">
                <a:solidFill>
                  <a:srgbClr val="C00000"/>
                </a:solidFill>
              </a:rPr>
              <a:t>NA</a:t>
            </a:r>
            <a:r>
              <a:rPr lang="en-IN" dirty="0"/>
              <a:t> and later on would be handled while handling NA values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D95D3-569D-40A4-B29A-F287FE67D965}"/>
              </a:ext>
            </a:extLst>
          </p:cNvPr>
          <p:cNvSpPr/>
          <p:nvPr/>
        </p:nvSpPr>
        <p:spPr>
          <a:xfrm>
            <a:off x="3210187" y="1710995"/>
            <a:ext cx="5771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10, 11, 13, 14, 15, 17, 18,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en-I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1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247</TotalTime>
  <Words>722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Times New Roman</vt:lpstr>
      <vt:lpstr>Badge</vt:lpstr>
      <vt:lpstr>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OUTLIERS</dc:title>
  <dc:creator>SINGH</dc:creator>
  <cp:lastModifiedBy>SINGH</cp:lastModifiedBy>
  <cp:revision>24</cp:revision>
  <dcterms:created xsi:type="dcterms:W3CDTF">2020-04-02T04:52:14Z</dcterms:created>
  <dcterms:modified xsi:type="dcterms:W3CDTF">2020-04-02T08:59:48Z</dcterms:modified>
</cp:coreProperties>
</file>