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5" r:id="rId16"/>
    <p:sldId id="274" r:id="rId17"/>
    <p:sldId id="2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F2750E"/>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06" autoAdjust="0"/>
    <p:restoredTop sz="94660"/>
  </p:normalViewPr>
  <p:slideViewPr>
    <p:cSldViewPr>
      <p:cViewPr varScale="1">
        <p:scale>
          <a:sx n="68" d="100"/>
          <a:sy n="68" d="100"/>
        </p:scale>
        <p:origin x="-12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CA3CFF5-5015-49CF-8950-0765EA2ABF9A}" type="datetimeFigureOut">
              <a:rPr lang="en-US"/>
              <a:pPr>
                <a:defRPr/>
              </a:pPr>
              <a:t>4/12/2017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C271CA88-276C-4146-BFED-383EB4FEB7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7E3970F-C35D-4AEE-BA17-CE742647B552}" type="datetime1">
              <a:rPr lang="en-US" smtClean="0"/>
              <a:pPr>
                <a:defRPr/>
              </a:pPr>
              <a:t>4/12/2017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C2D34BA-DE6E-4AE2-8601-BDC075298BDF}" type="slidenum">
              <a:rPr lang="en-US"/>
              <a:pPr>
                <a:defRPr/>
              </a:pPr>
              <a:t>‹#›</a:t>
            </a:fld>
            <a:endParaRPr lang="en-US" dirty="0"/>
          </a:p>
        </p:txBody>
      </p:sp>
    </p:spTree>
  </p:cSld>
  <p:clrMapOvr>
    <a:masterClrMapping/>
  </p:clrMapOvr>
  <p:transition>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5BA27C0-BB84-4704-8139-8610D3F181EF}" type="datetime1">
              <a:rPr lang="en-US" smtClean="0"/>
              <a:pPr>
                <a:defRPr/>
              </a:pPr>
              <a:t>4/12/2017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C298204-A149-4BDF-9966-D73F3B68F6BA}" type="slidenum">
              <a:rPr lang="en-US"/>
              <a:pPr>
                <a:defRPr/>
              </a:pPr>
              <a:t>‹#›</a:t>
            </a:fld>
            <a:endParaRPr lang="en-US" dirty="0"/>
          </a:p>
        </p:txBody>
      </p:sp>
    </p:spTree>
  </p:cSld>
  <p:clrMapOvr>
    <a:masterClrMapping/>
  </p:clrMapOvr>
  <p:transition>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F03A41F-93DC-486D-8AF0-2FB3213FC306}" type="datetime1">
              <a:rPr lang="en-US" smtClean="0"/>
              <a:pPr>
                <a:defRPr/>
              </a:pPr>
              <a:t>4/12/2017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2A86FC8-F868-4567-8F3E-3463BB81EF0A}" type="slidenum">
              <a:rPr lang="en-US"/>
              <a:pPr>
                <a:defRPr/>
              </a:pPr>
              <a:t>‹#›</a:t>
            </a:fld>
            <a:endParaRPr lang="en-US" dirty="0"/>
          </a:p>
        </p:txBody>
      </p:sp>
    </p:spTree>
  </p:cSld>
  <p:clrMapOvr>
    <a:masterClrMapping/>
  </p:clrMapOvr>
  <p:transition>
    <p:strips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r>
              <a:rPr lang="en-US" noProof="0" dirty="0" smtClean="0"/>
              <a:t>Click icon to add </a:t>
            </a:r>
            <a:r>
              <a:rPr lang="en-US" noProof="0" dirty="0" err="1" smtClean="0"/>
              <a:t>SmartArt</a:t>
            </a:r>
            <a:r>
              <a:rPr lang="en-US" noProof="0" dirty="0" smtClean="0"/>
              <a:t> graphic</a:t>
            </a:r>
          </a:p>
        </p:txBody>
      </p:sp>
      <p:sp>
        <p:nvSpPr>
          <p:cNvPr id="4" name="Rectangle 4"/>
          <p:cNvSpPr>
            <a:spLocks noGrp="1" noChangeArrowheads="1"/>
          </p:cNvSpPr>
          <p:nvPr>
            <p:ph type="dt" sz="half" idx="10"/>
          </p:nvPr>
        </p:nvSpPr>
        <p:spPr>
          <a:ln/>
        </p:spPr>
        <p:txBody>
          <a:bodyPr/>
          <a:lstStyle>
            <a:lvl1pPr>
              <a:defRPr/>
            </a:lvl1pPr>
          </a:lstStyle>
          <a:p>
            <a:pPr>
              <a:defRPr/>
            </a:pPr>
            <a:fld id="{BABAA1BF-46F7-42E8-B6AB-9483CDAC21A6}" type="datetime1">
              <a:rPr lang="en-US" smtClean="0"/>
              <a:pPr>
                <a:defRPr/>
              </a:pPr>
              <a:t>4/12/2017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FE0434-43CA-4C2B-96FB-B020E02D0DBD}" type="slidenum">
              <a:rPr lang="en-US"/>
              <a:pPr>
                <a:defRPr/>
              </a:pPr>
              <a:t>‹#›</a:t>
            </a:fld>
            <a:endParaRPr lang="en-US"/>
          </a:p>
        </p:txBody>
      </p:sp>
    </p:spTree>
  </p:cSld>
  <p:clrMapOvr>
    <a:masterClrMapping/>
  </p:clrMapOvr>
  <p:transition>
    <p:strips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B90E3D4-46F2-4955-BE19-9FC14127622E}" type="datetime1">
              <a:rPr lang="en-US" smtClean="0"/>
              <a:pPr>
                <a:defRPr/>
              </a:pPr>
              <a:t>4/12/2017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E8A772-07E4-4999-9F14-FE8DF8C33FC7}" type="slidenum">
              <a:rPr lang="en-US"/>
              <a:pPr>
                <a:defRPr/>
              </a:pPr>
              <a:t>‹#›</a:t>
            </a:fld>
            <a:endParaRPr lang="en-US"/>
          </a:p>
        </p:txBody>
      </p:sp>
    </p:spTree>
  </p:cSld>
  <p:clrMapOvr>
    <a:masterClrMapping/>
  </p:clrMapOvr>
  <p:transition>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5D44026-B751-4928-8545-C9053D87744A}" type="datetime1">
              <a:rPr lang="en-US" smtClean="0"/>
              <a:pPr>
                <a:defRPr/>
              </a:pPr>
              <a:t>4/12/2017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3762E53-1E4E-46CF-BA1E-E3585FC08ED1}" type="slidenum">
              <a:rPr lang="en-US"/>
              <a:pPr>
                <a:defRPr/>
              </a:pPr>
              <a:t>‹#›</a:t>
            </a:fld>
            <a:endParaRPr lang="en-US" dirty="0"/>
          </a:p>
        </p:txBody>
      </p:sp>
    </p:spTree>
  </p:cSld>
  <p:clrMapOvr>
    <a:masterClrMapping/>
  </p:clrMapOvr>
  <p:transition>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F3AC0A8-B3A7-434E-AF35-09EE7A6D4159}" type="datetime1">
              <a:rPr lang="en-US" smtClean="0"/>
              <a:pPr>
                <a:defRPr/>
              </a:pPr>
              <a:t>4/12/2017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CB6C04C-E3F1-431E-9C9A-242AB987791A}" type="slidenum">
              <a:rPr lang="en-US"/>
              <a:pPr>
                <a:defRPr/>
              </a:pPr>
              <a:t>‹#›</a:t>
            </a:fld>
            <a:endParaRPr lang="en-US" dirty="0"/>
          </a:p>
        </p:txBody>
      </p:sp>
    </p:spTree>
  </p:cSld>
  <p:clrMapOvr>
    <a:masterClrMapping/>
  </p:clrMapOvr>
  <p:transition>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8B18882-E5E5-4823-BF21-127712BCB128}" type="datetime1">
              <a:rPr lang="en-US" smtClean="0"/>
              <a:pPr>
                <a:defRPr/>
              </a:pPr>
              <a:t>4/12/2017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F95972C-92D8-4483-85E3-B6B9D44442BA}" type="slidenum">
              <a:rPr lang="en-US"/>
              <a:pPr>
                <a:defRPr/>
              </a:pPr>
              <a:t>‹#›</a:t>
            </a:fld>
            <a:endParaRPr lang="en-US" dirty="0"/>
          </a:p>
        </p:txBody>
      </p:sp>
    </p:spTree>
  </p:cSld>
  <p:clrMapOvr>
    <a:masterClrMapping/>
  </p:clrMapOvr>
  <p:transition>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C459CC8-4A8E-43D4-97F7-6D9AE5AA7533}" type="datetime1">
              <a:rPr lang="en-US" smtClean="0"/>
              <a:pPr>
                <a:defRPr/>
              </a:pPr>
              <a:t>4/12/2017</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EE942C84-629C-4DE2-924E-46F33EEB3C83}" type="slidenum">
              <a:rPr lang="en-US"/>
              <a:pPr>
                <a:defRPr/>
              </a:pPr>
              <a:t>‹#›</a:t>
            </a:fld>
            <a:endParaRPr lang="en-US" dirty="0"/>
          </a:p>
        </p:txBody>
      </p:sp>
    </p:spTree>
  </p:cSld>
  <p:clrMapOvr>
    <a:masterClrMapping/>
  </p:clrMapOvr>
  <p:transition>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918B4F7-1E16-4767-88B6-FE2F473ABFB0}" type="datetime1">
              <a:rPr lang="en-US" smtClean="0"/>
              <a:pPr>
                <a:defRPr/>
              </a:pPr>
              <a:t>4/12/2017</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41AE34AE-76D7-4961-9E3C-024D189B02AC}" type="slidenum">
              <a:rPr lang="en-US"/>
              <a:pPr>
                <a:defRPr/>
              </a:pPr>
              <a:t>‹#›</a:t>
            </a:fld>
            <a:endParaRPr lang="en-US" dirty="0"/>
          </a:p>
        </p:txBody>
      </p:sp>
    </p:spTree>
  </p:cSld>
  <p:clrMapOvr>
    <a:masterClrMapping/>
  </p:clrMapOvr>
  <p:transition>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7D2E5A8-17C0-4D9D-A123-C5F55AE5BF8D}" type="datetime1">
              <a:rPr lang="en-US" smtClean="0"/>
              <a:pPr>
                <a:defRPr/>
              </a:pPr>
              <a:t>4/12/2017</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FDD757C-4FCB-4733-B704-3BEC36C2659C}" type="slidenum">
              <a:rPr lang="en-US"/>
              <a:pPr>
                <a:defRPr/>
              </a:pPr>
              <a:t>‹#›</a:t>
            </a:fld>
            <a:endParaRPr lang="en-US" dirty="0"/>
          </a:p>
        </p:txBody>
      </p:sp>
    </p:spTree>
  </p:cSld>
  <p:clrMapOvr>
    <a:masterClrMapping/>
  </p:clrMapOvr>
  <p:transition>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6B98491-82AE-42FE-95DE-24B955CD91FD}" type="datetime1">
              <a:rPr lang="en-US" smtClean="0"/>
              <a:pPr>
                <a:defRPr/>
              </a:pPr>
              <a:t>4/12/2017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0E9CC88-B63F-4046-8E96-2FD8349DB70F}" type="slidenum">
              <a:rPr lang="en-US"/>
              <a:pPr>
                <a:defRPr/>
              </a:pPr>
              <a:t>‹#›</a:t>
            </a:fld>
            <a:endParaRPr lang="en-US" dirty="0"/>
          </a:p>
        </p:txBody>
      </p:sp>
    </p:spTree>
  </p:cSld>
  <p:clrMapOvr>
    <a:masterClrMapping/>
  </p:clrMapOvr>
  <p:transition>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929BB51-E44B-43EA-B4B3-49C6A3D326F0}" type="datetime1">
              <a:rPr lang="en-US" smtClean="0"/>
              <a:pPr>
                <a:defRPr/>
              </a:pPr>
              <a:t>4/12/2017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AED2A01-58DD-4031-8BFC-B58E28470786}" type="slidenum">
              <a:rPr lang="en-US"/>
              <a:pPr>
                <a:defRPr/>
              </a:pPr>
              <a:t>‹#›</a:t>
            </a:fld>
            <a:endParaRPr lang="en-US" dirty="0"/>
          </a:p>
        </p:txBody>
      </p:sp>
    </p:spTree>
  </p:cSld>
  <p:clrMapOvr>
    <a:masterClrMapping/>
  </p:clrMapOvr>
  <p:transition>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i="0">
                <a:latin typeface="+mn-lt"/>
                <a:ea typeface="+mn-ea"/>
                <a:cs typeface="+mn-cs"/>
              </a:defRPr>
            </a:lvl1pPr>
          </a:lstStyle>
          <a:p>
            <a:pPr>
              <a:defRPr/>
            </a:pPr>
            <a:fld id="{9AA38F32-623B-4641-B4AA-0F3471F69B27}" type="datetime1">
              <a:rPr lang="en-US" smtClean="0"/>
              <a:pPr>
                <a:defRPr/>
              </a:pPr>
              <a:t>4/12/2017</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i="0">
                <a:latin typeface="+mn-lt"/>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i="0">
                <a:latin typeface="+mn-lt"/>
                <a:ea typeface="+mn-ea"/>
                <a:cs typeface="+mn-cs"/>
              </a:defRPr>
            </a:lvl1pPr>
          </a:lstStyle>
          <a:p>
            <a:pPr>
              <a:defRPr/>
            </a:pPr>
            <a:fld id="{CBABD575-6A99-4C78-B7FD-FC96F2EC367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strips dir="ld"/>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Semiconductor Memories</a:t>
            </a:r>
            <a:endParaRPr lang="en-US" dirty="0"/>
          </a:p>
        </p:txBody>
      </p:sp>
      <p:sp>
        <p:nvSpPr>
          <p:cNvPr id="3" name="Subtitle 2"/>
          <p:cNvSpPr>
            <a:spLocks noGrp="1"/>
          </p:cNvSpPr>
          <p:nvPr>
            <p:ph type="subTitle" idx="1"/>
          </p:nvPr>
        </p:nvSpPr>
        <p:spPr/>
        <p:txBody>
          <a:bodyPr/>
          <a:lstStyle/>
          <a:p>
            <a:pPr algn="r"/>
            <a:endParaRPr lang="en-US" dirty="0"/>
          </a:p>
        </p:txBody>
      </p:sp>
      <p:sp>
        <p:nvSpPr>
          <p:cNvPr id="4" name="Date Placeholder 3"/>
          <p:cNvSpPr>
            <a:spLocks noGrp="1"/>
          </p:cNvSpPr>
          <p:nvPr>
            <p:ph type="dt" sz="half" idx="10"/>
          </p:nvPr>
        </p:nvSpPr>
        <p:spPr/>
        <p:txBody>
          <a:bodyPr/>
          <a:lstStyle/>
          <a:p>
            <a:pPr>
              <a:defRPr/>
            </a:pPr>
            <a:fld id="{D7E3970F-C35D-4AEE-BA17-CE742647B552}"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EC2D34BA-DE6E-4AE2-8601-BDC075298BDF}" type="slidenum">
              <a:rPr lang="en-US" smtClean="0"/>
              <a:pPr>
                <a:defRPr/>
              </a:pPr>
              <a:t>1</a:t>
            </a:fld>
            <a:endParaRPr lang="en-US" dirty="0"/>
          </a:p>
        </p:txBody>
      </p:sp>
    </p:spTree>
  </p:cSld>
  <p:clrMapOvr>
    <a:masterClrMapping/>
  </p:clrMapOvr>
  <p:transition>
    <p:strips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600" b="1" dirty="0" smtClean="0">
                <a:latin typeface="Times New Roman" pitchFamily="18" charset="0"/>
                <a:cs typeface="Times New Roman" pitchFamily="18" charset="0"/>
              </a:rPr>
              <a:t>Classification of Memories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buFont typeface="Wingdings" pitchFamily="2" charset="2"/>
              <a:buChar char="Ø"/>
            </a:pPr>
            <a:r>
              <a:rPr lang="en-US" sz="2400" dirty="0" smtClean="0">
                <a:latin typeface="Times New Roman" pitchFamily="18" charset="0"/>
                <a:cs typeface="Times New Roman" pitchFamily="18" charset="0"/>
              </a:rPr>
              <a:t>The memory devices can be classified, on the basis of various parameters. The parameters used as basis of classification are as follows: </a:t>
            </a:r>
          </a:p>
          <a:p>
            <a:pPr marL="514350" indent="-514350">
              <a:buFont typeface="+mj-lt"/>
              <a:buAutoNum type="romanLcPeriod"/>
            </a:pPr>
            <a:r>
              <a:rPr lang="en-US" sz="2400" dirty="0" smtClean="0">
                <a:latin typeface="Times New Roman" pitchFamily="18" charset="0"/>
                <a:cs typeface="Times New Roman" pitchFamily="18" charset="0"/>
              </a:rPr>
              <a:t>Principle of Operation</a:t>
            </a:r>
          </a:p>
          <a:p>
            <a:pPr marL="514350" indent="-514350">
              <a:buFont typeface="+mj-lt"/>
              <a:buAutoNum type="romanLcPeriod"/>
            </a:pPr>
            <a:r>
              <a:rPr lang="en-US" sz="2400" dirty="0" smtClean="0">
                <a:latin typeface="Times New Roman" pitchFamily="18" charset="0"/>
                <a:cs typeface="Times New Roman" pitchFamily="18" charset="0"/>
              </a:rPr>
              <a:t>Physical Characteristics</a:t>
            </a:r>
          </a:p>
          <a:p>
            <a:pPr marL="514350" indent="-514350">
              <a:buFont typeface="+mj-lt"/>
              <a:buAutoNum type="romanLcPeriod"/>
            </a:pPr>
            <a:r>
              <a:rPr lang="en-US" sz="2400" dirty="0" smtClean="0">
                <a:latin typeface="Times New Roman" pitchFamily="18" charset="0"/>
                <a:cs typeface="Times New Roman" pitchFamily="18" charset="0"/>
              </a:rPr>
              <a:t>Mode of Access</a:t>
            </a:r>
          </a:p>
          <a:p>
            <a:pPr marL="514350" indent="-514350">
              <a:buFont typeface="+mj-lt"/>
              <a:buAutoNum type="romanLcPeriod"/>
            </a:pPr>
            <a:r>
              <a:rPr lang="en-US" sz="2400" dirty="0" smtClean="0">
                <a:latin typeface="Times New Roman" pitchFamily="18" charset="0"/>
                <a:cs typeface="Times New Roman" pitchFamily="18" charset="0"/>
              </a:rPr>
              <a:t>Technology Used for fabrication</a:t>
            </a:r>
          </a:p>
          <a:p>
            <a:pPr>
              <a:buNone/>
            </a:pPr>
            <a:endParaRPr lang="en-US" dirty="0"/>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10</a:t>
            </a:fld>
            <a:endParaRPr lang="en-US" dirty="0"/>
          </a:p>
        </p:txBody>
      </p:sp>
    </p:spTree>
  </p:cSld>
  <p:clrMapOvr>
    <a:masterClrMapping/>
  </p:clrMapOvr>
  <p:transition>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1143000"/>
          </a:xfrm>
        </p:spPr>
        <p:txBody>
          <a:bodyPr/>
          <a:lstStyle/>
          <a:p>
            <a:r>
              <a:rPr lang="en-US" sz="3600" b="1" dirty="0" smtClean="0">
                <a:latin typeface="Times New Roman" pitchFamily="18" charset="0"/>
                <a:cs typeface="Times New Roman" pitchFamily="18" charset="0"/>
              </a:rPr>
              <a:t>Classification of based on Principle of Operation</a:t>
            </a:r>
            <a:endParaRPr lang="en-US" sz="3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11</a:t>
            </a:fld>
            <a:endParaRPr lang="en-US" dirty="0"/>
          </a:p>
        </p:txBody>
      </p:sp>
      <p:pic>
        <p:nvPicPr>
          <p:cNvPr id="9" name="Content Placeholder 8" descr="Untitled.jpg"/>
          <p:cNvPicPr>
            <a:picLocks noGrp="1" noChangeAspect="1"/>
          </p:cNvPicPr>
          <p:nvPr>
            <p:ph idx="1"/>
          </p:nvPr>
        </p:nvPicPr>
        <p:blipFill>
          <a:blip r:embed="rId2"/>
          <a:stretch>
            <a:fillRect/>
          </a:stretch>
        </p:blipFill>
        <p:spPr>
          <a:xfrm>
            <a:off x="457200" y="1447800"/>
            <a:ext cx="8382000" cy="4648200"/>
          </a:xfrm>
        </p:spPr>
      </p:pic>
    </p:spTree>
  </p:cSld>
  <p:clrMapOvr>
    <a:masterClrMapping/>
  </p:clrMapOvr>
  <p:transition>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Sequential Memories </a:t>
            </a:r>
            <a:endParaRPr lang="en-US" sz="3600" dirty="0"/>
          </a:p>
        </p:txBody>
      </p:sp>
      <p:sp>
        <p:nvSpPr>
          <p:cNvPr id="3" name="Content Placeholder 2"/>
          <p:cNvSpPr>
            <a:spLocks noGrp="1"/>
          </p:cNvSpPr>
          <p:nvPr>
            <p:ph idx="1"/>
          </p:nvPr>
        </p:nvSpPr>
        <p:spPr/>
        <p:txBody>
          <a:bodyPr/>
          <a:lstStyle/>
          <a:p>
            <a:pPr algn="just">
              <a:buFont typeface="Wingdings" pitchFamily="2" charset="2"/>
              <a:buChar char="q"/>
            </a:pPr>
            <a:r>
              <a:rPr lang="en-US" sz="2000" b="1" dirty="0" smtClean="0">
                <a:latin typeface="Times New Roman" pitchFamily="18" charset="0"/>
                <a:cs typeface="Times New Roman" pitchFamily="18" charset="0"/>
              </a:rPr>
              <a:t>Sequential Memories: </a:t>
            </a:r>
            <a:r>
              <a:rPr lang="en-US" sz="2000" dirty="0" smtClean="0">
                <a:latin typeface="Times New Roman" pitchFamily="18" charset="0"/>
                <a:cs typeface="Times New Roman" pitchFamily="18" charset="0"/>
              </a:rPr>
              <a:t>In these memories the memory locations are organized in a sequence (one after the other)</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reading/writing from such memories is a sequential process. Hence the time required to access a memory location is different for different locations.</a:t>
            </a:r>
          </a:p>
          <a:p>
            <a:pPr algn="just">
              <a:buFont typeface="Wingdings" pitchFamily="2" charset="2"/>
              <a:buChar char="§"/>
            </a:pPr>
            <a:r>
              <a:rPr lang="en-US" sz="2000" dirty="0" smtClean="0">
                <a:latin typeface="Times New Roman" pitchFamily="18" charset="0"/>
                <a:cs typeface="Times New Roman" pitchFamily="18" charset="0"/>
              </a:rPr>
              <a:t>Examples: Magnetic tape audio/Video Cassette</a:t>
            </a:r>
          </a:p>
          <a:p>
            <a:pPr algn="just">
              <a:buFont typeface="Wingdings" pitchFamily="2" charset="2"/>
              <a:buChar char="q"/>
            </a:pPr>
            <a:r>
              <a:rPr lang="en-US" sz="2000" dirty="0" smtClean="0">
                <a:latin typeface="Times New Roman" pitchFamily="18" charset="0"/>
                <a:cs typeface="Times New Roman" pitchFamily="18" charset="0"/>
              </a:rPr>
              <a:t>The sequential memories are further classified into two types:</a:t>
            </a:r>
          </a:p>
          <a:p>
            <a:pPr marL="514350" indent="-514350" algn="just">
              <a:buFont typeface="+mj-lt"/>
              <a:buAutoNum type="romanLcPeriod"/>
            </a:pPr>
            <a:r>
              <a:rPr lang="en-US" sz="2000" dirty="0" smtClean="0">
                <a:latin typeface="Times New Roman" pitchFamily="18" charset="0"/>
                <a:cs typeface="Times New Roman" pitchFamily="18" charset="0"/>
              </a:rPr>
              <a:t>Shift Registers: already done in unit 5</a:t>
            </a:r>
          </a:p>
          <a:p>
            <a:pPr marL="514350" indent="-514350" algn="just">
              <a:buFont typeface="+mj-lt"/>
              <a:buAutoNum type="romanLcPeriod"/>
            </a:pPr>
            <a:r>
              <a:rPr lang="en-US" sz="2000" dirty="0" smtClean="0">
                <a:latin typeface="Times New Roman" pitchFamily="18" charset="0"/>
                <a:cs typeface="Times New Roman" pitchFamily="18" charset="0"/>
              </a:rPr>
              <a:t>Charge Coupled Devices (CCD)</a:t>
            </a:r>
          </a:p>
          <a:p>
            <a:pPr marL="514350" indent="-514350" algn="just">
              <a:buFont typeface="Wingdings" pitchFamily="2" charset="2"/>
              <a:buChar char="Ø"/>
            </a:pPr>
            <a:r>
              <a:rPr lang="en-US" sz="2000" dirty="0" smtClean="0">
                <a:latin typeface="Times New Roman" pitchFamily="18" charset="0"/>
                <a:cs typeface="Times New Roman" pitchFamily="18" charset="0"/>
              </a:rPr>
              <a:t>The CCD are manufactured using MOS [Metal Oxide Semiconductor] technology</a:t>
            </a:r>
          </a:p>
          <a:p>
            <a:pPr marL="514350" indent="-514350" algn="just">
              <a:buFont typeface="Wingdings" pitchFamily="2" charset="2"/>
              <a:buChar char="Ø"/>
            </a:pPr>
            <a:r>
              <a:rPr lang="en-US" sz="2000" dirty="0" smtClean="0">
                <a:latin typeface="Times New Roman" pitchFamily="18" charset="0"/>
                <a:cs typeface="Times New Roman" pitchFamily="18" charset="0"/>
              </a:rPr>
              <a:t>Advantages of CCD are high density and low cost</a:t>
            </a:r>
          </a:p>
          <a:p>
            <a:pPr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12</a:t>
            </a:fld>
            <a:endParaRPr lang="en-US" dirty="0"/>
          </a:p>
        </p:txBody>
      </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143000"/>
          </a:xfrm>
        </p:spPr>
        <p:txBody>
          <a:bodyPr/>
          <a:lstStyle/>
          <a:p>
            <a:r>
              <a:rPr lang="en-US" sz="3600" b="1" dirty="0" smtClean="0">
                <a:latin typeface="Times New Roman" pitchFamily="18" charset="0"/>
                <a:cs typeface="Times New Roman" pitchFamily="18" charset="0"/>
              </a:rPr>
              <a:t>Random Access Memory (RAM or RWM)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76800"/>
          </a:xfrm>
        </p:spPr>
        <p:txBody>
          <a:bodyPr/>
          <a:lstStyle/>
          <a:p>
            <a:pPr algn="just">
              <a:buFont typeface="Wingdings" pitchFamily="2" charset="2"/>
              <a:buChar char="Ø"/>
            </a:pPr>
            <a:r>
              <a:rPr lang="en-US" sz="2000" dirty="0" smtClean="0">
                <a:latin typeface="Times New Roman" pitchFamily="18" charset="0"/>
                <a:cs typeface="Times New Roman" pitchFamily="18" charset="0"/>
              </a:rPr>
              <a:t>The memory locations in this type of memory are organized in such a way that access time required for accessing any location is the same. This is the advantage of using RAM over the sequential Memories</a:t>
            </a:r>
          </a:p>
          <a:p>
            <a:pPr algn="just">
              <a:buFont typeface="Wingdings" pitchFamily="2" charset="2"/>
              <a:buChar char="Ø"/>
            </a:pPr>
            <a:r>
              <a:rPr lang="en-US" sz="2000" dirty="0" smtClean="0">
                <a:latin typeface="Times New Roman" pitchFamily="18" charset="0"/>
                <a:cs typeface="Times New Roman" pitchFamily="18" charset="0"/>
              </a:rPr>
              <a:t>RAM can be fabricated using either Bipolar technology or Unipolar technology</a:t>
            </a:r>
          </a:p>
          <a:p>
            <a:pPr algn="just">
              <a:buFont typeface="Wingdings" pitchFamily="2" charset="2"/>
              <a:buChar char="Ø"/>
            </a:pPr>
            <a:r>
              <a:rPr lang="en-US" sz="2000" dirty="0" smtClean="0">
                <a:latin typeface="Times New Roman" pitchFamily="18" charset="0"/>
                <a:cs typeface="Times New Roman" pitchFamily="18" charset="0"/>
              </a:rPr>
              <a:t>RAM is a </a:t>
            </a:r>
            <a:r>
              <a:rPr lang="en-US" sz="2000" b="1" dirty="0" smtClean="0">
                <a:latin typeface="Times New Roman" pitchFamily="18" charset="0"/>
                <a:cs typeface="Times New Roman" pitchFamily="18" charset="0"/>
              </a:rPr>
              <a:t>volatile memory </a:t>
            </a:r>
            <a:r>
              <a:rPr lang="en-US" sz="2000" dirty="0" smtClean="0">
                <a:latin typeface="Times New Roman" pitchFamily="18" charset="0"/>
                <a:cs typeface="Times New Roman" pitchFamily="18" charset="0"/>
              </a:rPr>
              <a:t>so it loses the stored data when power is turned OFF.</a:t>
            </a:r>
            <a:endParaRPr lang="en-US" sz="2000" b="1" dirty="0" smtClean="0">
              <a:latin typeface="Times New Roman" pitchFamily="18" charset="0"/>
              <a:cs typeface="Times New Roman" pitchFamily="18" charset="0"/>
            </a:endParaRPr>
          </a:p>
          <a:p>
            <a:pPr algn="just">
              <a:buFont typeface="Wingdings" pitchFamily="2" charset="2"/>
              <a:buChar char="q"/>
            </a:pPr>
            <a:r>
              <a:rPr lang="en-US" sz="2000" b="1" dirty="0" smtClean="0">
                <a:latin typeface="Times New Roman" pitchFamily="18" charset="0"/>
                <a:cs typeface="Times New Roman" pitchFamily="18" charset="0"/>
              </a:rPr>
              <a:t>RAM  also further classified into two types:</a:t>
            </a:r>
          </a:p>
          <a:p>
            <a:pPr marL="514350" indent="-514350" algn="just">
              <a:buFont typeface="+mj-lt"/>
              <a:buAutoNum type="romanLcPeriod"/>
            </a:pPr>
            <a:r>
              <a:rPr lang="en-US" sz="2000" dirty="0" smtClean="0">
                <a:latin typeface="Times New Roman" pitchFamily="18" charset="0"/>
                <a:cs typeface="Times New Roman" pitchFamily="18" charset="0"/>
              </a:rPr>
              <a:t>Static RAM (SRAM)</a:t>
            </a:r>
          </a:p>
          <a:p>
            <a:pPr marL="514350" indent="-514350" algn="just">
              <a:buFont typeface="+mj-lt"/>
              <a:buAutoNum type="romanLcPeriod"/>
            </a:pPr>
            <a:r>
              <a:rPr lang="en-US" sz="2000" dirty="0" smtClean="0">
                <a:latin typeface="Times New Roman" pitchFamily="18" charset="0"/>
                <a:cs typeface="Times New Roman" pitchFamily="18" charset="0"/>
              </a:rPr>
              <a:t>Dynamic RAM (DRAM)</a:t>
            </a:r>
          </a:p>
          <a:p>
            <a:pPr marL="514350" indent="-514350" algn="just">
              <a:buNone/>
            </a:pPr>
            <a:endParaRPr lang="en-US" sz="1800" dirty="0" smtClean="0">
              <a:latin typeface="Times New Roman" pitchFamily="18" charset="0"/>
              <a:cs typeface="Times New Roman" pitchFamily="18" charset="0"/>
            </a:endParaRPr>
          </a:p>
          <a:p>
            <a:pPr marL="514350" indent="-51435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13</a:t>
            </a:fld>
            <a:endParaRPr lang="en-US" dirty="0"/>
          </a:p>
        </p:txBody>
      </p:sp>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RAM</a:t>
            </a:r>
            <a:endParaRPr lang="en-US" dirty="0"/>
          </a:p>
        </p:txBody>
      </p:sp>
      <p:sp>
        <p:nvSpPr>
          <p:cNvPr id="3" name="Content Placeholder 2"/>
          <p:cNvSpPr>
            <a:spLocks noGrp="1"/>
          </p:cNvSpPr>
          <p:nvPr>
            <p:ph idx="1"/>
          </p:nvPr>
        </p:nvSpPr>
        <p:spPr/>
        <p:txBody>
          <a:bodyPr/>
          <a:lstStyle/>
          <a:p>
            <a:pPr marL="514350" indent="-514350" algn="just">
              <a:buFont typeface="Wingdings" pitchFamily="2" charset="2"/>
              <a:buChar char="Ø"/>
            </a:pPr>
            <a:r>
              <a:rPr lang="en-US" sz="1800" b="1" dirty="0" smtClean="0">
                <a:latin typeface="Times New Roman" pitchFamily="18" charset="0"/>
                <a:cs typeface="Times New Roman" pitchFamily="18" charset="0"/>
              </a:rPr>
              <a:t>Static RAM: </a:t>
            </a:r>
            <a:r>
              <a:rPr lang="en-US" sz="1800" dirty="0" smtClean="0">
                <a:latin typeface="Times New Roman" pitchFamily="18" charset="0"/>
                <a:cs typeface="Times New Roman" pitchFamily="18" charset="0"/>
              </a:rPr>
              <a:t>SRAM cells are basically flip flops which can store a bit as long as power to the circuit is not interrupted.</a:t>
            </a:r>
          </a:p>
          <a:p>
            <a:pPr marL="514350" indent="-514350" algn="just">
              <a:buFont typeface="Wingdings" pitchFamily="2" charset="2"/>
              <a:buChar char="§"/>
            </a:pPr>
            <a:r>
              <a:rPr lang="en-US" sz="1800" dirty="0" smtClean="0">
                <a:latin typeface="Times New Roman" pitchFamily="18" charset="0"/>
                <a:cs typeface="Times New Roman" pitchFamily="18" charset="0"/>
              </a:rPr>
              <a:t>SRAM possible to implement using the bipolar as well as MOS technology.</a:t>
            </a:r>
          </a:p>
          <a:p>
            <a:pPr marL="514350" indent="-514350" algn="just">
              <a:buFont typeface="Wingdings" pitchFamily="2" charset="2"/>
              <a:buChar char="Ø"/>
            </a:pPr>
            <a:r>
              <a:rPr lang="en-US" sz="1800" b="1" dirty="0" smtClean="0">
                <a:latin typeface="Times New Roman" pitchFamily="18" charset="0"/>
                <a:cs typeface="Times New Roman" pitchFamily="18" charset="0"/>
              </a:rPr>
              <a:t>Dynamic RAM: </a:t>
            </a:r>
            <a:r>
              <a:rPr lang="en-US" sz="1800" dirty="0" smtClean="0">
                <a:latin typeface="Times New Roman" pitchFamily="18" charset="0"/>
                <a:cs typeface="Times New Roman" pitchFamily="18" charset="0"/>
              </a:rPr>
              <a:t>In DRAM, the data is stored in the form of charge on the capacitor.</a:t>
            </a:r>
          </a:p>
          <a:p>
            <a:pPr marL="514350" indent="-514350" algn="just">
              <a:buFont typeface="Wingdings" pitchFamily="2" charset="2"/>
              <a:buChar char="§"/>
            </a:pPr>
            <a:r>
              <a:rPr lang="en-US" sz="1800" dirty="0" smtClean="0">
                <a:latin typeface="Times New Roman" pitchFamily="18" charset="0"/>
                <a:cs typeface="Times New Roman" pitchFamily="18" charset="0"/>
              </a:rPr>
              <a:t>The Sense and control lines are used as column and row signals. When both these lines are high MOSFET acts as closed switch and charges the capacitor and when these lines are low, MOSFET turns OFF and capacitor retains its charge</a:t>
            </a:r>
          </a:p>
          <a:p>
            <a:pPr marL="514350" indent="-514350" algn="just">
              <a:buNone/>
            </a:pPr>
            <a:endParaRPr lang="en-US" sz="1800" dirty="0"/>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14</a:t>
            </a:fld>
            <a:endParaRPr lang="en-US" dirty="0"/>
          </a:p>
        </p:txBody>
      </p:sp>
      <p:pic>
        <p:nvPicPr>
          <p:cNvPr id="7" name="Picture 6" descr="Dynamic-RAM.jpg"/>
          <p:cNvPicPr>
            <a:picLocks noChangeAspect="1"/>
          </p:cNvPicPr>
          <p:nvPr/>
        </p:nvPicPr>
        <p:blipFill>
          <a:blip r:embed="rId2"/>
          <a:stretch>
            <a:fillRect/>
          </a:stretch>
        </p:blipFill>
        <p:spPr>
          <a:xfrm>
            <a:off x="2971800" y="4191000"/>
            <a:ext cx="2886075" cy="1905000"/>
          </a:xfrm>
          <a:prstGeom prst="rect">
            <a:avLst/>
          </a:prstGeom>
        </p:spPr>
      </p:pic>
    </p:spTree>
  </p:cSld>
  <p:clrMapOvr>
    <a:masterClrMapping/>
  </p:clrMapOvr>
  <p:transition>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Comparison between SRAM and DRAM</a:t>
            </a:r>
            <a:endParaRPr lang="en-US" sz="3600" b="1" dirty="0">
              <a:latin typeface="Times New Roman" pitchFamily="18" charset="0"/>
              <a:cs typeface="Times New Roman" pitchFamily="18" charset="0"/>
            </a:endParaRPr>
          </a:p>
        </p:txBody>
      </p:sp>
      <p:pic>
        <p:nvPicPr>
          <p:cNvPr id="6" name="Content Placeholder 5" descr="Dynamic-RAM-4.jpg"/>
          <p:cNvPicPr>
            <a:picLocks noGrp="1" noChangeAspect="1"/>
          </p:cNvPicPr>
          <p:nvPr>
            <p:ph idx="1"/>
          </p:nvPr>
        </p:nvPicPr>
        <p:blipFill>
          <a:blip r:embed="rId2"/>
          <a:stretch>
            <a:fillRect/>
          </a:stretch>
        </p:blipFill>
        <p:spPr>
          <a:xfrm>
            <a:off x="152400" y="1447800"/>
            <a:ext cx="8534399" cy="4800600"/>
          </a:xfrm>
        </p:spPr>
      </p:pic>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15</a:t>
            </a:fld>
            <a:endParaRPr lang="en-US" dirty="0"/>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600" b="1" dirty="0" smtClean="0">
                <a:latin typeface="Times New Roman" pitchFamily="18" charset="0"/>
                <a:cs typeface="Times New Roman" pitchFamily="18" charset="0"/>
              </a:rPr>
              <a:t>Read Only Memory (ROM)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lstStyle/>
          <a:p>
            <a:pPr algn="just">
              <a:buFont typeface="Wingdings" pitchFamily="2" charset="2"/>
              <a:buChar char="Ø"/>
            </a:pPr>
            <a:r>
              <a:rPr lang="en-US" sz="1600" dirty="0" smtClean="0">
                <a:latin typeface="Times New Roman" pitchFamily="18" charset="0"/>
                <a:cs typeface="Times New Roman" pitchFamily="18" charset="0"/>
              </a:rPr>
              <a:t>These memories are designed only for reading the information which is already stored on them. The user cannot write any new information on them. These are similar to prerecorded cassettes.</a:t>
            </a:r>
          </a:p>
          <a:p>
            <a:pPr algn="just">
              <a:buFont typeface="Wingdings" pitchFamily="2" charset="2"/>
              <a:buChar char="Ø"/>
            </a:pPr>
            <a:r>
              <a:rPr lang="en-US" sz="1600" dirty="0" smtClean="0">
                <a:latin typeface="Times New Roman" pitchFamily="18" charset="0"/>
                <a:cs typeface="Times New Roman" pitchFamily="18" charset="0"/>
              </a:rPr>
              <a:t>A manufacturer or someone else can write ROM’s, but the writing process is much more complicated as compared to that of a RAM.</a:t>
            </a:r>
          </a:p>
          <a:p>
            <a:pPr algn="just">
              <a:buFont typeface="Wingdings" pitchFamily="2" charset="2"/>
              <a:buChar char="Ø"/>
            </a:pPr>
            <a:r>
              <a:rPr lang="en-US" sz="1600" b="1" dirty="0" smtClean="0">
                <a:latin typeface="Times New Roman" pitchFamily="18" charset="0"/>
                <a:cs typeface="Times New Roman" pitchFamily="18" charset="0"/>
              </a:rPr>
              <a:t>ROM is non - volatile memory </a:t>
            </a:r>
            <a:r>
              <a:rPr lang="en-US" sz="1600" dirty="0" smtClean="0">
                <a:latin typeface="Times New Roman" pitchFamily="18" charset="0"/>
                <a:cs typeface="Times New Roman" pitchFamily="18" charset="0"/>
              </a:rPr>
              <a:t>such memories can hold the information even after switching off the power supply.</a:t>
            </a:r>
          </a:p>
          <a:p>
            <a:pPr algn="just">
              <a:buFont typeface="Wingdings" pitchFamily="2" charset="2"/>
              <a:buChar char="q"/>
            </a:pPr>
            <a:r>
              <a:rPr lang="en-US" sz="1600" dirty="0" smtClean="0">
                <a:latin typeface="Times New Roman" pitchFamily="18" charset="0"/>
                <a:cs typeface="Times New Roman" pitchFamily="18" charset="0"/>
              </a:rPr>
              <a:t>ROM also further classified as follows </a:t>
            </a:r>
          </a:p>
          <a:p>
            <a:pPr algn="just">
              <a:buFont typeface="Wingdings" pitchFamily="2" charset="2"/>
              <a:buChar char="q"/>
            </a:pPr>
            <a:endParaRPr lang="en-US" sz="1600" dirty="0" smtClean="0">
              <a:latin typeface="Times New Roman" pitchFamily="18" charset="0"/>
              <a:cs typeface="Times New Roman" pitchFamily="18" charset="0"/>
            </a:endParaRPr>
          </a:p>
          <a:p>
            <a:pPr algn="just">
              <a:buFont typeface="Wingdings" pitchFamily="2" charset="2"/>
              <a:buChar char="q"/>
            </a:pPr>
            <a:endParaRPr lang="en-US" sz="1600" dirty="0" smtClean="0">
              <a:latin typeface="Times New Roman" pitchFamily="18" charset="0"/>
              <a:cs typeface="Times New Roman" pitchFamily="18" charset="0"/>
            </a:endParaRPr>
          </a:p>
          <a:p>
            <a:pPr algn="just">
              <a:buFont typeface="Wingdings" pitchFamily="2" charset="2"/>
              <a:buChar char="q"/>
            </a:pPr>
            <a:endParaRPr lang="en-US" sz="1600" dirty="0" smtClean="0">
              <a:latin typeface="Times New Roman" pitchFamily="18" charset="0"/>
              <a:cs typeface="Times New Roman" pitchFamily="18" charset="0"/>
            </a:endParaRPr>
          </a:p>
          <a:p>
            <a:pPr algn="just">
              <a:buFont typeface="Wingdings" pitchFamily="2" charset="2"/>
              <a:buChar char="q"/>
            </a:pPr>
            <a:endParaRPr lang="en-US" sz="1600" dirty="0" smtClean="0">
              <a:latin typeface="Times New Roman" pitchFamily="18" charset="0"/>
              <a:cs typeface="Times New Roman" pitchFamily="18" charset="0"/>
            </a:endParaRPr>
          </a:p>
          <a:p>
            <a:pPr algn="just">
              <a:buFont typeface="Wingdings" pitchFamily="2" charset="2"/>
              <a:buChar char="q"/>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lgn="just">
              <a:buFont typeface="Wingdings" pitchFamily="2" charset="2"/>
              <a:buChar char="q"/>
            </a:pPr>
            <a:r>
              <a:rPr lang="en-US" sz="1600" dirty="0" smtClean="0">
                <a:latin typeface="Times New Roman" pitchFamily="18" charset="0"/>
                <a:cs typeface="Times New Roman" pitchFamily="18" charset="0"/>
              </a:rPr>
              <a:t>Bipolar ROMs are faster and they have higher driving capabilities whereas MOS ROMs (Unipolar ROMs) require less area and consume less power.</a:t>
            </a:r>
          </a:p>
          <a:p>
            <a:pPr algn="just">
              <a:buFont typeface="Wingdings" pitchFamily="2" charset="2"/>
              <a:buChar char="q"/>
            </a:pPr>
            <a:r>
              <a:rPr lang="en-US" sz="1600" dirty="0" smtClean="0">
                <a:latin typeface="Times New Roman" pitchFamily="18" charset="0"/>
                <a:cs typeface="Times New Roman" pitchFamily="18" charset="0"/>
              </a:rPr>
              <a:t>Now a days we used only MOS ROMs which have improved speeds (typically equivalent to Bipolar ROMs</a:t>
            </a:r>
          </a:p>
          <a:p>
            <a:pPr algn="just">
              <a:buNone/>
            </a:pPr>
            <a:endParaRPr lang="en-US" sz="18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16</a:t>
            </a:fld>
            <a:endParaRPr lang="en-US" dirty="0"/>
          </a:p>
        </p:txBody>
      </p:sp>
      <p:pic>
        <p:nvPicPr>
          <p:cNvPr id="7" name="Picture 6" descr="index.png"/>
          <p:cNvPicPr>
            <a:picLocks noChangeAspect="1"/>
          </p:cNvPicPr>
          <p:nvPr/>
        </p:nvPicPr>
        <p:blipFill>
          <a:blip r:embed="rId2"/>
          <a:stretch>
            <a:fillRect/>
          </a:stretch>
        </p:blipFill>
        <p:spPr>
          <a:xfrm>
            <a:off x="1524000" y="3276600"/>
            <a:ext cx="4724400" cy="1828800"/>
          </a:xfrm>
          <a:prstGeom prst="rect">
            <a:avLst/>
          </a:prstGeom>
        </p:spPr>
      </p:pic>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15000" cy="563562"/>
          </a:xfrm>
        </p:spPr>
        <p:txBody>
          <a:bodyPr/>
          <a:lstStyle/>
          <a:p>
            <a:r>
              <a:rPr lang="en-US" sz="2400" b="1" dirty="0" smtClean="0">
                <a:latin typeface="Times New Roman" pitchFamily="18" charset="0"/>
                <a:cs typeface="Times New Roman" pitchFamily="18" charset="0"/>
              </a:rPr>
              <a:t>Comparison between RAM and ROM</a:t>
            </a:r>
            <a:endParaRPr lang="en-US" sz="2400" b="1" dirty="0">
              <a:latin typeface="Times New Roman" pitchFamily="18" charset="0"/>
              <a:cs typeface="Times New Roman" pitchFamily="18" charset="0"/>
            </a:endParaRPr>
          </a:p>
        </p:txBody>
      </p:sp>
      <p:pic>
        <p:nvPicPr>
          <p:cNvPr id="6" name="Content Placeholder 5" descr="Untitled.png"/>
          <p:cNvPicPr>
            <a:picLocks noGrp="1" noChangeAspect="1"/>
          </p:cNvPicPr>
          <p:nvPr>
            <p:ph idx="1"/>
          </p:nvPr>
        </p:nvPicPr>
        <p:blipFill>
          <a:blip r:embed="rId2"/>
          <a:stretch>
            <a:fillRect/>
          </a:stretch>
        </p:blipFill>
        <p:spPr>
          <a:xfrm>
            <a:off x="533400" y="533400"/>
            <a:ext cx="7772400" cy="5791200"/>
          </a:xfrm>
        </p:spPr>
      </p:pic>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17</a:t>
            </a:fld>
            <a:endParaRPr lang="en-US" dirty="0"/>
          </a:p>
        </p:txBody>
      </p:sp>
    </p:spTree>
  </p:cSld>
  <p:clrMapOvr>
    <a:masterClrMapping/>
  </p:clrMapOvr>
  <p:transition>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229600" cy="5105400"/>
          </a:xfrm>
        </p:spPr>
        <p:txBody>
          <a:bodyPr/>
          <a:lstStyle/>
          <a:p>
            <a:pPr>
              <a:buFont typeface="Wingdings" pitchFamily="2" charset="2"/>
              <a:buChar char="Ø"/>
            </a:pPr>
            <a:r>
              <a:rPr lang="en-US" sz="2000" b="1" dirty="0" smtClean="0">
                <a:latin typeface="Times New Roman" pitchFamily="18" charset="0"/>
                <a:cs typeface="Times New Roman" pitchFamily="18" charset="0"/>
              </a:rPr>
              <a:t>Memory: </a:t>
            </a:r>
            <a:r>
              <a:rPr lang="en-US" sz="2000" dirty="0" smtClean="0">
                <a:latin typeface="Times New Roman" pitchFamily="18" charset="0"/>
                <a:cs typeface="Times New Roman" pitchFamily="18" charset="0"/>
              </a:rPr>
              <a:t>Any system which processes digital data needs a facility for storing the unprocessed, partially processed and completely processed data is know as </a:t>
            </a:r>
            <a:r>
              <a:rPr lang="en-US" sz="2000" b="1" dirty="0" smtClean="0">
                <a:latin typeface="Times New Roman" pitchFamily="18" charset="0"/>
                <a:cs typeface="Times New Roman" pitchFamily="18" charset="0"/>
              </a:rPr>
              <a:t>memory</a:t>
            </a:r>
          </a:p>
          <a:p>
            <a:pPr>
              <a:buFont typeface="Wingdings" pitchFamily="2" charset="2"/>
              <a:buChar char="Ø"/>
            </a:pPr>
            <a:r>
              <a:rPr lang="en-US" sz="2000" dirty="0" smtClean="0">
                <a:latin typeface="Times New Roman" pitchFamily="18" charset="0"/>
                <a:cs typeface="Times New Roman" pitchFamily="18" charset="0"/>
              </a:rPr>
              <a:t>In earlier days the memory used to be a magnetic tapes</a:t>
            </a:r>
          </a:p>
          <a:p>
            <a:pPr>
              <a:buFont typeface="Wingdings" pitchFamily="2" charset="2"/>
              <a:buChar char="Ø"/>
            </a:pPr>
            <a:r>
              <a:rPr lang="en-US" sz="2000" dirty="0" smtClean="0">
                <a:latin typeface="Times New Roman" pitchFamily="18" charset="0"/>
                <a:cs typeface="Times New Roman" pitchFamily="18" charset="0"/>
              </a:rPr>
              <a:t>But now a days we use </a:t>
            </a:r>
            <a:r>
              <a:rPr lang="en-US" sz="2000" b="1" dirty="0" smtClean="0">
                <a:latin typeface="Times New Roman" pitchFamily="18" charset="0"/>
                <a:cs typeface="Times New Roman" pitchFamily="18" charset="0"/>
              </a:rPr>
              <a:t>semiconductor memories </a:t>
            </a:r>
            <a:r>
              <a:rPr lang="en-US" sz="2000" dirty="0" smtClean="0">
                <a:latin typeface="Times New Roman" pitchFamily="18" charset="0"/>
                <a:cs typeface="Times New Roman" pitchFamily="18" charset="0"/>
              </a:rPr>
              <a:t>of various types and size.</a:t>
            </a:r>
          </a:p>
          <a:p>
            <a:pPr>
              <a:buFont typeface="Wingdings" pitchFamily="2" charset="2"/>
              <a:buChar char="q"/>
            </a:pPr>
            <a:r>
              <a:rPr lang="en-US" sz="2000" b="1" dirty="0" smtClean="0">
                <a:latin typeface="Times New Roman" pitchFamily="18" charset="0"/>
                <a:cs typeface="Times New Roman" pitchFamily="18" charset="0"/>
              </a:rPr>
              <a:t>Advantages of Semiconductor Memory</a:t>
            </a:r>
          </a:p>
          <a:p>
            <a:pPr>
              <a:buFont typeface="Wingdings" pitchFamily="2" charset="2"/>
              <a:buChar char="§"/>
            </a:pPr>
            <a:r>
              <a:rPr lang="en-US" sz="2000" dirty="0" smtClean="0">
                <a:latin typeface="Times New Roman" pitchFamily="18" charset="0"/>
                <a:cs typeface="Times New Roman" pitchFamily="18" charset="0"/>
              </a:rPr>
              <a:t>Small Size</a:t>
            </a:r>
          </a:p>
          <a:p>
            <a:pPr>
              <a:buFont typeface="Wingdings" pitchFamily="2" charset="2"/>
              <a:buChar char="§"/>
            </a:pPr>
            <a:r>
              <a:rPr lang="en-US" sz="2000" dirty="0" smtClean="0">
                <a:latin typeface="Times New Roman" pitchFamily="18" charset="0"/>
                <a:cs typeface="Times New Roman" pitchFamily="18" charset="0"/>
              </a:rPr>
              <a:t>High Speed</a:t>
            </a:r>
          </a:p>
          <a:p>
            <a:pPr>
              <a:buFont typeface="Wingdings" pitchFamily="2" charset="2"/>
              <a:buChar char="§"/>
            </a:pPr>
            <a:r>
              <a:rPr lang="en-US" sz="2000" dirty="0" smtClean="0">
                <a:latin typeface="Times New Roman" pitchFamily="18" charset="0"/>
                <a:cs typeface="Times New Roman" pitchFamily="18" charset="0"/>
              </a:rPr>
              <a:t>Better Reliability</a:t>
            </a:r>
          </a:p>
          <a:p>
            <a:pPr>
              <a:buFont typeface="Wingdings" pitchFamily="2" charset="2"/>
              <a:buChar char="§"/>
            </a:pPr>
            <a:r>
              <a:rPr lang="en-US" sz="2000" dirty="0" smtClean="0">
                <a:latin typeface="Times New Roman" pitchFamily="18" charset="0"/>
                <a:cs typeface="Times New Roman" pitchFamily="18" charset="0"/>
              </a:rPr>
              <a:t>Low Cost</a:t>
            </a:r>
          </a:p>
          <a:p>
            <a:pPr>
              <a:buFont typeface="Wingdings" pitchFamily="2" charset="2"/>
              <a:buChar char="§"/>
            </a:pPr>
            <a:r>
              <a:rPr lang="en-US" sz="2000" dirty="0" smtClean="0">
                <a:latin typeface="Times New Roman" pitchFamily="18" charset="0"/>
                <a:cs typeface="Times New Roman" pitchFamily="18" charset="0"/>
              </a:rPr>
              <a:t>Ease of expansion of memory</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2</a:t>
            </a:fld>
            <a:endParaRPr lang="en-US" dirty="0"/>
          </a:p>
        </p:txBody>
      </p:sp>
    </p:spTree>
  </p:cSld>
  <p:clrMapOvr>
    <a:masterClrMapping/>
  </p:clrMapOvr>
  <p:transition>
    <p:strips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44562"/>
          </a:xfrm>
        </p:spPr>
        <p:txBody>
          <a:bodyPr/>
          <a:lstStyle/>
          <a:p>
            <a:r>
              <a:rPr lang="en-US" sz="3600" b="1" dirty="0" smtClean="0">
                <a:latin typeface="Times New Roman" pitchFamily="18" charset="0"/>
                <a:cs typeface="Times New Roman" pitchFamily="18" charset="0"/>
              </a:rPr>
              <a:t>Memory Organization</a:t>
            </a:r>
            <a:endParaRPr lang="en-US" sz="3600" b="1" dirty="0">
              <a:latin typeface="Times New Roman" pitchFamily="18" charset="0"/>
              <a:cs typeface="Times New Roman" pitchFamily="18" charset="0"/>
            </a:endParaRPr>
          </a:p>
        </p:txBody>
      </p:sp>
      <p:pic>
        <p:nvPicPr>
          <p:cNvPr id="6" name="Content Placeholder 5" descr="New Doc 2017-04-11_1.jpg"/>
          <p:cNvPicPr>
            <a:picLocks noGrp="1" noChangeAspect="1"/>
          </p:cNvPicPr>
          <p:nvPr>
            <p:ph idx="1"/>
          </p:nvPr>
        </p:nvPicPr>
        <p:blipFill>
          <a:blip r:embed="rId2"/>
          <a:stretch>
            <a:fillRect/>
          </a:stretch>
        </p:blipFill>
        <p:spPr>
          <a:xfrm>
            <a:off x="838200" y="2743200"/>
            <a:ext cx="7053150" cy="3505200"/>
          </a:xfrm>
        </p:spPr>
      </p:pic>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3</a:t>
            </a:fld>
            <a:endParaRPr lang="en-US" dirty="0"/>
          </a:p>
        </p:txBody>
      </p:sp>
      <p:sp>
        <p:nvSpPr>
          <p:cNvPr id="7" name="TextBox 6"/>
          <p:cNvSpPr txBox="1"/>
          <p:nvPr/>
        </p:nvSpPr>
        <p:spPr>
          <a:xfrm>
            <a:off x="533400" y="1143000"/>
            <a:ext cx="7805342" cy="1477328"/>
          </a:xfrm>
          <a:prstGeom prst="rect">
            <a:avLst/>
          </a:prstGeom>
          <a:noFill/>
        </p:spPr>
        <p:txBody>
          <a:bodyPr wrap="none" rtlCol="0">
            <a:spAutoFit/>
          </a:bodyPr>
          <a:lstStyle/>
          <a:p>
            <a:pPr>
              <a:buFont typeface="Wingdings" pitchFamily="2" charset="2"/>
              <a:buChar char="Ø"/>
            </a:pPr>
            <a:r>
              <a:rPr lang="en-US" dirty="0" smtClean="0">
                <a:latin typeface="Times New Roman" pitchFamily="18" charset="0"/>
                <a:cs typeface="Times New Roman" pitchFamily="18" charset="0"/>
              </a:rPr>
              <a:t>Flip Flop is capable of storing single bit so the basic element of a semiconductor</a:t>
            </a:r>
          </a:p>
          <a:p>
            <a:r>
              <a:rPr lang="en-US" dirty="0" smtClean="0">
                <a:latin typeface="Times New Roman" pitchFamily="18" charset="0"/>
                <a:cs typeface="Times New Roman" pitchFamily="18" charset="0"/>
              </a:rPr>
              <a:t>    memory is Flip – Flop</a:t>
            </a:r>
          </a:p>
          <a:p>
            <a:pPr>
              <a:buFont typeface="Wingdings" pitchFamily="2" charset="2"/>
              <a:buChar char="Ø"/>
            </a:pPr>
            <a:r>
              <a:rPr lang="en-US" dirty="0" smtClean="0">
                <a:latin typeface="Times New Roman" pitchFamily="18" charset="0"/>
                <a:cs typeface="Times New Roman" pitchFamily="18" charset="0"/>
              </a:rPr>
              <a:t>To Store a 4 –Bit word we need to use Four Flip Flops</a:t>
            </a:r>
          </a:p>
          <a:p>
            <a:pPr>
              <a:buFont typeface="Wingdings" pitchFamily="2" charset="2"/>
              <a:buChar char="Ø"/>
            </a:pPr>
            <a:r>
              <a:rPr lang="en-US" dirty="0" smtClean="0">
                <a:latin typeface="Times New Roman" pitchFamily="18" charset="0"/>
                <a:cs typeface="Times New Roman" pitchFamily="18" charset="0"/>
              </a:rPr>
              <a:t>There are a number of locations in a memory with each location storing a word</a:t>
            </a:r>
          </a:p>
          <a:p>
            <a:r>
              <a:rPr lang="en-US" dirty="0" smtClean="0">
                <a:latin typeface="Times New Roman" pitchFamily="18" charset="0"/>
                <a:cs typeface="Times New Roman" pitchFamily="18" charset="0"/>
              </a:rPr>
              <a:t>    of required length</a:t>
            </a:r>
            <a:endParaRPr lang="en-US" dirty="0">
              <a:latin typeface="Times New Roman" pitchFamily="18" charset="0"/>
              <a:cs typeface="Times New Roman" pitchFamily="18" charset="0"/>
            </a:endParaRPr>
          </a:p>
        </p:txBody>
      </p:sp>
    </p:spTree>
  </p:cSld>
  <p:clrMapOvr>
    <a:masterClrMapping/>
  </p:clrMapOvr>
  <p:transition>
    <p:strips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smtClean="0">
                <a:latin typeface="Times New Roman" pitchFamily="18" charset="0"/>
                <a:cs typeface="Times New Roman" pitchFamily="18" charset="0"/>
              </a:rPr>
              <a:t>Memory Size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8229600" cy="3733800"/>
          </a:xfrm>
        </p:spPr>
        <p:txBody>
          <a:bodyPr/>
          <a:lstStyle/>
          <a:p>
            <a:pPr algn="just">
              <a:buFont typeface="Wingdings" pitchFamily="2" charset="2"/>
              <a:buChar char="Ø"/>
            </a:pPr>
            <a:r>
              <a:rPr lang="en-US" sz="2400" dirty="0" smtClean="0">
                <a:latin typeface="Times New Roman" pitchFamily="18" charset="0"/>
                <a:cs typeface="Times New Roman" pitchFamily="18" charset="0"/>
              </a:rPr>
              <a:t>If a particular memory chip is capable of storing </a:t>
            </a:r>
            <a:r>
              <a:rPr lang="en-US" sz="2400" b="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words with each word having </a:t>
            </a:r>
            <a:r>
              <a:rPr lang="en-US" sz="2400" b="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bits in it then the size of the memory will be </a:t>
            </a:r>
            <a:r>
              <a:rPr lang="en-US" sz="2400" b="1" dirty="0" smtClean="0">
                <a:latin typeface="Times New Roman" pitchFamily="18" charset="0"/>
                <a:cs typeface="Times New Roman" pitchFamily="18" charset="0"/>
              </a:rPr>
              <a:t>M x N</a:t>
            </a:r>
          </a:p>
          <a:p>
            <a:pPr algn="just">
              <a:buFont typeface="Wingdings" pitchFamily="2" charset="2"/>
              <a:buChar char="Ø"/>
            </a:pPr>
            <a:r>
              <a:rPr lang="en-US" sz="2400" dirty="0" smtClean="0">
                <a:latin typeface="Times New Roman" pitchFamily="18" charset="0"/>
                <a:cs typeface="Times New Roman" pitchFamily="18" charset="0"/>
              </a:rPr>
              <a:t>So if the size of memory chip is specified a </a:t>
            </a:r>
            <a:r>
              <a:rPr lang="en-US" sz="2400" b="1" dirty="0" smtClean="0">
                <a:latin typeface="Times New Roman" pitchFamily="18" charset="0"/>
                <a:cs typeface="Times New Roman" pitchFamily="18" charset="0"/>
              </a:rPr>
              <a:t>16 x 4 </a:t>
            </a:r>
            <a:r>
              <a:rPr lang="en-US" sz="2400" dirty="0" smtClean="0">
                <a:latin typeface="Times New Roman" pitchFamily="18" charset="0"/>
                <a:cs typeface="Times New Roman" pitchFamily="18" charset="0"/>
              </a:rPr>
              <a:t>then it means that this memory consists of 16 locations and each location can store 4 – bit word.</a:t>
            </a:r>
          </a:p>
          <a:p>
            <a:pPr algn="just">
              <a:buFont typeface="Wingdings" pitchFamily="2" charset="2"/>
              <a:buChar char="Ø"/>
            </a:pPr>
            <a:r>
              <a:rPr lang="en-US" sz="2400" dirty="0" smtClean="0">
                <a:latin typeface="Times New Roman" pitchFamily="18" charset="0"/>
                <a:cs typeface="Times New Roman" pitchFamily="18" charset="0"/>
              </a:rPr>
              <a:t>The commonly used values of number of words per chip are 64, 256, 512, 1024, 2048, 4096 etc. and the common word size are 1, 4 and 8.</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4</a:t>
            </a:fld>
            <a:endParaRPr lang="en-US" dirty="0"/>
          </a:p>
        </p:txBody>
      </p:sp>
    </p:spTree>
  </p:cSld>
  <p:clrMapOvr>
    <a:masterClrMapping/>
  </p:clrMapOvr>
  <p:transition>
    <p:strips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6629400" cy="1143000"/>
          </a:xfrm>
        </p:spPr>
        <p:txBody>
          <a:bodyPr/>
          <a:lstStyle/>
          <a:p>
            <a:r>
              <a:rPr lang="en-US" sz="3600" b="1" dirty="0" smtClean="0">
                <a:latin typeface="Times New Roman" pitchFamily="18" charset="0"/>
                <a:cs typeface="Times New Roman" pitchFamily="18" charset="0"/>
              </a:rPr>
              <a:t>Block Diagram of Memory Device</a:t>
            </a:r>
            <a:endParaRPr lang="en-US" sz="3600" b="1" dirty="0">
              <a:latin typeface="Times New Roman" pitchFamily="18" charset="0"/>
              <a:cs typeface="Times New Roman" pitchFamily="18" charset="0"/>
            </a:endParaRPr>
          </a:p>
        </p:txBody>
      </p:sp>
      <p:pic>
        <p:nvPicPr>
          <p:cNvPr id="6" name="Content Placeholder 5" descr="New Doc 2017-04-11_2.jpg"/>
          <p:cNvPicPr>
            <a:picLocks noGrp="1" noChangeAspect="1"/>
          </p:cNvPicPr>
          <p:nvPr>
            <p:ph idx="1"/>
          </p:nvPr>
        </p:nvPicPr>
        <p:blipFill>
          <a:blip r:embed="rId2"/>
          <a:stretch>
            <a:fillRect/>
          </a:stretch>
        </p:blipFill>
        <p:spPr>
          <a:xfrm>
            <a:off x="561740" y="1828800"/>
            <a:ext cx="7210660" cy="4419600"/>
          </a:xfrm>
        </p:spPr>
      </p:pic>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5</a:t>
            </a:fld>
            <a:endParaRPr lang="en-US" dirty="0"/>
          </a:p>
        </p:txBody>
      </p:sp>
    </p:spTree>
  </p:cSld>
  <p:clrMapOvr>
    <a:masterClrMapping/>
  </p:clrMapOvr>
  <p:transition>
    <p:strips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629400" cy="868362"/>
          </a:xfrm>
        </p:spPr>
        <p:txBody>
          <a:bodyPr/>
          <a:lstStyle/>
          <a:p>
            <a:r>
              <a:rPr lang="en-US" sz="3600" b="1" dirty="0" smtClean="0">
                <a:latin typeface="Times New Roman" pitchFamily="18" charset="0"/>
                <a:cs typeface="Times New Roman" pitchFamily="18" charset="0"/>
              </a:rPr>
              <a:t>Types of Inputs Lines and Output Lines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181600"/>
          </a:xfrm>
        </p:spPr>
        <p:txBody>
          <a:bodyPr/>
          <a:lstStyle/>
          <a:p>
            <a:pPr algn="just">
              <a:buFont typeface="Wingdings" pitchFamily="2" charset="2"/>
              <a:buChar char="Ø"/>
            </a:pPr>
            <a:r>
              <a:rPr lang="en-US" sz="1800" dirty="0" smtClean="0">
                <a:latin typeface="Times New Roman" pitchFamily="18" charset="0"/>
                <a:cs typeface="Times New Roman" pitchFamily="18" charset="0"/>
              </a:rPr>
              <a:t>There are three types of inputs to an </a:t>
            </a:r>
            <a:r>
              <a:rPr lang="en-US" sz="1800" b="1" dirty="0" smtClean="0">
                <a:latin typeface="Times New Roman" pitchFamily="18" charset="0"/>
                <a:cs typeface="Times New Roman" pitchFamily="18" charset="0"/>
              </a:rPr>
              <a:t>M x N </a:t>
            </a:r>
            <a:r>
              <a:rPr lang="en-US" sz="1800" dirty="0" smtClean="0">
                <a:latin typeface="Times New Roman" pitchFamily="18" charset="0"/>
                <a:cs typeface="Times New Roman" pitchFamily="18" charset="0"/>
              </a:rPr>
              <a:t>memory Device</a:t>
            </a:r>
          </a:p>
          <a:p>
            <a:pPr marL="514350" indent="-514350" algn="just">
              <a:buFont typeface="+mj-lt"/>
              <a:buAutoNum type="romanLcPeriod"/>
            </a:pPr>
            <a:r>
              <a:rPr lang="en-US" sz="1800" dirty="0" smtClean="0">
                <a:latin typeface="Times New Roman" pitchFamily="18" charset="0"/>
                <a:cs typeface="Times New Roman" pitchFamily="18" charset="0"/>
              </a:rPr>
              <a:t>Address Input Lines or address Bus</a:t>
            </a:r>
          </a:p>
          <a:p>
            <a:pPr marL="514350" indent="-514350" algn="just">
              <a:buFont typeface="+mj-lt"/>
              <a:buAutoNum type="romanLcPeriod"/>
            </a:pPr>
            <a:r>
              <a:rPr lang="en-US" sz="1800" dirty="0" smtClean="0">
                <a:latin typeface="Times New Roman" pitchFamily="18" charset="0"/>
                <a:cs typeface="Times New Roman" pitchFamily="18" charset="0"/>
              </a:rPr>
              <a:t>Data Input Lines or Data Bus</a:t>
            </a:r>
          </a:p>
          <a:p>
            <a:pPr marL="514350" indent="-514350" algn="just">
              <a:buFont typeface="+mj-lt"/>
              <a:buAutoNum type="romanLcPeriod"/>
            </a:pPr>
            <a:r>
              <a:rPr lang="en-US" sz="1800" dirty="0" smtClean="0">
                <a:latin typeface="Times New Roman" pitchFamily="18" charset="0"/>
                <a:cs typeface="Times New Roman" pitchFamily="18" charset="0"/>
              </a:rPr>
              <a:t>Control Inputs</a:t>
            </a:r>
          </a:p>
          <a:p>
            <a:pPr marL="514350" indent="-514350" algn="just">
              <a:buNone/>
            </a:pPr>
            <a:r>
              <a:rPr lang="en-US" sz="1800" dirty="0" smtClean="0">
                <a:latin typeface="Times New Roman" pitchFamily="18" charset="0"/>
                <a:cs typeface="Times New Roman" pitchFamily="18" charset="0"/>
              </a:rPr>
              <a:t> and there are </a:t>
            </a:r>
            <a:r>
              <a:rPr lang="en-US" sz="1800" b="1" dirty="0" smtClean="0">
                <a:latin typeface="Times New Roman" pitchFamily="18" charset="0"/>
                <a:cs typeface="Times New Roman" pitchFamily="18" charset="0"/>
              </a:rPr>
              <a:t>N </a:t>
            </a:r>
            <a:r>
              <a:rPr lang="en-US" sz="1800" dirty="0" smtClean="0">
                <a:latin typeface="Times New Roman" pitchFamily="18" charset="0"/>
                <a:cs typeface="Times New Roman" pitchFamily="18" charset="0"/>
              </a:rPr>
              <a:t>number of data output lines or Output data bus.</a:t>
            </a:r>
          </a:p>
          <a:p>
            <a:pPr marL="514350" indent="-514350" algn="just">
              <a:buFont typeface="Wingdings" pitchFamily="2" charset="2"/>
              <a:buChar char="q"/>
            </a:pPr>
            <a:r>
              <a:rPr lang="en-US" sz="1800" b="1" dirty="0" smtClean="0">
                <a:latin typeface="Times New Roman" pitchFamily="18" charset="0"/>
                <a:cs typeface="Times New Roman" pitchFamily="18" charset="0"/>
              </a:rPr>
              <a:t>Data Input Lines: </a:t>
            </a:r>
            <a:r>
              <a:rPr lang="en-US" sz="1800" dirty="0" smtClean="0">
                <a:latin typeface="Times New Roman" pitchFamily="18" charset="0"/>
                <a:cs typeface="Times New Roman" pitchFamily="18" charset="0"/>
              </a:rPr>
              <a:t>There are N – number of data input lines. The data to be stored is put on these lines word by word each word N – bit long.</a:t>
            </a:r>
          </a:p>
          <a:p>
            <a:pPr marL="514350" indent="-514350" algn="just">
              <a:buFont typeface="Wingdings" pitchFamily="2" charset="2"/>
              <a:buChar char="q"/>
            </a:pPr>
            <a:r>
              <a:rPr lang="en-US" sz="1800" b="1" dirty="0" smtClean="0">
                <a:latin typeface="Times New Roman" pitchFamily="18" charset="0"/>
                <a:cs typeface="Times New Roman" pitchFamily="18" charset="0"/>
              </a:rPr>
              <a:t>Address Input Lines: </a:t>
            </a:r>
            <a:r>
              <a:rPr lang="en-US" sz="1800" dirty="0" smtClean="0">
                <a:latin typeface="Times New Roman" pitchFamily="18" charset="0"/>
                <a:cs typeface="Times New Roman" pitchFamily="18" charset="0"/>
              </a:rPr>
              <a:t>There are </a:t>
            </a:r>
            <a:r>
              <a:rPr lang="en-US" sz="1800" b="1" dirty="0" smtClean="0">
                <a:latin typeface="Times New Roman" pitchFamily="18" charset="0"/>
                <a:cs typeface="Times New Roman" pitchFamily="18" charset="0"/>
              </a:rPr>
              <a:t>‘P’ </a:t>
            </a:r>
            <a:r>
              <a:rPr lang="en-US" sz="1800" dirty="0" smtClean="0">
                <a:latin typeface="Times New Roman" pitchFamily="18" charset="0"/>
                <a:cs typeface="Times New Roman" pitchFamily="18" charset="0"/>
              </a:rPr>
              <a:t>number of address input lines. These lines are used to specify the ‘address’ of the required memory location, for reading the already stored data or writing a new data.</a:t>
            </a:r>
          </a:p>
          <a:p>
            <a:pPr marL="514350" indent="-514350" algn="just">
              <a:buFont typeface="Wingdings" pitchFamily="2" charset="2"/>
              <a:buChar char="q"/>
            </a:pPr>
            <a:r>
              <a:rPr lang="en-US" sz="1800" b="1" dirty="0" smtClean="0">
                <a:latin typeface="Times New Roman" pitchFamily="18" charset="0"/>
                <a:cs typeface="Times New Roman" pitchFamily="18" charset="0"/>
              </a:rPr>
              <a:t>Data Output Lines: </a:t>
            </a:r>
            <a:r>
              <a:rPr lang="en-US" sz="1800" dirty="0" smtClean="0">
                <a:latin typeface="Times New Roman" pitchFamily="18" charset="0"/>
                <a:cs typeface="Times New Roman" pitchFamily="18" charset="0"/>
              </a:rPr>
              <a:t>The data available in the selected memory location can be “read” on the data output lines. The number of data lines is N i.e. equal to the number of bits per word.</a:t>
            </a:r>
          </a:p>
          <a:p>
            <a:pPr marL="514350" indent="-514350" algn="just">
              <a:buFont typeface="Wingdings" pitchFamily="2" charset="2"/>
              <a:buChar char="§"/>
            </a:pPr>
            <a:r>
              <a:rPr lang="en-US" sz="1800" dirty="0" smtClean="0">
                <a:latin typeface="Times New Roman" pitchFamily="18" charset="0"/>
                <a:cs typeface="Times New Roman" pitchFamily="18" charset="0"/>
              </a:rPr>
              <a:t>Input and output data buses are unidirectional. That means the data flows only in one direction.</a:t>
            </a:r>
          </a:p>
          <a:p>
            <a:pPr marL="514350" indent="-514350" algn="just">
              <a:buFont typeface="Wingdings" pitchFamily="2" charset="2"/>
              <a:buChar char="§"/>
            </a:pPr>
            <a:r>
              <a:rPr lang="en-US" sz="1800" dirty="0" smtClean="0">
                <a:latin typeface="Times New Roman" pitchFamily="18" charset="0"/>
                <a:cs typeface="Times New Roman" pitchFamily="18" charset="0"/>
              </a:rPr>
              <a:t>In most of memory chips the same set data lines is used for data input as well as data output. Such data bus is called as Bi – directional data bus</a:t>
            </a:r>
          </a:p>
          <a:p>
            <a:pPr marL="514350" indent="-514350" algn="just">
              <a:buNone/>
            </a:pPr>
            <a:endParaRPr lang="en-US" sz="1800" b="1" dirty="0" smtClean="0">
              <a:latin typeface="Times New Roman" pitchFamily="18" charset="0"/>
              <a:cs typeface="Times New Roman" pitchFamily="18" charset="0"/>
            </a:endParaRPr>
          </a:p>
          <a:p>
            <a:pPr marL="514350" indent="-514350" algn="just">
              <a:buFont typeface="Wingdings" pitchFamily="2" charset="2"/>
              <a:buChar char="q"/>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6</a:t>
            </a:fld>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transition>
    <p:strips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Selection of Location using address lines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1905000"/>
          </a:xfrm>
        </p:spPr>
        <p:txBody>
          <a:bodyPr/>
          <a:lstStyle/>
          <a:p>
            <a:pPr marL="514350" indent="-514350">
              <a:buFont typeface="Wingdings" pitchFamily="2" charset="2"/>
              <a:buChar char="Ø"/>
            </a:pPr>
            <a:r>
              <a:rPr lang="en-US" sz="1800" dirty="0" smtClean="0">
                <a:latin typeface="Times New Roman" pitchFamily="18" charset="0"/>
                <a:cs typeface="Times New Roman" pitchFamily="18" charset="0"/>
              </a:rPr>
              <a:t>To access any one of the </a:t>
            </a:r>
            <a:r>
              <a:rPr lang="en-US" sz="1800" b="1" dirty="0" smtClean="0">
                <a:latin typeface="Times New Roman" pitchFamily="18" charset="0"/>
                <a:cs typeface="Times New Roman" pitchFamily="18" charset="0"/>
              </a:rPr>
              <a:t>M</a:t>
            </a:r>
            <a:r>
              <a:rPr lang="en-US" sz="1800" dirty="0" smtClean="0">
                <a:latin typeface="Times New Roman" pitchFamily="18" charset="0"/>
                <a:cs typeface="Times New Roman" pitchFamily="18" charset="0"/>
              </a:rPr>
              <a:t> possible locations, we need</a:t>
            </a:r>
            <a:r>
              <a:rPr lang="en-US" sz="1800" b="1" dirty="0" smtClean="0">
                <a:latin typeface="Times New Roman" pitchFamily="18" charset="0"/>
                <a:cs typeface="Times New Roman" pitchFamily="18" charset="0"/>
              </a:rPr>
              <a:t> P </a:t>
            </a:r>
            <a:r>
              <a:rPr lang="en-US" sz="1800" dirty="0" smtClean="0">
                <a:latin typeface="Times New Roman" pitchFamily="18" charset="0"/>
                <a:cs typeface="Times New Roman" pitchFamily="18" charset="0"/>
              </a:rPr>
              <a:t>address lines such that</a:t>
            </a:r>
          </a:p>
          <a:p>
            <a:pPr marL="514350" indent="-514350">
              <a:buFont typeface="Wingdings" pitchFamily="2" charset="2"/>
              <a:buChar char="Ø"/>
            </a:pPr>
            <a:endParaRPr lang="en-US" sz="1800" dirty="0" smtClean="0">
              <a:latin typeface="Times New Roman" pitchFamily="18" charset="0"/>
              <a:cs typeface="Times New Roman" pitchFamily="18" charset="0"/>
            </a:endParaRPr>
          </a:p>
          <a:p>
            <a:pPr marL="514350" indent="-514350">
              <a:buFont typeface="Wingdings" pitchFamily="2" charset="2"/>
              <a:buChar char="Ø"/>
            </a:pPr>
            <a:r>
              <a:rPr lang="en-US" sz="1800" dirty="0" smtClean="0">
                <a:latin typeface="Times New Roman" pitchFamily="18" charset="0"/>
                <a:cs typeface="Times New Roman" pitchFamily="18" charset="0"/>
              </a:rPr>
              <a:t>For example if M = 16 locations, then P = 4, So we need 4 address lines to have sixteen different combinations from 0000 to 1111.</a:t>
            </a:r>
          </a:p>
          <a:p>
            <a:pPr marL="514350" indent="-514350">
              <a:buFont typeface="Wingdings" pitchFamily="2" charset="2"/>
              <a:buChar char="Ø"/>
            </a:pPr>
            <a:r>
              <a:rPr lang="en-US" sz="1800" dirty="0" smtClean="0">
                <a:latin typeface="Times New Roman" pitchFamily="18" charset="0"/>
                <a:cs typeface="Times New Roman" pitchFamily="18" charset="0"/>
              </a:rPr>
              <a:t>If address inputs 1100 i.e. 12 then we will able to access the </a:t>
            </a:r>
            <a:r>
              <a:rPr lang="en-US" sz="1800" dirty="0" smtClean="0">
                <a:latin typeface="Times New Roman" pitchFamily="18" charset="0"/>
                <a:cs typeface="Times New Roman" pitchFamily="18" charset="0"/>
              </a:rPr>
              <a:t>twelfth </a:t>
            </a:r>
            <a:r>
              <a:rPr lang="en-US" sz="1800" dirty="0" smtClean="0">
                <a:latin typeface="Times New Roman" pitchFamily="18" charset="0"/>
                <a:cs typeface="Times New Roman" pitchFamily="18" charset="0"/>
              </a:rPr>
              <a:t>location of the memory chip as shown bellow</a:t>
            </a:r>
          </a:p>
          <a:p>
            <a:pPr marL="514350" indent="-514350">
              <a:buNone/>
            </a:pPr>
            <a:endParaRPr lang="en-US" sz="1800" dirty="0" smtClean="0">
              <a:latin typeface="Times New Roman" pitchFamily="18" charset="0"/>
              <a:cs typeface="Times New Roman" pitchFamily="18" charset="0"/>
            </a:endParaRPr>
          </a:p>
          <a:p>
            <a:pPr marL="514350" indent="-514350">
              <a:buNone/>
            </a:pPr>
            <a:endParaRPr lang="en-US" sz="1800"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Font typeface="Wingdings" pitchFamily="2" charset="2"/>
              <a:buChar char="Ø"/>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7</a:t>
            </a:fld>
            <a:endParaRPr lang="en-US" dirty="0"/>
          </a:p>
        </p:txBody>
      </p:sp>
      <p:pic>
        <p:nvPicPr>
          <p:cNvPr id="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0400" y="1600200"/>
            <a:ext cx="1371600" cy="381000"/>
          </a:xfrm>
          <a:prstGeom prst="rect">
            <a:avLst/>
          </a:prstGeom>
          <a:noFill/>
        </p:spPr>
      </p:pic>
      <p:pic>
        <p:nvPicPr>
          <p:cNvPr id="8" name="Picture 7" descr="New Doc 2017-04-11_4.jpg"/>
          <p:cNvPicPr>
            <a:picLocks noChangeAspect="1"/>
          </p:cNvPicPr>
          <p:nvPr/>
        </p:nvPicPr>
        <p:blipFill>
          <a:blip r:embed="rId3" cstate="print"/>
          <a:stretch>
            <a:fillRect/>
          </a:stretch>
        </p:blipFill>
        <p:spPr>
          <a:xfrm>
            <a:off x="2362200" y="3124200"/>
            <a:ext cx="5029200" cy="3200400"/>
          </a:xfrm>
          <a:prstGeom prst="rect">
            <a:avLst/>
          </a:prstGeom>
        </p:spPr>
      </p:pic>
    </p:spTree>
  </p:cSld>
  <p:clrMapOvr>
    <a:masterClrMapping/>
  </p:clrMapOvr>
  <p:transition>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772400" cy="1143000"/>
          </a:xfrm>
        </p:spPr>
        <p:txBody>
          <a:bodyPr/>
          <a:lstStyle/>
          <a:p>
            <a:r>
              <a:rPr lang="en-US" sz="3600" b="1" dirty="0" smtClean="0">
                <a:latin typeface="Times New Roman" pitchFamily="18" charset="0"/>
                <a:cs typeface="Times New Roman" pitchFamily="18" charset="0"/>
              </a:rPr>
              <a:t>Memory chip with bi – directional data bus</a:t>
            </a:r>
            <a:endParaRPr lang="en-US" sz="3600" b="1" dirty="0">
              <a:latin typeface="Times New Roman" pitchFamily="18" charset="0"/>
              <a:cs typeface="Times New Roman" pitchFamily="18" charset="0"/>
            </a:endParaRPr>
          </a:p>
        </p:txBody>
      </p:sp>
      <p:pic>
        <p:nvPicPr>
          <p:cNvPr id="6" name="Content Placeholder 5" descr="New Doc 2017-04-11_3.jpg"/>
          <p:cNvPicPr>
            <a:picLocks noGrp="1" noChangeAspect="1"/>
          </p:cNvPicPr>
          <p:nvPr>
            <p:ph idx="1"/>
          </p:nvPr>
        </p:nvPicPr>
        <p:blipFill>
          <a:blip r:embed="rId2"/>
          <a:stretch>
            <a:fillRect/>
          </a:stretch>
        </p:blipFill>
        <p:spPr>
          <a:xfrm>
            <a:off x="457200" y="1537629"/>
            <a:ext cx="8229600" cy="4346304"/>
          </a:xfrm>
        </p:spPr>
      </p:pic>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8</a:t>
            </a:fld>
            <a:endParaRPr lang="en-US" dirty="0"/>
          </a:p>
        </p:txBody>
      </p:sp>
    </p:spTree>
  </p:cSld>
  <p:clrMapOvr>
    <a:masterClrMapping/>
  </p:clrMapOvr>
  <p:transition>
    <p:strips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lstStyle/>
          <a:p>
            <a:r>
              <a:rPr lang="en-US" sz="3600" b="1" dirty="0" smtClean="0">
                <a:latin typeface="Times New Roman" pitchFamily="18" charset="0"/>
                <a:cs typeface="Times New Roman" pitchFamily="18" charset="0"/>
              </a:rPr>
              <a:t>Control Lines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1"/>
            <a:ext cx="8382000" cy="3505200"/>
          </a:xfrm>
        </p:spPr>
        <p:txBody>
          <a:bodyPr/>
          <a:lstStyle/>
          <a:p>
            <a:pPr algn="just">
              <a:buFont typeface="Wingdings" pitchFamily="2" charset="2"/>
              <a:buChar char="Ø"/>
            </a:pPr>
            <a:r>
              <a:rPr lang="en-US" sz="1600" dirty="0" smtClean="0">
                <a:latin typeface="Times New Roman" pitchFamily="18" charset="0"/>
                <a:cs typeface="Times New Roman" pitchFamily="18" charset="0"/>
              </a:rPr>
              <a:t>The control lines include the read/write line and the chip select line (which acts as the enable input)</a:t>
            </a:r>
          </a:p>
          <a:p>
            <a:pPr algn="just">
              <a:buFont typeface="Wingdings" pitchFamily="2" charset="2"/>
              <a:buChar char="Ø"/>
            </a:pPr>
            <a:r>
              <a:rPr lang="en-US" sz="1600" dirty="0" smtClean="0">
                <a:latin typeface="Times New Roman" pitchFamily="18" charset="0"/>
                <a:cs typeface="Times New Roman" pitchFamily="18" charset="0"/>
              </a:rPr>
              <a:t>The bi – directional bus is used as input data bus for specific time when input data is to be loaded into the memory </a:t>
            </a:r>
            <a:r>
              <a:rPr lang="en-US" sz="1600" b="1" dirty="0" smtClean="0">
                <a:latin typeface="Times New Roman" pitchFamily="18" charset="0"/>
                <a:cs typeface="Times New Roman" pitchFamily="18" charset="0"/>
              </a:rPr>
              <a:t>(Write Operation</a:t>
            </a:r>
            <a:r>
              <a:rPr lang="en-US" sz="1600" dirty="0" smtClean="0">
                <a:latin typeface="Times New Roman" pitchFamily="18" charset="0"/>
                <a:cs typeface="Times New Roman" pitchFamily="18" charset="0"/>
              </a:rPr>
              <a:t>)</a:t>
            </a:r>
          </a:p>
          <a:p>
            <a:pPr algn="just">
              <a:buFont typeface="Wingdings" pitchFamily="2" charset="2"/>
              <a:buChar char="Ø"/>
            </a:pPr>
            <a:r>
              <a:rPr lang="en-US" sz="1600" dirty="0" smtClean="0">
                <a:latin typeface="Times New Roman" pitchFamily="18" charset="0"/>
                <a:cs typeface="Times New Roman" pitchFamily="18" charset="0"/>
              </a:rPr>
              <a:t>And it is used as output data bus for specific time when the stored data is be read </a:t>
            </a:r>
            <a:r>
              <a:rPr lang="en-US" sz="1600" b="1" dirty="0" smtClean="0">
                <a:latin typeface="Times New Roman" pitchFamily="18" charset="0"/>
                <a:cs typeface="Times New Roman" pitchFamily="18" charset="0"/>
              </a:rPr>
              <a:t>(Read Operation</a:t>
            </a:r>
            <a:r>
              <a:rPr lang="en-US" sz="1600" dirty="0" smtClean="0">
                <a:latin typeface="Times New Roman" pitchFamily="18" charset="0"/>
                <a:cs typeface="Times New Roman" pitchFamily="18" charset="0"/>
              </a:rPr>
              <a:t>)</a:t>
            </a:r>
          </a:p>
          <a:p>
            <a:pPr algn="just">
              <a:buFont typeface="Wingdings" pitchFamily="2" charset="2"/>
              <a:buChar char="Ø"/>
            </a:pPr>
            <a:r>
              <a:rPr lang="en-US" sz="1600" dirty="0" smtClean="0">
                <a:latin typeface="Times New Roman" pitchFamily="18" charset="0"/>
                <a:cs typeface="Times New Roman" pitchFamily="18" charset="0"/>
              </a:rPr>
              <a:t>The Bidirectional data bus saves ‘</a:t>
            </a:r>
            <a:r>
              <a:rPr lang="en-US" sz="1600" b="1" dirty="0" smtClean="0">
                <a:latin typeface="Times New Roman" pitchFamily="18" charset="0"/>
                <a:cs typeface="Times New Roman" pitchFamily="18" charset="0"/>
              </a:rPr>
              <a:t>N’</a:t>
            </a:r>
            <a:r>
              <a:rPr lang="en-US" sz="1600" dirty="0" smtClean="0">
                <a:latin typeface="Times New Roman" pitchFamily="18" charset="0"/>
                <a:cs typeface="Times New Roman" pitchFamily="18" charset="0"/>
              </a:rPr>
              <a:t> data lines.</a:t>
            </a:r>
          </a:p>
          <a:p>
            <a:pPr algn="just">
              <a:buFont typeface="Wingdings" pitchFamily="2" charset="2"/>
              <a:buChar char="q"/>
            </a:pPr>
            <a:r>
              <a:rPr lang="en-US" sz="1600" dirty="0" smtClean="0">
                <a:latin typeface="Times New Roman" pitchFamily="18" charset="0"/>
                <a:cs typeface="Times New Roman" pitchFamily="18" charset="0"/>
              </a:rPr>
              <a:t>There is only one control line and it is denoted by         line</a:t>
            </a:r>
          </a:p>
          <a:p>
            <a:pPr algn="just">
              <a:buFont typeface="Courier New" pitchFamily="49" charset="0"/>
              <a:buChar char="o"/>
            </a:pPr>
            <a:r>
              <a:rPr lang="en-US" sz="1600" dirty="0" smtClean="0">
                <a:latin typeface="Times New Roman" pitchFamily="18" charset="0"/>
                <a:cs typeface="Times New Roman" pitchFamily="18" charset="0"/>
              </a:rPr>
              <a:t>If           = 1, Reading operation takes place that means data bus acts as output data bus.</a:t>
            </a:r>
          </a:p>
          <a:p>
            <a:pPr algn="just">
              <a:buFont typeface="Courier New" pitchFamily="49" charset="0"/>
              <a:buChar char="o"/>
            </a:pPr>
            <a:r>
              <a:rPr lang="en-US" sz="1600" dirty="0" smtClean="0">
                <a:latin typeface="Times New Roman" pitchFamily="18" charset="0"/>
                <a:cs typeface="Times New Roman" pitchFamily="18" charset="0"/>
              </a:rPr>
              <a:t>If           = 0, Write operation takes place that means data bus acts as input data bus.</a:t>
            </a:r>
          </a:p>
          <a:p>
            <a:pPr algn="just">
              <a:buFont typeface="Wingdings" pitchFamily="2" charset="2"/>
              <a:buChar char="q"/>
            </a:pPr>
            <a:r>
              <a:rPr lang="en-US" sz="1600" b="1" dirty="0" smtClean="0">
                <a:latin typeface="Times New Roman" pitchFamily="18" charset="0"/>
                <a:cs typeface="Times New Roman" pitchFamily="18" charset="0"/>
              </a:rPr>
              <a:t>Chip Select line: </a:t>
            </a:r>
            <a:r>
              <a:rPr lang="en-US" sz="1600" dirty="0" smtClean="0">
                <a:latin typeface="Times New Roman" pitchFamily="18" charset="0"/>
                <a:cs typeface="Times New Roman" pitchFamily="18" charset="0"/>
              </a:rPr>
              <a:t>The chip select input is active high input.</a:t>
            </a:r>
          </a:p>
          <a:p>
            <a:pPr algn="just">
              <a:buFont typeface="Wingdings" pitchFamily="2" charset="2"/>
              <a:buChar char="Ø"/>
            </a:pPr>
            <a:r>
              <a:rPr lang="en-US" sz="1600" dirty="0" smtClean="0">
                <a:latin typeface="Times New Roman" pitchFamily="18" charset="0"/>
                <a:cs typeface="Times New Roman" pitchFamily="18" charset="0"/>
              </a:rPr>
              <a:t>When CS = 1, then only the chip is enabled and reading or writing will take place</a:t>
            </a:r>
            <a:r>
              <a:rPr lang="en-US" sz="1600" b="1" dirty="0" smtClean="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5D44026-B751-4928-8545-C9053D87744A}" type="datetime1">
              <a:rPr lang="en-US" smtClean="0"/>
              <a:pPr>
                <a:defRPr/>
              </a:pPr>
              <a:t>4/12/2017</a:t>
            </a:fld>
            <a:endParaRPr lang="en-US" dirty="0"/>
          </a:p>
        </p:txBody>
      </p:sp>
      <p:sp>
        <p:nvSpPr>
          <p:cNvPr id="5" name="Slide Number Placeholder 4"/>
          <p:cNvSpPr>
            <a:spLocks noGrp="1"/>
          </p:cNvSpPr>
          <p:nvPr>
            <p:ph type="sldNum" sz="quarter" idx="12"/>
          </p:nvPr>
        </p:nvSpPr>
        <p:spPr/>
        <p:txBody>
          <a:bodyPr/>
          <a:lstStyle/>
          <a:p>
            <a:pPr>
              <a:defRPr/>
            </a:pPr>
            <a:fld id="{B3762E53-1E4E-46CF-BA1E-E3585FC08ED1}" type="slidenum">
              <a:rPr lang="en-US" smtClean="0"/>
              <a:pPr>
                <a:defRPr/>
              </a:pPr>
              <a:t>9</a:t>
            </a:fld>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76800" y="3124200"/>
            <a:ext cx="354330" cy="228600"/>
          </a:xfrm>
          <a:prstGeom prst="rect">
            <a:avLst/>
          </a:prstGeom>
          <a:noFill/>
        </p:spPr>
      </p:pic>
      <p:pic>
        <p:nvPicPr>
          <p:cNvPr id="10"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3733800"/>
            <a:ext cx="354330" cy="228600"/>
          </a:xfrm>
          <a:prstGeom prst="rect">
            <a:avLst/>
          </a:prstGeom>
          <a:noFill/>
        </p:spPr>
      </p:pic>
      <p:pic>
        <p:nvPicPr>
          <p:cNvPr id="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3429000"/>
            <a:ext cx="354330" cy="228600"/>
          </a:xfrm>
          <a:prstGeom prst="rect">
            <a:avLst/>
          </a:prstGeom>
          <a:noFill/>
        </p:spPr>
      </p:pic>
      <p:pic>
        <p:nvPicPr>
          <p:cNvPr id="12" name="Picture 11" descr="New Doc 2017-04-11_3.jpg"/>
          <p:cNvPicPr>
            <a:picLocks noChangeAspect="1"/>
          </p:cNvPicPr>
          <p:nvPr/>
        </p:nvPicPr>
        <p:blipFill>
          <a:blip r:embed="rId3" cstate="print"/>
          <a:stretch>
            <a:fillRect/>
          </a:stretch>
        </p:blipFill>
        <p:spPr>
          <a:xfrm>
            <a:off x="1905000" y="4495800"/>
            <a:ext cx="3505200" cy="1905000"/>
          </a:xfrm>
          <a:prstGeom prst="rect">
            <a:avLst/>
          </a:prstGeom>
        </p:spPr>
      </p:pic>
    </p:spTree>
  </p:cSld>
  <p:clrMapOvr>
    <a:masterClrMapping/>
  </p:clrMapOvr>
  <p:transition>
    <p:strips dir="ld"/>
  </p:transition>
</p:sld>
</file>

<file path=ppt/theme/theme1.xml><?xml version="1.0" encoding="utf-8"?>
<a:theme xmlns:a="http://schemas.openxmlformats.org/drawingml/2006/main" name="Theme1">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6765</TotalTime>
  <Words>1211</Words>
  <Application>Microsoft Office PowerPoint</Application>
  <PresentationFormat>On-screen Show (4:3)</PresentationFormat>
  <Paragraphs>128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Semiconductor Memories</vt:lpstr>
      <vt:lpstr>Introduction</vt:lpstr>
      <vt:lpstr>Memory Organization</vt:lpstr>
      <vt:lpstr>Memory Size</vt:lpstr>
      <vt:lpstr>Block Diagram of Memory Device</vt:lpstr>
      <vt:lpstr>Types of Inputs Lines and Output Lines</vt:lpstr>
      <vt:lpstr>Selection of Location using address lines</vt:lpstr>
      <vt:lpstr>Memory chip with bi – directional data bus</vt:lpstr>
      <vt:lpstr>Control Lines</vt:lpstr>
      <vt:lpstr>Classification of Memories</vt:lpstr>
      <vt:lpstr>Classification of based on Principle of Operation</vt:lpstr>
      <vt:lpstr>Sequential Memories </vt:lpstr>
      <vt:lpstr>Random Access Memory (RAM or RWM)</vt:lpstr>
      <vt:lpstr>Types of RAM</vt:lpstr>
      <vt:lpstr>Comparison between SRAM and DRAM</vt:lpstr>
      <vt:lpstr>Read Only Memory (ROM)</vt:lpstr>
      <vt:lpstr>Comparison between RAM and ROM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AND MICROWAVE ENGINEERING ECE 403</dc:title>
  <dc:creator>KANSAL</dc:creator>
  <cp:lastModifiedBy>Dell</cp:lastModifiedBy>
  <cp:revision>823</cp:revision>
  <dcterms:created xsi:type="dcterms:W3CDTF">2006-08-16T00:00:00Z</dcterms:created>
  <dcterms:modified xsi:type="dcterms:W3CDTF">2017-04-12T11:19:54Z</dcterms:modified>
</cp:coreProperties>
</file>