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57" r:id="rId4"/>
    <p:sldId id="260" r:id="rId5"/>
    <p:sldId id="261" r:id="rId6"/>
    <p:sldId id="258" r:id="rId7"/>
    <p:sldId id="262" r:id="rId8"/>
    <p:sldId id="259" r:id="rId9"/>
    <p:sldId id="263" r:id="rId10"/>
    <p:sldId id="264" r:id="rId11"/>
    <p:sldId id="265" r:id="rId12"/>
    <p:sldId id="266" r:id="rId13"/>
    <p:sldId id="267" r:id="rId14"/>
    <p:sldId id="268" r:id="rId15"/>
    <p:sldId id="269" r:id="rId16"/>
    <p:sldId id="270" r:id="rId17"/>
    <p:sldId id="272"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458909-758D-4B9D-9A09-CCFEF20AFF11}"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5B5DE-6CEF-4F6A-A89D-35E39606323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458909-758D-4B9D-9A09-CCFEF20AFF11}"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5B5DE-6CEF-4F6A-A89D-35E3960632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458909-758D-4B9D-9A09-CCFEF20AFF11}"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5B5DE-6CEF-4F6A-A89D-35E3960632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458909-758D-4B9D-9A09-CCFEF20AFF11}"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5B5DE-6CEF-4F6A-A89D-35E3960632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458909-758D-4B9D-9A09-CCFEF20AFF11}"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5B5DE-6CEF-4F6A-A89D-35E3960632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458909-758D-4B9D-9A09-CCFEF20AFF11}"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5B5DE-6CEF-4F6A-A89D-35E3960632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458909-758D-4B9D-9A09-CCFEF20AFF11}" type="datetimeFigureOut">
              <a:rPr lang="en-US" smtClean="0"/>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5B5DE-6CEF-4F6A-A89D-35E3960632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458909-758D-4B9D-9A09-CCFEF20AFF11}" type="datetimeFigureOut">
              <a:rPr lang="en-US" smtClean="0"/>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5B5DE-6CEF-4F6A-A89D-35E3960632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458909-758D-4B9D-9A09-CCFEF20AFF11}" type="datetimeFigureOut">
              <a:rPr lang="en-US" smtClean="0"/>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25B5DE-6CEF-4F6A-A89D-35E3960632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458909-758D-4B9D-9A09-CCFEF20AFF11}"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5B5DE-6CEF-4F6A-A89D-35E3960632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458909-758D-4B9D-9A09-CCFEF20AFF11}"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5B5DE-6CEF-4F6A-A89D-35E3960632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58909-758D-4B9D-9A09-CCFEF20AFF11}" type="datetimeFigureOut">
              <a:rPr lang="en-US" smtClean="0"/>
              <a:t>11/12/2018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5B5DE-6CEF-4F6A-A89D-35E3960632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fontScale="90000"/>
          </a:bodyPr>
          <a:lstStyle/>
          <a:p>
            <a:r>
              <a:rPr lang="en-US" dirty="0" smtClean="0"/>
              <a:t>Machine Learning</a:t>
            </a:r>
            <a:br>
              <a:rPr lang="en-US" dirty="0" smtClean="0"/>
            </a:br>
            <a:r>
              <a:rPr lang="en-US" dirty="0" smtClean="0"/>
              <a:t>INT404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761999"/>
          </a:xfrm>
        </p:spPr>
        <p:txBody>
          <a:bodyPr>
            <a:normAutofit fontScale="90000"/>
          </a:bodyPr>
          <a:lstStyle/>
          <a:p>
            <a:r>
              <a:rPr lang="en-US" dirty="0" smtClean="0"/>
              <a:t>Continue</a:t>
            </a:r>
            <a:endParaRPr lang="en-US" dirty="0"/>
          </a:p>
        </p:txBody>
      </p:sp>
      <p:sp>
        <p:nvSpPr>
          <p:cNvPr id="3" name="Subtitle 2"/>
          <p:cNvSpPr>
            <a:spLocks noGrp="1"/>
          </p:cNvSpPr>
          <p:nvPr>
            <p:ph type="subTitle" idx="1"/>
          </p:nvPr>
        </p:nvSpPr>
        <p:spPr>
          <a:xfrm>
            <a:off x="228600" y="1066800"/>
            <a:ext cx="8686800" cy="5638800"/>
          </a:xfrm>
        </p:spPr>
        <p:txBody>
          <a:bodyPr>
            <a:normAutofit/>
          </a:bodyPr>
          <a:lstStyle/>
          <a:p>
            <a:pPr algn="just"/>
            <a:r>
              <a:rPr lang="en-US" sz="2400" dirty="0" smtClean="0">
                <a:solidFill>
                  <a:schemeClr val="tx1"/>
                </a:solidFill>
              </a:rPr>
              <a:t>Unsupervised learning is the training of machine using information that is neither classified nor labeled and allowing the algorithm to act on that information without guidance. </a:t>
            </a:r>
          </a:p>
          <a:p>
            <a:pPr algn="just"/>
            <a:endParaRPr lang="en-US" sz="2400" dirty="0">
              <a:solidFill>
                <a:schemeClr val="tx1"/>
              </a:solidFill>
            </a:endParaRPr>
          </a:p>
          <a:p>
            <a:pPr algn="just"/>
            <a:r>
              <a:rPr lang="en-US" sz="2400" dirty="0" smtClean="0">
                <a:solidFill>
                  <a:schemeClr val="tx1"/>
                </a:solidFill>
              </a:rPr>
              <a:t>Here the task of machine is to group unsorted information according to similarities, patterns and differences without any prior training of data.</a:t>
            </a:r>
          </a:p>
          <a:p>
            <a:pPr algn="just"/>
            <a:endParaRPr lang="en-US" sz="2400" dirty="0" smtClean="0">
              <a:solidFill>
                <a:schemeClr val="tx1"/>
              </a:solidFill>
            </a:endParaRPr>
          </a:p>
          <a:p>
            <a:pPr algn="just"/>
            <a:r>
              <a:rPr lang="en-US" sz="2400" dirty="0" smtClean="0">
                <a:solidFill>
                  <a:schemeClr val="tx1"/>
                </a:solidFill>
              </a:rPr>
              <a:t>Unlike supervised learning, no teacher is provided that means no training will be given to the machine. Therefore machine is restricted to find the hidden structure in unlabeled data by our-self.</a:t>
            </a: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761999"/>
          </a:xfrm>
        </p:spPr>
        <p:txBody>
          <a:bodyPr>
            <a:normAutofit fontScale="90000"/>
          </a:bodyPr>
          <a:lstStyle/>
          <a:p>
            <a:r>
              <a:rPr lang="en-US" dirty="0" smtClean="0"/>
              <a:t>Example</a:t>
            </a:r>
            <a:endParaRPr lang="en-US" dirty="0"/>
          </a:p>
        </p:txBody>
      </p:sp>
      <p:sp>
        <p:nvSpPr>
          <p:cNvPr id="3" name="Subtitle 2"/>
          <p:cNvSpPr>
            <a:spLocks noGrp="1"/>
          </p:cNvSpPr>
          <p:nvPr>
            <p:ph type="subTitle" idx="1"/>
          </p:nvPr>
        </p:nvSpPr>
        <p:spPr>
          <a:xfrm>
            <a:off x="228600" y="1143000"/>
            <a:ext cx="8686800" cy="5486400"/>
          </a:xfrm>
        </p:spPr>
        <p:txBody>
          <a:bodyPr>
            <a:noAutofit/>
          </a:bodyPr>
          <a:lstStyle/>
          <a:p>
            <a:pPr algn="just"/>
            <a:r>
              <a:rPr lang="en-US" sz="2400" dirty="0" smtClean="0">
                <a:solidFill>
                  <a:schemeClr val="tx1"/>
                </a:solidFill>
              </a:rPr>
              <a:t>suppose it is given an image having both dogs and cats which have not seen ever.</a:t>
            </a:r>
          </a:p>
          <a:p>
            <a:pPr algn="just"/>
            <a:endParaRPr lang="en-US" sz="2400" dirty="0" smtClean="0">
              <a:solidFill>
                <a:schemeClr val="tx1"/>
              </a:solidFill>
            </a:endParaRPr>
          </a:p>
          <a:p>
            <a:pPr algn="just"/>
            <a:r>
              <a:rPr lang="en-US" sz="2400" dirty="0" smtClean="0">
                <a:solidFill>
                  <a:schemeClr val="tx1"/>
                </a:solidFill>
              </a:rPr>
              <a:t>Thus machine has no any idea about the features of dogs and cat so we can’t categorize it in dogs and cats. But it can categorize them according to their similarities, patterns and differences i.e., we can easily categorize the into two parts. </a:t>
            </a:r>
          </a:p>
          <a:p>
            <a:pPr algn="just"/>
            <a:endParaRPr lang="en-US" sz="2400" dirty="0">
              <a:solidFill>
                <a:schemeClr val="tx1"/>
              </a:solidFill>
            </a:endParaRPr>
          </a:p>
          <a:p>
            <a:pPr algn="just"/>
            <a:r>
              <a:rPr lang="en-US" sz="2400" dirty="0" smtClean="0">
                <a:solidFill>
                  <a:schemeClr val="tx1"/>
                </a:solidFill>
              </a:rPr>
              <a:t>First </a:t>
            </a:r>
            <a:r>
              <a:rPr lang="en-US" sz="2400" dirty="0" err="1" smtClean="0">
                <a:solidFill>
                  <a:schemeClr val="tx1"/>
                </a:solidFill>
              </a:rPr>
              <a:t>first</a:t>
            </a:r>
            <a:r>
              <a:rPr lang="en-US" sz="2400" dirty="0" smtClean="0">
                <a:solidFill>
                  <a:schemeClr val="tx1"/>
                </a:solidFill>
              </a:rPr>
              <a:t> may contain all </a:t>
            </a:r>
            <a:r>
              <a:rPr lang="en-US" sz="2400" dirty="0" err="1" smtClean="0">
                <a:solidFill>
                  <a:schemeClr val="tx1"/>
                </a:solidFill>
              </a:rPr>
              <a:t>pics</a:t>
            </a:r>
            <a:r>
              <a:rPr lang="en-US" sz="2400" dirty="0" smtClean="0">
                <a:solidFill>
                  <a:schemeClr val="tx1"/>
                </a:solidFill>
              </a:rPr>
              <a:t> having </a:t>
            </a:r>
            <a:r>
              <a:rPr lang="en-US" sz="2400" b="1" dirty="0" smtClean="0">
                <a:solidFill>
                  <a:schemeClr val="tx1"/>
                </a:solidFill>
              </a:rPr>
              <a:t>dogs</a:t>
            </a:r>
            <a:r>
              <a:rPr lang="en-US" sz="2400" dirty="0" smtClean="0">
                <a:solidFill>
                  <a:schemeClr val="tx1"/>
                </a:solidFill>
              </a:rPr>
              <a:t> in it and second part may contain all </a:t>
            </a:r>
            <a:r>
              <a:rPr lang="en-US" sz="2400" dirty="0" err="1" smtClean="0">
                <a:solidFill>
                  <a:schemeClr val="tx1"/>
                </a:solidFill>
              </a:rPr>
              <a:t>pics</a:t>
            </a:r>
            <a:r>
              <a:rPr lang="en-US" sz="2400" dirty="0" smtClean="0">
                <a:solidFill>
                  <a:schemeClr val="tx1"/>
                </a:solidFill>
              </a:rPr>
              <a:t> having </a:t>
            </a:r>
            <a:r>
              <a:rPr lang="en-US" sz="2400" b="1" dirty="0" smtClean="0">
                <a:solidFill>
                  <a:schemeClr val="tx1"/>
                </a:solidFill>
              </a:rPr>
              <a:t>cats</a:t>
            </a:r>
            <a:r>
              <a:rPr lang="en-US" sz="2400" dirty="0" smtClean="0">
                <a:solidFill>
                  <a:schemeClr val="tx1"/>
                </a:solidFill>
              </a:rPr>
              <a:t> in it. Here you didn’t learn anything before, means no training data or examples.</a:t>
            </a:r>
          </a:p>
          <a:p>
            <a:pPr algn="just"/>
            <a:endParaRPr lang="en-US" sz="2400" dirty="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761999"/>
          </a:xfrm>
        </p:spPr>
        <p:txBody>
          <a:bodyPr>
            <a:normAutofit fontScale="90000"/>
          </a:bodyPr>
          <a:lstStyle/>
          <a:p>
            <a:r>
              <a:rPr lang="en-US" dirty="0" smtClean="0"/>
              <a:t>Continue</a:t>
            </a:r>
            <a:endParaRPr lang="en-US" dirty="0"/>
          </a:p>
        </p:txBody>
      </p:sp>
      <p:sp>
        <p:nvSpPr>
          <p:cNvPr id="3" name="Subtitle 2"/>
          <p:cNvSpPr>
            <a:spLocks noGrp="1"/>
          </p:cNvSpPr>
          <p:nvPr>
            <p:ph type="subTitle" idx="1"/>
          </p:nvPr>
        </p:nvSpPr>
        <p:spPr>
          <a:xfrm>
            <a:off x="304800" y="990600"/>
            <a:ext cx="8610600" cy="5638800"/>
          </a:xfrm>
        </p:spPr>
        <p:txBody>
          <a:bodyPr>
            <a:normAutofit/>
          </a:bodyPr>
          <a:lstStyle/>
          <a:p>
            <a:pPr algn="just"/>
            <a:r>
              <a:rPr lang="en-US" sz="2400" dirty="0" smtClean="0">
                <a:solidFill>
                  <a:schemeClr val="tx1"/>
                </a:solidFill>
              </a:rPr>
              <a:t>Unsupervised learning classified into two categories of algorithms:</a:t>
            </a:r>
          </a:p>
          <a:p>
            <a:pPr algn="just"/>
            <a:endParaRPr lang="en-US" sz="2400" dirty="0" smtClean="0">
              <a:solidFill>
                <a:schemeClr val="tx1"/>
              </a:solidFill>
            </a:endParaRPr>
          </a:p>
          <a:p>
            <a:pPr algn="just"/>
            <a:r>
              <a:rPr lang="en-US" sz="2400" b="1" dirty="0" smtClean="0">
                <a:solidFill>
                  <a:schemeClr val="tx1"/>
                </a:solidFill>
              </a:rPr>
              <a:t>Clustering</a:t>
            </a:r>
            <a:r>
              <a:rPr lang="en-US" sz="2400" dirty="0" smtClean="0">
                <a:solidFill>
                  <a:schemeClr val="tx1"/>
                </a:solidFill>
              </a:rPr>
              <a:t>: A clustering problem is where you want to discover the inherent groupings in the data, such as grouping customers by purchasing behavior.</a:t>
            </a:r>
          </a:p>
          <a:p>
            <a:pPr algn="just"/>
            <a:endParaRPr lang="en-US" sz="2400" dirty="0" smtClean="0">
              <a:solidFill>
                <a:schemeClr val="tx1"/>
              </a:solidFill>
            </a:endParaRPr>
          </a:p>
          <a:p>
            <a:pPr algn="just"/>
            <a:r>
              <a:rPr lang="en-US" sz="2400" b="1" dirty="0" smtClean="0">
                <a:solidFill>
                  <a:schemeClr val="tx1"/>
                </a:solidFill>
              </a:rPr>
              <a:t>Association</a:t>
            </a:r>
            <a:r>
              <a:rPr lang="en-US" sz="2400" dirty="0" smtClean="0">
                <a:solidFill>
                  <a:schemeClr val="tx1"/>
                </a:solidFill>
              </a:rPr>
              <a:t>: An association rule learning problem is where you want to discover rules that describe large portions of your data, such as people that buy X also tend to buy Y.</a:t>
            </a:r>
          </a:p>
          <a:p>
            <a:pPr algn="just"/>
            <a:endParaRPr lang="en-US" sz="2400" dirty="0" smtClean="0">
              <a:solidFill>
                <a:schemeClr val="tx1"/>
              </a:solidFill>
            </a:endParaRPr>
          </a:p>
          <a:p>
            <a:pPr algn="just"/>
            <a:r>
              <a:rPr lang="en-US" sz="2400" dirty="0" smtClean="0">
                <a:solidFill>
                  <a:schemeClr val="tx1"/>
                </a:solidFill>
              </a:rPr>
              <a:t>Some popular examples of unsupervised learning algorithms are:</a:t>
            </a:r>
          </a:p>
          <a:p>
            <a:pPr algn="just"/>
            <a:r>
              <a:rPr lang="en-US" sz="2400" dirty="0" smtClean="0">
                <a:solidFill>
                  <a:schemeClr val="tx1"/>
                </a:solidFill>
              </a:rPr>
              <a:t>k-means for clustering problems.</a:t>
            </a:r>
          </a:p>
          <a:p>
            <a:pPr algn="just"/>
            <a:r>
              <a:rPr lang="en-US" sz="2400" dirty="0" err="1" smtClean="0">
                <a:solidFill>
                  <a:schemeClr val="tx1"/>
                </a:solidFill>
              </a:rPr>
              <a:t>Apriori</a:t>
            </a:r>
            <a:r>
              <a:rPr lang="en-US" sz="2400" dirty="0" smtClean="0">
                <a:solidFill>
                  <a:schemeClr val="tx1"/>
                </a:solidFill>
              </a:rPr>
              <a:t> algorithm for association rule learning problems.</a:t>
            </a:r>
          </a:p>
          <a:p>
            <a:pPr algn="just"/>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761999"/>
          </a:xfrm>
        </p:spPr>
        <p:txBody>
          <a:bodyPr>
            <a:normAutofit fontScale="90000"/>
          </a:bodyPr>
          <a:lstStyle/>
          <a:p>
            <a:r>
              <a:rPr lang="en-US" dirty="0" smtClean="0"/>
              <a:t>Reinforcement Learning</a:t>
            </a:r>
            <a:endParaRPr lang="en-US" dirty="0"/>
          </a:p>
        </p:txBody>
      </p:sp>
      <p:sp>
        <p:nvSpPr>
          <p:cNvPr id="3" name="Subtitle 2"/>
          <p:cNvSpPr>
            <a:spLocks noGrp="1"/>
          </p:cNvSpPr>
          <p:nvPr>
            <p:ph type="subTitle" idx="1"/>
          </p:nvPr>
        </p:nvSpPr>
        <p:spPr>
          <a:xfrm>
            <a:off x="457200" y="1066800"/>
            <a:ext cx="8458200" cy="5334000"/>
          </a:xfrm>
        </p:spPr>
        <p:txBody>
          <a:bodyPr>
            <a:noAutofit/>
          </a:bodyPr>
          <a:lstStyle/>
          <a:p>
            <a:pPr algn="just"/>
            <a:r>
              <a:rPr lang="en-US" sz="2400" dirty="0" smtClean="0">
                <a:solidFill>
                  <a:schemeClr val="tx1"/>
                </a:solidFill>
              </a:rPr>
              <a:t>Reinforcement learning is an area of Machine Learning. Reinforcement. </a:t>
            </a:r>
          </a:p>
          <a:p>
            <a:pPr algn="just"/>
            <a:r>
              <a:rPr lang="en-US" sz="2400" dirty="0" smtClean="0">
                <a:solidFill>
                  <a:schemeClr val="tx1"/>
                </a:solidFill>
              </a:rPr>
              <a:t>It is about taking suitable action to maximize reward in a particular situation. It is employed by various software and machines to find the best possible behavior or path it should take in a specific situation.</a:t>
            </a:r>
          </a:p>
          <a:p>
            <a:pPr algn="just"/>
            <a:r>
              <a:rPr lang="en-US" sz="2400" dirty="0" smtClean="0">
                <a:solidFill>
                  <a:schemeClr val="tx1"/>
                </a:solidFill>
              </a:rPr>
              <a:t>Reinforcement learning differs from the supervised learning in a way that in supervised learning the training data has the answer key with it so the model is trained with the correct answer itself whereas in reinforcement learning, there is no answer but the reinforcement agent decides what to do to perform the given task. In the absence of training dataset, it is bound to learn from its experience.</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Content Placeholder 3"/>
          <p:cNvSpPr>
            <a:spLocks noGrp="1"/>
          </p:cNvSpPr>
          <p:nvPr>
            <p:ph sz="half" idx="2"/>
          </p:nvPr>
        </p:nvSpPr>
        <p:spPr/>
        <p:txBody>
          <a:bodyPr>
            <a:normAutofit lnSpcReduction="10000"/>
          </a:bodyPr>
          <a:lstStyle/>
          <a:p>
            <a:pPr algn="just"/>
            <a:r>
              <a:rPr lang="en-US" dirty="0" smtClean="0"/>
              <a:t>The problem is as follows: We have an agent and a reward, with many hurdles in between. The agent is supposed to find the best possible path to reach the reward. The following problem explains the problem more easily.</a:t>
            </a:r>
            <a:endParaRPr lang="en-US" dirty="0"/>
          </a:p>
        </p:txBody>
      </p:sp>
      <p:pic>
        <p:nvPicPr>
          <p:cNvPr id="20482" name="Picture 2" descr="C:\Users\ritej\Desktop\ML.png"/>
          <p:cNvPicPr>
            <a:picLocks noGrp="1" noChangeAspect="1" noChangeArrowheads="1"/>
          </p:cNvPicPr>
          <p:nvPr>
            <p:ph sz="half" idx="1"/>
          </p:nvPr>
        </p:nvPicPr>
        <p:blipFill>
          <a:blip r:embed="rId2"/>
          <a:srcRect/>
          <a:stretch>
            <a:fillRect/>
          </a:stretch>
        </p:blipFill>
        <p:spPr bwMode="auto">
          <a:xfrm>
            <a:off x="457200" y="2466296"/>
            <a:ext cx="4038600" cy="279377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457200" y="1143000"/>
            <a:ext cx="8229600" cy="5486400"/>
          </a:xfrm>
        </p:spPr>
        <p:txBody>
          <a:bodyPr>
            <a:normAutofit fontScale="92500"/>
          </a:bodyPr>
          <a:lstStyle/>
          <a:p>
            <a:pPr algn="just"/>
            <a:r>
              <a:rPr lang="en-US" dirty="0" smtClean="0"/>
              <a:t>The above image shows robot, diamond and fire. The goal of the robot is to get the reward that is the diamond and avoid the hurdles that is fire.</a:t>
            </a:r>
          </a:p>
          <a:p>
            <a:pPr algn="just"/>
            <a:r>
              <a:rPr lang="en-US" dirty="0" smtClean="0"/>
              <a:t> The robot learns by trying all the possible paths and then choosing the path which gives him the reward with the least hurdles. </a:t>
            </a:r>
          </a:p>
          <a:p>
            <a:pPr algn="just"/>
            <a:r>
              <a:rPr lang="en-US" dirty="0" smtClean="0"/>
              <a:t>Each right step will give the robot a reward and each wrong step will subtract the reward of the robot. The total reward will be calculated when it reaches the final reward that is the diamond.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b="1" dirty="0" smtClean="0"/>
              <a:t>Main points in Reinforcement learning –</a:t>
            </a:r>
            <a:endParaRPr lang="en-US" dirty="0" smtClean="0"/>
          </a:p>
          <a:p>
            <a:r>
              <a:rPr lang="en-US" dirty="0" smtClean="0"/>
              <a:t>Input: The input should be an initial state from which the model will start</a:t>
            </a:r>
          </a:p>
          <a:p>
            <a:r>
              <a:rPr lang="en-US" dirty="0" smtClean="0"/>
              <a:t>Output: There are many possible output as there are variety of solution to a particular problem</a:t>
            </a:r>
          </a:p>
          <a:p>
            <a:r>
              <a:rPr lang="en-US" dirty="0" smtClean="0"/>
              <a:t>Training: The training is based upon the input, The model will return a state and the user will decide to reward or punish the model based on its output.</a:t>
            </a:r>
          </a:p>
          <a:p>
            <a:r>
              <a:rPr lang="en-US" dirty="0" smtClean="0"/>
              <a:t>The model keeps continues to learn.</a:t>
            </a:r>
          </a:p>
          <a:p>
            <a:r>
              <a:rPr lang="en-US" dirty="0" smtClean="0"/>
              <a:t>The best solution is decided based on the maximum reward.</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Types of RL</a:t>
            </a:r>
            <a:endParaRPr lang="en-US" dirty="0"/>
          </a:p>
        </p:txBody>
      </p:sp>
      <p:sp>
        <p:nvSpPr>
          <p:cNvPr id="3" name="Content Placeholder 2"/>
          <p:cNvSpPr>
            <a:spLocks noGrp="1"/>
          </p:cNvSpPr>
          <p:nvPr>
            <p:ph idx="1"/>
          </p:nvPr>
        </p:nvSpPr>
        <p:spPr>
          <a:xfrm>
            <a:off x="152400" y="762000"/>
            <a:ext cx="8763000" cy="6096000"/>
          </a:xfrm>
        </p:spPr>
        <p:txBody>
          <a:bodyPr>
            <a:normAutofit fontScale="70000" lnSpcReduction="20000"/>
          </a:bodyPr>
          <a:lstStyle/>
          <a:p>
            <a:r>
              <a:rPr lang="en-US" b="1" dirty="0" smtClean="0"/>
              <a:t>Positive –</a:t>
            </a:r>
            <a:r>
              <a:rPr lang="en-US" dirty="0" smtClean="0"/>
              <a:t/>
            </a:r>
            <a:br>
              <a:rPr lang="en-US" dirty="0" smtClean="0"/>
            </a:br>
            <a:r>
              <a:rPr lang="en-US" dirty="0" smtClean="0"/>
              <a:t>Positive Reinforcement is defined as when an event, occurs due to a particular behavior, increases the strength and the frequency of the behavior. In other words it has a positive effect on the behavior.</a:t>
            </a:r>
          </a:p>
          <a:p>
            <a:r>
              <a:rPr lang="en-US" dirty="0" smtClean="0"/>
              <a:t>Advantages of reinforcement learning are:</a:t>
            </a:r>
          </a:p>
          <a:p>
            <a:pPr lvl="1"/>
            <a:r>
              <a:rPr lang="en-US" dirty="0" smtClean="0"/>
              <a:t>Maximizes Performance</a:t>
            </a:r>
          </a:p>
          <a:p>
            <a:pPr lvl="1"/>
            <a:r>
              <a:rPr lang="en-US" dirty="0" smtClean="0"/>
              <a:t>Sustain Change for a long period of time</a:t>
            </a:r>
          </a:p>
          <a:p>
            <a:r>
              <a:rPr lang="en-US" dirty="0" smtClean="0"/>
              <a:t>Disadvantages of reinforcement learning:</a:t>
            </a:r>
          </a:p>
          <a:p>
            <a:pPr lvl="1"/>
            <a:r>
              <a:rPr lang="en-US" dirty="0" smtClean="0"/>
              <a:t>Too much Reinforcement can lead to overload of states which can diminish the results</a:t>
            </a:r>
          </a:p>
          <a:p>
            <a:r>
              <a:rPr lang="en-US" b="1" dirty="0" smtClean="0"/>
              <a:t>Negative –</a:t>
            </a:r>
            <a:r>
              <a:rPr lang="en-US" dirty="0" smtClean="0"/>
              <a:t/>
            </a:r>
            <a:br>
              <a:rPr lang="en-US" dirty="0" smtClean="0"/>
            </a:br>
            <a:r>
              <a:rPr lang="en-US" dirty="0" smtClean="0"/>
              <a:t>Negative Reinforcement is defined as strengthening of a behavior because a negative condition is stopped or avoided.</a:t>
            </a:r>
          </a:p>
          <a:p>
            <a:r>
              <a:rPr lang="en-US" dirty="0" smtClean="0"/>
              <a:t>Advantages of reinforcement learning:</a:t>
            </a:r>
          </a:p>
          <a:p>
            <a:pPr lvl="1"/>
            <a:r>
              <a:rPr lang="en-US" dirty="0" smtClean="0"/>
              <a:t>Increases Behavior</a:t>
            </a:r>
          </a:p>
          <a:p>
            <a:pPr lvl="1"/>
            <a:r>
              <a:rPr lang="en-US" dirty="0" smtClean="0"/>
              <a:t>Provide defiance to minimum standard of performance</a:t>
            </a:r>
          </a:p>
          <a:p>
            <a:r>
              <a:rPr lang="en-US" dirty="0" smtClean="0"/>
              <a:t>Disadvantages of reinforcement learning:</a:t>
            </a:r>
          </a:p>
          <a:p>
            <a:pPr lvl="1"/>
            <a:r>
              <a:rPr lang="en-US" dirty="0" smtClean="0"/>
              <a:t>It Only provides enough to meet up the minimum behavior</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L1.png"/>
          <p:cNvPicPr>
            <a:picLocks noGrp="1" noChangeAspect="1"/>
          </p:cNvPicPr>
          <p:nvPr>
            <p:ph idx="1"/>
          </p:nvPr>
        </p:nvPicPr>
        <p:blipFill>
          <a:blip r:embed="rId2"/>
          <a:stretch>
            <a:fillRect/>
          </a:stretch>
        </p:blipFill>
        <p:spPr>
          <a:xfrm>
            <a:off x="0" y="228600"/>
            <a:ext cx="9144000" cy="64008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09600"/>
            <a:ext cx="8382000" cy="5867400"/>
          </a:xfrm>
        </p:spPr>
        <p:txBody>
          <a:bodyPr>
            <a:normAutofit fontScale="92500" lnSpcReduction="20000"/>
          </a:bodyPr>
          <a:lstStyle/>
          <a:p>
            <a:pPr algn="just"/>
            <a:r>
              <a:rPr lang="en-US" b="1" dirty="0" smtClean="0">
                <a:solidFill>
                  <a:schemeClr val="tx1"/>
                </a:solidFill>
              </a:rPr>
              <a:t>		Supervised Machine Learning</a:t>
            </a:r>
          </a:p>
          <a:p>
            <a:pPr algn="just"/>
            <a:r>
              <a:rPr lang="en-US" dirty="0">
                <a:solidFill>
                  <a:schemeClr val="tx1"/>
                </a:solidFill>
              </a:rPr>
              <a:t>&lt;</a:t>
            </a:r>
            <a:r>
              <a:rPr lang="en-US" dirty="0" smtClean="0">
                <a:solidFill>
                  <a:schemeClr val="tx1"/>
                </a:solidFill>
              </a:rPr>
              <a:t>The majority of practical machine learning uses supervised learning.</a:t>
            </a:r>
          </a:p>
          <a:p>
            <a:pPr algn="just"/>
            <a:endParaRPr lang="en-US" dirty="0" smtClean="0">
              <a:solidFill>
                <a:schemeClr val="tx1"/>
              </a:solidFill>
            </a:endParaRPr>
          </a:p>
          <a:p>
            <a:pPr algn="just"/>
            <a:r>
              <a:rPr lang="en-US" dirty="0">
                <a:solidFill>
                  <a:schemeClr val="tx1"/>
                </a:solidFill>
              </a:rPr>
              <a:t>&lt;</a:t>
            </a:r>
            <a:r>
              <a:rPr lang="en-US" dirty="0" smtClean="0">
                <a:solidFill>
                  <a:schemeClr val="tx1"/>
                </a:solidFill>
              </a:rPr>
              <a:t>Supervised learning is where you have input variables (x) and an output variable (Y) and you use an algorithm to learn the mapping function from the input to the output.</a:t>
            </a:r>
          </a:p>
          <a:p>
            <a:pPr algn="just"/>
            <a:r>
              <a:rPr lang="en-US" dirty="0" smtClean="0">
                <a:solidFill>
                  <a:schemeClr val="tx1"/>
                </a:solidFill>
              </a:rPr>
              <a:t>Y = f(X)</a:t>
            </a:r>
          </a:p>
          <a:p>
            <a:pPr algn="just"/>
            <a:endParaRPr lang="en-US" dirty="0" smtClean="0">
              <a:solidFill>
                <a:schemeClr val="tx1"/>
              </a:solidFill>
            </a:endParaRPr>
          </a:p>
          <a:p>
            <a:pPr algn="just"/>
            <a:r>
              <a:rPr lang="en-US" dirty="0">
                <a:solidFill>
                  <a:schemeClr val="tx1"/>
                </a:solidFill>
              </a:rPr>
              <a:t>&lt;</a:t>
            </a:r>
            <a:r>
              <a:rPr lang="en-US" dirty="0" smtClean="0">
                <a:solidFill>
                  <a:schemeClr val="tx1"/>
                </a:solidFill>
              </a:rPr>
              <a:t>The goal is to approximate the mapping function so well that when you have new input data (x) that you can predict the output variables (Y) for that data.</a:t>
            </a:r>
          </a:p>
          <a:p>
            <a:pPr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457200" y="1143000"/>
            <a:ext cx="8229600" cy="4983163"/>
          </a:xfrm>
        </p:spPr>
        <p:txBody>
          <a:bodyPr/>
          <a:lstStyle/>
          <a:p>
            <a:pPr algn="just"/>
            <a:r>
              <a:rPr lang="en-US" dirty="0" smtClean="0">
                <a:solidFill>
                  <a:schemeClr val="tx1"/>
                </a:solidFill>
              </a:rPr>
              <a:t>It is called supervised learning because the process of an algorithm learning from the training dataset can be thought of as a teacher supervising the learning process. </a:t>
            </a:r>
          </a:p>
          <a:p>
            <a:pPr algn="just"/>
            <a:r>
              <a:rPr lang="en-US" dirty="0" smtClean="0">
                <a:solidFill>
                  <a:schemeClr val="tx1"/>
                </a:solidFill>
              </a:rPr>
              <a:t>We know the correct answers, the algorithm iteratively makes predictions on the training data and is corrected by the teacher. Learning stops when the algorithm achieves an acceptable level of performance.</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229600" cy="6001643"/>
          </a:xfrm>
          <a:prstGeom prst="rect">
            <a:avLst/>
          </a:prstGeom>
        </p:spPr>
        <p:txBody>
          <a:bodyPr wrap="square">
            <a:spAutoFit/>
          </a:bodyPr>
          <a:lstStyle/>
          <a:p>
            <a:pPr algn="just"/>
            <a:r>
              <a:rPr lang="en-US" sz="3200" dirty="0" smtClean="0"/>
              <a:t>&lt;Supervised learning as the name indicates a presence of supervisor as teacher. Basically supervised learning is a learning in which we teach or train the machine using data which is well labeled that means some data is already tagged with correct answer. </a:t>
            </a:r>
          </a:p>
          <a:p>
            <a:pPr algn="just"/>
            <a:endParaRPr lang="en-US" sz="3200" dirty="0" smtClean="0"/>
          </a:p>
          <a:p>
            <a:pPr algn="just"/>
            <a:r>
              <a:rPr lang="en-US" sz="3200" dirty="0"/>
              <a:t>&lt;</a:t>
            </a:r>
            <a:r>
              <a:rPr lang="en-US" sz="3200" dirty="0" smtClean="0"/>
              <a:t>After that, machine is provided with new set of examples(data) so that supervised learning algorithm analyses the training data(set of training examples) and produces an correct outcome from labeled data. </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533399"/>
          </a:xfrm>
        </p:spPr>
        <p:txBody>
          <a:bodyPr>
            <a:normAutofit fontScale="90000"/>
          </a:bodyPr>
          <a:lstStyle/>
          <a:p>
            <a:r>
              <a:rPr lang="en-US" dirty="0" smtClean="0"/>
              <a:t>Example</a:t>
            </a:r>
            <a:endParaRPr lang="en-US" dirty="0"/>
          </a:p>
        </p:txBody>
      </p:sp>
      <p:sp>
        <p:nvSpPr>
          <p:cNvPr id="3" name="Subtitle 2"/>
          <p:cNvSpPr>
            <a:spLocks noGrp="1"/>
          </p:cNvSpPr>
          <p:nvPr>
            <p:ph type="subTitle" idx="1"/>
          </p:nvPr>
        </p:nvSpPr>
        <p:spPr>
          <a:xfrm>
            <a:off x="304800" y="1371600"/>
            <a:ext cx="8610600" cy="5334000"/>
          </a:xfrm>
        </p:spPr>
        <p:txBody>
          <a:bodyPr>
            <a:normAutofit/>
          </a:bodyPr>
          <a:lstStyle/>
          <a:p>
            <a:pPr algn="l"/>
            <a:r>
              <a:rPr lang="en-US" dirty="0" smtClean="0">
                <a:solidFill>
                  <a:schemeClr val="tx1"/>
                </a:solidFill>
              </a:rPr>
              <a:t>Fruit Basket:- </a:t>
            </a:r>
            <a:r>
              <a:rPr lang="en-US" sz="2000" dirty="0" smtClean="0">
                <a:solidFill>
                  <a:schemeClr val="tx1"/>
                </a:solidFill>
              </a:rPr>
              <a:t>suppose you are given an basket filled with different kinds of fruits. Now the first step is to train the machine with all different fruits one by one like this:</a:t>
            </a:r>
          </a:p>
          <a:p>
            <a:pPr algn="l"/>
            <a:endParaRPr lang="en-US" sz="2000" dirty="0" smtClean="0">
              <a:solidFill>
                <a:schemeClr val="tx1"/>
              </a:solidFill>
            </a:endParaRPr>
          </a:p>
          <a:p>
            <a:r>
              <a:rPr lang="en-US" sz="2000" dirty="0" smtClean="0">
                <a:solidFill>
                  <a:schemeClr val="tx1"/>
                </a:solidFill>
              </a:rPr>
              <a:t>If shape of object is rounded and depression at top having color </a:t>
            </a:r>
            <a:r>
              <a:rPr lang="en-US" sz="2000" dirty="0">
                <a:solidFill>
                  <a:schemeClr val="tx1"/>
                </a:solidFill>
              </a:rPr>
              <a:t>Red</a:t>
            </a:r>
            <a:r>
              <a:rPr lang="en-US" sz="2000" dirty="0" smtClean="0">
                <a:solidFill>
                  <a:schemeClr val="tx1"/>
                </a:solidFill>
              </a:rPr>
              <a:t> then it will be </a:t>
            </a:r>
            <a:r>
              <a:rPr lang="en-US" sz="2000" dirty="0" err="1" smtClean="0">
                <a:solidFill>
                  <a:schemeClr val="tx1"/>
                </a:solidFill>
              </a:rPr>
              <a:t>labelled</a:t>
            </a:r>
            <a:r>
              <a:rPr lang="en-US" sz="2000" dirty="0" smtClean="0">
                <a:solidFill>
                  <a:schemeClr val="tx1"/>
                </a:solidFill>
              </a:rPr>
              <a:t> as –</a:t>
            </a:r>
            <a:r>
              <a:rPr lang="en-US" sz="2000" b="1" dirty="0" smtClean="0">
                <a:solidFill>
                  <a:schemeClr val="tx1"/>
                </a:solidFill>
              </a:rPr>
              <a:t>Apple</a:t>
            </a:r>
            <a:r>
              <a:rPr lang="en-US" sz="2000" dirty="0" smtClean="0">
                <a:solidFill>
                  <a:schemeClr val="tx1"/>
                </a:solidFill>
              </a:rPr>
              <a:t>. </a:t>
            </a:r>
          </a:p>
          <a:p>
            <a:r>
              <a:rPr lang="en-US" sz="2000" dirty="0" smtClean="0">
                <a:solidFill>
                  <a:schemeClr val="tx1"/>
                </a:solidFill>
              </a:rPr>
              <a:t>If shape of object is long curving cylinder having color </a:t>
            </a:r>
            <a:r>
              <a:rPr lang="en-US" sz="2000" dirty="0">
                <a:solidFill>
                  <a:schemeClr val="tx1"/>
                </a:solidFill>
              </a:rPr>
              <a:t>Green-Yellow</a:t>
            </a:r>
            <a:r>
              <a:rPr lang="en-US" sz="2000" dirty="0" smtClean="0">
                <a:solidFill>
                  <a:schemeClr val="tx1"/>
                </a:solidFill>
              </a:rPr>
              <a:t> then it will be </a:t>
            </a:r>
            <a:r>
              <a:rPr lang="en-US" sz="2000" dirty="0" err="1" smtClean="0">
                <a:solidFill>
                  <a:schemeClr val="tx1"/>
                </a:solidFill>
              </a:rPr>
              <a:t>labelled</a:t>
            </a:r>
            <a:r>
              <a:rPr lang="en-US" sz="2000" dirty="0" smtClean="0">
                <a:solidFill>
                  <a:schemeClr val="tx1"/>
                </a:solidFill>
              </a:rPr>
              <a:t> as –</a:t>
            </a:r>
            <a:r>
              <a:rPr lang="en-US" sz="2000" b="1" dirty="0" smtClean="0">
                <a:solidFill>
                  <a:schemeClr val="tx1"/>
                </a:solidFill>
              </a:rPr>
              <a:t>Banana</a:t>
            </a:r>
            <a:r>
              <a:rPr lang="en-US" sz="2000" dirty="0" smtClean="0">
                <a:solidFill>
                  <a:schemeClr val="tx1"/>
                </a:solidFill>
              </a:rPr>
              <a:t>. </a:t>
            </a:r>
          </a:p>
          <a:p>
            <a:pPr algn="l"/>
            <a:r>
              <a:rPr lang="en-US" sz="2200" dirty="0" smtClean="0">
                <a:solidFill>
                  <a:schemeClr val="tx1"/>
                </a:solidFill>
              </a:rPr>
              <a:t>&lt;Now suppose after training the data, you have given a new separate fruit say Banana from basket and asked to identify it.</a:t>
            </a:r>
            <a:br>
              <a:rPr lang="en-US" sz="2200" dirty="0" smtClean="0">
                <a:solidFill>
                  <a:schemeClr val="tx1"/>
                </a:solidFill>
              </a:rPr>
            </a:br>
            <a:r>
              <a:rPr lang="en-US" sz="2200" dirty="0" smtClean="0">
                <a:solidFill>
                  <a:schemeClr val="tx1"/>
                </a:solidFill>
              </a:rPr>
              <a:t>&lt;Since machine has already learnt the things from previous data and this time have to use it wisely. It will first classify the fruit with its shape and color, and would confirm the fruit name as BANANA and put it in Banana category. Thus machine learns the things from training data(basket containing fruits) and then apply the knowledge to test data(new fruit).</a:t>
            </a:r>
            <a:endParaRPr lang="en-US" sz="22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12844"/>
            <a:ext cx="8610600" cy="5632311"/>
          </a:xfrm>
          <a:prstGeom prst="rect">
            <a:avLst/>
          </a:prstGeom>
        </p:spPr>
        <p:txBody>
          <a:bodyPr wrap="square">
            <a:spAutoFit/>
          </a:bodyPr>
          <a:lstStyle/>
          <a:p>
            <a:r>
              <a:rPr lang="en-US" sz="2400" dirty="0" smtClean="0"/>
              <a:t>Supervised learning problems can be further grouped into regression and classification problems.</a:t>
            </a:r>
          </a:p>
          <a:p>
            <a:endParaRPr lang="en-US" sz="2400" dirty="0" smtClean="0"/>
          </a:p>
          <a:p>
            <a:r>
              <a:rPr lang="en-US" sz="2400" b="1" dirty="0" smtClean="0"/>
              <a:t>Classification</a:t>
            </a:r>
            <a:r>
              <a:rPr lang="en-US" sz="2400" dirty="0" smtClean="0"/>
              <a:t>: A classification problem is when the output variable is a category, such as “red” or “blue” or “disease” and “no disease”.</a:t>
            </a:r>
          </a:p>
          <a:p>
            <a:endParaRPr lang="en-US" sz="2400" dirty="0" smtClean="0"/>
          </a:p>
          <a:p>
            <a:r>
              <a:rPr lang="en-US" sz="2400" b="1" dirty="0" smtClean="0"/>
              <a:t>Regression</a:t>
            </a:r>
            <a:r>
              <a:rPr lang="en-US" sz="2400" dirty="0" smtClean="0"/>
              <a:t>: A regression problem is when the output variable is a real value, such as “dollars” or “weight”.</a:t>
            </a:r>
          </a:p>
          <a:p>
            <a:endParaRPr lang="en-US" sz="2400" dirty="0" smtClean="0"/>
          </a:p>
          <a:p>
            <a:r>
              <a:rPr lang="en-US" sz="2400" dirty="0" smtClean="0"/>
              <a:t>Example:-</a:t>
            </a:r>
          </a:p>
          <a:p>
            <a:r>
              <a:rPr lang="en-US" sz="2400" b="1" dirty="0" smtClean="0"/>
              <a:t>Which of the following is a regression task?</a:t>
            </a:r>
            <a:endParaRPr lang="en-US" sz="2400" dirty="0" smtClean="0"/>
          </a:p>
          <a:p>
            <a:r>
              <a:rPr lang="en-US" sz="2400" dirty="0" smtClean="0"/>
              <a:t>Predicting age of a person</a:t>
            </a:r>
          </a:p>
          <a:p>
            <a:r>
              <a:rPr lang="en-US" sz="2400" dirty="0" smtClean="0"/>
              <a:t>Predicting nationality of a person</a:t>
            </a:r>
          </a:p>
          <a:p>
            <a:r>
              <a:rPr lang="en-US" sz="2400" dirty="0" smtClean="0"/>
              <a:t>Predicting whether stock price of a company will increase tomorrow</a:t>
            </a:r>
          </a:p>
          <a:p>
            <a:r>
              <a:rPr lang="en-US" sz="2400" dirty="0" smtClean="0"/>
              <a:t>Predicting whether a document is related to sighting of UFOs?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90599"/>
          </a:xfrm>
        </p:spPr>
        <p:txBody>
          <a:bodyPr/>
          <a:lstStyle/>
          <a:p>
            <a:r>
              <a:rPr lang="en-US" dirty="0" smtClean="0"/>
              <a:t>Continue</a:t>
            </a:r>
            <a:endParaRPr lang="en-US" dirty="0"/>
          </a:p>
        </p:txBody>
      </p:sp>
      <p:sp>
        <p:nvSpPr>
          <p:cNvPr id="3" name="Subtitle 2"/>
          <p:cNvSpPr>
            <a:spLocks noGrp="1"/>
          </p:cNvSpPr>
          <p:nvPr>
            <p:ph type="subTitle" idx="1"/>
          </p:nvPr>
        </p:nvSpPr>
        <p:spPr>
          <a:xfrm>
            <a:off x="228600" y="1295400"/>
            <a:ext cx="8382000" cy="5105400"/>
          </a:xfrm>
        </p:spPr>
        <p:txBody>
          <a:bodyPr>
            <a:normAutofit/>
          </a:bodyPr>
          <a:lstStyle/>
          <a:p>
            <a:pPr algn="just"/>
            <a:r>
              <a:rPr lang="en-US" b="1" dirty="0" smtClean="0">
                <a:solidFill>
                  <a:schemeClr val="tx1"/>
                </a:solidFill>
              </a:rPr>
              <a:t>Solution : </a:t>
            </a:r>
            <a:r>
              <a:rPr lang="en-US" dirty="0" smtClean="0">
                <a:solidFill>
                  <a:schemeClr val="tx1"/>
                </a:solidFill>
              </a:rPr>
              <a:t>Predicting age of a person (because it is a real value, predicting nationality is categorical, whether stock price will increase is discreet-yes/no answer, predicting whether a document is related to UFO is again discreet- a yes/no answer).</a:t>
            </a:r>
          </a:p>
          <a:p>
            <a:pPr algn="just"/>
            <a:endParaRPr lang="en-US" dirty="0" smtClean="0">
              <a:solidFill>
                <a:schemeClr val="tx1"/>
              </a:solidFill>
            </a:endParaRPr>
          </a:p>
          <a:p>
            <a:pPr algn="just"/>
            <a:endParaRPr lang="en-US" dirty="0" smtClean="0">
              <a:solidFill>
                <a:schemeClr val="tx1"/>
              </a:solidFill>
            </a:endParaRPr>
          </a:p>
          <a:p>
            <a:pPr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7620000" cy="3170099"/>
          </a:xfrm>
          <a:prstGeom prst="rect">
            <a:avLst/>
          </a:prstGeom>
        </p:spPr>
        <p:txBody>
          <a:bodyPr wrap="square">
            <a:spAutoFit/>
          </a:bodyPr>
          <a:lstStyle/>
          <a:p>
            <a:r>
              <a:rPr lang="en-US" sz="2800" b="1" dirty="0" smtClean="0"/>
              <a:t>Some popular examples of supervised machine learning algorithms are:</a:t>
            </a:r>
          </a:p>
          <a:p>
            <a:r>
              <a:rPr lang="en-US" sz="2800" dirty="0" smtClean="0"/>
              <a:t>Linear </a:t>
            </a:r>
            <a:r>
              <a:rPr lang="en-US" sz="3200" dirty="0" smtClean="0"/>
              <a:t>regression</a:t>
            </a:r>
            <a:r>
              <a:rPr lang="en-US" sz="2800" dirty="0" smtClean="0"/>
              <a:t> for regression problems.</a:t>
            </a:r>
          </a:p>
          <a:p>
            <a:r>
              <a:rPr lang="en-US" sz="2800" dirty="0" smtClean="0"/>
              <a:t>Random forest for classification and regression problems.</a:t>
            </a:r>
          </a:p>
          <a:p>
            <a:r>
              <a:rPr lang="en-US" sz="2800" dirty="0" smtClean="0"/>
              <a:t>Support vector machines for classification problems.</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761999"/>
          </a:xfrm>
        </p:spPr>
        <p:txBody>
          <a:bodyPr>
            <a:normAutofit fontScale="90000"/>
          </a:bodyPr>
          <a:lstStyle/>
          <a:p>
            <a:r>
              <a:rPr lang="en-US" dirty="0" smtClean="0"/>
              <a:t>Unsupervised Learning</a:t>
            </a:r>
            <a:endParaRPr lang="en-US" dirty="0"/>
          </a:p>
        </p:txBody>
      </p:sp>
      <p:sp>
        <p:nvSpPr>
          <p:cNvPr id="3" name="Subtitle 2"/>
          <p:cNvSpPr>
            <a:spLocks noGrp="1"/>
          </p:cNvSpPr>
          <p:nvPr>
            <p:ph type="subTitle" idx="1"/>
          </p:nvPr>
        </p:nvSpPr>
        <p:spPr>
          <a:xfrm>
            <a:off x="228600" y="1066800"/>
            <a:ext cx="8534400" cy="5562600"/>
          </a:xfrm>
        </p:spPr>
        <p:txBody>
          <a:bodyPr>
            <a:normAutofit/>
          </a:bodyPr>
          <a:lstStyle/>
          <a:p>
            <a:pPr algn="just"/>
            <a:r>
              <a:rPr lang="en-US" sz="2400" dirty="0" smtClean="0">
                <a:solidFill>
                  <a:schemeClr val="tx1"/>
                </a:solidFill>
              </a:rPr>
              <a:t>Unsupervised learning is where you only have input data (X) and no corresponding output variables.</a:t>
            </a:r>
          </a:p>
          <a:p>
            <a:pPr algn="just"/>
            <a:endParaRPr lang="en-US" sz="2400" dirty="0" smtClean="0">
              <a:solidFill>
                <a:schemeClr val="tx1"/>
              </a:solidFill>
            </a:endParaRPr>
          </a:p>
          <a:p>
            <a:pPr algn="just"/>
            <a:r>
              <a:rPr lang="en-US" sz="2400" dirty="0" smtClean="0">
                <a:solidFill>
                  <a:schemeClr val="tx1"/>
                </a:solidFill>
              </a:rPr>
              <a:t>The goal for unsupervised learning is to model the underlying structure or distribution in the data in order to learn more about the data.</a:t>
            </a:r>
          </a:p>
          <a:p>
            <a:pPr algn="just"/>
            <a:endParaRPr lang="en-US" sz="2400" dirty="0" smtClean="0">
              <a:solidFill>
                <a:schemeClr val="tx1"/>
              </a:solidFill>
            </a:endParaRPr>
          </a:p>
          <a:p>
            <a:pPr algn="just"/>
            <a:r>
              <a:rPr lang="en-US" sz="2400" dirty="0" smtClean="0">
                <a:solidFill>
                  <a:schemeClr val="tx1"/>
                </a:solidFill>
              </a:rPr>
              <a:t>These are called unsupervised learning because unlike supervised learning above there is no correct answers and there is no teacher. Algorithms are left to their own devises to discover and present the interesting structure in the data.</a:t>
            </a: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1110</Words>
  <Application>Microsoft Office PowerPoint</Application>
  <PresentationFormat>On-screen Show (4:3)</PresentationFormat>
  <Paragraphs>99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Machine Learning INT404</vt:lpstr>
      <vt:lpstr>Slide 2</vt:lpstr>
      <vt:lpstr>Continue</vt:lpstr>
      <vt:lpstr>Slide 4</vt:lpstr>
      <vt:lpstr>Example</vt:lpstr>
      <vt:lpstr>Slide 6</vt:lpstr>
      <vt:lpstr>Continue</vt:lpstr>
      <vt:lpstr>Slide 8</vt:lpstr>
      <vt:lpstr>Unsupervised Learning</vt:lpstr>
      <vt:lpstr>Continue</vt:lpstr>
      <vt:lpstr>Example</vt:lpstr>
      <vt:lpstr>Continue</vt:lpstr>
      <vt:lpstr>Reinforcement Learning</vt:lpstr>
      <vt:lpstr>Example</vt:lpstr>
      <vt:lpstr>Continue</vt:lpstr>
      <vt:lpstr>RL</vt:lpstr>
      <vt:lpstr>Types of RL</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ritej</dc:creator>
  <cp:lastModifiedBy>ritej</cp:lastModifiedBy>
  <cp:revision>21</cp:revision>
  <dcterms:created xsi:type="dcterms:W3CDTF">2018-11-12T05:56:39Z</dcterms:created>
  <dcterms:modified xsi:type="dcterms:W3CDTF">2018-11-12T09:13:37Z</dcterms:modified>
</cp:coreProperties>
</file>