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A7DC5-08BF-4101-8666-5EB1D942345B}"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4E3B1-48F6-483C-9457-DF63202FA5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A7DC5-08BF-4101-8666-5EB1D942345B}" type="datetimeFigureOut">
              <a:rPr lang="en-US" smtClean="0"/>
              <a:pPr/>
              <a:t>10/23/2018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4E3B1-48F6-483C-9457-DF63202FA5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00034" y="1428736"/>
            <a:ext cx="8229600" cy="4297370"/>
          </a:xfrm>
          <a:solidFill>
            <a:schemeClr val="accent3">
              <a:lumMod val="60000"/>
              <a:lumOff val="40000"/>
            </a:schemeClr>
          </a:solidFill>
        </p:spPr>
        <p:txBody>
          <a:bodyPr/>
          <a:lstStyle/>
          <a:p>
            <a:r>
              <a:rPr lang="en-IN" dirty="0" smtClean="0"/>
              <a:t>COMMUNICATION SKILLS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60000"/>
              <a:lumOff val="40000"/>
            </a:schemeClr>
          </a:solidFill>
        </p:spPr>
        <p:txBody>
          <a:bodyPr/>
          <a:lstStyle/>
          <a:p>
            <a:r>
              <a:rPr lang="en-IN" dirty="0" smtClean="0"/>
              <a:t>Conti...</a:t>
            </a:r>
            <a:endParaRPr lang="en-US" dirty="0"/>
          </a:p>
        </p:txBody>
      </p:sp>
      <p:sp>
        <p:nvSpPr>
          <p:cNvPr id="3" name="Content Placeholder 2"/>
          <p:cNvSpPr>
            <a:spLocks noGrp="1"/>
          </p:cNvSpPr>
          <p:nvPr>
            <p:ph idx="1"/>
          </p:nvPr>
        </p:nvSpPr>
        <p:spPr>
          <a:xfrm>
            <a:off x="457200" y="1600200"/>
            <a:ext cx="8229600" cy="4900634"/>
          </a:xfrm>
        </p:spPr>
        <p:txBody>
          <a:bodyPr>
            <a:normAutofit fontScale="70000" lnSpcReduction="20000"/>
          </a:bodyPr>
          <a:lstStyle/>
          <a:p>
            <a:pPr fontAlgn="base">
              <a:buNone/>
            </a:pPr>
            <a:r>
              <a:rPr lang="en-US" b="1" dirty="0"/>
              <a:t>4. Defer Judgment</a:t>
            </a:r>
          </a:p>
          <a:p>
            <a:pPr fontAlgn="base"/>
            <a:r>
              <a:rPr lang="en-US" u="sng" dirty="0"/>
              <a:t>Interrupting is a waste of time</a:t>
            </a:r>
            <a:r>
              <a:rPr lang="en-US" dirty="0"/>
              <a:t>. It frustrates the speaker and limits full understanding of the message.</a:t>
            </a:r>
          </a:p>
          <a:p>
            <a:pPr fontAlgn="base"/>
            <a:r>
              <a:rPr lang="en-US" u="sng" dirty="0"/>
              <a:t>Allow the speaker to finish each point </a:t>
            </a:r>
            <a:r>
              <a:rPr lang="en-US" dirty="0"/>
              <a:t>before asking questions.</a:t>
            </a:r>
          </a:p>
          <a:p>
            <a:pPr fontAlgn="base"/>
            <a:r>
              <a:rPr lang="en-US" dirty="0"/>
              <a:t>Don't interrupt with counter arguments.</a:t>
            </a:r>
          </a:p>
          <a:p>
            <a:pPr fontAlgn="base">
              <a:buNone/>
            </a:pPr>
            <a:endParaRPr lang="en-US" b="1" dirty="0" smtClean="0"/>
          </a:p>
          <a:p>
            <a:pPr fontAlgn="base">
              <a:buNone/>
            </a:pPr>
            <a:r>
              <a:rPr lang="en-US" b="1" dirty="0" smtClean="0"/>
              <a:t>5</a:t>
            </a:r>
            <a:r>
              <a:rPr lang="en-US" b="1" dirty="0"/>
              <a:t>. Respond Appropriately</a:t>
            </a:r>
          </a:p>
          <a:p>
            <a:pPr fontAlgn="base"/>
            <a:r>
              <a:rPr lang="en-US" u="sng" dirty="0"/>
              <a:t>Active listening</a:t>
            </a:r>
            <a:r>
              <a:rPr lang="en-US" dirty="0"/>
              <a:t> is designed to encourage respect and understanding. </a:t>
            </a:r>
          </a:p>
          <a:p>
            <a:pPr fontAlgn="base"/>
            <a:r>
              <a:rPr lang="en-US" dirty="0"/>
              <a:t>Be candid, open and honest in your response.</a:t>
            </a:r>
          </a:p>
          <a:p>
            <a:pPr fontAlgn="base"/>
            <a:r>
              <a:rPr lang="en-US" dirty="0"/>
              <a:t>Assert your opinions respectfully.</a:t>
            </a:r>
          </a:p>
          <a:p>
            <a:pPr fontAlgn="base"/>
            <a:r>
              <a:rPr lang="en-US" dirty="0"/>
              <a:t>Treat the other person in a way that you think she would want to be treated.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fontScale="90000"/>
          </a:bodyPr>
          <a:lstStyle/>
          <a:p>
            <a:r>
              <a:rPr lang="en-IN" dirty="0" smtClean="0"/>
              <a:t>CROSS CULTURAL COMMUNICATION</a:t>
            </a:r>
            <a:endParaRPr lang="en-US" dirty="0"/>
          </a:p>
        </p:txBody>
      </p:sp>
      <p:sp>
        <p:nvSpPr>
          <p:cNvPr id="3" name="Content Placeholder 2"/>
          <p:cNvSpPr>
            <a:spLocks noGrp="1"/>
          </p:cNvSpPr>
          <p:nvPr>
            <p:ph idx="1"/>
          </p:nvPr>
        </p:nvSpPr>
        <p:spPr/>
        <p:txBody>
          <a:bodyPr/>
          <a:lstStyle/>
          <a:p>
            <a:pPr marL="514350" indent="-514350">
              <a:buAutoNum type="arabicPeriod"/>
            </a:pPr>
            <a:r>
              <a:rPr lang="en-IN" dirty="0" smtClean="0"/>
              <a:t>International Organisation</a:t>
            </a:r>
          </a:p>
          <a:p>
            <a:pPr marL="514350" indent="-514350">
              <a:buAutoNum type="arabicPeriod"/>
            </a:pPr>
            <a:r>
              <a:rPr lang="en-IN" dirty="0" smtClean="0"/>
              <a:t>Multinational Company</a:t>
            </a:r>
          </a:p>
          <a:p>
            <a:pPr marL="514350" indent="-514350">
              <a:buAutoNum type="arabicPeriod"/>
            </a:pPr>
            <a:r>
              <a:rPr lang="en-IN" dirty="0" smtClean="0"/>
              <a:t>Cross cultural organisation.</a:t>
            </a:r>
          </a:p>
          <a:p>
            <a:pPr marL="514350" indent="-514350">
              <a:buAutoNum type="arabicPeriod"/>
            </a:pPr>
            <a:r>
              <a:rPr lang="en-IN" dirty="0" smtClean="0"/>
              <a:t>Glass Ceiling</a:t>
            </a:r>
          </a:p>
          <a:p>
            <a:pPr marL="514350" indent="-514350">
              <a:buAutoNum type="arabicPeriod"/>
            </a:pPr>
            <a:r>
              <a:rPr lang="en-IN" dirty="0" smtClean="0"/>
              <a:t>Workforce Diversity.</a:t>
            </a:r>
            <a:endParaRPr lang="en-US" dirty="0"/>
          </a:p>
        </p:txBody>
      </p:sp>
      <p:pic>
        <p:nvPicPr>
          <p:cNvPr id="1026" name="Picture 2" descr="C:\Users\hp pc\Desktop\how-to-overcome-cross-cultural-communication-barriers.jpg"/>
          <p:cNvPicPr>
            <a:picLocks noChangeAspect="1" noChangeArrowheads="1"/>
          </p:cNvPicPr>
          <p:nvPr/>
        </p:nvPicPr>
        <p:blipFill>
          <a:blip r:embed="rId2"/>
          <a:srcRect/>
          <a:stretch>
            <a:fillRect/>
          </a:stretch>
        </p:blipFill>
        <p:spPr bwMode="auto">
          <a:xfrm>
            <a:off x="4699000" y="3571876"/>
            <a:ext cx="4445000" cy="29654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fontScale="90000"/>
          </a:bodyPr>
          <a:lstStyle/>
          <a:p>
            <a:r>
              <a:rPr lang="en-IN" dirty="0" smtClean="0"/>
              <a:t>OVERCOMING CROSS CULTURAL COMMUNICATION BARRIERS</a:t>
            </a:r>
            <a:endParaRPr lang="en-US" dirty="0"/>
          </a:p>
        </p:txBody>
      </p:sp>
      <p:sp>
        <p:nvSpPr>
          <p:cNvPr id="3" name="Content Placeholder 2"/>
          <p:cNvSpPr>
            <a:spLocks noGrp="1"/>
          </p:cNvSpPr>
          <p:nvPr>
            <p:ph idx="1"/>
          </p:nvPr>
        </p:nvSpPr>
        <p:spPr/>
        <p:txBody>
          <a:bodyPr>
            <a:noAutofit/>
          </a:bodyPr>
          <a:lstStyle/>
          <a:p>
            <a:pPr marL="514350" indent="-514350">
              <a:buAutoNum type="arabicPeriod"/>
            </a:pPr>
            <a:r>
              <a:rPr lang="en-IN" sz="2000" dirty="0" smtClean="0"/>
              <a:t>Be sensitive to the fact that cross cultural communication barrier exist.</a:t>
            </a:r>
          </a:p>
          <a:p>
            <a:pPr marL="514350" indent="-514350">
              <a:buAutoNum type="arabicPeriod"/>
            </a:pPr>
            <a:r>
              <a:rPr lang="en-IN" sz="2000" dirty="0" smtClean="0"/>
              <a:t>Challenge your cultural assumption</a:t>
            </a:r>
          </a:p>
          <a:p>
            <a:pPr marL="514350" indent="-514350">
              <a:buAutoNum type="arabicPeriod"/>
            </a:pPr>
            <a:r>
              <a:rPr lang="en-IN" sz="2000" dirty="0" smtClean="0"/>
              <a:t>Show respect to all workers.</a:t>
            </a:r>
          </a:p>
          <a:p>
            <a:pPr marL="514350" indent="-514350">
              <a:buAutoNum type="arabicPeriod"/>
            </a:pPr>
            <a:r>
              <a:rPr lang="en-IN" sz="2000" dirty="0" smtClean="0"/>
              <a:t>Use straightforward language but speak slowly and clearly.</a:t>
            </a:r>
          </a:p>
          <a:p>
            <a:pPr marL="514350" indent="-514350">
              <a:buAutoNum type="arabicPeriod"/>
            </a:pPr>
            <a:r>
              <a:rPr lang="en-IN" sz="2000" dirty="0" smtClean="0"/>
              <a:t>Look for signs of misunderstanding when your language is not the listener’s native language.</a:t>
            </a:r>
          </a:p>
          <a:p>
            <a:pPr marL="514350" indent="-514350">
              <a:buAutoNum type="arabicPeriod"/>
            </a:pPr>
            <a:r>
              <a:rPr lang="en-IN" sz="2000" dirty="0" smtClean="0"/>
              <a:t>When situation is appropriate, speak the language of the people from another culture.</a:t>
            </a:r>
          </a:p>
          <a:p>
            <a:pPr marL="514350" indent="-514350">
              <a:buAutoNum type="arabicPeriod"/>
            </a:pPr>
            <a:r>
              <a:rPr lang="en-IN" sz="2000" dirty="0" smtClean="0"/>
              <a:t>Observe cross cultural differences in etiquettes</a:t>
            </a:r>
          </a:p>
          <a:p>
            <a:pPr marL="514350" indent="-514350">
              <a:buAutoNum type="arabicPeriod"/>
            </a:pPr>
            <a:r>
              <a:rPr lang="en-IN" sz="2000" dirty="0" smtClean="0"/>
              <a:t>Avoid racial or ethnic identification, except when needed.</a:t>
            </a:r>
          </a:p>
          <a:p>
            <a:pPr marL="514350" indent="-514350">
              <a:buAutoNum type="arabicPeriod"/>
            </a:pPr>
            <a:r>
              <a:rPr lang="en-IN" sz="2000" dirty="0" smtClean="0"/>
              <a:t>Be sensitive to differences of non verbal communication.</a:t>
            </a:r>
          </a:p>
          <a:p>
            <a:pPr marL="514350" indent="-514350">
              <a:buAutoNum type="arabicPeriod"/>
            </a:pPr>
            <a:r>
              <a:rPr lang="en-IN" sz="2000" dirty="0" smtClean="0"/>
              <a:t>Be attentive about individual differences in appearance.</a:t>
            </a:r>
          </a:p>
          <a:p>
            <a:pPr marL="514350" indent="-514350">
              <a:buAutoNum type="arabicPeriod"/>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endParaRPr lang="en-US" dirty="0"/>
          </a:p>
        </p:txBody>
      </p:sp>
      <p:sp>
        <p:nvSpPr>
          <p:cNvPr id="3" name="Content Placeholder 2"/>
          <p:cNvSpPr>
            <a:spLocks noGrp="1"/>
          </p:cNvSpPr>
          <p:nvPr>
            <p:ph idx="1"/>
          </p:nvPr>
        </p:nvSpPr>
        <p:spPr>
          <a:xfrm>
            <a:off x="457200" y="571480"/>
            <a:ext cx="8229600" cy="5715040"/>
          </a:xfrm>
          <a:solidFill>
            <a:schemeClr val="bg2">
              <a:lumMod val="75000"/>
            </a:schemeClr>
          </a:solidFill>
        </p:spPr>
        <p:txBody>
          <a:bodyPr>
            <a:normAutofit/>
          </a:bodyPr>
          <a:lstStyle/>
          <a:p>
            <a:pPr algn="ctr">
              <a:buNone/>
            </a:pPr>
            <a:endParaRPr lang="en-IN" sz="6600" dirty="0" smtClean="0"/>
          </a:p>
          <a:p>
            <a:pPr algn="ctr">
              <a:buNone/>
            </a:pPr>
            <a:r>
              <a:rPr lang="en-IN" sz="6600" dirty="0" smtClean="0"/>
              <a:t>KNOWLEDGE MANAGEMENT</a:t>
            </a:r>
            <a:endParaRPr lang="en-US" sz="6600" dirty="0"/>
          </a:p>
        </p:txBody>
      </p:sp>
      <p:pic>
        <p:nvPicPr>
          <p:cNvPr id="2050" name="Picture 2" descr="C:\Users\hp pc\Desktop\images.jpg"/>
          <p:cNvPicPr>
            <a:picLocks noChangeAspect="1" noChangeArrowheads="1"/>
          </p:cNvPicPr>
          <p:nvPr/>
        </p:nvPicPr>
        <p:blipFill>
          <a:blip r:embed="rId2"/>
          <a:srcRect/>
          <a:stretch>
            <a:fillRect/>
          </a:stretch>
        </p:blipFill>
        <p:spPr bwMode="auto">
          <a:xfrm>
            <a:off x="1285852" y="4071942"/>
            <a:ext cx="2295525" cy="1990725"/>
          </a:xfrm>
          <a:prstGeom prst="rect">
            <a:avLst/>
          </a:prstGeom>
          <a:noFill/>
        </p:spPr>
      </p:pic>
      <p:pic>
        <p:nvPicPr>
          <p:cNvPr id="2051" name="Picture 3" descr="C:\Users\hp pc\Desktop\download.jpg"/>
          <p:cNvPicPr>
            <a:picLocks noChangeAspect="1" noChangeArrowheads="1"/>
          </p:cNvPicPr>
          <p:nvPr/>
        </p:nvPicPr>
        <p:blipFill>
          <a:blip r:embed="rId3"/>
          <a:srcRect/>
          <a:stretch>
            <a:fillRect/>
          </a:stretch>
        </p:blipFill>
        <p:spPr bwMode="auto">
          <a:xfrm>
            <a:off x="4000496" y="4000504"/>
            <a:ext cx="4114808" cy="207170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r>
              <a:rPr lang="en-IN" dirty="0" smtClean="0"/>
              <a:t>Introduction </a:t>
            </a:r>
            <a:endParaRPr lang="en-US" dirty="0"/>
          </a:p>
        </p:txBody>
      </p:sp>
      <p:sp>
        <p:nvSpPr>
          <p:cNvPr id="5" name="Content Placeholder 4"/>
          <p:cNvSpPr>
            <a:spLocks noGrp="1"/>
          </p:cNvSpPr>
          <p:nvPr>
            <p:ph idx="1"/>
          </p:nvPr>
        </p:nvSpPr>
        <p:spPr/>
        <p:txBody>
          <a:bodyPr/>
          <a:lstStyle/>
          <a:p>
            <a:pPr>
              <a:buNone/>
            </a:pPr>
            <a:r>
              <a:rPr lang="en-US" dirty="0" smtClean="0"/>
              <a:t>    Knowledge management is essentially about </a:t>
            </a:r>
            <a:r>
              <a:rPr lang="en-US" u="sng" dirty="0" smtClean="0"/>
              <a:t>getting the right knowledge to the right person at the right time</a:t>
            </a:r>
            <a:r>
              <a:rPr lang="en-US" dirty="0" smtClean="0"/>
              <a:t>. </a:t>
            </a:r>
            <a:endParaRPr lang="en-US" dirty="0"/>
          </a:p>
        </p:txBody>
      </p:sp>
      <p:pic>
        <p:nvPicPr>
          <p:cNvPr id="6" name="Picture 3" descr="C:\Users\hp pc\Desktop\download.jpg"/>
          <p:cNvPicPr>
            <a:picLocks noChangeAspect="1" noChangeArrowheads="1"/>
          </p:cNvPicPr>
          <p:nvPr/>
        </p:nvPicPr>
        <p:blipFill>
          <a:blip r:embed="rId2"/>
          <a:srcRect/>
          <a:stretch>
            <a:fillRect/>
          </a:stretch>
        </p:blipFill>
        <p:spPr bwMode="auto">
          <a:xfrm>
            <a:off x="2643174" y="3714752"/>
            <a:ext cx="4114808" cy="207170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normAutofit fontScale="90000"/>
          </a:bodyPr>
          <a:lstStyle/>
          <a:p>
            <a:r>
              <a:rPr lang="en-US" b="1" dirty="0" smtClean="0"/>
              <a:t/>
            </a:r>
            <a:br>
              <a:rPr lang="en-US" b="1" dirty="0" smtClean="0"/>
            </a:br>
            <a:r>
              <a:rPr lang="en-US" b="1" dirty="0" smtClean="0"/>
              <a:t>Implementing knowledge management </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b="1" dirty="0" smtClean="0"/>
              <a:t>Strategy:</a:t>
            </a:r>
            <a:r>
              <a:rPr lang="en-US" dirty="0" smtClean="0"/>
              <a:t> Knowledge management </a:t>
            </a:r>
            <a:r>
              <a:rPr lang="en-US" u="sng" dirty="0" smtClean="0"/>
              <a:t>strategy must be dependent on corporate strategy</a:t>
            </a:r>
            <a:r>
              <a:rPr lang="en-US" dirty="0" smtClean="0"/>
              <a:t>. The objective is to manage, share, and create </a:t>
            </a:r>
            <a:r>
              <a:rPr lang="en-US" i="1" dirty="0" smtClean="0"/>
              <a:t>relevant</a:t>
            </a:r>
            <a:r>
              <a:rPr lang="en-US" dirty="0" smtClean="0"/>
              <a:t> knowledge assets that will help meet tactical and strategic requirements.</a:t>
            </a:r>
          </a:p>
          <a:p>
            <a:pPr fontAlgn="base"/>
            <a:r>
              <a:rPr lang="en-US" b="1" dirty="0" smtClean="0"/>
              <a:t>Organizational Culture:</a:t>
            </a:r>
            <a:r>
              <a:rPr lang="en-US" dirty="0" smtClean="0"/>
              <a:t> The organizational </a:t>
            </a:r>
            <a:r>
              <a:rPr lang="en-US" u="sng" dirty="0" smtClean="0"/>
              <a:t>culture influences the way people interact, the context within which knowledge is created, the resistance they will have towards certain changes, and ultimately the way they share </a:t>
            </a:r>
            <a:r>
              <a:rPr lang="en-US" dirty="0" smtClean="0"/>
              <a:t>(or the way they do not share) knowledge.</a:t>
            </a:r>
          </a:p>
          <a:p>
            <a:pPr fontAlgn="base"/>
            <a:r>
              <a:rPr lang="en-US" b="1" dirty="0" smtClean="0"/>
              <a:t>Organizational Processes:</a:t>
            </a:r>
            <a:r>
              <a:rPr lang="en-US" dirty="0" smtClean="0"/>
              <a:t> The right </a:t>
            </a:r>
            <a:r>
              <a:rPr lang="en-US" u="sng" dirty="0" smtClean="0"/>
              <a:t>processes, environments, and systems that enable KM</a:t>
            </a:r>
            <a:r>
              <a:rPr lang="en-US" dirty="0" smtClean="0"/>
              <a:t> to be implemented in the organization.</a:t>
            </a:r>
          </a:p>
          <a:p>
            <a:pPr fontAlgn="base"/>
            <a:r>
              <a:rPr lang="en-US" b="1" dirty="0" smtClean="0"/>
              <a:t>Management &amp; Leadership:</a:t>
            </a:r>
            <a:r>
              <a:rPr lang="en-US" dirty="0" smtClean="0"/>
              <a:t> KM requires competent and experienced leadership at all levels. There are a wide variety of KM-related roles that an organization may or may not need to implement, including a </a:t>
            </a:r>
            <a:r>
              <a:rPr lang="en-US" u="sng" dirty="0" smtClean="0"/>
              <a:t>Chief Knowledge Officer</a:t>
            </a:r>
            <a:r>
              <a:rPr lang="en-US" dirty="0" smtClean="0"/>
              <a:t>, knowledge managers, knowledge brokers and so on. More on this in the section on KM positions and roles.</a:t>
            </a:r>
          </a:p>
          <a:p>
            <a:pPr fontAlgn="base"/>
            <a:r>
              <a:rPr lang="en-US" b="1" dirty="0" smtClean="0"/>
              <a:t>Technology:</a:t>
            </a:r>
            <a:r>
              <a:rPr lang="en-US" dirty="0" smtClean="0"/>
              <a:t> The systems, tools, and technologies that fit the organization's requirements - properly designed and implemented.</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endParaRPr lang="en-US" dirty="0"/>
          </a:p>
        </p:txBody>
      </p:sp>
      <p:sp>
        <p:nvSpPr>
          <p:cNvPr id="3" name="Content Placeholder 2"/>
          <p:cNvSpPr>
            <a:spLocks noGrp="1"/>
          </p:cNvSpPr>
          <p:nvPr>
            <p:ph idx="1"/>
          </p:nvPr>
        </p:nvSpPr>
        <p:spPr>
          <a:xfrm>
            <a:off x="457200" y="785794"/>
            <a:ext cx="8229600" cy="5340369"/>
          </a:xfrm>
          <a:solidFill>
            <a:schemeClr val="accent6">
              <a:lumMod val="20000"/>
              <a:lumOff val="80000"/>
            </a:schemeClr>
          </a:solidFill>
        </p:spPr>
        <p:txBody>
          <a:bodyPr>
            <a:normAutofit/>
          </a:bodyPr>
          <a:lstStyle/>
          <a:p>
            <a:pPr>
              <a:buNone/>
            </a:pPr>
            <a:endParaRPr lang="en-US" sz="4800" b="1" dirty="0" smtClean="0"/>
          </a:p>
          <a:p>
            <a:pPr>
              <a:buNone/>
            </a:pPr>
            <a:endParaRPr lang="en-US" sz="4800" b="1" dirty="0" smtClean="0"/>
          </a:p>
          <a:p>
            <a:pPr algn="ctr">
              <a:buNone/>
            </a:pPr>
            <a:r>
              <a:rPr lang="en-US" sz="4800" b="1" dirty="0" smtClean="0"/>
              <a:t>   </a:t>
            </a:r>
            <a:r>
              <a:rPr lang="en-US" sz="4800" b="1" dirty="0" smtClean="0"/>
              <a:t>STRATEGIC </a:t>
            </a:r>
            <a:r>
              <a:rPr lang="en-US" sz="4800" b="1" dirty="0" smtClean="0"/>
              <a:t>LEADERSHIP </a:t>
            </a:r>
            <a:endParaRPr lang="en-US" sz="4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r>
              <a:rPr lang="en-US" b="1" dirty="0" smtClean="0"/>
              <a:t>Strategic leadership</a:t>
            </a:r>
            <a:endParaRPr lang="en-US" dirty="0"/>
          </a:p>
        </p:txBody>
      </p:sp>
      <p:sp>
        <p:nvSpPr>
          <p:cNvPr id="3" name="Content Placeholder 2"/>
          <p:cNvSpPr>
            <a:spLocks noGrp="1"/>
          </p:cNvSpPr>
          <p:nvPr>
            <p:ph idx="1"/>
          </p:nvPr>
        </p:nvSpPr>
        <p:spPr/>
        <p:txBody>
          <a:bodyPr/>
          <a:lstStyle/>
          <a:p>
            <a:r>
              <a:rPr lang="en-US" b="1" dirty="0" smtClean="0"/>
              <a:t>Strategic leadership refers to a manager’s </a:t>
            </a:r>
            <a:r>
              <a:rPr lang="en-US" b="1" u="sng" dirty="0" smtClean="0"/>
              <a:t>potential to express a </a:t>
            </a:r>
            <a:r>
              <a:rPr lang="en-US" b="1" u="sng" dirty="0" smtClean="0">
                <a:solidFill>
                  <a:schemeClr val="accent2">
                    <a:lumMod val="60000"/>
                    <a:lumOff val="40000"/>
                  </a:schemeClr>
                </a:solidFill>
              </a:rPr>
              <a:t>strategic vision </a:t>
            </a:r>
            <a:r>
              <a:rPr lang="en-US" b="1" u="sng" dirty="0" smtClean="0"/>
              <a:t>for the organization</a:t>
            </a:r>
            <a:r>
              <a:rPr lang="en-US" b="1" dirty="0" smtClean="0"/>
              <a:t>, or a part of the organization, and to motivate and persuade others to acquire that vision</a:t>
            </a: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normAutofit fontScale="90000"/>
          </a:bodyPr>
          <a:lstStyle/>
          <a:p>
            <a:r>
              <a:rPr lang="en-IN" dirty="0" smtClean="0"/>
              <a:t>CHARACTERISTICS OF STRATEGIC LEADERSHIP</a:t>
            </a:r>
            <a:endParaRPr lang="en-US" dirty="0"/>
          </a:p>
        </p:txBody>
      </p:sp>
      <p:sp>
        <p:nvSpPr>
          <p:cNvPr id="3" name="Content Placeholder 2"/>
          <p:cNvSpPr>
            <a:spLocks noGrp="1"/>
          </p:cNvSpPr>
          <p:nvPr>
            <p:ph idx="1"/>
          </p:nvPr>
        </p:nvSpPr>
        <p:spPr/>
        <p:txBody>
          <a:bodyPr>
            <a:noAutofit/>
          </a:bodyPr>
          <a:lstStyle/>
          <a:p>
            <a:pPr>
              <a:buNone/>
            </a:pPr>
            <a:r>
              <a:rPr lang="en-US" sz="1600" b="1" dirty="0" smtClean="0"/>
              <a:t>Loyalty-</a:t>
            </a:r>
            <a:r>
              <a:rPr lang="en-US" sz="1600" dirty="0" smtClean="0"/>
              <a:t> Powerful and effective leaders demonstrate their loyalty to their vision by their words and actions.</a:t>
            </a:r>
          </a:p>
          <a:p>
            <a:pPr>
              <a:buNone/>
            </a:pPr>
            <a:r>
              <a:rPr lang="en-US" sz="1600" b="1" dirty="0" smtClean="0"/>
              <a:t>Keep THEMSELVES updated-</a:t>
            </a:r>
            <a:r>
              <a:rPr lang="en-US" sz="1600" dirty="0" smtClean="0"/>
              <a:t> Efficient and effective leaders keep themselves updated about what is happening within their organization. They have various formal and informal sources of information in the organization.</a:t>
            </a:r>
          </a:p>
          <a:p>
            <a:pPr>
              <a:buNone/>
            </a:pPr>
            <a:r>
              <a:rPr lang="en-US" sz="1600" b="1" dirty="0" smtClean="0"/>
              <a:t>Judicious use of power-</a:t>
            </a:r>
            <a:r>
              <a:rPr lang="en-US" sz="1600" dirty="0" smtClean="0"/>
              <a:t> Strategic leaders makes a very wise use of their power. They must play the power game skillfully and try to develop consent for their ideas rather than forcing their ideas upon others. They must push their ideas gradually.</a:t>
            </a:r>
          </a:p>
          <a:p>
            <a:pPr>
              <a:buNone/>
            </a:pPr>
            <a:r>
              <a:rPr lang="en-US" sz="1600" b="1" dirty="0" smtClean="0"/>
              <a:t>Have wider perspective/outlook-</a:t>
            </a:r>
            <a:r>
              <a:rPr lang="en-US" sz="1600" dirty="0" smtClean="0"/>
              <a:t> Strategic leaders just don’t have skills in their narrow specialty but they have a </a:t>
            </a:r>
            <a:r>
              <a:rPr lang="en-US" sz="1600" u="sng" dirty="0" smtClean="0"/>
              <a:t>little knowledge about a lot of things</a:t>
            </a:r>
            <a:r>
              <a:rPr lang="en-US" sz="1600" dirty="0" smtClean="0"/>
              <a:t>.</a:t>
            </a:r>
          </a:p>
          <a:p>
            <a:pPr>
              <a:buNone/>
            </a:pPr>
            <a:r>
              <a:rPr lang="en-US" sz="1600" b="1" dirty="0" smtClean="0"/>
              <a:t>Motivated-</a:t>
            </a:r>
            <a:r>
              <a:rPr lang="en-US" sz="1600" dirty="0" smtClean="0"/>
              <a:t> Strategic leaders must have a zeal for work that goes beyond money and power and also they should have an inclination to achieve goals with energy and determination.</a:t>
            </a:r>
          </a:p>
          <a:p>
            <a:pPr>
              <a:buNone/>
            </a:pPr>
            <a:r>
              <a:rPr lang="en-US" sz="1600" b="1" dirty="0" smtClean="0"/>
              <a:t>Compassion-</a:t>
            </a:r>
            <a:r>
              <a:rPr lang="en-US" sz="1600" dirty="0" smtClean="0"/>
              <a:t> Strategic leaders must </a:t>
            </a:r>
            <a:r>
              <a:rPr lang="en-US" sz="1600" u="sng" dirty="0" smtClean="0"/>
              <a:t>understand the views and feelings of their subordinates</a:t>
            </a:r>
            <a:r>
              <a:rPr lang="en-US" sz="1600" dirty="0" smtClean="0"/>
              <a:t>, and make decisions after considering them.</a:t>
            </a:r>
          </a:p>
          <a:p>
            <a:pPr>
              <a:buNone/>
            </a:pPr>
            <a:r>
              <a:rPr lang="en-US" sz="1600" b="1" dirty="0" smtClean="0"/>
              <a:t>Self-control-</a:t>
            </a:r>
            <a:r>
              <a:rPr lang="en-US" sz="1600" dirty="0" smtClean="0"/>
              <a:t> Strategic leaders must have the potential to control distracting/disturbing moods and desires, i.e., they must think before acting.</a:t>
            </a:r>
          </a:p>
          <a:p>
            <a:pPr>
              <a:buNone/>
            </a:pPr>
            <a:r>
              <a:rPr lang="en-US" sz="1600" b="1" dirty="0" smtClean="0"/>
              <a:t>Social skills-</a:t>
            </a:r>
            <a:r>
              <a:rPr lang="en-US" sz="1600" dirty="0" smtClean="0"/>
              <a:t> Strategic leaders must be </a:t>
            </a:r>
            <a:r>
              <a:rPr lang="en-US" sz="1600" u="sng" dirty="0" smtClean="0"/>
              <a:t>friendly and social.</a:t>
            </a:r>
          </a:p>
          <a:p>
            <a:pPr>
              <a:buNone/>
            </a:pPr>
            <a:r>
              <a:rPr lang="en-US" sz="1600" b="1" dirty="0" smtClean="0"/>
              <a:t>Self-awareness-</a:t>
            </a:r>
            <a:r>
              <a:rPr lang="en-US" sz="1600" dirty="0" smtClean="0"/>
              <a:t> Strategic leaders must have the </a:t>
            </a:r>
            <a:r>
              <a:rPr lang="en-US" sz="1600" u="sng" dirty="0" smtClean="0"/>
              <a:t>potential to understand their own moods and emotions, as well as their impact on others</a:t>
            </a:r>
            <a:r>
              <a:rPr lang="en-US" sz="1600" dirty="0" smtClean="0"/>
              <a:t>.</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hp pc\Desktop\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3">
              <a:lumMod val="60000"/>
              <a:lumOff val="40000"/>
            </a:schemeClr>
          </a:solidFill>
        </p:spPr>
        <p:txBody>
          <a:bodyPr>
            <a:normAutofit fontScale="90000"/>
          </a:bodyPr>
          <a:lstStyle/>
          <a:p>
            <a:r>
              <a:rPr lang="en-IN" dirty="0" smtClean="0"/>
              <a:t>INSPIRATIONAL AND POWERFUL COMMUNICATION</a:t>
            </a:r>
            <a:endParaRPr lang="en-US" dirty="0"/>
          </a:p>
        </p:txBody>
      </p:sp>
      <p:sp>
        <p:nvSpPr>
          <p:cNvPr id="4" name="Content Placeholder 3"/>
          <p:cNvSpPr>
            <a:spLocks noGrp="1"/>
          </p:cNvSpPr>
          <p:nvPr>
            <p:ph idx="1"/>
          </p:nvPr>
        </p:nvSpPr>
        <p:spPr/>
        <p:txBody>
          <a:bodyPr/>
          <a:lstStyle/>
          <a:p>
            <a:pPr marL="514350" indent="-514350">
              <a:buAutoNum type="arabicPeriod"/>
            </a:pPr>
            <a:r>
              <a:rPr lang="en-IN" dirty="0" smtClean="0"/>
              <a:t>Speaking and Writing</a:t>
            </a:r>
          </a:p>
          <a:p>
            <a:pPr marL="514350" indent="-514350">
              <a:buAutoNum type="arabicPeriod"/>
            </a:pPr>
            <a:endParaRPr lang="en-US" dirty="0"/>
          </a:p>
        </p:txBody>
      </p:sp>
      <p:pic>
        <p:nvPicPr>
          <p:cNvPr id="2050" name="Picture 2" descr="C:\Users\hp pc\Desktop\2.jpg"/>
          <p:cNvPicPr>
            <a:picLocks noChangeAspect="1" noChangeArrowheads="1"/>
          </p:cNvPicPr>
          <p:nvPr/>
        </p:nvPicPr>
        <p:blipFill>
          <a:blip r:embed="rId2"/>
          <a:srcRect/>
          <a:stretch>
            <a:fillRect/>
          </a:stretch>
        </p:blipFill>
        <p:spPr bwMode="auto">
          <a:xfrm>
            <a:off x="0" y="-1"/>
            <a:ext cx="9144000" cy="685800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hp pc\Desktop\4.jpg"/>
          <p:cNvPicPr>
            <a:picLocks noChangeAspect="1" noChangeArrowheads="1"/>
          </p:cNvPicPr>
          <p:nvPr/>
        </p:nvPicPr>
        <p:blipFill>
          <a:blip r:embed="rId2"/>
          <a:srcRect/>
          <a:stretch>
            <a:fillRect/>
          </a:stretch>
        </p:blipFill>
        <p:spPr bwMode="auto">
          <a:xfrm>
            <a:off x="0" y="0"/>
            <a:ext cx="9429784" cy="7072338"/>
          </a:xfrm>
          <a:prstGeom prst="rect">
            <a:avLst/>
          </a:prstGeom>
          <a:noFill/>
        </p:spPr>
      </p:pic>
      <p:cxnSp>
        <p:nvCxnSpPr>
          <p:cNvPr id="6" name="Straight Connector 5"/>
          <p:cNvCxnSpPr/>
          <p:nvPr/>
        </p:nvCxnSpPr>
        <p:spPr>
          <a:xfrm>
            <a:off x="1000100" y="3000372"/>
            <a:ext cx="342902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57224" y="4071942"/>
            <a:ext cx="714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86116" y="4714884"/>
            <a:ext cx="52864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000100" y="6429396"/>
            <a:ext cx="6786610"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hp pc\Desktop\5.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cxnSp>
        <p:nvCxnSpPr>
          <p:cNvPr id="6" name="Straight Connector 5"/>
          <p:cNvCxnSpPr/>
          <p:nvPr/>
        </p:nvCxnSpPr>
        <p:spPr>
          <a:xfrm>
            <a:off x="1000100" y="4143380"/>
            <a:ext cx="628654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00100" y="4429132"/>
            <a:ext cx="35004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86578" y="4786322"/>
            <a:ext cx="1285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00166" y="5072074"/>
            <a:ext cx="3071834"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hp pc\Desktop\6.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60000"/>
              <a:lumOff val="40000"/>
            </a:schemeClr>
          </a:solidFill>
        </p:spPr>
        <p:txBody>
          <a:bodyPr>
            <a:normAutofit fontScale="90000"/>
          </a:bodyPr>
          <a:lstStyle/>
          <a:p>
            <a:r>
              <a:rPr lang="en-US" b="1" dirty="0" smtClean="0"/>
              <a:t/>
            </a:r>
            <a:br>
              <a:rPr lang="en-US" b="1" dirty="0" smtClean="0"/>
            </a:br>
            <a:r>
              <a:rPr lang="en-US" b="1" dirty="0" smtClean="0"/>
              <a:t>Becoming an Active and effective  Listener</a:t>
            </a:r>
            <a:br>
              <a:rPr lang="en-US" b="1" dirty="0" smtClean="0"/>
            </a:br>
            <a:endParaRPr lang="en-US" dirty="0"/>
          </a:p>
        </p:txBody>
      </p:sp>
      <p:sp>
        <p:nvSpPr>
          <p:cNvPr id="3" name="Content Placeholder 2"/>
          <p:cNvSpPr>
            <a:spLocks noGrp="1"/>
          </p:cNvSpPr>
          <p:nvPr>
            <p:ph idx="1"/>
          </p:nvPr>
        </p:nvSpPr>
        <p:spPr/>
        <p:txBody>
          <a:bodyPr>
            <a:normAutofit/>
          </a:bodyPr>
          <a:lstStyle/>
          <a:p>
            <a:pPr fontAlgn="base">
              <a:buNone/>
            </a:pPr>
            <a:r>
              <a:rPr lang="en-US" b="1" dirty="0" smtClean="0"/>
              <a:t>1</a:t>
            </a:r>
            <a:r>
              <a:rPr lang="en-US" b="1" dirty="0"/>
              <a:t>. Pay Attention</a:t>
            </a:r>
          </a:p>
          <a:p>
            <a:pPr fontAlgn="base"/>
            <a:endParaRPr lang="en-US" sz="2200" dirty="0" smtClean="0"/>
          </a:p>
          <a:p>
            <a:pPr fontAlgn="base"/>
            <a:r>
              <a:rPr lang="en-US" sz="2200" dirty="0" smtClean="0"/>
              <a:t>Give </a:t>
            </a:r>
            <a:r>
              <a:rPr lang="en-US" sz="2200" dirty="0"/>
              <a:t>the speaker your undivided attention, and acknowledge the message. Recognize that non-verbal communication also "speaks" loudly.</a:t>
            </a:r>
          </a:p>
          <a:p>
            <a:pPr fontAlgn="base"/>
            <a:r>
              <a:rPr lang="en-US" sz="2200" dirty="0"/>
              <a:t>Look at the speaker directly.</a:t>
            </a:r>
          </a:p>
          <a:p>
            <a:pPr fontAlgn="base"/>
            <a:r>
              <a:rPr lang="en-US" sz="2200" dirty="0"/>
              <a:t>Put aside distracting thoughts.</a:t>
            </a:r>
          </a:p>
          <a:p>
            <a:pPr fontAlgn="base"/>
            <a:r>
              <a:rPr lang="en-US" sz="2200" dirty="0"/>
              <a:t>Don't mentally prepare a rebuttal!</a:t>
            </a:r>
          </a:p>
          <a:p>
            <a:pPr fontAlgn="base"/>
            <a:r>
              <a:rPr lang="en-US" sz="2200" dirty="0"/>
              <a:t>Avoid being distracted by environmental factors. For example, side conversations.</a:t>
            </a:r>
          </a:p>
          <a:p>
            <a:pPr fontAlgn="base"/>
            <a:r>
              <a:rPr lang="en-US" sz="2200" dirty="0"/>
              <a:t>"Listen" to the speaker's </a:t>
            </a:r>
            <a:r>
              <a:rPr lang="en-US" sz="2200" b="1" dirty="0"/>
              <a:t>body language</a:t>
            </a:r>
            <a:endParaRPr lang="en-US" sz="2200" dirty="0"/>
          </a:p>
          <a:p>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60000"/>
              <a:lumOff val="40000"/>
            </a:schemeClr>
          </a:solidFill>
        </p:spPr>
        <p:txBody>
          <a:bodyPr/>
          <a:lstStyle/>
          <a:p>
            <a:r>
              <a:rPr lang="en-IN" dirty="0" smtClean="0"/>
              <a:t>Conti...</a:t>
            </a:r>
            <a:endParaRPr lang="en-US" dirty="0"/>
          </a:p>
        </p:txBody>
      </p:sp>
      <p:sp>
        <p:nvSpPr>
          <p:cNvPr id="3" name="Content Placeholder 2"/>
          <p:cNvSpPr>
            <a:spLocks noGrp="1"/>
          </p:cNvSpPr>
          <p:nvPr>
            <p:ph idx="1"/>
          </p:nvPr>
        </p:nvSpPr>
        <p:spPr/>
        <p:txBody>
          <a:bodyPr>
            <a:normAutofit/>
          </a:bodyPr>
          <a:lstStyle/>
          <a:p>
            <a:pPr fontAlgn="base">
              <a:buNone/>
            </a:pPr>
            <a:r>
              <a:rPr lang="en-US" b="1" dirty="0"/>
              <a:t>2. Show That You're Listening</a:t>
            </a:r>
          </a:p>
          <a:p>
            <a:pPr fontAlgn="base"/>
            <a:r>
              <a:rPr lang="en-US" dirty="0"/>
              <a:t>Use your own body language and gestures to show that you are engaged.</a:t>
            </a:r>
          </a:p>
          <a:p>
            <a:pPr fontAlgn="base"/>
            <a:r>
              <a:rPr lang="en-US" dirty="0"/>
              <a:t>Nod occasionally.</a:t>
            </a:r>
          </a:p>
          <a:p>
            <a:pPr fontAlgn="base"/>
            <a:r>
              <a:rPr lang="en-US" dirty="0"/>
              <a:t>Smile and use other facial expressions.</a:t>
            </a:r>
          </a:p>
          <a:p>
            <a:pPr fontAlgn="base"/>
            <a:r>
              <a:rPr lang="en-US" dirty="0" smtClean="0"/>
              <a:t>Encourage </a:t>
            </a:r>
            <a:r>
              <a:rPr lang="en-US" dirty="0"/>
              <a:t>the speaker to continue with small verbal comments like yes, and "uh huh."</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60000"/>
              <a:lumOff val="40000"/>
            </a:schemeClr>
          </a:solidFill>
        </p:spPr>
        <p:txBody>
          <a:bodyPr/>
          <a:lstStyle/>
          <a:p>
            <a:r>
              <a:rPr lang="en-IN" dirty="0" smtClean="0"/>
              <a:t>Conti..</a:t>
            </a:r>
            <a:endParaRPr lang="en-US" dirty="0"/>
          </a:p>
        </p:txBody>
      </p:sp>
      <p:sp>
        <p:nvSpPr>
          <p:cNvPr id="3" name="Content Placeholder 2"/>
          <p:cNvSpPr>
            <a:spLocks noGrp="1"/>
          </p:cNvSpPr>
          <p:nvPr>
            <p:ph idx="1"/>
          </p:nvPr>
        </p:nvSpPr>
        <p:spPr/>
        <p:txBody>
          <a:bodyPr>
            <a:normAutofit fontScale="70000" lnSpcReduction="20000"/>
          </a:bodyPr>
          <a:lstStyle/>
          <a:p>
            <a:pPr fontAlgn="base">
              <a:buNone/>
            </a:pPr>
            <a:r>
              <a:rPr lang="en-US" b="1" dirty="0"/>
              <a:t>3. Provide Feedback</a:t>
            </a:r>
          </a:p>
          <a:p>
            <a:pPr fontAlgn="base"/>
            <a:r>
              <a:rPr lang="en-US" dirty="0"/>
              <a:t>Our personal filters, assumptions, judgments, and beliefs can distort what we hear. As a listener, your role is to understand what is being said. This may require you to reflect on what is being said and to ask questions</a:t>
            </a:r>
            <a:r>
              <a:rPr lang="en-US" dirty="0" smtClean="0"/>
              <a:t>.</a:t>
            </a:r>
          </a:p>
          <a:p>
            <a:pPr fontAlgn="base">
              <a:buNone/>
            </a:pPr>
            <a:endParaRPr lang="en-US" dirty="0"/>
          </a:p>
          <a:p>
            <a:pPr fontAlgn="base"/>
            <a:r>
              <a:rPr lang="en-US" u="sng" dirty="0"/>
              <a:t>Reflect on what has been said by paraphrasing</a:t>
            </a:r>
            <a:r>
              <a:rPr lang="en-US" dirty="0"/>
              <a:t>. </a:t>
            </a:r>
            <a:r>
              <a:rPr lang="en-US" dirty="0" smtClean="0"/>
              <a:t>"What I'm hearing is... ," and "</a:t>
            </a:r>
            <a:r>
              <a:rPr lang="en-US" dirty="0"/>
              <a:t>Sounds like you are saying... ," are great ways to reflect back</a:t>
            </a:r>
            <a:r>
              <a:rPr lang="en-US" dirty="0" smtClean="0"/>
              <a:t>.</a:t>
            </a:r>
          </a:p>
          <a:p>
            <a:pPr fontAlgn="base"/>
            <a:endParaRPr lang="en-US" dirty="0"/>
          </a:p>
          <a:p>
            <a:pPr fontAlgn="base"/>
            <a:r>
              <a:rPr lang="en-US" u="sng" dirty="0"/>
              <a:t>Ask questions to clarify certain points</a:t>
            </a:r>
            <a:r>
              <a:rPr lang="en-US" dirty="0"/>
              <a:t>. "What do you mean when you say... ." "Is this what you mean</a:t>
            </a:r>
            <a:r>
              <a:rPr lang="en-US" dirty="0" smtClean="0"/>
              <a:t>?“</a:t>
            </a:r>
          </a:p>
          <a:p>
            <a:pPr fontAlgn="base"/>
            <a:endParaRPr lang="en-US" dirty="0"/>
          </a:p>
          <a:p>
            <a:pPr fontAlgn="base"/>
            <a:r>
              <a:rPr lang="en-US" u="sng" dirty="0"/>
              <a:t>Summarize the speaker's comments periodically.</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2329</TotalTime>
  <Words>495</Words>
  <Application>Microsoft Office PowerPoint</Application>
  <PresentationFormat>On-screen Show (4:3)</PresentationFormat>
  <Paragraphs>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COMMUNICATION SKILLS</vt:lpstr>
      <vt:lpstr>Slide 2</vt:lpstr>
      <vt:lpstr>INSPIRATIONAL AND POWERFUL COMMUNICATION</vt:lpstr>
      <vt:lpstr>Slide 4</vt:lpstr>
      <vt:lpstr>Slide 5</vt:lpstr>
      <vt:lpstr>Slide 6</vt:lpstr>
      <vt:lpstr> Becoming an Active and effective  Listener </vt:lpstr>
      <vt:lpstr>Conti...</vt:lpstr>
      <vt:lpstr>Conti..</vt:lpstr>
      <vt:lpstr>Conti...</vt:lpstr>
      <vt:lpstr>CROSS CULTURAL COMMUNICATION</vt:lpstr>
      <vt:lpstr>OVERCOMING CROSS CULTURAL COMMUNICATION BARRIERS</vt:lpstr>
      <vt:lpstr>Slide 13</vt:lpstr>
      <vt:lpstr>Introduction </vt:lpstr>
      <vt:lpstr> Implementing knowledge management  </vt:lpstr>
      <vt:lpstr>Slide 16</vt:lpstr>
      <vt:lpstr>Strategic leadership</vt:lpstr>
      <vt:lpstr>CHARACTERISTICS OF STRATEGIC LEADERSHIP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 pc</dc:creator>
  <cp:lastModifiedBy>hp pc</cp:lastModifiedBy>
  <cp:revision>20</cp:revision>
  <dcterms:created xsi:type="dcterms:W3CDTF">2018-10-14T17:10:54Z</dcterms:created>
  <dcterms:modified xsi:type="dcterms:W3CDTF">2018-10-23T04:31:42Z</dcterms:modified>
</cp:coreProperties>
</file>