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9c87093c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9c87093c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aaa2a65f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aa2a65f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aaa2a65f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aaa2a65f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aa2a65f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aa2a65f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aaa2a65f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aaa2a65f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aa2a65f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aa2a65f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aaa2a65f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aaa2a65f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aa2a65f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aaa2a65f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a9b49862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a9b49862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a9b498629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a9b498629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a9b49862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a9b49862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f88252d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88252d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a9b498629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a9b498629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a9b498629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a9b498629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a9b4986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a9b4986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a9b498629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a9b498629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a9b49862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a9b49862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a9b49862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a9b49862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a9b49862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a9b49862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a9b49862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a9b49862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a9b49862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a9b49862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9b49862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9b49862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a9b49862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a9b49862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aaa2a65f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aaa2a65f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d384e9632870db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384e9632870db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a9b49862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a9b49862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a9b498629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a9b498629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aaa2a65f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aaa2a65f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a9b49862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a9b49862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f88252dc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88252dc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a9b498629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a9b498629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a9b498629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a9b498629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9b498629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9b498629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a9b498629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a9b49862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9b49862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9b49862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f88252dc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88252dc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a9b49862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a9b49862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9b49862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9b49862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bg>
      <p:bgPr>
        <a:solidFill>
          <a:schemeClr val="dk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1308150" y="1318650"/>
            <a:ext cx="7110000" cy="535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84" name="Google Shape;84;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13"/>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Confidential</a:t>
            </a:r>
            <a:endParaRPr b="1" sz="600">
              <a:solidFill>
                <a:srgbClr val="FFFFFF"/>
              </a:solidFill>
              <a:latin typeface="Raleway"/>
              <a:ea typeface="Raleway"/>
              <a:cs typeface="Raleway"/>
              <a:sym typeface="Raleway"/>
            </a:endParaRPr>
          </a:p>
        </p:txBody>
      </p:sp>
      <p:sp>
        <p:nvSpPr>
          <p:cNvPr id="86" name="Google Shape;86;p13"/>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Customized for </a:t>
            </a:r>
            <a:r>
              <a:rPr b="1" lang="en-GB" sz="600">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87" name="Google Shape;87;p13"/>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_alt1">
  <p:cSld name="SECTION_HEADER_2">
    <p:bg>
      <p:bgPr>
        <a:solidFill>
          <a:srgbClr val="434343"/>
        </a:solidFill>
      </p:bgPr>
    </p:bg>
    <p:spTree>
      <p:nvGrpSpPr>
        <p:cNvPr id="88" name="Shape 88"/>
        <p:cNvGrpSpPr/>
        <p:nvPr/>
      </p:nvGrpSpPr>
      <p:grpSpPr>
        <a:xfrm>
          <a:off x="0" y="0"/>
          <a:ext cx="0" cy="0"/>
          <a:chOff x="0" y="0"/>
          <a:chExt cx="0" cy="0"/>
        </a:xfrm>
      </p:grpSpPr>
      <p:grpSp>
        <p:nvGrpSpPr>
          <p:cNvPr id="89" name="Google Shape;89;p14"/>
          <p:cNvGrpSpPr/>
          <p:nvPr/>
        </p:nvGrpSpPr>
        <p:grpSpPr>
          <a:xfrm>
            <a:off x="830392" y="1191256"/>
            <a:ext cx="745763" cy="45826"/>
            <a:chOff x="4580561" y="2589004"/>
            <a:chExt cx="1064464" cy="25200"/>
          </a:xfrm>
        </p:grpSpPr>
        <p:sp>
          <p:nvSpPr>
            <p:cNvPr id="90" name="Google Shape;90;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94" name="Google Shape;94;p14">
            <a:hlinkClick action="ppaction://hlinksldjump" r:id="rId2"/>
          </p:cNvPr>
          <p:cNvSpPr/>
          <p:nvPr/>
        </p:nvSpPr>
        <p:spPr>
          <a:xfrm>
            <a:off x="8280450" y="0"/>
            <a:ext cx="863400" cy="4542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6" name="Google Shape;96;p1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7" name="Google Shape;97;p1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lt1">
  <p:cSld name="TITLE_1">
    <p:bg>
      <p:bgPr>
        <a:solidFill>
          <a:schemeClr val="lt2"/>
        </a:solidFill>
      </p:bgPr>
    </p:bg>
    <p:spTree>
      <p:nvGrpSpPr>
        <p:cNvPr id="98" name="Shape 98"/>
        <p:cNvGrpSpPr/>
        <p:nvPr/>
      </p:nvGrpSpPr>
      <p:grpSpPr>
        <a:xfrm>
          <a:off x="0" y="0"/>
          <a:ext cx="0" cy="0"/>
          <a:chOff x="0" y="0"/>
          <a:chExt cx="0" cy="0"/>
        </a:xfrm>
      </p:grpSpPr>
      <p:pic>
        <p:nvPicPr>
          <p:cNvPr descr="shutterstock_429987889_edited.jpg" id="99" name="Google Shape;99;p15"/>
          <p:cNvPicPr preferRelativeResize="0"/>
          <p:nvPr/>
        </p:nvPicPr>
        <p:blipFill rotWithShape="1">
          <a:blip r:embed="rId2">
            <a:alphaModFix/>
          </a:blip>
          <a:srcRect b="23591" l="0" r="0" t="21799"/>
          <a:stretch/>
        </p:blipFill>
        <p:spPr>
          <a:xfrm>
            <a:off x="0" y="487825"/>
            <a:ext cx="9144000" cy="4655676"/>
          </a:xfrm>
          <a:prstGeom prst="rect">
            <a:avLst/>
          </a:prstGeom>
          <a:noFill/>
          <a:ln>
            <a:noFill/>
          </a:ln>
        </p:spPr>
      </p:pic>
      <p:sp>
        <p:nvSpPr>
          <p:cNvPr id="100" name="Google Shape;100;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5"/>
          <p:cNvGrpSpPr/>
          <p:nvPr/>
        </p:nvGrpSpPr>
        <p:grpSpPr>
          <a:xfrm>
            <a:off x="830392" y="1191256"/>
            <a:ext cx="745763" cy="45826"/>
            <a:chOff x="4580561" y="2589004"/>
            <a:chExt cx="1064464" cy="25200"/>
          </a:xfrm>
        </p:grpSpPr>
        <p:sp>
          <p:nvSpPr>
            <p:cNvPr id="102" name="Google Shape;102;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05" name="Google Shape;105;p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7" name="Google Shape;107;p15">
            <a:hlinkClick action="ppaction://hlinksldjump" r:id="rId3"/>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5">
            <a:hlinkClick action="ppaction://hlinksldjump" r:id="rId4"/>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09" name="Google Shape;109;p15">
            <a:hlinkClick action="ppaction://hlinksldjump" r:id="rId5"/>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0" name="Google Shape;110;p15">
            <a:hlinkClick action="ppaction://hlinksldjump" r:id="rId6"/>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2" name="Shape 1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16" name="Shape 116"/>
        <p:cNvGrpSpPr/>
        <p:nvPr/>
      </p:nvGrpSpPr>
      <p:grpSpPr>
        <a:xfrm>
          <a:off x="0" y="0"/>
          <a:ext cx="0" cy="0"/>
          <a:chOff x="0" y="0"/>
          <a:chExt cx="0" cy="0"/>
        </a:xfrm>
      </p:grpSpPr>
      <p:sp>
        <p:nvSpPr>
          <p:cNvPr id="117" name="Google Shape;117;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
        <p:nvSpPr>
          <p:cNvPr id="118" name="Google Shape;118;p18"/>
          <p:cNvSpPr txBox="1"/>
          <p:nvPr>
            <p:ph type="title"/>
          </p:nvPr>
        </p:nvSpPr>
        <p:spPr>
          <a:xfrm>
            <a:off x="510450" y="1299250"/>
            <a:ext cx="8123100" cy="7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CC0000"/>
                </a:solidFill>
              </a:rPr>
              <a:t>Army Institute of Technology, Pune</a:t>
            </a:r>
            <a:endParaRPr sz="2400">
              <a:solidFill>
                <a:srgbClr val="CC0000"/>
              </a:solidFill>
            </a:endParaRPr>
          </a:p>
        </p:txBody>
      </p:sp>
      <p:sp>
        <p:nvSpPr>
          <p:cNvPr id="119" name="Google Shape;119;p18"/>
          <p:cNvSpPr txBox="1"/>
          <p:nvPr/>
        </p:nvSpPr>
        <p:spPr>
          <a:xfrm>
            <a:off x="570075" y="2922900"/>
            <a:ext cx="2945100" cy="19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Raleway"/>
                <a:ea typeface="Raleway"/>
                <a:cs typeface="Raleway"/>
                <a:sym typeface="Raleway"/>
              </a:rPr>
              <a:t>Team Members:</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Ravi Raj</a:t>
            </a:r>
            <a:endParaRPr sz="24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Aman Kumar Singh</a:t>
            </a:r>
            <a:endParaRPr sz="24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Varad Bhatnagar</a:t>
            </a:r>
            <a:endParaRPr sz="24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Sneha Mane</a:t>
            </a:r>
            <a:endParaRPr sz="2400">
              <a:solidFill>
                <a:schemeClr val="lt1"/>
              </a:solidFill>
              <a:latin typeface="Raleway"/>
              <a:ea typeface="Raleway"/>
              <a:cs typeface="Raleway"/>
              <a:sym typeface="Raleway"/>
            </a:endParaRPr>
          </a:p>
        </p:txBody>
      </p:sp>
      <p:sp>
        <p:nvSpPr>
          <p:cNvPr id="120" name="Google Shape;120;p18"/>
          <p:cNvSpPr txBox="1"/>
          <p:nvPr/>
        </p:nvSpPr>
        <p:spPr>
          <a:xfrm>
            <a:off x="4641450" y="3136725"/>
            <a:ext cx="4180200" cy="17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Raleway"/>
                <a:ea typeface="Raleway"/>
                <a:cs typeface="Raleway"/>
                <a:sym typeface="Raleway"/>
              </a:rPr>
              <a:t>Group No: 11</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Guide: Prof Nilima Walde</a:t>
            </a:r>
            <a:endParaRPr sz="2400">
              <a:solidFill>
                <a:schemeClr val="lt1"/>
              </a:solidFill>
              <a:latin typeface="Raleway"/>
              <a:ea typeface="Raleway"/>
              <a:cs typeface="Raleway"/>
              <a:sym typeface="Raleway"/>
            </a:endParaRPr>
          </a:p>
          <a:p>
            <a:pPr indent="0" lvl="0" marL="0" rtl="0" algn="l">
              <a:spcBef>
                <a:spcPts val="0"/>
              </a:spcBef>
              <a:spcAft>
                <a:spcPts val="0"/>
              </a:spcAft>
              <a:buNone/>
            </a:pPr>
            <a:r>
              <a:rPr lang="en-GB" sz="2400">
                <a:solidFill>
                  <a:schemeClr val="lt1"/>
                </a:solidFill>
                <a:latin typeface="Raleway"/>
                <a:ea typeface="Raleway"/>
                <a:cs typeface="Raleway"/>
                <a:sym typeface="Raleway"/>
              </a:rPr>
              <a:t>Date: 20 December 2018</a:t>
            </a:r>
            <a:endParaRPr sz="2400">
              <a:solidFill>
                <a:schemeClr val="lt1"/>
              </a:solidFill>
              <a:latin typeface="Raleway"/>
              <a:ea typeface="Raleway"/>
              <a:cs typeface="Raleway"/>
              <a:sym typeface="Raleway"/>
            </a:endParaRPr>
          </a:p>
        </p:txBody>
      </p:sp>
      <p:sp>
        <p:nvSpPr>
          <p:cNvPr id="121" name="Google Shape;121;p18"/>
          <p:cNvSpPr txBox="1"/>
          <p:nvPr/>
        </p:nvSpPr>
        <p:spPr>
          <a:xfrm>
            <a:off x="510450" y="2088288"/>
            <a:ext cx="7844400" cy="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Raleway"/>
                <a:ea typeface="Raleway"/>
                <a:cs typeface="Raleway"/>
                <a:sym typeface="Raleway"/>
              </a:rPr>
              <a:t>“Video Summarization using Deep Neural Network”</a:t>
            </a:r>
            <a:endParaRPr b="1" sz="2400">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pic>
        <p:nvPicPr>
          <p:cNvPr id="122" name="Google Shape;122;p18"/>
          <p:cNvPicPr preferRelativeResize="0"/>
          <p:nvPr/>
        </p:nvPicPr>
        <p:blipFill>
          <a:blip r:embed="rId3">
            <a:alphaModFix/>
          </a:blip>
          <a:stretch>
            <a:fillRect/>
          </a:stretch>
        </p:blipFill>
        <p:spPr>
          <a:xfrm>
            <a:off x="3886562" y="152775"/>
            <a:ext cx="1092178" cy="1299251"/>
          </a:xfrm>
          <a:prstGeom prst="rect">
            <a:avLst/>
          </a:prstGeom>
          <a:noFill/>
          <a:ln>
            <a:noFill/>
          </a:ln>
        </p:spPr>
      </p:pic>
      <p:sp>
        <p:nvSpPr>
          <p:cNvPr id="123" name="Google Shape;123;p18"/>
          <p:cNvSpPr txBox="1"/>
          <p:nvPr/>
        </p:nvSpPr>
        <p:spPr>
          <a:xfrm>
            <a:off x="2663750" y="1607275"/>
            <a:ext cx="5878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96" name="Shape 196"/>
        <p:cNvGrpSpPr/>
        <p:nvPr/>
      </p:nvGrpSpPr>
      <p:grpSpPr>
        <a:xfrm>
          <a:off x="0" y="0"/>
          <a:ext cx="0" cy="0"/>
          <a:chOff x="0" y="0"/>
          <a:chExt cx="0" cy="0"/>
        </a:xfrm>
      </p:grpSpPr>
      <p:sp>
        <p:nvSpPr>
          <p:cNvPr id="197" name="Google Shape;197;p27"/>
          <p:cNvSpPr txBox="1"/>
          <p:nvPr>
            <p:ph type="title"/>
          </p:nvPr>
        </p:nvSpPr>
        <p:spPr>
          <a:xfrm>
            <a:off x="727650" y="2012625"/>
            <a:ext cx="7688700" cy="10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chemeClr val="lt1"/>
                </a:solidFill>
              </a:rPr>
              <a:t>Use Cases</a:t>
            </a:r>
            <a:endParaRPr sz="4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01" name="Shape 201"/>
        <p:cNvGrpSpPr/>
        <p:nvPr/>
      </p:nvGrpSpPr>
      <p:grpSpPr>
        <a:xfrm>
          <a:off x="0" y="0"/>
          <a:ext cx="0" cy="0"/>
          <a:chOff x="0" y="0"/>
          <a:chExt cx="0" cy="0"/>
        </a:xfrm>
      </p:grpSpPr>
      <p:sp>
        <p:nvSpPr>
          <p:cNvPr id="202" name="Google Shape;20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Use Case 1 : Football Highlights</a:t>
            </a:r>
            <a:endParaRPr>
              <a:solidFill>
                <a:schemeClr val="lt1"/>
              </a:solidFill>
            </a:endParaRPr>
          </a:p>
        </p:txBody>
      </p:sp>
      <p:sp>
        <p:nvSpPr>
          <p:cNvPr id="203" name="Google Shape;20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rPr>
              <a:t>Events :</a:t>
            </a:r>
            <a:endParaRPr b="1" sz="1800">
              <a:solidFill>
                <a:srgbClr val="F3F3F3"/>
              </a:solidFill>
            </a:endParaRPr>
          </a:p>
          <a:p>
            <a:pPr indent="-342900" lvl="0" marL="457200" rtl="0" algn="l">
              <a:spcBef>
                <a:spcPts val="1600"/>
              </a:spcBef>
              <a:spcAft>
                <a:spcPts val="0"/>
              </a:spcAft>
              <a:buClr>
                <a:srgbClr val="F3F3F3"/>
              </a:buClr>
              <a:buSzPts val="1800"/>
              <a:buAutoNum type="arabicPeriod"/>
            </a:pPr>
            <a:r>
              <a:rPr b="1" lang="en-GB" sz="1800">
                <a:solidFill>
                  <a:srgbClr val="F3F3F3"/>
                </a:solidFill>
              </a:rPr>
              <a:t>Substitution</a:t>
            </a:r>
            <a:endParaRPr b="1" sz="1800">
              <a:solidFill>
                <a:srgbClr val="F3F3F3"/>
              </a:solidFill>
            </a:endParaRPr>
          </a:p>
          <a:p>
            <a:pPr indent="-342900" lvl="0" marL="457200" rtl="0" algn="l">
              <a:spcBef>
                <a:spcPts val="0"/>
              </a:spcBef>
              <a:spcAft>
                <a:spcPts val="0"/>
              </a:spcAft>
              <a:buClr>
                <a:srgbClr val="F3F3F3"/>
              </a:buClr>
              <a:buSzPts val="1800"/>
              <a:buAutoNum type="arabicPeriod"/>
            </a:pPr>
            <a:r>
              <a:rPr b="1" lang="en-GB" sz="1800">
                <a:solidFill>
                  <a:srgbClr val="F3F3F3"/>
                </a:solidFill>
              </a:rPr>
              <a:t>Goal </a:t>
            </a:r>
            <a:endParaRPr b="1" sz="1800">
              <a:solidFill>
                <a:srgbClr val="F3F3F3"/>
              </a:solidFill>
            </a:endParaRPr>
          </a:p>
          <a:p>
            <a:pPr indent="-342900" lvl="0" marL="457200" rtl="0" algn="l">
              <a:spcBef>
                <a:spcPts val="0"/>
              </a:spcBef>
              <a:spcAft>
                <a:spcPts val="0"/>
              </a:spcAft>
              <a:buClr>
                <a:srgbClr val="F3F3F3"/>
              </a:buClr>
              <a:buSzPts val="1800"/>
              <a:buAutoNum type="arabicPeriod"/>
            </a:pPr>
            <a:r>
              <a:rPr b="1" lang="en-GB" sz="1800">
                <a:solidFill>
                  <a:srgbClr val="F3F3F3"/>
                </a:solidFill>
              </a:rPr>
              <a:t>Yellow Cards</a:t>
            </a:r>
            <a:endParaRPr b="1" sz="180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07" name="Shape 207"/>
        <p:cNvGrpSpPr/>
        <p:nvPr/>
      </p:nvGrpSpPr>
      <p:grpSpPr>
        <a:xfrm>
          <a:off x="0" y="0"/>
          <a:ext cx="0" cy="0"/>
          <a:chOff x="0" y="0"/>
          <a:chExt cx="0" cy="0"/>
        </a:xfrm>
      </p:grpSpPr>
      <p:sp>
        <p:nvSpPr>
          <p:cNvPr id="208" name="Google Shape;20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rPr>
              <a:t>SoccerNet</a:t>
            </a:r>
            <a:endParaRPr sz="3000">
              <a:solidFill>
                <a:schemeClr val="lt1"/>
              </a:solidFill>
            </a:endParaRPr>
          </a:p>
        </p:txBody>
      </p:sp>
      <p:sp>
        <p:nvSpPr>
          <p:cNvPr id="209" name="Google Shape;20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AutoNum type="arabicPeriod"/>
            </a:pPr>
            <a:r>
              <a:rPr lang="en-GB" sz="1600">
                <a:solidFill>
                  <a:schemeClr val="lt1"/>
                </a:solidFill>
              </a:rPr>
              <a:t>T</a:t>
            </a:r>
            <a:r>
              <a:rPr lang="en-GB" sz="1600">
                <a:solidFill>
                  <a:schemeClr val="lt1"/>
                </a:solidFill>
              </a:rPr>
              <a:t>he dataset is composed of 500 complete soccer games from six main European leagues, covering three seasons from 2014 to 2017 and a total duration of 764 hours.</a:t>
            </a:r>
            <a:endParaRPr sz="1600">
              <a:solidFill>
                <a:schemeClr val="lt1"/>
              </a:solidFill>
            </a:endParaRPr>
          </a:p>
          <a:p>
            <a:pPr indent="-330200" lvl="0" marL="457200" rtl="0" algn="l">
              <a:lnSpc>
                <a:spcPct val="150000"/>
              </a:lnSpc>
              <a:spcBef>
                <a:spcPts val="0"/>
              </a:spcBef>
              <a:spcAft>
                <a:spcPts val="0"/>
              </a:spcAft>
              <a:buClr>
                <a:schemeClr val="lt1"/>
              </a:buClr>
              <a:buSzPts val="1600"/>
              <a:buAutoNum type="arabicPeriod"/>
            </a:pPr>
            <a:r>
              <a:rPr lang="en-GB" sz="1600">
                <a:solidFill>
                  <a:schemeClr val="lt1"/>
                </a:solidFill>
              </a:rPr>
              <a:t>A total of 6,637 temporal annotations are automatically parsed from online match reports at a one minute resolution for three main classes of events (Goal, Yellow/Red Card, and Substitution).</a:t>
            </a:r>
            <a:endParaRPr sz="1600">
              <a:solidFill>
                <a:schemeClr val="lt1"/>
              </a:solidFill>
            </a:endParaRPr>
          </a:p>
          <a:p>
            <a:pPr indent="-330200" lvl="0" marL="457200" rtl="0" algn="l">
              <a:lnSpc>
                <a:spcPct val="150000"/>
              </a:lnSpc>
              <a:spcBef>
                <a:spcPts val="0"/>
              </a:spcBef>
              <a:spcAft>
                <a:spcPts val="0"/>
              </a:spcAft>
              <a:buClr>
                <a:schemeClr val="lt1"/>
              </a:buClr>
              <a:buSzPts val="1600"/>
              <a:buAutoNum type="arabicPeriod"/>
            </a:pPr>
            <a:r>
              <a:rPr lang="en-GB" sz="1600">
                <a:solidFill>
                  <a:schemeClr val="lt1"/>
                </a:solidFill>
              </a:rPr>
              <a:t>The events are present in JSON format for each and every video.</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0"/>
          <p:cNvPicPr preferRelativeResize="0"/>
          <p:nvPr/>
        </p:nvPicPr>
        <p:blipFill>
          <a:blip r:embed="rId3">
            <a:alphaModFix/>
          </a:blip>
          <a:stretch>
            <a:fillRect/>
          </a:stretch>
        </p:blipFill>
        <p:spPr>
          <a:xfrm>
            <a:off x="520063" y="752550"/>
            <a:ext cx="8103874" cy="4390950"/>
          </a:xfrm>
          <a:prstGeom prst="rect">
            <a:avLst/>
          </a:prstGeom>
          <a:noFill/>
          <a:ln>
            <a:noFill/>
          </a:ln>
        </p:spPr>
      </p:pic>
      <p:sp>
        <p:nvSpPr>
          <p:cNvPr id="215" name="Google Shape;215;p30"/>
          <p:cNvSpPr txBox="1"/>
          <p:nvPr/>
        </p:nvSpPr>
        <p:spPr>
          <a:xfrm>
            <a:off x="1063100" y="108500"/>
            <a:ext cx="68124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u="sng"/>
              <a:t>JSON FORMAT</a:t>
            </a:r>
            <a:endParaRPr b="1" sz="2400"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19" name="Shape 219"/>
        <p:cNvGrpSpPr/>
        <p:nvPr/>
      </p:nvGrpSpPr>
      <p:grpSpPr>
        <a:xfrm>
          <a:off x="0" y="0"/>
          <a:ext cx="0" cy="0"/>
          <a:chOff x="0" y="0"/>
          <a:chExt cx="0" cy="0"/>
        </a:xfrm>
      </p:grpSpPr>
      <p:pic>
        <p:nvPicPr>
          <p:cNvPr id="220" name="Google Shape;220;p31"/>
          <p:cNvPicPr preferRelativeResize="0"/>
          <p:nvPr/>
        </p:nvPicPr>
        <p:blipFill>
          <a:blip r:embed="rId3">
            <a:alphaModFix/>
          </a:blip>
          <a:stretch>
            <a:fillRect/>
          </a:stretch>
        </p:blipFill>
        <p:spPr>
          <a:xfrm>
            <a:off x="255275" y="1027788"/>
            <a:ext cx="3955726" cy="3087924"/>
          </a:xfrm>
          <a:prstGeom prst="rect">
            <a:avLst/>
          </a:prstGeom>
          <a:noFill/>
          <a:ln>
            <a:noFill/>
          </a:ln>
        </p:spPr>
      </p:pic>
      <p:pic>
        <p:nvPicPr>
          <p:cNvPr id="221" name="Google Shape;221;p31"/>
          <p:cNvPicPr preferRelativeResize="0"/>
          <p:nvPr/>
        </p:nvPicPr>
        <p:blipFill>
          <a:blip r:embed="rId4">
            <a:alphaModFix/>
          </a:blip>
          <a:stretch>
            <a:fillRect/>
          </a:stretch>
        </p:blipFill>
        <p:spPr>
          <a:xfrm>
            <a:off x="4708875" y="1027800"/>
            <a:ext cx="4046625" cy="308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25" name="Shape 225"/>
        <p:cNvGrpSpPr/>
        <p:nvPr/>
      </p:nvGrpSpPr>
      <p:grpSpPr>
        <a:xfrm>
          <a:off x="0" y="0"/>
          <a:ext cx="0" cy="0"/>
          <a:chOff x="0" y="0"/>
          <a:chExt cx="0" cy="0"/>
        </a:xfrm>
      </p:grpSpPr>
      <p:sp>
        <p:nvSpPr>
          <p:cNvPr id="226" name="Google Shape;22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Use Case 2 : Archery Highlights</a:t>
            </a:r>
            <a:endParaRPr>
              <a:solidFill>
                <a:schemeClr val="lt1"/>
              </a:solidFill>
            </a:endParaRPr>
          </a:p>
        </p:txBody>
      </p:sp>
      <p:sp>
        <p:nvSpPr>
          <p:cNvPr id="227" name="Google Shape;22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lt1"/>
                </a:solidFill>
              </a:rPr>
              <a:t>Events :</a:t>
            </a:r>
            <a:endParaRPr b="1" sz="1800">
              <a:solidFill>
                <a:schemeClr val="lt1"/>
              </a:solidFill>
            </a:endParaRPr>
          </a:p>
          <a:p>
            <a:pPr indent="-342900" lvl="0" marL="457200" rtl="0" algn="l">
              <a:spcBef>
                <a:spcPts val="1600"/>
              </a:spcBef>
              <a:spcAft>
                <a:spcPts val="0"/>
              </a:spcAft>
              <a:buClr>
                <a:schemeClr val="lt1"/>
              </a:buClr>
              <a:buSzPts val="1800"/>
              <a:buAutoNum type="arabicPeriod"/>
            </a:pPr>
            <a:r>
              <a:rPr b="1" lang="en-GB" sz="1800">
                <a:solidFill>
                  <a:schemeClr val="lt1"/>
                </a:solidFill>
              </a:rPr>
              <a:t>10 pointer</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GB" sz="1800">
                <a:solidFill>
                  <a:schemeClr val="lt1"/>
                </a:solidFill>
              </a:rPr>
              <a:t>9 pointer</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GB" sz="1800">
                <a:solidFill>
                  <a:schemeClr val="lt1"/>
                </a:solidFill>
              </a:rPr>
              <a:t>8 pointer</a:t>
            </a:r>
            <a:endParaRPr b="1"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31" name="Shape 231"/>
        <p:cNvGrpSpPr/>
        <p:nvPr/>
      </p:nvGrpSpPr>
      <p:grpSpPr>
        <a:xfrm>
          <a:off x="0" y="0"/>
          <a:ext cx="0" cy="0"/>
          <a:chOff x="0" y="0"/>
          <a:chExt cx="0" cy="0"/>
        </a:xfrm>
      </p:grpSpPr>
      <p:pic>
        <p:nvPicPr>
          <p:cNvPr id="232" name="Google Shape;232;p33"/>
          <p:cNvPicPr preferRelativeResize="0"/>
          <p:nvPr/>
        </p:nvPicPr>
        <p:blipFill>
          <a:blip r:embed="rId3">
            <a:alphaModFix/>
          </a:blip>
          <a:stretch>
            <a:fillRect/>
          </a:stretch>
        </p:blipFill>
        <p:spPr>
          <a:xfrm>
            <a:off x="1813500" y="685475"/>
            <a:ext cx="5516999" cy="4065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36" name="Shape 236"/>
        <p:cNvGrpSpPr/>
        <p:nvPr/>
      </p:nvGrpSpPr>
      <p:grpSpPr>
        <a:xfrm>
          <a:off x="0" y="0"/>
          <a:ext cx="0" cy="0"/>
          <a:chOff x="0" y="0"/>
          <a:chExt cx="0" cy="0"/>
        </a:xfrm>
      </p:grpSpPr>
      <p:sp>
        <p:nvSpPr>
          <p:cNvPr id="237" name="Google Shape;237;p34"/>
          <p:cNvSpPr txBox="1"/>
          <p:nvPr>
            <p:ph type="title"/>
          </p:nvPr>
        </p:nvSpPr>
        <p:spPr>
          <a:xfrm>
            <a:off x="790000" y="2002475"/>
            <a:ext cx="7688400" cy="72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rgbClr val="F3F3F3"/>
                </a:solidFill>
              </a:rPr>
              <a:t>ALGORITHMS USED</a:t>
            </a:r>
            <a:endParaRPr u="sng">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41" name="Shape 241"/>
        <p:cNvGrpSpPr/>
        <p:nvPr/>
      </p:nvGrpSpPr>
      <p:grpSpPr>
        <a:xfrm>
          <a:off x="0" y="0"/>
          <a:ext cx="0" cy="0"/>
          <a:chOff x="0" y="0"/>
          <a:chExt cx="0" cy="0"/>
        </a:xfrm>
      </p:grpSpPr>
      <p:sp>
        <p:nvSpPr>
          <p:cNvPr id="242" name="Google Shape;242;p35"/>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DNN</a:t>
            </a:r>
            <a:endParaRPr>
              <a:solidFill>
                <a:srgbClr val="FFFFFF"/>
              </a:solidFill>
            </a:endParaRPr>
          </a:p>
        </p:txBody>
      </p:sp>
      <p:sp>
        <p:nvSpPr>
          <p:cNvPr id="243" name="Google Shape;243;p35"/>
          <p:cNvSpPr txBox="1"/>
          <p:nvPr/>
        </p:nvSpPr>
        <p:spPr>
          <a:xfrm>
            <a:off x="953400" y="1143725"/>
            <a:ext cx="7844100" cy="3460800"/>
          </a:xfrm>
          <a:prstGeom prst="rect">
            <a:avLst/>
          </a:prstGeom>
          <a:noFill/>
          <a:ln>
            <a:noFill/>
          </a:ln>
        </p:spPr>
        <p:txBody>
          <a:bodyPr anchorCtr="0" anchor="t" bIns="91425" lIns="91425" spcFirstLastPara="1" rIns="91425" wrap="square" tIns="91425">
            <a:noAutofit/>
          </a:bodyPr>
          <a:lstStyle/>
          <a:p>
            <a:pPr indent="0" lvl="0" marL="457200" rtl="0" algn="just">
              <a:lnSpc>
                <a:spcPct val="120000"/>
              </a:lnSpc>
              <a:spcBef>
                <a:spcPts val="600"/>
              </a:spcBef>
              <a:spcAft>
                <a:spcPts val="0"/>
              </a:spcAft>
              <a:buNone/>
            </a:pPr>
            <a:r>
              <a:rPr lang="en-GB" sz="1700">
                <a:solidFill>
                  <a:schemeClr val="lt1"/>
                </a:solidFill>
                <a:latin typeface="Raleway"/>
                <a:ea typeface="Raleway"/>
                <a:cs typeface="Raleway"/>
                <a:sym typeface="Raleway"/>
              </a:rPr>
              <a:t>Deep learning (also known as deep structured learning or hierarchical learning) is part of a broader family of machine learning methods based on learning data representations, as opposed to task-specific algorithms. Learning can be supervised, semi-supervised or unsupervised.</a:t>
            </a:r>
            <a:br>
              <a:rPr lang="en-GB" sz="1700">
                <a:solidFill>
                  <a:schemeClr val="lt1"/>
                </a:solidFill>
                <a:latin typeface="Raleway"/>
                <a:ea typeface="Raleway"/>
                <a:cs typeface="Raleway"/>
                <a:sym typeface="Raleway"/>
              </a:rPr>
            </a:br>
            <a:r>
              <a:rPr lang="en-GB" sz="1700">
                <a:solidFill>
                  <a:schemeClr val="lt1"/>
                </a:solidFill>
                <a:latin typeface="Raleway"/>
                <a:ea typeface="Raleway"/>
                <a:cs typeface="Raleway"/>
                <a:sym typeface="Raleway"/>
              </a:rPr>
              <a:t>Deep learning architectures such as deep neural networks, deep belief networks and recurrent neural networks have been applied to fields including computer vision, speech recognition, natural language processing, audio recognition, social network filtering, machine translation, bioinformatics, drug design and board game programs, where they have produced results comparable to and in some cases superior to human experts.</a:t>
            </a:r>
            <a:endParaRPr sz="1700">
              <a:solidFill>
                <a:schemeClr val="lt1"/>
              </a:solidFill>
              <a:latin typeface="Raleway"/>
              <a:ea typeface="Raleway"/>
              <a:cs typeface="Raleway"/>
              <a:sym typeface="Raleway"/>
            </a:endParaRPr>
          </a:p>
          <a:p>
            <a:pPr indent="0" lvl="0" marL="457200" rtl="0" algn="just">
              <a:lnSpc>
                <a:spcPct val="120000"/>
              </a:lnSpc>
              <a:spcBef>
                <a:spcPts val="600"/>
              </a:spcBef>
              <a:spcAft>
                <a:spcPts val="0"/>
              </a:spcAft>
              <a:buNone/>
            </a:pPr>
            <a:r>
              <a:t/>
            </a:r>
            <a:endParaRPr sz="1700">
              <a:solidFill>
                <a:schemeClr val="lt1"/>
              </a:solidFill>
              <a:latin typeface="Raleway"/>
              <a:ea typeface="Raleway"/>
              <a:cs typeface="Raleway"/>
              <a:sym typeface="Raleway"/>
            </a:endParaRPr>
          </a:p>
          <a:p>
            <a:pPr indent="0" lvl="0" marL="0" rtl="0" algn="l">
              <a:spcBef>
                <a:spcPts val="0"/>
              </a:spcBef>
              <a:spcAft>
                <a:spcPts val="0"/>
              </a:spcAft>
              <a:buNone/>
            </a:pPr>
            <a:r>
              <a:t/>
            </a:r>
            <a:endParaRPr sz="17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47" name="Shape 247"/>
        <p:cNvGrpSpPr/>
        <p:nvPr/>
      </p:nvGrpSpPr>
      <p:grpSpPr>
        <a:xfrm>
          <a:off x="0" y="0"/>
          <a:ext cx="0" cy="0"/>
          <a:chOff x="0" y="0"/>
          <a:chExt cx="0" cy="0"/>
        </a:xfrm>
      </p:grpSpPr>
      <p:sp>
        <p:nvSpPr>
          <p:cNvPr id="248" name="Google Shape;248;p36"/>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RNN</a:t>
            </a:r>
            <a:endParaRPr>
              <a:solidFill>
                <a:srgbClr val="FFFFFF"/>
              </a:solidFill>
            </a:endParaRPr>
          </a:p>
        </p:txBody>
      </p:sp>
      <p:sp>
        <p:nvSpPr>
          <p:cNvPr id="249" name="Google Shape;249;p36"/>
          <p:cNvSpPr txBox="1"/>
          <p:nvPr/>
        </p:nvSpPr>
        <p:spPr>
          <a:xfrm>
            <a:off x="856525" y="971500"/>
            <a:ext cx="7844100" cy="3650700"/>
          </a:xfrm>
          <a:prstGeom prst="rect">
            <a:avLst/>
          </a:prstGeom>
          <a:noFill/>
          <a:ln>
            <a:noFill/>
          </a:ln>
        </p:spPr>
        <p:txBody>
          <a:bodyPr anchorCtr="0" anchor="t" bIns="91425" lIns="91425" spcFirstLastPara="1" rIns="91425" wrap="square" tIns="91425">
            <a:noAutofit/>
          </a:bodyPr>
          <a:lstStyle/>
          <a:p>
            <a:pPr indent="0" lvl="0" marL="457200" rtl="0" algn="just">
              <a:lnSpc>
                <a:spcPct val="120000"/>
              </a:lnSpc>
              <a:spcBef>
                <a:spcPts val="600"/>
              </a:spcBef>
              <a:spcAft>
                <a:spcPts val="0"/>
              </a:spcAft>
              <a:buClr>
                <a:srgbClr val="000000"/>
              </a:buClr>
              <a:buSzPts val="1100"/>
              <a:buFont typeface="Arial"/>
              <a:buNone/>
            </a:pPr>
            <a:r>
              <a:rPr lang="en-GB" sz="1600">
                <a:solidFill>
                  <a:schemeClr val="lt1"/>
                </a:solidFill>
                <a:latin typeface="Raleway"/>
                <a:ea typeface="Raleway"/>
                <a:cs typeface="Raleway"/>
                <a:sym typeface="Raleway"/>
              </a:rPr>
              <a:t>A recurrent neural network (RNN)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br>
              <a:rPr lang="en-GB" sz="1600">
                <a:solidFill>
                  <a:schemeClr val="lt1"/>
                </a:solidFill>
                <a:latin typeface="Raleway"/>
                <a:ea typeface="Raleway"/>
                <a:cs typeface="Raleway"/>
                <a:sym typeface="Raleway"/>
              </a:rPr>
            </a:br>
            <a:r>
              <a:rPr lang="en-GB" sz="1600">
                <a:solidFill>
                  <a:schemeClr val="lt1"/>
                </a:solidFill>
                <a:latin typeface="Raleway"/>
                <a:ea typeface="Raleway"/>
                <a:cs typeface="Raleway"/>
                <a:sym typeface="Raleway"/>
              </a:rPr>
              <a:t>The term "recurrent neural network" is used indiscriminately to refer to two broad classes of networks with a similar general structure, where one is finite impulse and the other is infinite impulse. Both classes of networks exhibit temporal dynamic behavior. A finite impulse recurrent network is a directed acyclic graph that can be unrolled and replaced with a strictly feedforward neural network, while an infinite impulse recurrent network is a directed cyclic graph that can not be unrolled.</a:t>
            </a:r>
            <a:endParaRPr sz="1600">
              <a:solidFill>
                <a:schemeClr val="lt1"/>
              </a:solidFill>
              <a:latin typeface="Raleway"/>
              <a:ea typeface="Raleway"/>
              <a:cs typeface="Raleway"/>
              <a:sym typeface="Raleway"/>
            </a:endParaRPr>
          </a:p>
          <a:p>
            <a:pPr indent="0" lvl="0" marL="0" rtl="0" algn="l">
              <a:spcBef>
                <a:spcPts val="0"/>
              </a:spcBef>
              <a:spcAft>
                <a:spcPts val="0"/>
              </a:spcAft>
              <a:buNone/>
            </a:pPr>
            <a:r>
              <a:t/>
            </a:r>
            <a:endParaRPr sz="24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1136700" y="1318650"/>
            <a:ext cx="7110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Overview</a:t>
            </a:r>
            <a:endParaRPr/>
          </a:p>
        </p:txBody>
      </p:sp>
      <p:sp>
        <p:nvSpPr>
          <p:cNvPr id="129" name="Google Shape;129;p19"/>
          <p:cNvSpPr txBox="1"/>
          <p:nvPr/>
        </p:nvSpPr>
        <p:spPr>
          <a:xfrm>
            <a:off x="1293858" y="2303225"/>
            <a:ext cx="26226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Introduction</a:t>
            </a:r>
            <a:endParaRPr sz="1800">
              <a:solidFill>
                <a:srgbClr val="FFFFFF"/>
              </a:solidFill>
              <a:latin typeface="Raleway"/>
              <a:ea typeface="Raleway"/>
              <a:cs typeface="Raleway"/>
              <a:sym typeface="Raleway"/>
            </a:endParaRPr>
          </a:p>
        </p:txBody>
      </p:sp>
      <p:sp>
        <p:nvSpPr>
          <p:cNvPr id="130" name="Google Shape;130;p19"/>
          <p:cNvSpPr txBox="1"/>
          <p:nvPr/>
        </p:nvSpPr>
        <p:spPr>
          <a:xfrm>
            <a:off x="5358681" y="2303225"/>
            <a:ext cx="24045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Diagrams</a:t>
            </a:r>
            <a:endParaRPr sz="1800">
              <a:solidFill>
                <a:srgbClr val="FFFFFF"/>
              </a:solidFill>
              <a:latin typeface="Raleway"/>
              <a:ea typeface="Raleway"/>
              <a:cs typeface="Raleway"/>
              <a:sym typeface="Raleway"/>
            </a:endParaRPr>
          </a:p>
        </p:txBody>
      </p:sp>
      <p:sp>
        <p:nvSpPr>
          <p:cNvPr id="131" name="Google Shape;131;p19"/>
          <p:cNvSpPr txBox="1"/>
          <p:nvPr/>
        </p:nvSpPr>
        <p:spPr>
          <a:xfrm>
            <a:off x="5358683" y="3279725"/>
            <a:ext cx="27558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Conclusion</a:t>
            </a:r>
            <a:endParaRPr sz="1800">
              <a:solidFill>
                <a:srgbClr val="FFFFFF"/>
              </a:solidFill>
              <a:latin typeface="Raleway"/>
              <a:ea typeface="Raleway"/>
              <a:cs typeface="Raleway"/>
              <a:sym typeface="Raleway"/>
            </a:endParaRPr>
          </a:p>
        </p:txBody>
      </p:sp>
      <p:sp>
        <p:nvSpPr>
          <p:cNvPr id="132" name="Google Shape;132;p19"/>
          <p:cNvSpPr txBox="1"/>
          <p:nvPr/>
        </p:nvSpPr>
        <p:spPr>
          <a:xfrm>
            <a:off x="1280350" y="2628725"/>
            <a:ext cx="36975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Project Objective</a:t>
            </a:r>
            <a:endParaRPr sz="1800">
              <a:solidFill>
                <a:srgbClr val="FFFFFF"/>
              </a:solidFill>
              <a:latin typeface="Raleway"/>
              <a:ea typeface="Raleway"/>
              <a:cs typeface="Raleway"/>
              <a:sym typeface="Raleway"/>
            </a:endParaRPr>
          </a:p>
        </p:txBody>
      </p:sp>
      <p:sp>
        <p:nvSpPr>
          <p:cNvPr id="133" name="Google Shape;133;p19"/>
          <p:cNvSpPr txBox="1"/>
          <p:nvPr/>
        </p:nvSpPr>
        <p:spPr>
          <a:xfrm>
            <a:off x="1280350" y="3279725"/>
            <a:ext cx="36975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System Architecture</a:t>
            </a:r>
            <a:endParaRPr sz="1800">
              <a:solidFill>
                <a:srgbClr val="FFFFFF"/>
              </a:solidFill>
              <a:latin typeface="Raleway"/>
              <a:ea typeface="Raleway"/>
              <a:cs typeface="Raleway"/>
              <a:sym typeface="Raleway"/>
            </a:endParaRPr>
          </a:p>
        </p:txBody>
      </p:sp>
      <p:sp>
        <p:nvSpPr>
          <p:cNvPr id="134" name="Google Shape;134;p19"/>
          <p:cNvSpPr txBox="1"/>
          <p:nvPr/>
        </p:nvSpPr>
        <p:spPr>
          <a:xfrm>
            <a:off x="5358675" y="2628725"/>
            <a:ext cx="32766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Implementation Till Now</a:t>
            </a:r>
            <a:endParaRPr sz="1800">
              <a:solidFill>
                <a:srgbClr val="FFFFFF"/>
              </a:solidFill>
              <a:latin typeface="Raleway"/>
              <a:ea typeface="Raleway"/>
              <a:cs typeface="Raleway"/>
              <a:sym typeface="Raleway"/>
            </a:endParaRPr>
          </a:p>
        </p:txBody>
      </p:sp>
      <p:sp>
        <p:nvSpPr>
          <p:cNvPr id="135" name="Google Shape;135;p19"/>
          <p:cNvSpPr txBox="1"/>
          <p:nvPr/>
        </p:nvSpPr>
        <p:spPr>
          <a:xfrm>
            <a:off x="5345170" y="3600675"/>
            <a:ext cx="26847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References</a:t>
            </a:r>
            <a:endParaRPr sz="1800">
              <a:solidFill>
                <a:srgbClr val="FFFFFF"/>
              </a:solidFill>
              <a:latin typeface="Raleway"/>
              <a:ea typeface="Raleway"/>
              <a:cs typeface="Raleway"/>
              <a:sym typeface="Raleway"/>
            </a:endParaRPr>
          </a:p>
        </p:txBody>
      </p:sp>
      <p:sp>
        <p:nvSpPr>
          <p:cNvPr id="136" name="Google Shape;136;p19"/>
          <p:cNvSpPr txBox="1"/>
          <p:nvPr/>
        </p:nvSpPr>
        <p:spPr>
          <a:xfrm>
            <a:off x="1293850" y="2954225"/>
            <a:ext cx="36975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Platform and Technology</a:t>
            </a:r>
            <a:endParaRPr sz="1800">
              <a:solidFill>
                <a:srgbClr val="FFFFFF"/>
              </a:solidFill>
              <a:latin typeface="Raleway"/>
              <a:ea typeface="Raleway"/>
              <a:cs typeface="Raleway"/>
              <a:sym typeface="Raleway"/>
            </a:endParaRPr>
          </a:p>
        </p:txBody>
      </p:sp>
      <p:sp>
        <p:nvSpPr>
          <p:cNvPr id="137" name="Google Shape;137;p19"/>
          <p:cNvSpPr txBox="1"/>
          <p:nvPr/>
        </p:nvSpPr>
        <p:spPr>
          <a:xfrm>
            <a:off x="1287250" y="3600675"/>
            <a:ext cx="40713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Algorithms and procedures</a:t>
            </a:r>
            <a:endParaRPr sz="1800">
              <a:solidFill>
                <a:srgbClr val="FFFFFF"/>
              </a:solidFill>
              <a:latin typeface="Raleway"/>
              <a:ea typeface="Raleway"/>
              <a:cs typeface="Raleway"/>
              <a:sym typeface="Raleway"/>
            </a:endParaRPr>
          </a:p>
        </p:txBody>
      </p:sp>
      <p:sp>
        <p:nvSpPr>
          <p:cNvPr id="138" name="Google Shape;138;p19"/>
          <p:cNvSpPr txBox="1"/>
          <p:nvPr/>
        </p:nvSpPr>
        <p:spPr>
          <a:xfrm>
            <a:off x="5358665" y="2954225"/>
            <a:ext cx="2525700" cy="325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GB" sz="1800">
                <a:solidFill>
                  <a:srgbClr val="FFFFFF"/>
                </a:solidFill>
                <a:latin typeface="Raleway"/>
                <a:ea typeface="Raleway"/>
                <a:cs typeface="Raleway"/>
                <a:sym typeface="Raleway"/>
              </a:rPr>
              <a:t>Papers</a:t>
            </a:r>
            <a:endParaRPr sz="1800">
              <a:solidFill>
                <a:srgbClr val="FFFFFF"/>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53" name="Shape 253"/>
        <p:cNvGrpSpPr/>
        <p:nvPr/>
      </p:nvGrpSpPr>
      <p:grpSpPr>
        <a:xfrm>
          <a:off x="0" y="0"/>
          <a:ext cx="0" cy="0"/>
          <a:chOff x="0" y="0"/>
          <a:chExt cx="0" cy="0"/>
        </a:xfrm>
      </p:grpSpPr>
      <p:sp>
        <p:nvSpPr>
          <p:cNvPr id="254" name="Google Shape;254;p37"/>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CNN</a:t>
            </a:r>
            <a:endParaRPr>
              <a:solidFill>
                <a:srgbClr val="FFFFFF"/>
              </a:solidFill>
            </a:endParaRPr>
          </a:p>
        </p:txBody>
      </p:sp>
      <p:sp>
        <p:nvSpPr>
          <p:cNvPr id="255" name="Google Shape;255;p37"/>
          <p:cNvSpPr txBox="1"/>
          <p:nvPr/>
        </p:nvSpPr>
        <p:spPr>
          <a:xfrm>
            <a:off x="917050" y="971500"/>
            <a:ext cx="7844100" cy="3786600"/>
          </a:xfrm>
          <a:prstGeom prst="rect">
            <a:avLst/>
          </a:prstGeom>
          <a:noFill/>
          <a:ln>
            <a:noFill/>
          </a:ln>
        </p:spPr>
        <p:txBody>
          <a:bodyPr anchorCtr="0" anchor="t" bIns="91425" lIns="91425" spcFirstLastPara="1" rIns="91425" wrap="square" tIns="91425">
            <a:noAutofit/>
          </a:bodyPr>
          <a:lstStyle/>
          <a:p>
            <a:pPr indent="0" lvl="0" marL="457200" rtl="0" algn="just">
              <a:lnSpc>
                <a:spcPct val="120000"/>
              </a:lnSpc>
              <a:spcBef>
                <a:spcPts val="600"/>
              </a:spcBef>
              <a:spcAft>
                <a:spcPts val="0"/>
              </a:spcAft>
              <a:buClr>
                <a:srgbClr val="000000"/>
              </a:buClr>
              <a:buSzPts val="1100"/>
              <a:buFont typeface="Arial"/>
              <a:buNone/>
            </a:pPr>
            <a:r>
              <a:rPr lang="en-GB" sz="1650">
                <a:solidFill>
                  <a:schemeClr val="lt1"/>
                </a:solidFill>
                <a:latin typeface="Raleway"/>
                <a:ea typeface="Raleway"/>
                <a:cs typeface="Raleway"/>
                <a:sym typeface="Raleway"/>
              </a:rPr>
              <a:t>In machine learning, a convolutional neural network (CNN, or ConvNet) is a class of deep, feed-forward artificial neural networks, most commonly applied to analyzing visual imagery.</a:t>
            </a:r>
            <a:br>
              <a:rPr lang="en-GB" sz="1650">
                <a:solidFill>
                  <a:schemeClr val="lt1"/>
                </a:solidFill>
                <a:latin typeface="Raleway"/>
                <a:ea typeface="Raleway"/>
                <a:cs typeface="Raleway"/>
                <a:sym typeface="Raleway"/>
              </a:rPr>
            </a:br>
            <a:r>
              <a:rPr lang="en-GB" sz="1650">
                <a:solidFill>
                  <a:schemeClr val="lt1"/>
                </a:solidFill>
                <a:latin typeface="Raleway"/>
                <a:ea typeface="Raleway"/>
                <a:cs typeface="Raleway"/>
                <a:sym typeface="Raleway"/>
              </a:rPr>
              <a:t>CNNs use a variation of multilayer perceptrons designed to require minimal preprocessing. They are also known as shift invariant or space invariant artificial neural networks (SIANN), based on their shared-weights architecture and translation invariance characteristics.</a:t>
            </a:r>
            <a:br>
              <a:rPr lang="en-GB" sz="1650">
                <a:solidFill>
                  <a:schemeClr val="lt1"/>
                </a:solidFill>
                <a:latin typeface="Raleway"/>
                <a:ea typeface="Raleway"/>
                <a:cs typeface="Raleway"/>
                <a:sym typeface="Raleway"/>
              </a:rPr>
            </a:br>
            <a:r>
              <a:rPr lang="en-GB" sz="1650">
                <a:solidFill>
                  <a:schemeClr val="lt1"/>
                </a:solidFill>
                <a:latin typeface="Raleway"/>
                <a:ea typeface="Raleway"/>
                <a:cs typeface="Raleway"/>
                <a:sym typeface="Raleway"/>
              </a:rPr>
              <a:t>Convolutional networks were inspired by biological processes in that the connectivity pattern between neurons resembles the organization of the animal visual cortex. Individual cortical neurons respond to stimuli only in a restricted region of the visual field known as the receptive field. The receptive fields of different neurons partially overlap such that they cover the entire visual field</a:t>
            </a:r>
            <a:endParaRPr sz="1650">
              <a:solidFill>
                <a:schemeClr val="lt1"/>
              </a:solidFill>
              <a:latin typeface="Raleway"/>
              <a:ea typeface="Raleway"/>
              <a:cs typeface="Raleway"/>
              <a:sym typeface="Raleway"/>
            </a:endParaRPr>
          </a:p>
          <a:p>
            <a:pPr indent="0" lvl="0" marL="0" rtl="0" algn="l">
              <a:spcBef>
                <a:spcPts val="0"/>
              </a:spcBef>
              <a:spcAft>
                <a:spcPts val="0"/>
              </a:spcAft>
              <a:buNone/>
            </a:pPr>
            <a:r>
              <a:t/>
            </a:r>
            <a:endParaRPr sz="1650">
              <a:solidFill>
                <a:schemeClr val="lt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59" name="Shape 259"/>
        <p:cNvGrpSpPr/>
        <p:nvPr/>
      </p:nvGrpSpPr>
      <p:grpSpPr>
        <a:xfrm>
          <a:off x="0" y="0"/>
          <a:ext cx="0" cy="0"/>
          <a:chOff x="0" y="0"/>
          <a:chExt cx="0" cy="0"/>
        </a:xfrm>
      </p:grpSpPr>
      <p:sp>
        <p:nvSpPr>
          <p:cNvPr id="260" name="Google Shape;260;p38"/>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Sliding Window</a:t>
            </a:r>
            <a:endParaRPr>
              <a:solidFill>
                <a:srgbClr val="FFFFFF"/>
              </a:solidFill>
            </a:endParaRPr>
          </a:p>
        </p:txBody>
      </p:sp>
      <p:sp>
        <p:nvSpPr>
          <p:cNvPr id="261" name="Google Shape;261;p38"/>
          <p:cNvSpPr txBox="1"/>
          <p:nvPr/>
        </p:nvSpPr>
        <p:spPr>
          <a:xfrm>
            <a:off x="868625" y="1446500"/>
            <a:ext cx="7844100" cy="3460800"/>
          </a:xfrm>
          <a:prstGeom prst="rect">
            <a:avLst/>
          </a:prstGeom>
          <a:noFill/>
          <a:ln>
            <a:noFill/>
          </a:ln>
        </p:spPr>
        <p:txBody>
          <a:bodyPr anchorCtr="0" anchor="t" bIns="91425" lIns="91425" spcFirstLastPara="1" rIns="91425" wrap="square" tIns="91425">
            <a:noAutofit/>
          </a:bodyPr>
          <a:lstStyle/>
          <a:p>
            <a:pPr indent="0" lvl="0" marL="457200" rtl="0" algn="just">
              <a:lnSpc>
                <a:spcPct val="120000"/>
              </a:lnSpc>
              <a:spcBef>
                <a:spcPts val="600"/>
              </a:spcBef>
              <a:spcAft>
                <a:spcPts val="0"/>
              </a:spcAft>
              <a:buClr>
                <a:srgbClr val="000000"/>
              </a:buClr>
              <a:buSzPts val="1100"/>
              <a:buFont typeface="Arial"/>
              <a:buNone/>
            </a:pPr>
            <a:r>
              <a:rPr lang="en-GB" sz="2400">
                <a:solidFill>
                  <a:schemeClr val="lt1"/>
                </a:solidFill>
                <a:latin typeface="Raleway"/>
                <a:ea typeface="Raleway"/>
                <a:cs typeface="Raleway"/>
                <a:sym typeface="Raleway"/>
              </a:rPr>
              <a:t>Sliding window algorithm is the concept of considering only the part of data to be taken into account for evaluation, which qualifies the criteria  and discards the data that doesn’t qualify to be in window of data to be evaluated.</a:t>
            </a:r>
            <a:endParaRPr sz="24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65" name="Shape 265"/>
        <p:cNvGrpSpPr/>
        <p:nvPr/>
      </p:nvGrpSpPr>
      <p:grpSpPr>
        <a:xfrm>
          <a:off x="0" y="0"/>
          <a:ext cx="0" cy="0"/>
          <a:chOff x="0" y="0"/>
          <a:chExt cx="0" cy="0"/>
        </a:xfrm>
      </p:grpSpPr>
      <p:sp>
        <p:nvSpPr>
          <p:cNvPr id="266" name="Google Shape;266;p39"/>
          <p:cNvSpPr txBox="1"/>
          <p:nvPr>
            <p:ph type="title"/>
          </p:nvPr>
        </p:nvSpPr>
        <p:spPr>
          <a:xfrm>
            <a:off x="727800" y="1791350"/>
            <a:ext cx="7688400" cy="17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u="sng">
                <a:solidFill>
                  <a:srgbClr val="FFFFFF"/>
                </a:solidFill>
              </a:rPr>
              <a:t>SYSTEM </a:t>
            </a:r>
            <a:r>
              <a:rPr lang="en-GB" u="sng">
                <a:solidFill>
                  <a:srgbClr val="FFFFFF"/>
                </a:solidFill>
              </a:rPr>
              <a:t>ARCHITECTURE</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40"/>
          <p:cNvPicPr preferRelativeResize="0"/>
          <p:nvPr/>
        </p:nvPicPr>
        <p:blipFill>
          <a:blip r:embed="rId3">
            <a:alphaModFix/>
          </a:blip>
          <a:stretch>
            <a:fillRect/>
          </a:stretch>
        </p:blipFill>
        <p:spPr>
          <a:xfrm>
            <a:off x="152400" y="700075"/>
            <a:ext cx="8777551" cy="416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6" name="Shape 276"/>
        <p:cNvGrpSpPr/>
        <p:nvPr/>
      </p:nvGrpSpPr>
      <p:grpSpPr>
        <a:xfrm>
          <a:off x="0" y="0"/>
          <a:ext cx="0" cy="0"/>
          <a:chOff x="0" y="0"/>
          <a:chExt cx="0" cy="0"/>
        </a:xfrm>
      </p:grpSpPr>
      <p:sp>
        <p:nvSpPr>
          <p:cNvPr id="277" name="Google Shape;27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41"/>
          <p:cNvPicPr preferRelativeResize="0"/>
          <p:nvPr/>
        </p:nvPicPr>
        <p:blipFill>
          <a:blip r:embed="rId3">
            <a:alphaModFix/>
          </a:blip>
          <a:stretch>
            <a:fillRect/>
          </a:stretch>
        </p:blipFill>
        <p:spPr>
          <a:xfrm>
            <a:off x="152400" y="0"/>
            <a:ext cx="8991600" cy="499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282" name="Shape 282"/>
        <p:cNvGrpSpPr/>
        <p:nvPr/>
      </p:nvGrpSpPr>
      <p:grpSpPr>
        <a:xfrm>
          <a:off x="0" y="0"/>
          <a:ext cx="0" cy="0"/>
          <a:chOff x="0" y="0"/>
          <a:chExt cx="0" cy="0"/>
        </a:xfrm>
      </p:grpSpPr>
      <p:sp>
        <p:nvSpPr>
          <p:cNvPr id="283" name="Google Shape;283;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rgbClr val="FFFFFF"/>
                </a:solidFill>
              </a:rPr>
              <a:t>UML DIAGRAM</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7" name="Shape 287"/>
        <p:cNvGrpSpPr/>
        <p:nvPr/>
      </p:nvGrpSpPr>
      <p:grpSpPr>
        <a:xfrm>
          <a:off x="0" y="0"/>
          <a:ext cx="0" cy="0"/>
          <a:chOff x="0" y="0"/>
          <a:chExt cx="0" cy="0"/>
        </a:xfrm>
      </p:grpSpPr>
      <p:pic>
        <p:nvPicPr>
          <p:cNvPr id="288" name="Google Shape;288;p4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 name="Shape 292"/>
        <p:cNvGrpSpPr/>
        <p:nvPr/>
      </p:nvGrpSpPr>
      <p:grpSpPr>
        <a:xfrm>
          <a:off x="0" y="0"/>
          <a:ext cx="0" cy="0"/>
          <a:chOff x="0" y="0"/>
          <a:chExt cx="0" cy="0"/>
        </a:xfrm>
      </p:grpSpPr>
      <p:pic>
        <p:nvPicPr>
          <p:cNvPr id="293" name="Google Shape;293;p44"/>
          <p:cNvPicPr preferRelativeResize="0"/>
          <p:nvPr/>
        </p:nvPicPr>
        <p:blipFill>
          <a:blip r:embed="rId3">
            <a:alphaModFix/>
          </a:blip>
          <a:stretch>
            <a:fillRect/>
          </a:stretch>
        </p:blipFill>
        <p:spPr>
          <a:xfrm>
            <a:off x="152400" y="618650"/>
            <a:ext cx="8614699" cy="4058125"/>
          </a:xfrm>
          <a:prstGeom prst="rect">
            <a:avLst/>
          </a:prstGeom>
          <a:noFill/>
          <a:ln>
            <a:noFill/>
          </a:ln>
        </p:spPr>
      </p:pic>
      <p:sp>
        <p:nvSpPr>
          <p:cNvPr id="294" name="Google Shape;294;p44"/>
          <p:cNvSpPr txBox="1"/>
          <p:nvPr/>
        </p:nvSpPr>
        <p:spPr>
          <a:xfrm>
            <a:off x="1832200" y="0"/>
            <a:ext cx="5075700" cy="7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CLASS DIAGRAM</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03" name="Shape 303"/>
        <p:cNvGrpSpPr/>
        <p:nvPr/>
      </p:nvGrpSpPr>
      <p:grpSpPr>
        <a:xfrm>
          <a:off x="0" y="0"/>
          <a:ext cx="0" cy="0"/>
          <a:chOff x="0" y="0"/>
          <a:chExt cx="0" cy="0"/>
        </a:xfrm>
      </p:grpSpPr>
      <p:sp>
        <p:nvSpPr>
          <p:cNvPr id="304" name="Google Shape;304;p46"/>
          <p:cNvSpPr txBox="1"/>
          <p:nvPr>
            <p:ph type="title"/>
          </p:nvPr>
        </p:nvSpPr>
        <p:spPr>
          <a:xfrm>
            <a:off x="808950" y="1812450"/>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rgbClr val="FFFFFF"/>
                </a:solidFill>
              </a:rPr>
              <a:t>	EXPERIMENTAL RESULTS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42" name="Shape 142"/>
        <p:cNvGrpSpPr/>
        <p:nvPr/>
      </p:nvGrpSpPr>
      <p:grpSpPr>
        <a:xfrm>
          <a:off x="0" y="0"/>
          <a:ext cx="0" cy="0"/>
          <a:chOff x="0" y="0"/>
          <a:chExt cx="0" cy="0"/>
        </a:xfrm>
      </p:grpSpPr>
      <p:sp>
        <p:nvSpPr>
          <p:cNvPr id="143" name="Google Shape;143;p20"/>
          <p:cNvSpPr txBox="1"/>
          <p:nvPr>
            <p:ph type="title"/>
          </p:nvPr>
        </p:nvSpPr>
        <p:spPr>
          <a:xfrm>
            <a:off x="860300" y="184375"/>
            <a:ext cx="7110000" cy="7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Introduction</a:t>
            </a:r>
            <a:endParaRPr sz="3600"/>
          </a:p>
        </p:txBody>
      </p:sp>
      <p:sp>
        <p:nvSpPr>
          <p:cNvPr id="144" name="Google Shape;144;p20"/>
          <p:cNvSpPr txBox="1"/>
          <p:nvPr>
            <p:ph idx="4294967295" type="body"/>
          </p:nvPr>
        </p:nvSpPr>
        <p:spPr>
          <a:xfrm>
            <a:off x="311700" y="862925"/>
            <a:ext cx="8520600" cy="3949200"/>
          </a:xfrm>
          <a:prstGeom prst="rect">
            <a:avLst/>
          </a:prstGeom>
        </p:spPr>
        <p:txBody>
          <a:bodyPr anchorCtr="0" anchor="t" bIns="91425" lIns="91425" spcFirstLastPara="1" rIns="91425" wrap="square" tIns="91425">
            <a:noAutofit/>
          </a:bodyPr>
          <a:lstStyle/>
          <a:p>
            <a:pPr indent="0" lvl="0" marL="532765" marR="74930" rtl="0" algn="just">
              <a:lnSpc>
                <a:spcPct val="115000"/>
              </a:lnSpc>
              <a:spcBef>
                <a:spcPts val="0"/>
              </a:spcBef>
              <a:spcAft>
                <a:spcPts val="0"/>
              </a:spcAft>
              <a:buClr>
                <a:srgbClr val="000000"/>
              </a:buClr>
              <a:buSzPts val="1100"/>
              <a:buFont typeface="Arial"/>
              <a:buNone/>
            </a:pPr>
            <a:r>
              <a:rPr lang="en-GB" sz="1800">
                <a:solidFill>
                  <a:schemeClr val="lt1"/>
                </a:solidFill>
                <a:latin typeface="Raleway"/>
                <a:ea typeface="Raleway"/>
                <a:cs typeface="Raleway"/>
                <a:sym typeface="Raleway"/>
              </a:rPr>
              <a:t>Due to research in the domains of Machine Learning and Neural Networks, many new concepts and algorithms have come up in the 21st century which aim to solve problems in an out of the box way.</a:t>
            </a:r>
            <a:endParaRPr sz="1800">
              <a:solidFill>
                <a:schemeClr val="lt1"/>
              </a:solidFill>
              <a:latin typeface="Raleway"/>
              <a:ea typeface="Raleway"/>
              <a:cs typeface="Raleway"/>
              <a:sym typeface="Raleway"/>
            </a:endParaRPr>
          </a:p>
          <a:p>
            <a:pPr indent="0" lvl="0" marL="532765" marR="74930" rtl="0" algn="just">
              <a:lnSpc>
                <a:spcPct val="115000"/>
              </a:lnSpc>
              <a:spcBef>
                <a:spcPts val="0"/>
              </a:spcBef>
              <a:spcAft>
                <a:spcPts val="0"/>
              </a:spcAft>
              <a:buClr>
                <a:srgbClr val="000000"/>
              </a:buClr>
              <a:buSzPts val="1100"/>
              <a:buFont typeface="Arial"/>
              <a:buNone/>
            </a:pPr>
            <a:r>
              <a:rPr lang="en-GB" sz="1800">
                <a:solidFill>
                  <a:schemeClr val="lt1"/>
                </a:solidFill>
                <a:latin typeface="Raleway"/>
                <a:ea typeface="Raleway"/>
                <a:cs typeface="Raleway"/>
                <a:sym typeface="Raleway"/>
              </a:rPr>
              <a:t>One such problem is the Video Summarization. People are moving towards utilisation of video based content day by day. Video Sharing platforms such as Dailymotion and Youtube are getting very popular. Videos available on these platforms are of varying lengths and genres. The project aims to generate an accurate summary of the main events happening in a video. This summary will be another video / collection of important frames. Using Neural Networks and soccernet dataset, the classification of frames into important / non important is being done.</a:t>
            </a:r>
            <a:endParaRPr sz="1800">
              <a:solidFill>
                <a:schemeClr val="lt1"/>
              </a:solidFill>
              <a:latin typeface="Raleway"/>
              <a:ea typeface="Raleway"/>
              <a:cs typeface="Raleway"/>
              <a:sym typeface="Raleway"/>
            </a:endParaRPr>
          </a:p>
          <a:p>
            <a:pPr indent="0" lvl="0" marL="0" rtl="0" algn="l">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47"/>
          <p:cNvPicPr preferRelativeResize="0"/>
          <p:nvPr/>
        </p:nvPicPr>
        <p:blipFill>
          <a:blip r:embed="rId3">
            <a:alphaModFix/>
          </a:blip>
          <a:stretch>
            <a:fillRect/>
          </a:stretch>
        </p:blipFill>
        <p:spPr>
          <a:xfrm>
            <a:off x="0" y="0"/>
            <a:ext cx="9144001" cy="51409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13" name="Shape 313"/>
        <p:cNvGrpSpPr/>
        <p:nvPr/>
      </p:nvGrpSpPr>
      <p:grpSpPr>
        <a:xfrm>
          <a:off x="0" y="0"/>
          <a:ext cx="0" cy="0"/>
          <a:chOff x="0" y="0"/>
          <a:chExt cx="0" cy="0"/>
        </a:xfrm>
      </p:grpSpPr>
      <p:sp>
        <p:nvSpPr>
          <p:cNvPr id="314" name="Google Shape;314;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Expected Results in Future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49"/>
          <p:cNvPicPr preferRelativeResize="0"/>
          <p:nvPr/>
        </p:nvPicPr>
        <p:blipFill>
          <a:blip r:embed="rId3">
            <a:alphaModFix/>
          </a:blip>
          <a:stretch>
            <a:fillRect/>
          </a:stretch>
        </p:blipFill>
        <p:spPr>
          <a:xfrm>
            <a:off x="-188550" y="0"/>
            <a:ext cx="9332550" cy="5188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0"/>
          <p:cNvPicPr preferRelativeResize="0"/>
          <p:nvPr/>
        </p:nvPicPr>
        <p:blipFill>
          <a:blip r:embed="rId3">
            <a:alphaModFix/>
          </a:blip>
          <a:stretch>
            <a:fillRect/>
          </a:stretch>
        </p:blipFill>
        <p:spPr>
          <a:xfrm>
            <a:off x="-129450" y="0"/>
            <a:ext cx="951212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28" name="Shape 328"/>
        <p:cNvGrpSpPr/>
        <p:nvPr/>
      </p:nvGrpSpPr>
      <p:grpSpPr>
        <a:xfrm>
          <a:off x="0" y="0"/>
          <a:ext cx="0" cy="0"/>
          <a:chOff x="0" y="0"/>
          <a:chExt cx="0" cy="0"/>
        </a:xfrm>
      </p:grpSpPr>
      <p:sp>
        <p:nvSpPr>
          <p:cNvPr id="329" name="Google Shape;329;p51"/>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Work done till date</a:t>
            </a:r>
            <a:endParaRPr>
              <a:solidFill>
                <a:srgbClr val="FFFFFF"/>
              </a:solidFill>
            </a:endParaRPr>
          </a:p>
        </p:txBody>
      </p:sp>
      <p:sp>
        <p:nvSpPr>
          <p:cNvPr id="330" name="Google Shape;330;p51"/>
          <p:cNvSpPr txBox="1"/>
          <p:nvPr/>
        </p:nvSpPr>
        <p:spPr>
          <a:xfrm>
            <a:off x="868625" y="1361725"/>
            <a:ext cx="7844100" cy="3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Raleway"/>
                <a:ea typeface="Raleway"/>
                <a:cs typeface="Raleway"/>
                <a:sym typeface="Raleway"/>
              </a:rPr>
              <a:t>We extracted the images from a dataset of long videos provided by soccernet, built the model which increased the accuracy of summarisation. We have been using many data cleaning techniques to increase the accuracy of the results by removing the inappropriate images. For every event data cleaning is being done, for eg: For yellow card detection in the images we used computer vision. For goal detection we will be using commentary and for substitution we will use object detection. </a:t>
            </a:r>
            <a:endParaRPr sz="1800">
              <a:solidFill>
                <a:schemeClr val="lt1"/>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34" name="Shape 334"/>
        <p:cNvGrpSpPr/>
        <p:nvPr/>
      </p:nvGrpSpPr>
      <p:grpSpPr>
        <a:xfrm>
          <a:off x="0" y="0"/>
          <a:ext cx="0" cy="0"/>
          <a:chOff x="0" y="0"/>
          <a:chExt cx="0" cy="0"/>
        </a:xfrm>
      </p:grpSpPr>
      <p:sp>
        <p:nvSpPr>
          <p:cNvPr id="335" name="Google Shape;335;p52"/>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Deliverables completed till date</a:t>
            </a:r>
            <a:endParaRPr>
              <a:solidFill>
                <a:srgbClr val="FFFFFF"/>
              </a:solidFill>
            </a:endParaRPr>
          </a:p>
        </p:txBody>
      </p:sp>
      <p:sp>
        <p:nvSpPr>
          <p:cNvPr id="336" name="Google Shape;336;p52"/>
          <p:cNvSpPr txBox="1"/>
          <p:nvPr/>
        </p:nvSpPr>
        <p:spPr>
          <a:xfrm>
            <a:off x="868625" y="1361725"/>
            <a:ext cx="7844100" cy="3460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Raleway"/>
              <a:buAutoNum type="arabicPeriod"/>
            </a:pPr>
            <a:r>
              <a:rPr lang="en-GB" sz="2400">
                <a:solidFill>
                  <a:schemeClr val="lt1"/>
                </a:solidFill>
                <a:latin typeface="Raleway"/>
                <a:ea typeface="Raleway"/>
                <a:cs typeface="Raleway"/>
                <a:sym typeface="Raleway"/>
              </a:rPr>
              <a:t>Python script for Data Extraction from Data.</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AutoNum type="arabicPeriod"/>
            </a:pPr>
            <a:r>
              <a:rPr lang="en-GB" sz="2400">
                <a:solidFill>
                  <a:schemeClr val="lt1"/>
                </a:solidFill>
                <a:latin typeface="Raleway"/>
                <a:ea typeface="Raleway"/>
                <a:cs typeface="Raleway"/>
                <a:sym typeface="Raleway"/>
              </a:rPr>
              <a:t>Python script for Data Cleaning [ OpenCV ].</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AutoNum type="arabicPeriod"/>
            </a:pPr>
            <a:r>
              <a:rPr lang="en-GB" sz="2400">
                <a:solidFill>
                  <a:schemeClr val="lt1"/>
                </a:solidFill>
                <a:latin typeface="Raleway"/>
                <a:ea typeface="Raleway"/>
                <a:cs typeface="Raleway"/>
                <a:sym typeface="Raleway"/>
              </a:rPr>
              <a:t>Python script for Model Training on AWS.</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AutoNum type="arabicPeriod"/>
            </a:pPr>
            <a:r>
              <a:rPr lang="en-GB" sz="2400">
                <a:solidFill>
                  <a:schemeClr val="lt1"/>
                </a:solidFill>
                <a:latin typeface="Raleway"/>
                <a:ea typeface="Raleway"/>
                <a:cs typeface="Raleway"/>
                <a:sym typeface="Raleway"/>
              </a:rPr>
              <a:t>Python Script for Image Processing and Dataset Manipulation.</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AutoNum type="arabicPeriod"/>
            </a:pPr>
            <a:r>
              <a:rPr lang="en-GB" sz="2400">
                <a:solidFill>
                  <a:schemeClr val="lt1"/>
                </a:solidFill>
                <a:latin typeface="Raleway"/>
                <a:ea typeface="Raleway"/>
                <a:cs typeface="Raleway"/>
                <a:sym typeface="Raleway"/>
              </a:rPr>
              <a:t>Python Script for Concatenation of frames into highlight.</a:t>
            </a:r>
            <a:endParaRPr sz="2400">
              <a:solidFill>
                <a:schemeClr val="lt1"/>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40" name="Shape 340"/>
        <p:cNvGrpSpPr/>
        <p:nvPr/>
      </p:nvGrpSpPr>
      <p:grpSpPr>
        <a:xfrm>
          <a:off x="0" y="0"/>
          <a:ext cx="0" cy="0"/>
          <a:chOff x="0" y="0"/>
          <a:chExt cx="0" cy="0"/>
        </a:xfrm>
      </p:grpSpPr>
      <p:sp>
        <p:nvSpPr>
          <p:cNvPr id="341" name="Google Shape;341;p53"/>
          <p:cNvSpPr txBox="1"/>
          <p:nvPr>
            <p:ph type="title"/>
          </p:nvPr>
        </p:nvSpPr>
        <p:spPr>
          <a:xfrm>
            <a:off x="727800" y="184400"/>
            <a:ext cx="76884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Work proposed next semester</a:t>
            </a:r>
            <a:endParaRPr>
              <a:solidFill>
                <a:srgbClr val="FFFFFF"/>
              </a:solidFill>
            </a:endParaRPr>
          </a:p>
        </p:txBody>
      </p:sp>
      <p:sp>
        <p:nvSpPr>
          <p:cNvPr id="342" name="Google Shape;342;p53"/>
          <p:cNvSpPr txBox="1"/>
          <p:nvPr/>
        </p:nvSpPr>
        <p:spPr>
          <a:xfrm>
            <a:off x="855075" y="1378650"/>
            <a:ext cx="8034300" cy="3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Raleway"/>
                <a:ea typeface="Raleway"/>
                <a:cs typeface="Raleway"/>
                <a:sym typeface="Raleway"/>
              </a:rPr>
              <a:t>We have an aim of detecting all the goals through commentary, substitution through object detection, missed opportunities, penalties missed and eventually give the entire summary of a long video within few minutes. We will move on to archery after football and summarise the match of archery with this technique. A typical game of archery consist of a lot of time when no work is being done so our technique will help us in saving a lot of our essential time.</a:t>
            </a:r>
            <a:endParaRPr sz="2000">
              <a:solidFill>
                <a:schemeClr val="lt1"/>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Project Timeline</a:t>
            </a:r>
            <a:endParaRPr sz="800"/>
          </a:p>
        </p:txBody>
      </p:sp>
      <p:pic>
        <p:nvPicPr>
          <p:cNvPr id="348" name="Google Shape;348;p54"/>
          <p:cNvPicPr preferRelativeResize="0"/>
          <p:nvPr/>
        </p:nvPicPr>
        <p:blipFill rotWithShape="1">
          <a:blip r:embed="rId3">
            <a:alphaModFix/>
          </a:blip>
          <a:srcRect b="2590" l="0" r="0" t="-2590"/>
          <a:stretch/>
        </p:blipFill>
        <p:spPr>
          <a:xfrm>
            <a:off x="0" y="306500"/>
            <a:ext cx="9065674" cy="4837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52" name="Shape 352"/>
        <p:cNvGrpSpPr/>
        <p:nvPr/>
      </p:nvGrpSpPr>
      <p:grpSpPr>
        <a:xfrm>
          <a:off x="0" y="0"/>
          <a:ext cx="0" cy="0"/>
          <a:chOff x="0" y="0"/>
          <a:chExt cx="0" cy="0"/>
        </a:xfrm>
      </p:grpSpPr>
      <p:sp>
        <p:nvSpPr>
          <p:cNvPr id="353" name="Google Shape;353;p55"/>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Survey Paper</a:t>
            </a:r>
            <a:endParaRPr>
              <a:solidFill>
                <a:srgbClr val="FFFFFF"/>
              </a:solidFill>
            </a:endParaRPr>
          </a:p>
        </p:txBody>
      </p:sp>
      <p:sp>
        <p:nvSpPr>
          <p:cNvPr id="354" name="Google Shape;354;p55"/>
          <p:cNvSpPr txBox="1"/>
          <p:nvPr/>
        </p:nvSpPr>
        <p:spPr>
          <a:xfrm>
            <a:off x="868625" y="1446500"/>
            <a:ext cx="7844100" cy="3460800"/>
          </a:xfrm>
          <a:prstGeom prst="rect">
            <a:avLst/>
          </a:prstGeom>
          <a:noFill/>
          <a:ln>
            <a:noFill/>
          </a:ln>
        </p:spPr>
        <p:txBody>
          <a:bodyPr anchorCtr="0" anchor="t" bIns="91425" lIns="91425" spcFirstLastPara="1" rIns="91425" wrap="square" tIns="91425">
            <a:noAutofit/>
          </a:bodyPr>
          <a:lstStyle/>
          <a:p>
            <a:pPr indent="0" lvl="0" marL="457200" rtl="0" algn="l">
              <a:spcBef>
                <a:spcPts val="35"/>
              </a:spcBef>
              <a:spcAft>
                <a:spcPts val="0"/>
              </a:spcAft>
              <a:buNone/>
            </a:pPr>
            <a:r>
              <a:rPr lang="en-GB" sz="2400">
                <a:solidFill>
                  <a:schemeClr val="lt1"/>
                </a:solidFill>
                <a:latin typeface="Raleway"/>
                <a:ea typeface="Raleway"/>
                <a:cs typeface="Raleway"/>
                <a:sym typeface="Raleway"/>
              </a:rPr>
              <a:t>Link of paper</a:t>
            </a:r>
            <a:endParaRPr sz="2400">
              <a:solidFill>
                <a:schemeClr val="lt1"/>
              </a:solidFill>
              <a:latin typeface="Raleway"/>
              <a:ea typeface="Raleway"/>
              <a:cs typeface="Raleway"/>
              <a:sym typeface="Raleway"/>
            </a:endParaRPr>
          </a:p>
          <a:p>
            <a:pPr indent="0" lvl="0" marL="457200" rtl="0" algn="l">
              <a:spcBef>
                <a:spcPts val="35"/>
              </a:spcBef>
              <a:spcAft>
                <a:spcPts val="0"/>
              </a:spcAft>
              <a:buNone/>
            </a:pPr>
            <a:r>
              <a:t/>
            </a:r>
            <a:endParaRPr sz="2400">
              <a:solidFill>
                <a:schemeClr val="lt1"/>
              </a:solidFill>
              <a:latin typeface="Raleway"/>
              <a:ea typeface="Raleway"/>
              <a:cs typeface="Raleway"/>
              <a:sym typeface="Raleway"/>
            </a:endParaRPr>
          </a:p>
          <a:p>
            <a:pPr indent="0" lvl="0" marL="457200" rtl="0" algn="l">
              <a:spcBef>
                <a:spcPts val="35"/>
              </a:spcBef>
              <a:spcAft>
                <a:spcPts val="0"/>
              </a:spcAft>
              <a:buNone/>
            </a:pPr>
            <a:r>
              <a:rPr lang="en-GB" sz="2400" u="sng">
                <a:solidFill>
                  <a:srgbClr val="FF0000"/>
                </a:solidFill>
                <a:latin typeface="Raleway"/>
                <a:ea typeface="Raleway"/>
                <a:cs typeface="Raleway"/>
                <a:sym typeface="Raleway"/>
              </a:rPr>
              <a:t>https://docs.google.com/document/d/144Ee9Vb0HTVOl8KEL8sTlrlrFMzhmiKDYNVUp2l7dUY/edit</a:t>
            </a:r>
            <a:endParaRPr sz="2400" u="sng">
              <a:solidFill>
                <a:srgbClr val="FF0000"/>
              </a:solidFill>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58" name="Shape 358"/>
        <p:cNvGrpSpPr/>
        <p:nvPr/>
      </p:nvGrpSpPr>
      <p:grpSpPr>
        <a:xfrm>
          <a:off x="0" y="0"/>
          <a:ext cx="0" cy="0"/>
          <a:chOff x="0" y="0"/>
          <a:chExt cx="0" cy="0"/>
        </a:xfrm>
      </p:grpSpPr>
      <p:sp>
        <p:nvSpPr>
          <p:cNvPr id="359" name="Google Shape;359;p56"/>
          <p:cNvSpPr txBox="1"/>
          <p:nvPr>
            <p:ph type="title"/>
          </p:nvPr>
        </p:nvSpPr>
        <p:spPr>
          <a:xfrm>
            <a:off x="729450" y="170800"/>
            <a:ext cx="7688400" cy="8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Conclusion</a:t>
            </a:r>
            <a:endParaRPr>
              <a:solidFill>
                <a:srgbClr val="FFFFFF"/>
              </a:solidFill>
            </a:endParaRPr>
          </a:p>
        </p:txBody>
      </p:sp>
      <p:sp>
        <p:nvSpPr>
          <p:cNvPr id="360" name="Google Shape;360;p56"/>
          <p:cNvSpPr txBox="1"/>
          <p:nvPr/>
        </p:nvSpPr>
        <p:spPr>
          <a:xfrm>
            <a:off x="729450" y="1256500"/>
            <a:ext cx="8020500" cy="36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Raleway"/>
                <a:ea typeface="Raleway"/>
                <a:cs typeface="Raleway"/>
                <a:sym typeface="Raleway"/>
              </a:rPr>
              <a:t>We were given with a video. We took frames from the video, labelled it and found out enough information to summarize the entire video using the model. With the help of this model a 10 hour video is can be easily monitored within minutes and we would get all the minute information about the video using the labels. So more the labels more is the accuracy of the summarization.</a:t>
            </a:r>
            <a:endParaRPr sz="2400">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48" name="Shape 148"/>
        <p:cNvGrpSpPr/>
        <p:nvPr/>
      </p:nvGrpSpPr>
      <p:grpSpPr>
        <a:xfrm>
          <a:off x="0" y="0"/>
          <a:ext cx="0" cy="0"/>
          <a:chOff x="0" y="0"/>
          <a:chExt cx="0" cy="0"/>
        </a:xfrm>
      </p:grpSpPr>
      <p:sp>
        <p:nvSpPr>
          <p:cNvPr id="149" name="Google Shape;149;p21"/>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Approach</a:t>
            </a:r>
            <a:endParaRPr>
              <a:solidFill>
                <a:srgbClr val="FFFFFF"/>
              </a:solidFill>
            </a:endParaRPr>
          </a:p>
        </p:txBody>
      </p:sp>
      <p:sp>
        <p:nvSpPr>
          <p:cNvPr id="150" name="Google Shape;150;p21"/>
          <p:cNvSpPr txBox="1"/>
          <p:nvPr/>
        </p:nvSpPr>
        <p:spPr>
          <a:xfrm>
            <a:off x="868625" y="1446500"/>
            <a:ext cx="7844100" cy="34608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lang="en-GB" sz="1800">
                <a:solidFill>
                  <a:schemeClr val="lt1"/>
                </a:solidFill>
                <a:latin typeface="Raleway"/>
                <a:ea typeface="Raleway"/>
                <a:cs typeface="Raleway"/>
                <a:sym typeface="Raleway"/>
              </a:rPr>
              <a:t>Our approach enjoys recent advent of deep neural networks (DNNs). Our approach segments the original videos into short video segments, for each of which we calculate deep features in a high-dimensional, continuous semantic space using a DNN. We then sample a subset of video segments such that the sampled segments are semantically representative of the entire video content and are not redundant. For sampling such segments, we define an objective function that evaluates representativeness and redundancy of sampled segments. After sampling video segments, we simply concatenate them in the temporal order to generate a video summary</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364" name="Shape 364"/>
        <p:cNvGrpSpPr/>
        <p:nvPr/>
      </p:nvGrpSpPr>
      <p:grpSpPr>
        <a:xfrm>
          <a:off x="0" y="0"/>
          <a:ext cx="0" cy="0"/>
          <a:chOff x="0" y="0"/>
          <a:chExt cx="0" cy="0"/>
        </a:xfrm>
      </p:grpSpPr>
      <p:sp>
        <p:nvSpPr>
          <p:cNvPr id="365" name="Google Shape;365;p57"/>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References</a:t>
            </a:r>
            <a:endParaRPr>
              <a:solidFill>
                <a:srgbClr val="FFFFFF"/>
              </a:solidFill>
            </a:endParaRPr>
          </a:p>
        </p:txBody>
      </p:sp>
      <p:sp>
        <p:nvSpPr>
          <p:cNvPr id="366" name="Google Shape;366;p57"/>
          <p:cNvSpPr txBox="1"/>
          <p:nvPr/>
        </p:nvSpPr>
        <p:spPr>
          <a:xfrm>
            <a:off x="868625" y="1446500"/>
            <a:ext cx="7844100" cy="3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lt1"/>
              </a:solidFill>
              <a:latin typeface="Raleway"/>
              <a:ea typeface="Raleway"/>
              <a:cs typeface="Raleway"/>
              <a:sym typeface="Raleway"/>
            </a:endParaRPr>
          </a:p>
          <a:p>
            <a:pPr indent="-114300" lvl="0" marL="76200" marR="74295"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Gong, Y., Liu, X.: Video summarization using singular value decomposition. In: Proc. IEEE Computer Society Conf. Computer Vision and Pattern Recognition (CVPR). (2000) 174–180</a:t>
            </a:r>
            <a:endParaRPr sz="1800">
              <a:solidFill>
                <a:schemeClr val="lt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800">
              <a:solidFill>
                <a:schemeClr val="lt1"/>
              </a:solidFill>
              <a:latin typeface="Raleway"/>
              <a:ea typeface="Raleway"/>
              <a:cs typeface="Raleway"/>
              <a:sym typeface="Raleway"/>
            </a:endParaRPr>
          </a:p>
          <a:p>
            <a:pPr indent="-114300" lvl="0" marL="76200" marR="7366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YouTube.com: Statistics–YouTube. https://www.youtube.com/yt/press/enGB/statistics.html (2016)</a:t>
            </a:r>
            <a:endParaRPr sz="1800">
              <a:solidFill>
                <a:schemeClr val="lt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800">
              <a:solidFill>
                <a:schemeClr val="lt1"/>
              </a:solidFill>
              <a:latin typeface="Raleway"/>
              <a:ea typeface="Raleway"/>
              <a:cs typeface="Raleway"/>
              <a:sym typeface="Raleway"/>
            </a:endParaRPr>
          </a:p>
          <a:p>
            <a:pPr indent="-114300" lvl="0" marL="76200" marR="75565"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Gong, B., Chao, W.L., Grauman, K., Sha, F.: Diverse sequential subset selection for supervised video summarization. In: Proc. Advances in Neural Information Processing Systems (NIPS). (2014) 2069–2077</a:t>
            </a:r>
            <a:endParaRPr sz="1800">
              <a:solidFill>
                <a:schemeClr val="lt1"/>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000000"/>
                </a:solidFill>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rPr>
              <a:t>Project objectives</a:t>
            </a:r>
            <a:endParaRPr>
              <a:solidFill>
                <a:schemeClr val="lt1"/>
              </a:solidFill>
            </a:endParaRPr>
          </a:p>
        </p:txBody>
      </p:sp>
      <p:sp>
        <p:nvSpPr>
          <p:cNvPr id="156" name="Google Shape;156;p22"/>
          <p:cNvSpPr/>
          <p:nvPr/>
        </p:nvSpPr>
        <p:spPr>
          <a:xfrm>
            <a:off x="1400790"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1</a:t>
            </a:r>
            <a:endParaRPr b="1" sz="800">
              <a:solidFill>
                <a:srgbClr val="FFFFFF"/>
              </a:solidFill>
            </a:endParaRPr>
          </a:p>
        </p:txBody>
      </p:sp>
      <p:sp>
        <p:nvSpPr>
          <p:cNvPr id="157" name="Google Shape;157;p22"/>
          <p:cNvSpPr txBox="1"/>
          <p:nvPr>
            <p:ph idx="1" type="body"/>
          </p:nvPr>
        </p:nvSpPr>
        <p:spPr>
          <a:xfrm>
            <a:off x="1847691" y="2073775"/>
            <a:ext cx="2832900" cy="1051800"/>
          </a:xfrm>
          <a:prstGeom prst="rect">
            <a:avLst/>
          </a:prstGeom>
        </p:spPr>
        <p:txBody>
          <a:bodyPr anchorCtr="0" anchor="t" bIns="91425" lIns="91425" spcFirstLastPara="1" rIns="91425" wrap="square" tIns="91425">
            <a:noAutofit/>
          </a:bodyPr>
          <a:lstStyle/>
          <a:p>
            <a:pPr indent="0" lvl="0" marL="0" marR="74295" rtl="0" algn="just">
              <a:lnSpc>
                <a:spcPct val="115000"/>
              </a:lnSpc>
              <a:spcBef>
                <a:spcPts val="0"/>
              </a:spcBef>
              <a:spcAft>
                <a:spcPts val="0"/>
              </a:spcAft>
              <a:buClr>
                <a:schemeClr val="dk1"/>
              </a:buClr>
              <a:buSzPts val="1100"/>
              <a:buFont typeface="Arial"/>
              <a:buNone/>
            </a:pPr>
            <a:r>
              <a:rPr lang="en-GB" sz="1800">
                <a:solidFill>
                  <a:schemeClr val="lt1"/>
                </a:solidFill>
                <a:latin typeface="Raleway"/>
                <a:ea typeface="Raleway"/>
                <a:cs typeface="Raleway"/>
                <a:sym typeface="Raleway"/>
              </a:rPr>
              <a:t>Tool for Summarization of a lengthy video will be prepared</a:t>
            </a:r>
            <a:endParaRPr sz="1800">
              <a:solidFill>
                <a:schemeClr val="lt1"/>
              </a:solidFill>
              <a:latin typeface="Raleway"/>
              <a:ea typeface="Raleway"/>
              <a:cs typeface="Raleway"/>
              <a:sym typeface="Raleway"/>
            </a:endParaRPr>
          </a:p>
        </p:txBody>
      </p:sp>
      <p:sp>
        <p:nvSpPr>
          <p:cNvPr id="158" name="Google Shape;158;p22"/>
          <p:cNvSpPr/>
          <p:nvPr/>
        </p:nvSpPr>
        <p:spPr>
          <a:xfrm>
            <a:off x="1400790" y="40898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2</a:t>
            </a:r>
            <a:endParaRPr b="1" sz="800">
              <a:solidFill>
                <a:srgbClr val="FFFFFF"/>
              </a:solidFill>
            </a:endParaRPr>
          </a:p>
        </p:txBody>
      </p:sp>
      <p:sp>
        <p:nvSpPr>
          <p:cNvPr id="159" name="Google Shape;159;p22"/>
          <p:cNvSpPr txBox="1"/>
          <p:nvPr>
            <p:ph idx="1" type="body"/>
          </p:nvPr>
        </p:nvSpPr>
        <p:spPr>
          <a:xfrm>
            <a:off x="1847691" y="3626825"/>
            <a:ext cx="2832900" cy="1051800"/>
          </a:xfrm>
          <a:prstGeom prst="rect">
            <a:avLst/>
          </a:prstGeom>
        </p:spPr>
        <p:txBody>
          <a:bodyPr anchorCtr="0" anchor="t" bIns="91425" lIns="91425" spcFirstLastPara="1" rIns="91425" wrap="square" tIns="91425">
            <a:noAutofit/>
          </a:bodyPr>
          <a:lstStyle/>
          <a:p>
            <a:pPr indent="0" lvl="0" marL="0" marR="74295" rtl="0" algn="just">
              <a:lnSpc>
                <a:spcPct val="115000"/>
              </a:lnSpc>
              <a:spcBef>
                <a:spcPts val="0"/>
              </a:spcBef>
              <a:spcAft>
                <a:spcPts val="0"/>
              </a:spcAft>
              <a:buClr>
                <a:schemeClr val="dk1"/>
              </a:buClr>
              <a:buSzPts val="1100"/>
              <a:buFont typeface="Arial"/>
              <a:buNone/>
            </a:pPr>
            <a:r>
              <a:rPr lang="en-GB" sz="1800">
                <a:solidFill>
                  <a:schemeClr val="lt1"/>
                </a:solidFill>
                <a:latin typeface="Raleway"/>
                <a:ea typeface="Raleway"/>
                <a:cs typeface="Raleway"/>
                <a:sym typeface="Raleway"/>
              </a:rPr>
              <a:t>Caption of the summarized video will also be prepared if time permits.</a:t>
            </a:r>
            <a:br>
              <a:rPr lang="en-GB" sz="1800">
                <a:solidFill>
                  <a:schemeClr val="lt1"/>
                </a:solidFill>
                <a:latin typeface="Raleway"/>
                <a:ea typeface="Raleway"/>
                <a:cs typeface="Raleway"/>
                <a:sym typeface="Raleway"/>
              </a:rPr>
            </a:br>
            <a:endParaRPr sz="1800">
              <a:solidFill>
                <a:schemeClr val="lt1"/>
              </a:solidFill>
              <a:latin typeface="Raleway"/>
              <a:ea typeface="Raleway"/>
              <a:cs typeface="Raleway"/>
              <a:sym typeface="Raleway"/>
            </a:endParaRPr>
          </a:p>
        </p:txBody>
      </p:sp>
      <p:sp>
        <p:nvSpPr>
          <p:cNvPr id="160" name="Google Shape;160;p22"/>
          <p:cNvSpPr/>
          <p:nvPr/>
        </p:nvSpPr>
        <p:spPr>
          <a:xfrm>
            <a:off x="5090809"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3</a:t>
            </a:r>
            <a:endParaRPr b="1" sz="800">
              <a:solidFill>
                <a:srgbClr val="FFFFFF"/>
              </a:solidFill>
            </a:endParaRPr>
          </a:p>
        </p:txBody>
      </p:sp>
      <p:sp>
        <p:nvSpPr>
          <p:cNvPr id="161" name="Google Shape;161;p22"/>
          <p:cNvSpPr txBox="1"/>
          <p:nvPr>
            <p:ph idx="1" type="body"/>
          </p:nvPr>
        </p:nvSpPr>
        <p:spPr>
          <a:xfrm>
            <a:off x="5536098" y="2073775"/>
            <a:ext cx="3250800" cy="1051800"/>
          </a:xfrm>
          <a:prstGeom prst="rect">
            <a:avLst/>
          </a:prstGeom>
        </p:spPr>
        <p:txBody>
          <a:bodyPr anchorCtr="0" anchor="t" bIns="91425" lIns="91425" spcFirstLastPara="1" rIns="91425" wrap="square" tIns="91425">
            <a:noAutofit/>
          </a:bodyPr>
          <a:lstStyle/>
          <a:p>
            <a:pPr indent="0" lvl="0" marL="0" marR="74295" rtl="0" algn="l">
              <a:lnSpc>
                <a:spcPct val="115000"/>
              </a:lnSpc>
              <a:spcBef>
                <a:spcPts val="0"/>
              </a:spcBef>
              <a:spcAft>
                <a:spcPts val="0"/>
              </a:spcAft>
              <a:buClr>
                <a:schemeClr val="dk1"/>
              </a:buClr>
              <a:buSzPts val="1100"/>
              <a:buFont typeface="Arial"/>
              <a:buNone/>
            </a:pPr>
            <a:r>
              <a:rPr lang="en-GB" sz="1800">
                <a:solidFill>
                  <a:schemeClr val="lt1"/>
                </a:solidFill>
                <a:latin typeface="Raleway"/>
                <a:ea typeface="Raleway"/>
                <a:cs typeface="Raleway"/>
                <a:sym typeface="Raleway"/>
              </a:rPr>
              <a:t>Accuracy will be obtained through comparison with other supervised and unsupervised      techniques.</a:t>
            </a:r>
            <a:endParaRPr sz="1800">
              <a:solidFill>
                <a:schemeClr val="lt1"/>
              </a:solidFill>
              <a:latin typeface="Raleway"/>
              <a:ea typeface="Raleway"/>
              <a:cs typeface="Raleway"/>
              <a:sym typeface="Raleway"/>
            </a:endParaRPr>
          </a:p>
          <a:p>
            <a:pPr indent="0" lvl="0" marL="0" marR="74295" rtl="0" algn="l">
              <a:lnSpc>
                <a:spcPct val="115000"/>
              </a:lnSpc>
              <a:spcBef>
                <a:spcPts val="0"/>
              </a:spcBef>
              <a:spcAft>
                <a:spcPts val="0"/>
              </a:spcAft>
              <a:buClr>
                <a:schemeClr val="dk1"/>
              </a:buClr>
              <a:buSzPts val="1100"/>
              <a:buFont typeface="Arial"/>
              <a:buNone/>
            </a:pPr>
            <a:br>
              <a:rPr lang="en-GB" sz="1800">
                <a:solidFill>
                  <a:schemeClr val="lt1"/>
                </a:solidFill>
                <a:latin typeface="Raleway"/>
                <a:ea typeface="Raleway"/>
                <a:cs typeface="Raleway"/>
                <a:sym typeface="Raleway"/>
              </a:rPr>
            </a:br>
            <a:endParaRPr sz="18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65" name="Shape 165"/>
        <p:cNvGrpSpPr/>
        <p:nvPr/>
      </p:nvGrpSpPr>
      <p:grpSpPr>
        <a:xfrm>
          <a:off x="0" y="0"/>
          <a:ext cx="0" cy="0"/>
          <a:chOff x="0" y="0"/>
          <a:chExt cx="0" cy="0"/>
        </a:xfrm>
      </p:grpSpPr>
      <p:sp>
        <p:nvSpPr>
          <p:cNvPr id="166" name="Google Shape;166;p23"/>
          <p:cNvSpPr txBox="1"/>
          <p:nvPr>
            <p:ph type="title"/>
          </p:nvPr>
        </p:nvSpPr>
        <p:spPr>
          <a:xfrm>
            <a:off x="1308150" y="320100"/>
            <a:ext cx="6414000" cy="5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Applications of Video Summarization</a:t>
            </a:r>
            <a:endParaRPr/>
          </a:p>
        </p:txBody>
      </p:sp>
      <p:sp>
        <p:nvSpPr>
          <p:cNvPr id="167" name="Google Shape;167;p23"/>
          <p:cNvSpPr txBox="1"/>
          <p:nvPr/>
        </p:nvSpPr>
        <p:spPr>
          <a:xfrm>
            <a:off x="1085775" y="843300"/>
            <a:ext cx="7762800" cy="3765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Clr>
                <a:srgbClr val="000000"/>
              </a:buClr>
              <a:buSzPts val="1100"/>
              <a:buFont typeface="Arial"/>
              <a:buNone/>
            </a:pPr>
            <a:r>
              <a:rPr b="1" lang="en-GB">
                <a:solidFill>
                  <a:schemeClr val="lt1"/>
                </a:solidFill>
                <a:latin typeface="Raleway"/>
                <a:ea typeface="Raleway"/>
                <a:cs typeface="Raleway"/>
                <a:sym typeface="Raleway"/>
              </a:rPr>
              <a:t> </a:t>
            </a:r>
            <a:r>
              <a:rPr b="1" lang="en-GB" sz="1800">
                <a:solidFill>
                  <a:schemeClr val="lt1"/>
                </a:solidFill>
                <a:latin typeface="Raleway"/>
                <a:ea typeface="Raleway"/>
                <a:cs typeface="Raleway"/>
                <a:sym typeface="Raleway"/>
              </a:rPr>
              <a:t>Saves Time</a:t>
            </a:r>
            <a:endParaRPr b="1"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lang="en-GB">
                <a:solidFill>
                  <a:schemeClr val="lt1"/>
                </a:solidFill>
                <a:latin typeface="Raleway"/>
                <a:ea typeface="Raleway"/>
                <a:cs typeface="Raleway"/>
                <a:sym typeface="Raleway"/>
              </a:rPr>
              <a:t> In order to  see the important details of the events in the video, with       shorten video user can easily see all the important details/events in the video in less time.</a:t>
            </a:r>
            <a:endParaRPr>
              <a:solidFill>
                <a:schemeClr val="lt1"/>
              </a:solidFill>
              <a:latin typeface="Raleway"/>
              <a:ea typeface="Raleway"/>
              <a:cs typeface="Raleway"/>
              <a:sym typeface="Raleway"/>
            </a:endParaRPr>
          </a:p>
          <a:p>
            <a:pPr indent="0" lvl="0" marL="0" rtl="0" algn="l">
              <a:lnSpc>
                <a:spcPct val="120000"/>
              </a:lnSpc>
              <a:spcBef>
                <a:spcPts val="600"/>
              </a:spcBef>
              <a:spcAft>
                <a:spcPts val="0"/>
              </a:spcAft>
              <a:buClr>
                <a:srgbClr val="000000"/>
              </a:buClr>
              <a:buSzPts val="1100"/>
              <a:buFont typeface="Arial"/>
              <a:buNone/>
            </a:pPr>
            <a:r>
              <a:rPr b="1" lang="en-GB">
                <a:solidFill>
                  <a:schemeClr val="lt1"/>
                </a:solidFill>
                <a:latin typeface="Raleway"/>
                <a:ea typeface="Raleway"/>
                <a:cs typeface="Raleway"/>
                <a:sym typeface="Raleway"/>
              </a:rPr>
              <a:t> </a:t>
            </a:r>
            <a:r>
              <a:rPr b="1" lang="en-GB" sz="1800">
                <a:solidFill>
                  <a:schemeClr val="lt1"/>
                </a:solidFill>
                <a:latin typeface="Raleway"/>
                <a:ea typeface="Raleway"/>
                <a:cs typeface="Raleway"/>
                <a:sym typeface="Raleway"/>
              </a:rPr>
              <a:t>Content Flagging </a:t>
            </a:r>
            <a:endParaRPr b="1"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b="1" lang="en-GB">
                <a:solidFill>
                  <a:schemeClr val="lt1"/>
                </a:solidFill>
                <a:latin typeface="Raleway"/>
                <a:ea typeface="Raleway"/>
                <a:cs typeface="Raleway"/>
                <a:sym typeface="Raleway"/>
              </a:rPr>
              <a:t> </a:t>
            </a:r>
            <a:r>
              <a:rPr lang="en-GB">
                <a:solidFill>
                  <a:schemeClr val="lt1"/>
                </a:solidFill>
                <a:latin typeface="Raleway"/>
                <a:ea typeface="Raleway"/>
                <a:cs typeface="Raleway"/>
                <a:sym typeface="Raleway"/>
              </a:rPr>
              <a:t>Videos having adult content and other objectionable content can be flagged easily instead of manually viewing the whole video.</a:t>
            </a:r>
            <a:endParaRPr>
              <a:solidFill>
                <a:schemeClr val="lt1"/>
              </a:solidFill>
              <a:latin typeface="Raleway"/>
              <a:ea typeface="Raleway"/>
              <a:cs typeface="Raleway"/>
              <a:sym typeface="Raleway"/>
            </a:endParaRPr>
          </a:p>
          <a:p>
            <a:pPr indent="0" lvl="0" marL="0" rtl="0" algn="l">
              <a:lnSpc>
                <a:spcPct val="120000"/>
              </a:lnSpc>
              <a:spcBef>
                <a:spcPts val="600"/>
              </a:spcBef>
              <a:spcAft>
                <a:spcPts val="0"/>
              </a:spcAft>
              <a:buClr>
                <a:srgbClr val="000000"/>
              </a:buClr>
              <a:buSzPts val="1100"/>
              <a:buFont typeface="Arial"/>
              <a:buNone/>
            </a:pPr>
            <a:r>
              <a:rPr b="1" lang="en-GB">
                <a:solidFill>
                  <a:schemeClr val="lt1"/>
                </a:solidFill>
                <a:latin typeface="Raleway"/>
                <a:ea typeface="Raleway"/>
                <a:cs typeface="Raleway"/>
                <a:sym typeface="Raleway"/>
              </a:rPr>
              <a:t> </a:t>
            </a:r>
            <a:r>
              <a:rPr b="1" lang="en-GB" sz="1800">
                <a:solidFill>
                  <a:schemeClr val="lt1"/>
                </a:solidFill>
                <a:latin typeface="Raleway"/>
                <a:ea typeface="Raleway"/>
                <a:cs typeface="Raleway"/>
                <a:sym typeface="Raleway"/>
              </a:rPr>
              <a:t>Storage Friendly</a:t>
            </a:r>
            <a:endParaRPr b="1"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None/>
            </a:pPr>
            <a:r>
              <a:rPr lang="en-GB">
                <a:solidFill>
                  <a:schemeClr val="lt1"/>
                </a:solidFill>
                <a:latin typeface="Raleway"/>
                <a:ea typeface="Raleway"/>
                <a:cs typeface="Raleway"/>
                <a:sym typeface="Raleway"/>
              </a:rPr>
              <a:t>As with this project we will have shortened video with all the important details/events in in, hence will save storage.</a:t>
            </a:r>
            <a:endParaRPr>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b="1" lang="en-GB" sz="1800">
                <a:solidFill>
                  <a:schemeClr val="lt1"/>
                </a:solidFill>
                <a:latin typeface="Raleway"/>
                <a:ea typeface="Raleway"/>
                <a:cs typeface="Raleway"/>
                <a:sym typeface="Raleway"/>
              </a:rPr>
              <a:t> Sharing Friendly</a:t>
            </a:r>
            <a:endParaRPr b="1"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lang="en-GB">
                <a:solidFill>
                  <a:schemeClr val="lt1"/>
                </a:solidFill>
                <a:latin typeface="Raleway"/>
                <a:ea typeface="Raleway"/>
                <a:cs typeface="Raleway"/>
                <a:sym typeface="Raleway"/>
              </a:rPr>
              <a:t>With shortened video, sharing would be easy as the important details would be compressed in shortened video.</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730000" y="1318650"/>
            <a:ext cx="36366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audience</a:t>
            </a:r>
            <a:endParaRPr/>
          </a:p>
        </p:txBody>
      </p:sp>
      <p:sp>
        <p:nvSpPr>
          <p:cNvPr id="173" name="Google Shape;173;p24"/>
          <p:cNvSpPr txBox="1"/>
          <p:nvPr/>
        </p:nvSpPr>
        <p:spPr>
          <a:xfrm>
            <a:off x="734525" y="1888952"/>
            <a:ext cx="3636600" cy="4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latin typeface="Raleway"/>
                <a:ea typeface="Raleway"/>
                <a:cs typeface="Raleway"/>
                <a:sym typeface="Raleway"/>
              </a:rPr>
              <a:t>01    | </a:t>
            </a:r>
            <a:r>
              <a:rPr lang="en-GB" sz="1800">
                <a:solidFill>
                  <a:srgbClr val="000000"/>
                </a:solidFill>
                <a:latin typeface="Raleway"/>
                <a:ea typeface="Raleway"/>
                <a:cs typeface="Raleway"/>
                <a:sym typeface="Raleway"/>
              </a:rPr>
              <a:t>   </a:t>
            </a:r>
            <a:r>
              <a:rPr lang="en-GB" sz="1800">
                <a:latin typeface="Raleway"/>
                <a:ea typeface="Raleway"/>
                <a:cs typeface="Raleway"/>
                <a:sym typeface="Raleway"/>
              </a:rPr>
              <a:t>Social Media sites	</a:t>
            </a:r>
            <a:endParaRPr sz="1800">
              <a:latin typeface="Raleway"/>
              <a:ea typeface="Raleway"/>
              <a:cs typeface="Raleway"/>
              <a:sym typeface="Raleway"/>
            </a:endParaRPr>
          </a:p>
        </p:txBody>
      </p:sp>
      <p:sp>
        <p:nvSpPr>
          <p:cNvPr id="174" name="Google Shape;174;p24"/>
          <p:cNvSpPr txBox="1"/>
          <p:nvPr/>
        </p:nvSpPr>
        <p:spPr>
          <a:xfrm>
            <a:off x="734525" y="2369250"/>
            <a:ext cx="3772500" cy="5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latin typeface="Raleway"/>
                <a:ea typeface="Raleway"/>
                <a:cs typeface="Raleway"/>
                <a:sym typeface="Raleway"/>
              </a:rPr>
              <a:t>02    |</a:t>
            </a:r>
            <a:r>
              <a:rPr b="1" lang="en-GB" sz="1800">
                <a:solidFill>
                  <a:srgbClr val="CCCCCC"/>
                </a:solidFill>
                <a:latin typeface="Raleway"/>
                <a:ea typeface="Raleway"/>
                <a:cs typeface="Raleway"/>
                <a:sym typeface="Raleway"/>
              </a:rPr>
              <a:t> </a:t>
            </a:r>
            <a:r>
              <a:rPr lang="en-GB" sz="1800">
                <a:solidFill>
                  <a:srgbClr val="53C6A1"/>
                </a:solidFill>
                <a:latin typeface="Raleway"/>
                <a:ea typeface="Raleway"/>
                <a:cs typeface="Raleway"/>
                <a:sym typeface="Raleway"/>
              </a:rPr>
              <a:t> </a:t>
            </a:r>
            <a:r>
              <a:rPr lang="en-GB" sz="1800">
                <a:solidFill>
                  <a:srgbClr val="000000"/>
                </a:solidFill>
                <a:latin typeface="Raleway"/>
                <a:ea typeface="Raleway"/>
                <a:cs typeface="Raleway"/>
                <a:sym typeface="Raleway"/>
              </a:rPr>
              <a:t>  </a:t>
            </a:r>
            <a:r>
              <a:rPr lang="en-GB" sz="1800">
                <a:latin typeface="Raleway"/>
                <a:ea typeface="Raleway"/>
                <a:cs typeface="Raleway"/>
                <a:sym typeface="Raleway"/>
              </a:rPr>
              <a:t>Commentators</a:t>
            </a:r>
            <a:endParaRPr sz="1800">
              <a:latin typeface="Raleway"/>
              <a:ea typeface="Raleway"/>
              <a:cs typeface="Raleway"/>
              <a:sym typeface="Raleway"/>
            </a:endParaRPr>
          </a:p>
        </p:txBody>
      </p:sp>
      <p:sp>
        <p:nvSpPr>
          <p:cNvPr id="175" name="Google Shape;175;p24"/>
          <p:cNvSpPr txBox="1"/>
          <p:nvPr/>
        </p:nvSpPr>
        <p:spPr>
          <a:xfrm>
            <a:off x="734525" y="2835624"/>
            <a:ext cx="3636600" cy="5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latin typeface="Raleway"/>
                <a:ea typeface="Raleway"/>
                <a:cs typeface="Raleway"/>
                <a:sym typeface="Raleway"/>
              </a:rPr>
              <a:t>03    |</a:t>
            </a:r>
            <a:r>
              <a:rPr b="1" lang="en-GB" sz="1800">
                <a:solidFill>
                  <a:srgbClr val="CCCCCC"/>
                </a:solidFill>
                <a:latin typeface="Raleway"/>
                <a:ea typeface="Raleway"/>
                <a:cs typeface="Raleway"/>
                <a:sym typeface="Raleway"/>
              </a:rPr>
              <a:t> </a:t>
            </a:r>
            <a:r>
              <a:rPr lang="en-GB" sz="1800">
                <a:solidFill>
                  <a:srgbClr val="000000"/>
                </a:solidFill>
                <a:latin typeface="Raleway"/>
                <a:ea typeface="Raleway"/>
                <a:cs typeface="Raleway"/>
                <a:sym typeface="Raleway"/>
              </a:rPr>
              <a:t>   </a:t>
            </a:r>
            <a:r>
              <a:rPr lang="en-GB" sz="1800">
                <a:latin typeface="Raleway"/>
                <a:ea typeface="Raleway"/>
                <a:cs typeface="Raleway"/>
                <a:sym typeface="Raleway"/>
              </a:rPr>
              <a:t>Newspapers</a:t>
            </a:r>
            <a:endParaRPr sz="1800">
              <a:latin typeface="Raleway"/>
              <a:ea typeface="Raleway"/>
              <a:cs typeface="Raleway"/>
              <a:sym typeface="Raleway"/>
            </a:endParaRPr>
          </a:p>
        </p:txBody>
      </p:sp>
      <p:sp>
        <p:nvSpPr>
          <p:cNvPr id="176" name="Google Shape;176;p24"/>
          <p:cNvSpPr txBox="1"/>
          <p:nvPr/>
        </p:nvSpPr>
        <p:spPr>
          <a:xfrm>
            <a:off x="734525" y="3292151"/>
            <a:ext cx="3636600" cy="4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latin typeface="Raleway"/>
                <a:ea typeface="Raleway"/>
                <a:cs typeface="Raleway"/>
                <a:sym typeface="Raleway"/>
              </a:rPr>
              <a:t>04    |</a:t>
            </a:r>
            <a:r>
              <a:rPr b="1" lang="en-GB" sz="1800">
                <a:solidFill>
                  <a:srgbClr val="000000"/>
                </a:solidFill>
                <a:latin typeface="Raleway"/>
                <a:ea typeface="Raleway"/>
                <a:cs typeface="Raleway"/>
                <a:sym typeface="Raleway"/>
              </a:rPr>
              <a:t> </a:t>
            </a:r>
            <a:r>
              <a:rPr lang="en-GB" sz="1800">
                <a:solidFill>
                  <a:srgbClr val="000000"/>
                </a:solidFill>
                <a:latin typeface="Raleway"/>
                <a:ea typeface="Raleway"/>
                <a:cs typeface="Raleway"/>
                <a:sym typeface="Raleway"/>
              </a:rPr>
              <a:t>   </a:t>
            </a:r>
            <a:r>
              <a:rPr lang="en-GB" sz="1800">
                <a:latin typeface="Raleway"/>
                <a:ea typeface="Raleway"/>
                <a:cs typeface="Raleway"/>
                <a:sym typeface="Raleway"/>
              </a:rPr>
              <a:t>News Channels</a:t>
            </a:r>
            <a:endParaRPr sz="1800">
              <a:solidFill>
                <a:srgbClr val="000000"/>
              </a:solidFill>
              <a:latin typeface="Raleway"/>
              <a:ea typeface="Raleway"/>
              <a:cs typeface="Raleway"/>
              <a:sym typeface="Raleway"/>
            </a:endParaRPr>
          </a:p>
        </p:txBody>
      </p:sp>
      <p:sp>
        <p:nvSpPr>
          <p:cNvPr id="177" name="Google Shape;177;p24"/>
          <p:cNvSpPr txBox="1"/>
          <p:nvPr/>
        </p:nvSpPr>
        <p:spPr>
          <a:xfrm>
            <a:off x="734525" y="3819320"/>
            <a:ext cx="36366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latin typeface="Raleway"/>
                <a:ea typeface="Raleway"/>
                <a:cs typeface="Raleway"/>
                <a:sym typeface="Raleway"/>
              </a:rPr>
              <a:t>05    | </a:t>
            </a:r>
            <a:r>
              <a:rPr lang="en-GB" sz="1800">
                <a:solidFill>
                  <a:srgbClr val="53C6A1"/>
                </a:solidFill>
                <a:latin typeface="Raleway"/>
                <a:ea typeface="Raleway"/>
                <a:cs typeface="Raleway"/>
                <a:sym typeface="Raleway"/>
              </a:rPr>
              <a:t>   </a:t>
            </a:r>
            <a:r>
              <a:rPr lang="en-GB" sz="1800">
                <a:latin typeface="Raleway"/>
                <a:ea typeface="Raleway"/>
                <a:cs typeface="Raleway"/>
                <a:sym typeface="Raleway"/>
              </a:rPr>
              <a:t>People who have less time, storage space</a:t>
            </a:r>
            <a:endParaRPr sz="1800">
              <a:latin typeface="Raleway"/>
              <a:ea typeface="Raleway"/>
              <a:cs typeface="Raleway"/>
              <a:sym typeface="Raleway"/>
            </a:endParaRPr>
          </a:p>
        </p:txBody>
      </p:sp>
      <p:pic>
        <p:nvPicPr>
          <p:cNvPr descr="offset_comp_267026.jpg" id="178" name="Google Shape;178;p24"/>
          <p:cNvPicPr preferRelativeResize="0"/>
          <p:nvPr/>
        </p:nvPicPr>
        <p:blipFill rotWithShape="1">
          <a:blip r:embed="rId3">
            <a:alphaModFix/>
          </a:blip>
          <a:srcRect b="6490" l="40074" r="22771" t="1581"/>
          <a:stretch/>
        </p:blipFill>
        <p:spPr>
          <a:xfrm>
            <a:off x="5146750" y="1184600"/>
            <a:ext cx="1977667" cy="3262598"/>
          </a:xfrm>
          <a:prstGeom prst="rect">
            <a:avLst/>
          </a:prstGeom>
          <a:noFill/>
          <a:ln>
            <a:noFill/>
          </a:ln>
        </p:spPr>
      </p:pic>
      <p:pic>
        <p:nvPicPr>
          <p:cNvPr descr="offset_comp_429332_Edited.jpg" id="179" name="Google Shape;179;p24"/>
          <p:cNvPicPr preferRelativeResize="0"/>
          <p:nvPr/>
        </p:nvPicPr>
        <p:blipFill rotWithShape="1">
          <a:blip r:embed="rId4">
            <a:alphaModFix/>
          </a:blip>
          <a:srcRect b="850" l="19769" r="7253" t="5665"/>
          <a:stretch/>
        </p:blipFill>
        <p:spPr>
          <a:xfrm>
            <a:off x="7172149" y="1184609"/>
            <a:ext cx="1971851" cy="1611565"/>
          </a:xfrm>
          <a:prstGeom prst="rect">
            <a:avLst/>
          </a:prstGeom>
          <a:noFill/>
          <a:ln>
            <a:noFill/>
          </a:ln>
        </p:spPr>
      </p:pic>
      <p:pic>
        <p:nvPicPr>
          <p:cNvPr descr="offset_comp_389009_Edited.jpg" id="180" name="Google Shape;180;p24"/>
          <p:cNvPicPr preferRelativeResize="0"/>
          <p:nvPr/>
        </p:nvPicPr>
        <p:blipFill rotWithShape="1">
          <a:blip r:embed="rId5">
            <a:alphaModFix/>
          </a:blip>
          <a:srcRect b="2335" l="17128" r="5717" t="2335"/>
          <a:stretch/>
        </p:blipFill>
        <p:spPr>
          <a:xfrm>
            <a:off x="7172149" y="2835640"/>
            <a:ext cx="1971840" cy="1611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84" name="Shape 184"/>
        <p:cNvGrpSpPr/>
        <p:nvPr/>
      </p:nvGrpSpPr>
      <p:grpSpPr>
        <a:xfrm>
          <a:off x="0" y="0"/>
          <a:ext cx="0" cy="0"/>
          <a:chOff x="0" y="0"/>
          <a:chExt cx="0" cy="0"/>
        </a:xfrm>
      </p:grpSpPr>
      <p:sp>
        <p:nvSpPr>
          <p:cNvPr id="185" name="Google Shape;185;p25"/>
          <p:cNvSpPr txBox="1"/>
          <p:nvPr>
            <p:ph type="title"/>
          </p:nvPr>
        </p:nvSpPr>
        <p:spPr>
          <a:xfrm>
            <a:off x="607300" y="170800"/>
            <a:ext cx="7688400" cy="8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Deliverables</a:t>
            </a:r>
            <a:endParaRPr>
              <a:solidFill>
                <a:srgbClr val="FFFFFF"/>
              </a:solidFill>
            </a:endParaRPr>
          </a:p>
        </p:txBody>
      </p:sp>
      <p:sp>
        <p:nvSpPr>
          <p:cNvPr id="186" name="Google Shape;186;p25"/>
          <p:cNvSpPr txBox="1"/>
          <p:nvPr/>
        </p:nvSpPr>
        <p:spPr>
          <a:xfrm>
            <a:off x="783850" y="1410175"/>
            <a:ext cx="7844100" cy="3460800"/>
          </a:xfrm>
          <a:prstGeom prst="rect">
            <a:avLst/>
          </a:prstGeom>
          <a:noFill/>
          <a:ln>
            <a:noFill/>
          </a:ln>
        </p:spPr>
        <p:txBody>
          <a:bodyPr anchorCtr="0" anchor="t" bIns="91425" lIns="91425" spcFirstLastPara="1" rIns="91425" wrap="square" tIns="91425">
            <a:noAutofit/>
          </a:bodyPr>
          <a:lstStyle/>
          <a:p>
            <a:pPr indent="0" lvl="0" marL="0" rtl="0" algn="l">
              <a:spcBef>
                <a:spcPts val="35"/>
              </a:spcBef>
              <a:spcAft>
                <a:spcPts val="0"/>
              </a:spcAft>
              <a:buNone/>
            </a:pPr>
            <a:r>
              <a:t/>
            </a:r>
            <a:endParaRPr sz="1800">
              <a:solidFill>
                <a:schemeClr val="lt1"/>
              </a:solidFill>
              <a:latin typeface="Raleway"/>
              <a:ea typeface="Raleway"/>
              <a:cs typeface="Raleway"/>
              <a:sym typeface="Raleway"/>
            </a:endParaRPr>
          </a:p>
          <a:p>
            <a:pPr indent="-342900" lvl="0" marL="457200" rtl="0" algn="l">
              <a:spcBef>
                <a:spcPts val="35"/>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Product design</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Test plan</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SRS document</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UML Diagrams</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Source code</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Results</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GB" sz="1800">
                <a:solidFill>
                  <a:schemeClr val="lt1"/>
                </a:solidFill>
                <a:latin typeface="Raleway"/>
                <a:ea typeface="Raleway"/>
                <a:cs typeface="Raleway"/>
                <a:sym typeface="Raleway"/>
              </a:rPr>
              <a:t>Software Application</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sz="2400">
              <a:solidFill>
                <a:schemeClr val="lt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FA5"/>
        </a:solidFill>
      </p:bgPr>
    </p:bg>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640400"/>
            <a:ext cx="57138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rPr>
              <a:t>Platform</a:t>
            </a:r>
            <a:endParaRPr>
              <a:solidFill>
                <a:schemeClr val="lt1"/>
              </a:solidFill>
            </a:endParaRPr>
          </a:p>
        </p:txBody>
      </p:sp>
      <p:sp>
        <p:nvSpPr>
          <p:cNvPr id="192" name="Google Shape;192;p26"/>
          <p:cNvSpPr txBox="1"/>
          <p:nvPr>
            <p:ph idx="1" type="body"/>
          </p:nvPr>
        </p:nvSpPr>
        <p:spPr>
          <a:xfrm>
            <a:off x="311700" y="1444600"/>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600"/>
              </a:spcBef>
              <a:spcAft>
                <a:spcPts val="0"/>
              </a:spcAft>
              <a:buClr>
                <a:srgbClr val="000000"/>
              </a:buClr>
              <a:buSzPts val="1100"/>
              <a:buFont typeface="Arial"/>
              <a:buNone/>
            </a:pPr>
            <a:r>
              <a:rPr lang="en-GB" sz="1800">
                <a:solidFill>
                  <a:schemeClr val="lt1"/>
                </a:solidFill>
                <a:latin typeface="Raleway"/>
                <a:ea typeface="Raleway"/>
                <a:cs typeface="Raleway"/>
                <a:sym typeface="Raleway"/>
              </a:rPr>
              <a:t>We aim to create a software application with a backend comprising of the required neural networks. </a:t>
            </a:r>
            <a:endParaRPr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lang="en-GB" sz="1800">
                <a:solidFill>
                  <a:schemeClr val="lt1"/>
                </a:solidFill>
                <a:latin typeface="Raleway"/>
                <a:ea typeface="Raleway"/>
                <a:cs typeface="Raleway"/>
                <a:sym typeface="Raleway"/>
              </a:rPr>
              <a:t>The backend may be pluggable based on the accuracy and precision that is obtained based on different genres of videos (i.e. There might be different backend models for different videos based on their genre ). This will be decided at a later stage in the project based on the testing results.</a:t>
            </a:r>
            <a:endParaRPr sz="1800">
              <a:solidFill>
                <a:schemeClr val="lt1"/>
              </a:solidFill>
              <a:latin typeface="Raleway"/>
              <a:ea typeface="Raleway"/>
              <a:cs typeface="Raleway"/>
              <a:sym typeface="Raleway"/>
            </a:endParaRPr>
          </a:p>
          <a:p>
            <a:pPr indent="0" lvl="0" marL="0" rtl="0" algn="just">
              <a:lnSpc>
                <a:spcPct val="120000"/>
              </a:lnSpc>
              <a:spcBef>
                <a:spcPts val="600"/>
              </a:spcBef>
              <a:spcAft>
                <a:spcPts val="0"/>
              </a:spcAft>
              <a:buClr>
                <a:srgbClr val="000000"/>
              </a:buClr>
              <a:buSzPts val="1100"/>
              <a:buFont typeface="Arial"/>
              <a:buNone/>
            </a:pPr>
            <a:r>
              <a:rPr lang="en-GB" sz="1800">
                <a:solidFill>
                  <a:schemeClr val="lt1"/>
                </a:solidFill>
                <a:latin typeface="Raleway"/>
                <a:ea typeface="Raleway"/>
                <a:cs typeface="Raleway"/>
                <a:sym typeface="Raleway"/>
              </a:rPr>
              <a:t>Since there is a lot of image processing involved, use of personal PCs is infeasible. Hence we have used EC2 instance of Amazon Web Services where machine having 122 GB RAM and 16 Cores was chosen.</a:t>
            </a:r>
            <a:endParaRPr sz="1800">
              <a:solidFill>
                <a:schemeClr val="lt1"/>
              </a:solidFill>
              <a:latin typeface="Raleway"/>
              <a:ea typeface="Raleway"/>
              <a:cs typeface="Raleway"/>
              <a:sym typeface="Raleway"/>
            </a:endParaRPr>
          </a:p>
          <a:p>
            <a:pPr indent="0" lvl="0" marL="0" rtl="0" algn="l">
              <a:spcBef>
                <a:spcPts val="0"/>
              </a:spcBef>
              <a:spcAft>
                <a:spcPts val="1600"/>
              </a:spcAft>
              <a:buNone/>
            </a:pPr>
            <a:r>
              <a:t/>
            </a:r>
            <a:endParaRPr sz="140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