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3" r:id="rId9"/>
    <p:sldId id="287" r:id="rId10"/>
    <p:sldId id="282" r:id="rId11"/>
    <p:sldId id="284" r:id="rId12"/>
    <p:sldId id="285" r:id="rId13"/>
    <p:sldId id="288" r:id="rId14"/>
    <p:sldId id="289" r:id="rId15"/>
    <p:sldId id="28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ADF405-2C45-47F8-AB63-80C3B00F57D0}">
          <p14:sldIdLst>
            <p14:sldId id="256"/>
            <p14:sldId id="257"/>
            <p14:sldId id="259"/>
            <p14:sldId id="278"/>
            <p14:sldId id="279"/>
            <p14:sldId id="280"/>
            <p14:sldId id="281"/>
            <p14:sldId id="283"/>
            <p14:sldId id="287"/>
            <p14:sldId id="282"/>
            <p14:sldId id="284"/>
            <p14:sldId id="285"/>
            <p14:sldId id="288"/>
            <p14:sldId id="289"/>
            <p14:sldId id="28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266A5-14DD-417D-A6F8-2D95D9DFB736}" v="30" dt="2024-03-05T12:56:16.171"/>
    <p1510:client id="{3F25E52E-D43E-42D2-A52A-7E561C9B65F2}" v="27" dt="2024-03-05T10:27:10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47918-9329-4B69-9A3A-26EAD6BE8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DB0F-1078-488D-909E-61E2D48D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73E-3781-48D3-A31F-F752C7DB28AD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8FB9-A117-41A7-9616-7BE89482F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9E0C-8114-4701-A75F-949ECDCE5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668F-AD0A-4839-90CA-BB389911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DE7A-5932-4913-9F1C-43B1E9CC019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F042-5089-4A59-963C-CE3B702D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13A-3F85-4F6A-A36D-A0324617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2A6-2E37-43DC-B5E0-53472AF0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27FF-077E-435C-BE1B-0ED8A71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B570-378E-402B-A2E9-9DB2D59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7359-B436-4AA8-B1AE-9F21254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B7-2DC6-4B26-A6EF-051F8AE7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C393-FD86-4A47-A316-120D0BF0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021E-C3ED-4D81-A6DD-C33C9C5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250-6CB7-49E0-88D8-CBBE846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7F2-1449-4B12-B76B-8F67B84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4465-F6E0-4734-ADB2-7C6326CE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805B-DC0D-4B6C-8754-6D8B9D5A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7395-E920-42CF-BB2E-FFEAE23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1F6-2F39-4C1C-9EF8-E43D5A0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8962-8550-4E7B-8879-5D3EDF0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2BA-BD3B-448B-B193-73C5483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50CE-F469-405A-BB31-C37E2C32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547-F703-4F29-8DCD-674DA40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0E4-5639-4E7B-B506-F2C4D9D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49C-B936-4D7F-A796-F52531D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144-E745-4C95-836E-0A316F2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BAFF-6510-49D0-A89C-7B1D918E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D6A2-F982-46AF-A9CE-9B6E737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34C9-F21C-4AE3-A074-D1E0A28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397-9947-4A60-9951-F96CEA70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769-4E14-4EF3-A589-568866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FE8-35BE-4293-B6D0-8DB5DAF7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4755-854E-4E62-A538-EEF63E8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BEC-8AFF-4300-8FE1-596CED4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CCBF-C633-48C0-B9F6-968DDED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5A26-7B68-4E10-8647-67226FA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019-540D-4A2F-A10F-9E828BCB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619C-47BF-4901-9F88-C2BF7B57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B2B-AC7D-43AA-91AE-A09BE7A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BF50-C0DF-4BFA-BB37-A236BDFF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58EA-BA31-4FB9-AAC9-720267C4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9582-D7F6-4937-8BE2-DE0F7E5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8BD-3865-4A87-9376-0C884E3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9618-3A8B-419C-9AE6-053EA7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750F-A1AB-42FE-BD10-721660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7C0FF-0ADC-4694-9638-E56F84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0AEA-5A7B-4B25-A3CF-6145230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B729-3880-4599-B625-52C5BA7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5D51-8193-46CB-9DC1-825D03E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816F-6049-4DA0-82C9-4D8B335A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EBEC-374C-4266-ADA1-73BC4B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23B-055A-45FB-BCEA-C5B1F5CC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A47-6892-4B16-89AA-2508AEBC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0634-97BA-491F-810B-1FA345B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2599-B0F1-4BEB-A702-58050B3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8E3B-2711-407C-A030-77FFD52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354-E944-4F8C-8134-F6A5178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B2A-035B-4CF6-BA9C-D3FA46B4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B967-F04E-4AE7-B7E7-4DD4164B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5CA-D8E0-4E82-83B5-D613B72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4282-7D08-486C-BC62-B467C0D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A584-0455-4C90-9AB1-0C3E3D5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EFE9-A947-4A00-A77D-A7C070C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EDD3-3340-4E2A-AB7E-5AC52979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276B-07C8-44DD-95EE-95847D4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F11-16A7-4DDD-8CB3-84752FCA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5D1-9AAE-4E69-9355-139EF2F2778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42C8-B312-49EF-8BBF-BE4F77E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87B2-69B1-4095-A89F-CE4000E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7406-BB70-4DFF-9B27-EB53F813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889" y="3112259"/>
            <a:ext cx="5765724" cy="1186003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Turn your plain text into a polished, user-friendly documentation portal!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5136" r="10918" b="29154"/>
          <a:stretch/>
        </p:blipFill>
        <p:spPr>
          <a:xfrm>
            <a:off x="12832" y="1926848"/>
            <a:ext cx="5287170" cy="13367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299527-10B7-3CD4-B703-8F8D87E857C8}"/>
              </a:ext>
            </a:extLst>
          </p:cNvPr>
          <p:cNvSpPr txBox="1">
            <a:spLocks/>
          </p:cNvSpPr>
          <p:nvPr/>
        </p:nvSpPr>
        <p:spPr>
          <a:xfrm>
            <a:off x="7534556" y="1834150"/>
            <a:ext cx="3970089" cy="1067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solidFill>
                  <a:schemeClr val="bg1"/>
                </a:solidFill>
              </a:rPr>
              <a:t>MKDocs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8495AF-9702-CC07-9448-871F44227D6E}"/>
              </a:ext>
            </a:extLst>
          </p:cNvPr>
          <p:cNvSpPr txBox="1">
            <a:spLocks/>
          </p:cNvSpPr>
          <p:nvPr/>
        </p:nvSpPr>
        <p:spPr>
          <a:xfrm>
            <a:off x="6167848" y="3429000"/>
            <a:ext cx="5765724" cy="118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Ravisankar Pandian</a:t>
            </a:r>
          </a:p>
        </p:txBody>
      </p:sp>
    </p:spTree>
    <p:extLst>
      <p:ext uri="{BB962C8B-B14F-4D97-AF65-F5344CB8AC3E}">
        <p14:creationId xmlns:p14="http://schemas.microsoft.com/office/powerpoint/2010/main" val="34253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8E8C3-EC81-BCD7-07BB-0F51AEB8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F9BD76-A002-E101-2EE2-EC39F5DC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How does it work?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9AC7F-A136-9056-E385-EBBDE6EE2657}"/>
              </a:ext>
            </a:extLst>
          </p:cNvPr>
          <p:cNvSpPr txBox="1"/>
          <p:nvPr/>
        </p:nvSpPr>
        <p:spPr>
          <a:xfrm>
            <a:off x="4753362" y="4780950"/>
            <a:ext cx="3205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Start writing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the Document in Markdown format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CA4C79-4042-7A92-AAC0-E624668804FD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5492B-198A-7B11-5176-190685FEB51B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46EAFCA9-AF2A-3074-54CD-6E015912E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87A9D7-6EA0-C881-2D51-65F056C8A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 descr="A person holding a pen">
            <a:extLst>
              <a:ext uri="{FF2B5EF4-FFF2-40B4-BE49-F238E27FC236}">
                <a16:creationId xmlns:a16="http://schemas.microsoft.com/office/drawing/2014/main" id="{95620FE1-C0FD-37F9-4360-49C6EBA99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91" y="2430143"/>
            <a:ext cx="2122217" cy="2122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138EE2-D3A8-37A0-3D73-2933A749A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10" y="2432139"/>
            <a:ext cx="2898809" cy="2159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6402D3-BD83-ED56-E30E-F24C0144CDAC}"/>
              </a:ext>
            </a:extLst>
          </p:cNvPr>
          <p:cNvSpPr txBox="1"/>
          <p:nvPr/>
        </p:nvSpPr>
        <p:spPr>
          <a:xfrm>
            <a:off x="904076" y="4780950"/>
            <a:ext cx="267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 </a:t>
            </a:r>
            <a:r>
              <a:rPr lang="en-US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MKDocs</a:t>
            </a:r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 3 easy steps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FBC660-2B5B-9FC9-276D-58A29DFB1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299" y="2274965"/>
            <a:ext cx="2277395" cy="22773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CB886-7021-6978-ED48-1355B30698A4}"/>
              </a:ext>
            </a:extLst>
          </p:cNvPr>
          <p:cNvSpPr txBox="1"/>
          <p:nvPr/>
        </p:nvSpPr>
        <p:spPr>
          <a:xfrm>
            <a:off x="9043299" y="4632076"/>
            <a:ext cx="3205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Your documentation website is ready within minutes!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006DDB-8292-3B24-7545-C53A8FA529BA}"/>
              </a:ext>
            </a:extLst>
          </p:cNvPr>
          <p:cNvCxnSpPr/>
          <p:nvPr/>
        </p:nvCxnSpPr>
        <p:spPr>
          <a:xfrm>
            <a:off x="3368351" y="3512052"/>
            <a:ext cx="1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9A2DED-1DDC-1A97-7A1D-88E13363E94D}"/>
              </a:ext>
            </a:extLst>
          </p:cNvPr>
          <p:cNvCxnSpPr/>
          <p:nvPr/>
        </p:nvCxnSpPr>
        <p:spPr>
          <a:xfrm>
            <a:off x="7411616" y="3500243"/>
            <a:ext cx="1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5ED5-4E74-30DA-9C02-B2BA2590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BFC2DD-68C4-D5F0-15D7-8ECD06F43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8288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How to install it in IBM-I Server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DDFB71-ECEC-CEDB-18AD-605FAD631501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4562BB-E7BA-A77B-216A-E299B636AF35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1156743E-924E-271E-0996-9CF75420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A525D5-E1D6-16F5-88CF-AE537CA04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3D19476-FF04-818D-C91A-EA1CF1B642D5}"/>
              </a:ext>
            </a:extLst>
          </p:cNvPr>
          <p:cNvSpPr txBox="1"/>
          <p:nvPr/>
        </p:nvSpPr>
        <p:spPr>
          <a:xfrm>
            <a:off x="830085" y="1216299"/>
            <a:ext cx="812034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Pre-Requisites</a:t>
            </a:r>
            <a:r>
              <a:rPr lang="en-US" sz="2800" b="1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IBM </a:t>
            </a:r>
            <a:r>
              <a:rPr lang="en-US" dirty="0" err="1"/>
              <a:t>i</a:t>
            </a:r>
            <a:r>
              <a:rPr lang="en-US" dirty="0"/>
              <a:t> Version 7.3 and above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Open-Source Package Management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Python3 need to be installed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5EDCB-F8FD-FBDD-8866-8F3A854E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3" y="2472098"/>
            <a:ext cx="3124491" cy="3124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5387E6-A712-C644-00AA-822B6C0EDBBC}"/>
              </a:ext>
            </a:extLst>
          </p:cNvPr>
          <p:cNvSpPr txBox="1"/>
          <p:nvPr/>
        </p:nvSpPr>
        <p:spPr>
          <a:xfrm>
            <a:off x="6258385" y="1219927"/>
            <a:ext cx="81203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Installation</a:t>
            </a:r>
            <a:r>
              <a:rPr lang="en-US" sz="2800" b="1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Python Virtual Env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MKDocs</a:t>
            </a:r>
            <a:r>
              <a:rPr lang="en-US" dirty="0"/>
              <a:t> via pip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new project and start designing your</a:t>
            </a:r>
          </a:p>
          <a:p>
            <a:pPr lvl="1"/>
            <a:r>
              <a:rPr lang="en-US" dirty="0"/>
              <a:t> documentation website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44F370-0A6D-5239-EA50-F77B8F87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243" y="2928027"/>
            <a:ext cx="2814010" cy="25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7804-0FD5-E523-A850-EE7A4B89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34F3E6-33AC-61AE-C076-F49087EA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41209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How to install it in IBM-I Server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D847C2-6970-FC59-ECDE-1605E663F031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FF55D2-620E-92DB-CDC8-993835F25636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0452D89A-A820-1203-EDAF-9D6C9925A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70F803-EF61-F014-3F24-FD7758509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B2A9CB-117D-DF13-7D37-E359107C58AB}"/>
              </a:ext>
            </a:extLst>
          </p:cNvPr>
          <p:cNvSpPr txBox="1"/>
          <p:nvPr/>
        </p:nvSpPr>
        <p:spPr>
          <a:xfrm>
            <a:off x="762001" y="1028003"/>
            <a:ext cx="812034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Detailed install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 PATH variable to locate Open-Source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gcc</a:t>
            </a:r>
            <a:r>
              <a:rPr lang="en-US" dirty="0"/>
              <a:t> and python3, and developer packages using the following commands from bash</a:t>
            </a: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python is installed, run the below commands one by one. Read the #comments to understand what these commands do.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CC1D61-C052-36C1-74C6-CBD8FBB04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56735"/>
              </p:ext>
            </p:extLst>
          </p:nvPr>
        </p:nvGraphicFramePr>
        <p:xfrm>
          <a:off x="2031999" y="1687306"/>
          <a:ext cx="9717554" cy="616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7554">
                  <a:extLst>
                    <a:ext uri="{9D8B030D-6E8A-4147-A177-3AD203B41FA5}">
                      <a16:colId xmlns:a16="http://schemas.microsoft.com/office/drawing/2014/main" val="329440045"/>
                    </a:ext>
                  </a:extLst>
                </a:gridCol>
              </a:tblGrid>
              <a:tr h="6169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PATH=/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QOpenSys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/pkgs/bin:/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QOpenSys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/bin:/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/ccs/bin:/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QOpenSys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/bin/X11:/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sbin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:.:/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/bin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952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BB4241-7947-C75F-7987-18F25C1D8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78931"/>
              </p:ext>
            </p:extLst>
          </p:nvPr>
        </p:nvGraphicFramePr>
        <p:xfrm>
          <a:off x="2031999" y="2790760"/>
          <a:ext cx="3625851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1">
                  <a:extLst>
                    <a:ext uri="{9D8B030D-6E8A-4147-A177-3AD203B41FA5}">
                      <a16:colId xmlns:a16="http://schemas.microsoft.com/office/drawing/2014/main" val="329440045"/>
                    </a:ext>
                  </a:extLst>
                </a:gridCol>
              </a:tblGrid>
              <a:tr h="25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yum install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gcc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 python3* python3-devel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9520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DB265A-393F-CE93-5277-81E2D54B2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86439"/>
              </p:ext>
            </p:extLst>
          </p:nvPr>
        </p:nvGraphicFramePr>
        <p:xfrm>
          <a:off x="1571626" y="3896496"/>
          <a:ext cx="11430000" cy="187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0">
                  <a:extLst>
                    <a:ext uri="{9D8B030D-6E8A-4147-A177-3AD203B41FA5}">
                      <a16:colId xmlns:a16="http://schemas.microsoft.com/office/drawing/2014/main" val="329440045"/>
                    </a:ext>
                  </a:extLst>
                </a:gridCol>
              </a:tblGrid>
              <a:tr h="1874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mkdir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mydoc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&amp;&amp; cd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mydoc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#------------------------------------&gt; Create a new folder called </a:t>
                      </a:r>
                      <a:r>
                        <a:rPr lang="en-US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mydoc</a:t>
                      </a: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and navigate to 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python3 -m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venv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pyfiles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#-----------------------------------------&gt; Create a new Virtual Environment called </a:t>
                      </a:r>
                      <a:r>
                        <a:rPr lang="en-US" sz="120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pyfiles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pyfiles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/bin/activate 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#------------------------------------&gt; Activate the python Virtual Environment </a:t>
                      </a:r>
                      <a:r>
                        <a:rPr lang="en-US" sz="120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pyfiles</a:t>
                      </a:r>
                      <a:endParaRPr lang="en-US" sz="120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pip3 install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mkdocs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#-------------------------------------------------&gt; Install </a:t>
                      </a:r>
                      <a:r>
                        <a:rPr lang="en-US" sz="120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MKDocs</a:t>
                      </a:r>
                      <a:endParaRPr lang="en-US" sz="120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mkdocs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new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docproject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#----------------------------------------&gt; Create a new </a:t>
                      </a:r>
                      <a:r>
                        <a:rPr lang="en-US" sz="120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project called '</a:t>
                      </a:r>
                      <a:r>
                        <a:rPr lang="en-US" sz="120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docproject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'. A new folder named '</a:t>
                      </a:r>
                      <a:r>
                        <a:rPr lang="en-US" sz="1200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docproject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 will be available</a:t>
                      </a: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pip install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mkdocs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-material 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#-----------------------------------&gt; Install Material theme for the website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mkdocs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serve --dev-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addr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=129.40.95.65:8558 </a:t>
                      </a:r>
                      <a:r>
                        <a:rPr lang="en-US" sz="120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#---&gt; Serve a live website on the server's IP address with the port# 8558</a:t>
                      </a:r>
                      <a:endParaRPr lang="en-US" sz="160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9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4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F5BBC-CF93-CB93-C114-63AB0120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87CFF4-CF77-6B3E-A81C-291CA4D7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34186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Some good use cases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1202E-3691-CB65-9234-5422A1B0EE09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B1EDB8-18C3-096E-50D1-7E675E8446D7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46CDEEFE-56A5-B642-7FC8-9775ACA51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B64785-CECD-ED2F-A2EC-B606279A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3AAECA-5721-6296-D25E-C18907EBE141}"/>
              </a:ext>
            </a:extLst>
          </p:cNvPr>
          <p:cNvSpPr txBox="1"/>
          <p:nvPr/>
        </p:nvSpPr>
        <p:spPr>
          <a:xfrm>
            <a:off x="762001" y="1028003"/>
            <a:ext cx="812034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Internal Documentation Portal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MKDocs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is perfect for creating an internal documentation portal within any organization. Use it to document,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7D912-F1C8-D4D1-732D-7D14DB6A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320665"/>
            <a:ext cx="9410700" cy="3149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Project guidelines</a:t>
            </a:r>
            <a:r>
              <a:rPr lang="en-US" altLang="en-US" dirty="0">
                <a:solidFill>
                  <a:srgbClr val="333333"/>
                </a:solidFill>
                <a:latin typeface="Helvetica Neue"/>
              </a:rPr>
              <a:t>, best practices, and coding standards.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33"/>
              </a:solidFill>
              <a:latin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System configurations</a:t>
            </a:r>
            <a:r>
              <a:rPr lang="en-US" altLang="en-US" dirty="0">
                <a:solidFill>
                  <a:srgbClr val="333333"/>
                </a:solidFill>
                <a:latin typeface="Helvetica Neue"/>
              </a:rPr>
              <a:t>, setup instructions, and troubleshooting guides.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33"/>
              </a:solidFill>
              <a:latin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API documentation</a:t>
            </a:r>
            <a:r>
              <a:rPr lang="en-US" altLang="en-US" dirty="0">
                <a:solidFill>
                  <a:srgbClr val="333333"/>
                </a:solidFill>
                <a:latin typeface="Helvetica Neue"/>
              </a:rPr>
              <a:t>, including endpoints, parameters, and examples.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333333"/>
              </a:solidFill>
              <a:latin typeface="Helvetica Neu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Knowledge base</a:t>
            </a:r>
            <a:r>
              <a:rPr lang="en-US" altLang="en-US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Helvetica Neue"/>
              </a:rPr>
              <a:t>for </a:t>
            </a:r>
            <a:r>
              <a:rPr lang="en-US" altLang="en-US" dirty="0" err="1">
                <a:solidFill>
                  <a:srgbClr val="333333"/>
                </a:solidFill>
                <a:latin typeface="Helvetica Neue"/>
              </a:rPr>
              <a:t>devs</a:t>
            </a:r>
            <a:r>
              <a:rPr lang="en-US" altLang="en-US" dirty="0">
                <a:solidFill>
                  <a:srgbClr val="333333"/>
                </a:solidFill>
                <a:latin typeface="Helvetica Neue"/>
              </a:rPr>
              <a:t>, sysadmins and support teams.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333333"/>
              </a:solidFill>
              <a:latin typeface="Helvetica Neu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Document common issues, </a:t>
            </a:r>
            <a:r>
              <a:rPr lang="en-US" altLang="en-US" dirty="0">
                <a:solidFill>
                  <a:srgbClr val="000000"/>
                </a:solidFill>
                <a:latin typeface="Helvetica Neue"/>
              </a:rPr>
              <a:t>including FAQs and solutions by specifying code snippets and step by step instructions. </a:t>
            </a:r>
            <a:endParaRPr lang="en-US" altLang="en-US" dirty="0">
              <a:solidFill>
                <a:srgbClr val="333333"/>
              </a:solidFill>
              <a:latin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527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4B858-556F-A78F-1858-9F526E19B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6C5F00-2349-3CF8-96FC-989A316E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34186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Some good use cases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63E82A-3320-33BA-EE4C-D8DB328989C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08A254-43B7-8557-CC61-940CECD8B593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15F915F1-0685-5B90-138D-4C331D7C4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73E4B6-8CA5-59AA-9818-C3C45202D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F6144-00FA-95A3-27FE-25F2785542ED}"/>
              </a:ext>
            </a:extLst>
          </p:cNvPr>
          <p:cNvSpPr txBox="1"/>
          <p:nvPr/>
        </p:nvSpPr>
        <p:spPr>
          <a:xfrm>
            <a:off x="762001" y="1028003"/>
            <a:ext cx="81203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Collaborative Documentation Efforts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MKDocs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allows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multiple contributors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to work on the same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Review, edit, and improve documentation collectively.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Use Git or other version control systems to collaborate. Since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MKDocs's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documentation are stored in IFS, it is easier to integrate with Git.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6884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5795-D612-C6A8-5C91-4A2A3BF54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F8D24C-092C-1E36-9AAE-7F06C89FD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7DE625-B67C-A4C6-431D-3F0078501A91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23D5BD-96F2-1B0F-B438-D461268B3663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59C97B88-7DB0-4327-8004-346579864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045B58-A381-736E-8E1D-606550872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1425F5-730D-7D8F-F653-9DDD5906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3488"/>
            <a:ext cx="79248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5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34150"/>
            <a:ext cx="4047843" cy="1821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9748E-0E43-9B86-383D-6B4C92D09E5D}"/>
              </a:ext>
            </a:extLst>
          </p:cNvPr>
          <p:cNvSpPr txBox="1">
            <a:spLocks/>
          </p:cNvSpPr>
          <p:nvPr/>
        </p:nvSpPr>
        <p:spPr>
          <a:xfrm>
            <a:off x="6592164" y="1074832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Questions and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866D6-E5EB-A566-1514-1326CB3E56CC}"/>
              </a:ext>
            </a:extLst>
          </p:cNvPr>
          <p:cNvSpPr txBox="1">
            <a:spLocks/>
          </p:cNvSpPr>
          <p:nvPr/>
        </p:nvSpPr>
        <p:spPr>
          <a:xfrm>
            <a:off x="6592164" y="4060428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7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465CD1-47CE-7736-A1B3-B21E4BD2462E}"/>
              </a:ext>
            </a:extLst>
          </p:cNvPr>
          <p:cNvSpPr txBox="1"/>
          <p:nvPr/>
        </p:nvSpPr>
        <p:spPr>
          <a:xfrm>
            <a:off x="1197858" y="1335140"/>
            <a:ext cx="7171667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What is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MKDocs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Why should you care?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How does it work?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How to install it in IBM-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Server?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Some good use cases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What is Markdown?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  "/>
                <a:ea typeface="ＭＳ Ｐゴシック" panose="020B0600070205080204" pitchFamily="34" charset="-128"/>
              </a:rPr>
              <a:t>What is YAML?</a:t>
            </a:r>
            <a:endParaRPr lang="en-US" altLang="en-US" sz="2400" dirty="0">
              <a:latin typeface="Calibri  "/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2400" dirty="0">
                <a:solidFill>
                  <a:srgbClr val="3333CC"/>
                </a:solidFill>
                <a:latin typeface="Calibri  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359433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64087-1FD3-2B61-1B16-DFF1A510C73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D6053-54D6-A825-6C0C-EECBEDBF19A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20E33097-A240-B769-DF2E-90CBD84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F37528-DCAB-4702-1B94-4A5AF84B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B3D9D7-9A13-2736-D671-99B87950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70" y="1331512"/>
            <a:ext cx="5023271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996D8-E011-F538-6C85-5856C6263302}"/>
              </a:ext>
            </a:extLst>
          </p:cNvPr>
          <p:cNvSpPr txBox="1"/>
          <p:nvPr/>
        </p:nvSpPr>
        <p:spPr>
          <a:xfrm>
            <a:off x="1065254" y="1368315"/>
            <a:ext cx="7525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Take away from the session: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73D06-6156-D471-1362-1E35011DDA3A}"/>
              </a:ext>
            </a:extLst>
          </p:cNvPr>
          <p:cNvSpPr txBox="1"/>
          <p:nvPr/>
        </p:nvSpPr>
        <p:spPr>
          <a:xfrm>
            <a:off x="1511744" y="1930132"/>
            <a:ext cx="719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Good understating of </a:t>
            </a:r>
            <a:r>
              <a:rPr lang="en-US" altLang="en-US" dirty="0" err="1">
                <a:latin typeface="Calibri  "/>
              </a:rPr>
              <a:t>MKDocs</a:t>
            </a:r>
            <a:r>
              <a:rPr lang="en-US" altLang="en-US" dirty="0">
                <a:latin typeface="Calibri  "/>
              </a:rPr>
              <a:t> and it’s installation.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Differences between </a:t>
            </a:r>
            <a:r>
              <a:rPr lang="en-US" altLang="en-US" dirty="0" err="1">
                <a:latin typeface="Calibri  "/>
              </a:rPr>
              <a:t>MKDocs</a:t>
            </a:r>
            <a:r>
              <a:rPr lang="en-US" altLang="en-US" dirty="0">
                <a:latin typeface="Calibri  "/>
              </a:rPr>
              <a:t> &amp; Other Wiki/Document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Best practices for using </a:t>
            </a:r>
            <a:r>
              <a:rPr lang="en-US" altLang="en-US" dirty="0" err="1">
                <a:latin typeface="Calibri  "/>
              </a:rPr>
              <a:t>MKDocs</a:t>
            </a:r>
            <a:r>
              <a:rPr lang="en-US" altLang="en-US" dirty="0">
                <a:latin typeface="Calibri  "/>
              </a:rPr>
              <a:t> in an efficient way.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87157-D178-6864-A423-474563B5E227}"/>
              </a:ext>
            </a:extLst>
          </p:cNvPr>
          <p:cNvSpPr txBox="1"/>
          <p:nvPr/>
        </p:nvSpPr>
        <p:spPr>
          <a:xfrm>
            <a:off x="1065254" y="3394157"/>
            <a:ext cx="7525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Session is Useful for: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15CD5-2EB7-B71F-D7CB-0715BE18ECFF}"/>
              </a:ext>
            </a:extLst>
          </p:cNvPr>
          <p:cNvSpPr txBox="1"/>
          <p:nvPr/>
        </p:nvSpPr>
        <p:spPr>
          <a:xfrm>
            <a:off x="1511744" y="3969246"/>
            <a:ext cx="5941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Developer team (especially </a:t>
            </a:r>
            <a:r>
              <a:rPr lang="en-US" altLang="en-US" dirty="0" err="1">
                <a:latin typeface="Calibri  "/>
              </a:rPr>
              <a:t>IBMi</a:t>
            </a:r>
            <a:r>
              <a:rPr lang="en-US" altLang="en-US" dirty="0">
                <a:latin typeface="Calibri  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Documentation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Project Management team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E9C93F-74C3-2A1B-0317-0B3C0E7E566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099FC6-D504-2423-A721-AF429600098C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299557CA-94D8-EA9A-445C-54EE034A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23690BD-205D-7EA5-C2D5-7ACC50936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C9ECF3-D2FD-3633-BA78-825FF75F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58" y="3298637"/>
            <a:ext cx="2823342" cy="282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D0388-9032-0F01-6FC8-528761B4C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877" y="840891"/>
            <a:ext cx="2344322" cy="23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BD32-8CAF-C22A-DC80-153563C8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22BF90-DD4C-8B7C-3A85-9280F0D3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>
                <a:solidFill>
                  <a:srgbClr val="FFFFFF"/>
                </a:solidFill>
                <a:latin typeface="Calibri   "/>
              </a:rPr>
              <a:t>What is MKDocs?</a:t>
            </a:r>
            <a:endParaRPr lang="en-US" altLang="en-US" sz="2800" dirty="0">
              <a:solidFill>
                <a:srgbClr val="FFFFFF"/>
              </a:solidFill>
              <a:latin typeface="Calibri  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7A90C-7D13-6850-07A6-76E6D0CB633A}"/>
              </a:ext>
            </a:extLst>
          </p:cNvPr>
          <p:cNvSpPr txBox="1"/>
          <p:nvPr/>
        </p:nvSpPr>
        <p:spPr>
          <a:xfrm>
            <a:off x="830085" y="1193013"/>
            <a:ext cx="7194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MKDocs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is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static site generator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specifically designed for building project documentation.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 It takes your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Markdown files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(which are easy to write) and transforms them into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nice-looking website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 Imagine it as a magic wand that turns your plain text into a polished, user-friendly documentation portal.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166891-A8F8-0D2E-3E8C-C5E5E2622DE2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D4F77F-91CB-07F1-FB06-887BDBC1639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4A6C3639-8F91-F0E7-8EB4-98E065D2A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0C48EE-ACA2-90CB-5E8F-877C9AD8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C484F0-B323-0E6C-AB43-79598E7F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00" y="2190239"/>
            <a:ext cx="3126046" cy="31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57E6-3EF6-AB83-C446-611465FB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744A58-5F56-831C-4BDB-14715C06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should you care?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84C14-CD75-57F4-3B58-D4A4276AFC37}"/>
              </a:ext>
            </a:extLst>
          </p:cNvPr>
          <p:cNvSpPr txBox="1"/>
          <p:nvPr/>
        </p:nvSpPr>
        <p:spPr>
          <a:xfrm>
            <a:off x="830085" y="1115053"/>
            <a:ext cx="719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Simplicity</a:t>
            </a:r>
            <a:r>
              <a:rPr lang="en-US" dirty="0">
                <a:solidFill>
                  <a:srgbClr val="CCCCCC"/>
                </a:solidFill>
              </a:rPr>
              <a:t>: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MKDocs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keeps things straightforward. You write your documentation in Markdown, and it handles the rest.</a:t>
            </a:r>
          </a:p>
          <a:p>
            <a:endParaRPr lang="en-US" b="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914B82-6321-9F77-7644-82EABF41B423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91935-101D-B5B6-FBF4-156AFFCF771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E0C9C45-33F2-8825-4A2B-236EB16F5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2E9F92-F4AE-CD7F-3A3C-450DCAC0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0689571-F96C-3236-5186-E57B16E2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40" y="1810130"/>
            <a:ext cx="8929396" cy="15511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9050DD-EFC5-D370-242C-C7AE567A3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40" y="3496723"/>
            <a:ext cx="8118533" cy="20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A26D-CEEB-9CDA-9850-65909993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93865-60E5-0177-57E6-271512DD4F09}"/>
              </a:ext>
            </a:extLst>
          </p:cNvPr>
          <p:cNvSpPr txBox="1"/>
          <p:nvPr/>
        </p:nvSpPr>
        <p:spPr>
          <a:xfrm>
            <a:off x="830084" y="1084833"/>
            <a:ext cx="9799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Modern Look &amp; Live preview</a:t>
            </a:r>
            <a:r>
              <a:rPr lang="en-US" dirty="0">
                <a:solidFill>
                  <a:srgbClr val="CCCCCC"/>
                </a:solidFill>
              </a:rPr>
              <a:t>:  </a:t>
            </a:r>
            <a:r>
              <a:rPr lang="en-US" dirty="0"/>
              <a:t>It generates sleek, modern web pages that users will love.</a:t>
            </a:r>
          </a:p>
          <a:p>
            <a:r>
              <a:rPr lang="en-US" dirty="0"/>
              <a:t>Just like designing a WordPress or WIX website, we can live preview the design on the go.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76DE5-CA38-C9D2-1A31-34E878F855D7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BB7D6B-896B-0FA0-25E9-141872280359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DE7CE591-768F-11E3-8684-F8316EBA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31499D-C6A7-4519-FD13-0949FA883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307789D-5CC0-0B07-93B0-BD8D727D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22" y="1888727"/>
            <a:ext cx="7707086" cy="3835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DF749E-98F0-F40A-F67C-4E14EA3AF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should you care?</a:t>
            </a:r>
          </a:p>
        </p:txBody>
      </p:sp>
    </p:spTree>
    <p:extLst>
      <p:ext uri="{BB962C8B-B14F-4D97-AF65-F5344CB8AC3E}">
        <p14:creationId xmlns:p14="http://schemas.microsoft.com/office/powerpoint/2010/main" val="257428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20E4-AF93-17FB-AF40-E0DE9A3A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DC881-A9E8-9C0A-F7D7-01408D8BD437}"/>
              </a:ext>
            </a:extLst>
          </p:cNvPr>
          <p:cNvSpPr txBox="1"/>
          <p:nvPr/>
        </p:nvSpPr>
        <p:spPr>
          <a:xfrm>
            <a:off x="830085" y="1121262"/>
            <a:ext cx="7194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No Database/Web Server</a:t>
            </a:r>
            <a:r>
              <a:rPr lang="en-US" dirty="0">
                <a:solidFill>
                  <a:srgbClr val="CCCCCC"/>
                </a:solidFill>
              </a:rPr>
              <a:t>:  </a:t>
            </a:r>
            <a:r>
              <a:rPr lang="en-US" dirty="0"/>
              <a:t> No database required. And technically no web server either since the build option creates a static, standalone HTML site. </a:t>
            </a:r>
          </a:p>
          <a:p>
            <a:endParaRPr lang="en-US" dirty="0"/>
          </a:p>
          <a:p>
            <a:r>
              <a:rPr lang="en-US" dirty="0"/>
              <a:t>Even better, you can live preview the website as you create which will be hosted on your local host and be done with 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9131C6-3656-819E-90A8-75250AB2AC73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B938A-406E-D0BA-3E4B-41D5A3C0C3D1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A641319-CD66-F951-B69B-417489C18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FB2E99-9B96-626E-61CB-7AFD5B95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69F5F59-ADD5-3027-4261-E3C3E566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10" y="2676654"/>
            <a:ext cx="3205011" cy="32050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203EE3-A570-ED0B-5D08-4EB841D59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70642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should you care?</a:t>
            </a:r>
          </a:p>
        </p:txBody>
      </p:sp>
    </p:spTree>
    <p:extLst>
      <p:ext uri="{BB962C8B-B14F-4D97-AF65-F5344CB8AC3E}">
        <p14:creationId xmlns:p14="http://schemas.microsoft.com/office/powerpoint/2010/main" val="24687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DD09C-CDE3-BB29-FC7C-293A0E9D6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0EA33-5E69-DB97-862D-FA3292130ADB}"/>
              </a:ext>
            </a:extLst>
          </p:cNvPr>
          <p:cNvSpPr txBox="1"/>
          <p:nvPr/>
        </p:nvSpPr>
        <p:spPr>
          <a:xfrm>
            <a:off x="830085" y="1084833"/>
            <a:ext cx="719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</a:rPr>
              <a:t>Material Theme</a:t>
            </a:r>
            <a:r>
              <a:rPr lang="en-US" dirty="0">
                <a:solidFill>
                  <a:srgbClr val="CCCCCC"/>
                </a:solidFill>
              </a:rPr>
              <a:t>:  </a:t>
            </a:r>
            <a:r>
              <a:rPr lang="en-US" dirty="0"/>
              <a:t>  It uses the Material for </a:t>
            </a:r>
            <a:r>
              <a:rPr lang="en-US" dirty="0" err="1"/>
              <a:t>MkDocs</a:t>
            </a:r>
            <a:r>
              <a:rPr lang="en-US" dirty="0"/>
              <a:t> theme, which makes your documentation look good without any extra effort. This theme is used by popular projects like Typer CLI and </a:t>
            </a:r>
            <a:r>
              <a:rPr lang="en-US" dirty="0" err="1"/>
              <a:t>FastAPI</a:t>
            </a:r>
            <a:r>
              <a:rPr lang="en-US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EBD88-9952-6F33-9AB8-BF761FFE8F2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D510E8-41F5-2071-D6BE-CF13F7CC9BD4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FDADC137-7E61-2BD6-9026-F7E526F36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900DEB-6D9B-4A6B-9DE8-8C27B40E7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FCB531A-E73C-C80B-7353-4F5C217C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15" y="2091531"/>
            <a:ext cx="6697226" cy="36816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2054F6-3194-F278-B6EE-B6F29DF2F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should you care?</a:t>
            </a:r>
          </a:p>
        </p:txBody>
      </p:sp>
    </p:spTree>
    <p:extLst>
      <p:ext uri="{BB962C8B-B14F-4D97-AF65-F5344CB8AC3E}">
        <p14:creationId xmlns:p14="http://schemas.microsoft.com/office/powerpoint/2010/main" val="13254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9B8DE-F43E-F7A3-971A-BEFD089E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F2EA3-DE4C-A290-C9E4-108B71D54B79}"/>
              </a:ext>
            </a:extLst>
          </p:cNvPr>
          <p:cNvSpPr txBox="1"/>
          <p:nvPr/>
        </p:nvSpPr>
        <p:spPr>
          <a:xfrm>
            <a:off x="830085" y="1084833"/>
            <a:ext cx="9675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</a:rPr>
              <a:t>YAML Configuration</a:t>
            </a:r>
            <a:r>
              <a:rPr lang="en-US" dirty="0">
                <a:solidFill>
                  <a:srgbClr val="CCCCCC"/>
                </a:solidFill>
              </a:rPr>
              <a:t>:  </a:t>
            </a:r>
            <a:r>
              <a:rPr lang="en-US" dirty="0"/>
              <a:t>  YAML stands for “YAML </a:t>
            </a:r>
            <a:r>
              <a:rPr lang="en-US" dirty="0" err="1"/>
              <a:t>Ain’t</a:t>
            </a:r>
            <a:r>
              <a:rPr lang="en-US" dirty="0"/>
              <a:t> Markup Language”. It’s a human-readable data serialization standard, which is used here to specify settings like the site name, navigation structure, and theme. A sample YAML config file is below.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2E4BB2-2068-DC49-C203-5B80B84B792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AF14D4-76B8-3B94-8BD7-313B84BA61E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0028515-2DFF-48AE-2959-641284E44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15B74F8-7788-9D37-573E-15090D02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E4FB3B-439F-F700-2F8A-89CFE67C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should you care?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8BD92-5346-BA9B-3AD6-5065EB13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69" y="2637473"/>
            <a:ext cx="3724275" cy="3724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CC84C4-7B71-9910-8380-D8F851E1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50" y="2042321"/>
            <a:ext cx="4601457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1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880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 </vt:lpstr>
      <vt:lpstr>Calibri   </vt:lpstr>
      <vt:lpstr>Calibri Light</vt:lpstr>
      <vt:lpstr>Consolas</vt:lpstr>
      <vt:lpstr>Helvetica Neue</vt:lpstr>
      <vt:lpstr>Tahoma</vt:lpstr>
      <vt:lpstr>Office Theme</vt:lpstr>
      <vt:lpstr>Turn your plain text into a polished, user-friendly documentation portal!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IBM i Db2</dc:title>
  <dc:creator>Adarsh Kumar</dc:creator>
  <cp:lastModifiedBy>Ravisankar Pandian</cp:lastModifiedBy>
  <cp:revision>13</cp:revision>
  <dcterms:created xsi:type="dcterms:W3CDTF">2023-01-18T08:56:49Z</dcterms:created>
  <dcterms:modified xsi:type="dcterms:W3CDTF">2024-03-07T05:28:20Z</dcterms:modified>
</cp:coreProperties>
</file>