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78" r:id="rId5"/>
    <p:sldId id="279" r:id="rId6"/>
    <p:sldId id="285" r:id="rId7"/>
    <p:sldId id="284" r:id="rId8"/>
    <p:sldId id="280" r:id="rId9"/>
    <p:sldId id="287" r:id="rId10"/>
    <p:sldId id="286" r:id="rId11"/>
    <p:sldId id="288" r:id="rId12"/>
    <p:sldId id="289" r:id="rId13"/>
    <p:sldId id="291" r:id="rId14"/>
    <p:sldId id="290" r:id="rId15"/>
    <p:sldId id="293" r:id="rId16"/>
    <p:sldId id="29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ADF405-2C45-47F8-AB63-80C3B00F57D0}">
          <p14:sldIdLst>
            <p14:sldId id="256"/>
            <p14:sldId id="257"/>
            <p14:sldId id="259"/>
            <p14:sldId id="278"/>
            <p14:sldId id="279"/>
            <p14:sldId id="285"/>
            <p14:sldId id="284"/>
            <p14:sldId id="280"/>
            <p14:sldId id="287"/>
            <p14:sldId id="286"/>
            <p14:sldId id="288"/>
            <p14:sldId id="289"/>
            <p14:sldId id="291"/>
            <p14:sldId id="290"/>
            <p14:sldId id="293"/>
            <p14:sldId id="29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2418" autoAdjust="0"/>
  </p:normalViewPr>
  <p:slideViewPr>
    <p:cSldViewPr snapToGrid="0">
      <p:cViewPr varScale="1">
        <p:scale>
          <a:sx n="59" d="100"/>
          <a:sy n="59" d="100"/>
        </p:scale>
        <p:origin x="16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sankar Pandian" userId="ed09f74a-2b53-4ce0-832d-148e0a91ef02" providerId="ADAL" clId="{F09E2D5A-95F6-454E-BE18-510E8DAFF152}"/>
    <pc:docChg chg="custSel modSld">
      <pc:chgData name="Ravisankar Pandian" userId="ed09f74a-2b53-4ce0-832d-148e0a91ef02" providerId="ADAL" clId="{F09E2D5A-95F6-454E-BE18-510E8DAFF152}" dt="2024-07-26T04:07:38.062" v="4" actId="5793"/>
      <pc:docMkLst>
        <pc:docMk/>
      </pc:docMkLst>
      <pc:sldChg chg="modNotesTx">
        <pc:chgData name="Ravisankar Pandian" userId="ed09f74a-2b53-4ce0-832d-148e0a91ef02" providerId="ADAL" clId="{F09E2D5A-95F6-454E-BE18-510E8DAFF152}" dt="2024-07-26T04:07:38.062" v="4" actId="5793"/>
        <pc:sldMkLst>
          <pc:docMk/>
          <pc:sldMk cId="1465494459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647918-9329-4B69-9A3A-26EAD6BE8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DB0F-1078-488D-909E-61E2D48DD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273E-3781-48D3-A31F-F752C7DB28A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8FB9-A117-41A7-9616-7BE89482F4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9E0C-8114-4701-A75F-949ECDCE5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668F-AD0A-4839-90CA-BB389911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DE7A-5932-4913-9F1C-43B1E9CC019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F042-5089-4A59-963C-CE3B702D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0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-&gt; Loops, conditional logic, code blocks, passing parameters etc.,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Breakdown complex logic into smaller, reusable units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2D0CE"/>
                </a:solidFill>
                <a:effectLst/>
                <a:highlight>
                  <a:srgbClr val="141414"/>
                </a:highlight>
                <a:latin typeface="-apple-system"/>
              </a:rPr>
              <a:t>UDFs can improve query performance by precomputing results or handling repetitive tasks efficiently. Non-deterministic</a:t>
            </a:r>
            <a:endParaRPr lang="en-US" dirty="0"/>
          </a:p>
          <a:p>
            <a:r>
              <a:rPr lang="en-US" dirty="0"/>
              <a:t>Execute common calculations or transformations efficiently. </a:t>
            </a:r>
          </a:p>
          <a:p>
            <a:r>
              <a:rPr lang="en-US" dirty="0"/>
              <a:t>Think it like the BIF in RPGLE.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6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5 records to Depts table.</a:t>
            </a:r>
          </a:p>
          <a:p>
            <a:endParaRPr lang="en-US" dirty="0"/>
          </a:p>
          <a:p>
            <a:r>
              <a:rPr lang="en-US" dirty="0"/>
              <a:t>Insert a employee record with some information.</a:t>
            </a:r>
          </a:p>
          <a:p>
            <a:endParaRPr lang="en-US" dirty="0"/>
          </a:p>
          <a:p>
            <a:r>
              <a:rPr lang="en-US" dirty="0"/>
              <a:t>Get the day of the week.</a:t>
            </a:r>
          </a:p>
          <a:p>
            <a:endParaRPr lang="en-US" dirty="0"/>
          </a:p>
          <a:p>
            <a:r>
              <a:rPr lang="en-US" dirty="0"/>
              <a:t>Get the 20 records of employee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8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catalog tables after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catalog tables after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catalog tables after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9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-&gt; Loops, conditional logic, code blocks, passing parameters etc.,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6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sample note</a:t>
            </a:r>
          </a:p>
          <a:p>
            <a:r>
              <a:rPr lang="en-US" dirty="0"/>
              <a:t>This is another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Usage of arrays, data structures, built-in-functions, sub-procedures</a:t>
            </a:r>
          </a:p>
          <a:p>
            <a:endParaRPr lang="en-US" dirty="0"/>
          </a:p>
          <a:p>
            <a:r>
              <a:rPr lang="en-US" dirty="0"/>
              <a:t>Core of the business logic can be encapsulated for clients to use.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5 records to Depts table.</a:t>
            </a:r>
          </a:p>
          <a:p>
            <a:endParaRPr lang="en-US" dirty="0"/>
          </a:p>
          <a:p>
            <a:r>
              <a:rPr lang="en-US" dirty="0"/>
              <a:t>Insert a employee record with some information.</a:t>
            </a:r>
          </a:p>
          <a:p>
            <a:endParaRPr lang="en-US" dirty="0"/>
          </a:p>
          <a:p>
            <a:r>
              <a:rPr lang="en-US" dirty="0"/>
              <a:t>Get the day of the week.</a:t>
            </a:r>
          </a:p>
          <a:p>
            <a:endParaRPr lang="en-US" dirty="0"/>
          </a:p>
          <a:p>
            <a:r>
              <a:rPr lang="en-US" dirty="0"/>
              <a:t>Get the 20 records of employee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catalog tables after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13A-3F85-4F6A-A36D-A03246170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92A6-2E37-43DC-B5E0-53472AF0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27FF-077E-435C-BE1B-0ED8A71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B570-378E-402B-A2E9-9DB2D59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7359-B436-4AA8-B1AE-9F21254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7B7-2DC6-4B26-A6EF-051F8AE7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C393-FD86-4A47-A316-120D0BF0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021E-C3ED-4D81-A6DD-C33C9C5C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E250-6CB7-49E0-88D8-CBBE846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E7F2-1449-4B12-B76B-8F67B84E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4465-F6E0-4734-ADB2-7C6326CE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2805B-DC0D-4B6C-8754-6D8B9D5A4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7395-E920-42CF-BB2E-FFEAE23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C1F6-2F39-4C1C-9EF8-E43D5A0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8962-8550-4E7B-8879-5D3EDF0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92BA-BD3B-448B-B193-73C5483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50CE-F469-405A-BB31-C37E2C32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547-F703-4F29-8DCD-674DA40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C0E4-5639-4E7B-B506-F2C4D9D8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49C-B936-4D7F-A796-F52531DA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9144-E745-4C95-836E-0A316F23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BAFF-6510-49D0-A89C-7B1D918E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D6A2-F982-46AF-A9CE-9B6E737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34C9-F21C-4AE3-A074-D1E0A28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397-9947-4A60-9951-F96CEA70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769-4E14-4EF3-A589-568866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FE8-35BE-4293-B6D0-8DB5DAF7B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4755-854E-4E62-A538-EEF63E84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BEC-8AFF-4300-8FE1-596CED45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CCBF-C633-48C0-B9F6-968DDED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5A26-7B68-4E10-8647-67226FA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019-540D-4A2F-A10F-9E828BCB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619C-47BF-4901-9F88-C2BF7B57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9B2B-AC7D-43AA-91AE-A09BE7A4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BF50-C0DF-4BFA-BB37-A236BDFF6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58EA-BA31-4FB9-AAC9-720267C4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9582-D7F6-4937-8BE2-DE0F7E5D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E68BD-3865-4A87-9376-0C884E33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9618-3A8B-419C-9AE6-053EA7E5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750F-A1AB-42FE-BD10-721660F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7C0FF-0ADC-4694-9638-E56F848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0AEA-5A7B-4B25-A3CF-6145230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2B729-3880-4599-B625-52C5BA7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5D51-8193-46CB-9DC1-825D03E9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F816F-6049-4DA0-82C9-4D8B335A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EBEC-374C-4266-ADA1-73BC4BA6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23B-055A-45FB-BCEA-C5B1F5CC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AA47-6892-4B16-89AA-2508AEBC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20634-97BA-491F-810B-1FA345B7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2599-B0F1-4BEB-A702-58050B3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8E3B-2711-407C-A030-77FFD52D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F354-E944-4F8C-8134-F6A5178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B2A-035B-4CF6-BA9C-D3FA46B4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B967-F04E-4AE7-B7E7-4DD4164B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05CA-D8E0-4E82-83B5-D613B720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4282-7D08-486C-BC62-B467C0D9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A584-0455-4C90-9AB1-0C3E3D5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EFE9-A947-4A00-A77D-A7C070C3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5EDD3-3340-4E2A-AB7E-5AC52979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276B-07C8-44DD-95EE-95847D4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8F11-16A7-4DDD-8CB3-84752FCA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5D1-9AAE-4E69-9355-139EF2F2778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42C8-B312-49EF-8BBF-BE4F77E5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87B2-69B1-4095-A89F-CE4000E0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25136" r="10918" b="29154"/>
          <a:stretch/>
        </p:blipFill>
        <p:spPr>
          <a:xfrm>
            <a:off x="12832" y="1926848"/>
            <a:ext cx="5287170" cy="13367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E63E9EA-79D8-197C-1CF9-1576C90E59C9}"/>
              </a:ext>
            </a:extLst>
          </p:cNvPr>
          <p:cNvSpPr txBox="1">
            <a:spLocks/>
          </p:cNvSpPr>
          <p:nvPr/>
        </p:nvSpPr>
        <p:spPr>
          <a:xfrm>
            <a:off x="6181930" y="789121"/>
            <a:ext cx="5322715" cy="306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Enhancing Performance with SQL Stored Procedures &amp; UDF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A3BB54-5A72-9C21-6FAD-2FA30934B1C8}"/>
              </a:ext>
            </a:extLst>
          </p:cNvPr>
          <p:cNvSpPr txBox="1">
            <a:spLocks/>
          </p:cNvSpPr>
          <p:nvPr/>
        </p:nvSpPr>
        <p:spPr>
          <a:xfrm>
            <a:off x="4476373" y="3062677"/>
            <a:ext cx="5765724" cy="118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Ravisankar Pandian</a:t>
            </a:r>
          </a:p>
        </p:txBody>
      </p:sp>
    </p:spTree>
    <p:extLst>
      <p:ext uri="{BB962C8B-B14F-4D97-AF65-F5344CB8AC3E}">
        <p14:creationId xmlns:p14="http://schemas.microsoft.com/office/powerpoint/2010/main" val="34253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HOW?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830085" y="1218121"/>
            <a:ext cx="9242601" cy="5890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229707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582290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User Defined Function– the WHAT?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62655" y="1248008"/>
            <a:ext cx="10427590" cy="33590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UDFs are custom functions created by developers within the DB2 database on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IBMi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Can encapsulate SQL logic and can return a single value (scalar) or an entire table (table-valued).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Program object is stored on the DB2 database.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It can be invoked only in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142972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5501267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User Defined Function – the WHY?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54029" y="1195471"/>
            <a:ext cx="9242601" cy="28050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Modularity &amp; Code Reusability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Performance Optimization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Code abstraction &amp; Encapsulation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Centralized code.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Data formatting.</a:t>
            </a:r>
          </a:p>
        </p:txBody>
      </p:sp>
    </p:spTree>
    <p:extLst>
      <p:ext uri="{BB962C8B-B14F-4D97-AF65-F5344CB8AC3E}">
        <p14:creationId xmlns:p14="http://schemas.microsoft.com/office/powerpoint/2010/main" val="395612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540568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types?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FBA576-5090-AA04-D057-10E7AA70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6236"/>
              </p:ext>
            </p:extLst>
          </p:nvPr>
        </p:nvGraphicFramePr>
        <p:xfrm>
          <a:off x="1129173" y="1197789"/>
          <a:ext cx="10109846" cy="2180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54923">
                  <a:extLst>
                    <a:ext uri="{9D8B030D-6E8A-4147-A177-3AD203B41FA5}">
                      <a16:colId xmlns:a16="http://schemas.microsoft.com/office/drawing/2014/main" val="4268235027"/>
                    </a:ext>
                  </a:extLst>
                </a:gridCol>
                <a:gridCol w="5054923">
                  <a:extLst>
                    <a:ext uri="{9D8B030D-6E8A-4147-A177-3AD203B41FA5}">
                      <a16:colId xmlns:a16="http://schemas.microsoft.com/office/drawing/2014/main" val="2001255288"/>
                    </a:ext>
                  </a:extLst>
                </a:gridCol>
              </a:tblGrid>
              <a:tr h="58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93570"/>
                  </a:ext>
                </a:extLst>
              </a:tr>
              <a:tr h="585233">
                <a:tc>
                  <a:txBody>
                    <a:bodyPr/>
                    <a:lstStyle/>
                    <a:p>
                      <a:r>
                        <a:rPr lang="en-US" dirty="0"/>
                        <a:t>Scalar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predefined records.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64090"/>
                  </a:ext>
                </a:extLst>
              </a:tr>
              <a:tr h="1010128">
                <a:tc>
                  <a:txBody>
                    <a:bodyPr/>
                    <a:lstStyle/>
                    <a:p>
                      <a:r>
                        <a:rPr lang="en-US" dirty="0"/>
                        <a:t>User Defined Table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table upon calling.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339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A51F81-C22E-0AE7-2EBB-94C53C0D35AD}"/>
              </a:ext>
            </a:extLst>
          </p:cNvPr>
          <p:cNvSpPr txBox="1"/>
          <p:nvPr/>
        </p:nvSpPr>
        <p:spPr>
          <a:xfrm>
            <a:off x="5426600" y="359433"/>
            <a:ext cx="2789498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latin typeface="Calibri  "/>
                <a:ea typeface="ＭＳ Ｐゴシック" panose="020B0600070205080204" pitchFamily="34" charset="-128"/>
              </a:rPr>
              <a:t>Based on the type of definition</a:t>
            </a:r>
          </a:p>
        </p:txBody>
      </p:sp>
    </p:spTree>
    <p:extLst>
      <p:ext uri="{BB962C8B-B14F-4D97-AF65-F5344CB8AC3E}">
        <p14:creationId xmlns:p14="http://schemas.microsoft.com/office/powerpoint/2010/main" val="270437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755910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User Defined Function– the HOW?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830085" y="1218121"/>
            <a:ext cx="9242601" cy="5890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144887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2199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Dos and Don’ts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430D08-0EE1-3C2F-3FBB-D4C6293B9291}"/>
              </a:ext>
            </a:extLst>
          </p:cNvPr>
          <p:cNvSpPr txBox="1"/>
          <p:nvPr/>
        </p:nvSpPr>
        <p:spPr>
          <a:xfrm>
            <a:off x="830085" y="1218121"/>
            <a:ext cx="9242601" cy="22510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Choose built-in-functions over User-defined-function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Use not fenced clause to reduce overhead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Use deterministic for scalar math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Use “no external action” for internal functions. </a:t>
            </a:r>
          </a:p>
        </p:txBody>
      </p:sp>
    </p:spTree>
    <p:extLst>
      <p:ext uri="{BB962C8B-B14F-4D97-AF65-F5344CB8AC3E}">
        <p14:creationId xmlns:p14="http://schemas.microsoft.com/office/powerpoint/2010/main" val="11500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2199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New features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430D08-0EE1-3C2F-3FBB-D4C6293B9291}"/>
              </a:ext>
            </a:extLst>
          </p:cNvPr>
          <p:cNvSpPr txBox="1"/>
          <p:nvPr/>
        </p:nvSpPr>
        <p:spPr>
          <a:xfrm>
            <a:off x="830085" y="1218121"/>
            <a:ext cx="9242601" cy="22510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Arrays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Sequence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Data Area accessibility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Create Custom Data Type</a:t>
            </a:r>
          </a:p>
        </p:txBody>
      </p:sp>
    </p:spTree>
    <p:extLst>
      <p:ext uri="{BB962C8B-B14F-4D97-AF65-F5344CB8AC3E}">
        <p14:creationId xmlns:p14="http://schemas.microsoft.com/office/powerpoint/2010/main" val="25871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834150"/>
            <a:ext cx="4047843" cy="18215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79748E-0E43-9B86-383D-6B4C92D09E5D}"/>
              </a:ext>
            </a:extLst>
          </p:cNvPr>
          <p:cNvSpPr txBox="1">
            <a:spLocks/>
          </p:cNvSpPr>
          <p:nvPr/>
        </p:nvSpPr>
        <p:spPr>
          <a:xfrm>
            <a:off x="6592164" y="1074832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Questions and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866D6-E5EB-A566-1514-1326CB3E56CC}"/>
              </a:ext>
            </a:extLst>
          </p:cNvPr>
          <p:cNvSpPr txBox="1">
            <a:spLocks/>
          </p:cNvSpPr>
          <p:nvPr/>
        </p:nvSpPr>
        <p:spPr>
          <a:xfrm>
            <a:off x="6592164" y="4060428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71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359433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Topics covered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64087-1FD3-2B61-1B16-DFF1A510C73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D6053-54D6-A825-6C0C-EECBEDBF19A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20E33097-A240-B769-DF2E-90CBD848D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F37528-DCAB-4702-1B94-4A5AF84B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76B266-E65A-6896-072A-D0348562A4A9}"/>
              </a:ext>
            </a:extLst>
          </p:cNvPr>
          <p:cNvSpPr txBox="1"/>
          <p:nvPr/>
        </p:nvSpPr>
        <p:spPr>
          <a:xfrm>
            <a:off x="377259" y="976335"/>
            <a:ext cx="7171667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What is Stored Procedure?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 What, Why &amp; How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What is UDF?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 What, Why &amp; How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Enhancing Performance for SPs and UDFs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Do’s   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Do Not’s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Some good use cases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Tips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New Features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Conclusion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2400" dirty="0">
                <a:solidFill>
                  <a:srgbClr val="3333CC"/>
                </a:solidFill>
                <a:latin typeface="Calibri  "/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3D9D7-9A13-2736-D671-99B87950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470" y="1331512"/>
            <a:ext cx="5023271" cy="39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B996D8-E011-F538-6C85-5856C6263302}"/>
              </a:ext>
            </a:extLst>
          </p:cNvPr>
          <p:cNvSpPr txBox="1"/>
          <p:nvPr/>
        </p:nvSpPr>
        <p:spPr>
          <a:xfrm>
            <a:off x="1065254" y="1368315"/>
            <a:ext cx="7525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Take away from the session: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87157-D178-6864-A423-474563B5E227}"/>
              </a:ext>
            </a:extLst>
          </p:cNvPr>
          <p:cNvSpPr txBox="1"/>
          <p:nvPr/>
        </p:nvSpPr>
        <p:spPr>
          <a:xfrm>
            <a:off x="1065254" y="3394157"/>
            <a:ext cx="7525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Session is Useful for: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15CD5-2EB7-B71F-D7CB-0715BE18ECFF}"/>
              </a:ext>
            </a:extLst>
          </p:cNvPr>
          <p:cNvSpPr txBox="1"/>
          <p:nvPr/>
        </p:nvSpPr>
        <p:spPr>
          <a:xfrm>
            <a:off x="1511744" y="3969246"/>
            <a:ext cx="5941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RPG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DB2 SQL Developers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E9C93F-74C3-2A1B-0317-0B3C0E7E5660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099FC6-D504-2423-A721-AF429600098C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299557CA-94D8-EA9A-445C-54EE034AF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23690BD-205D-7EA5-C2D5-7ACC50936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C9ECF3-D2FD-3633-BA78-825FF75F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58" y="3298637"/>
            <a:ext cx="2823342" cy="2823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D0388-9032-0F01-6FC8-528761B4C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877" y="840891"/>
            <a:ext cx="2344322" cy="2344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D8C15-4A9E-5615-46E9-5428E0AA1EB0}"/>
              </a:ext>
            </a:extLst>
          </p:cNvPr>
          <p:cNvSpPr txBox="1"/>
          <p:nvPr/>
        </p:nvSpPr>
        <p:spPr>
          <a:xfrm>
            <a:off x="1396883" y="1911828"/>
            <a:ext cx="719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General overview of Stored Procedures &amp; UDFs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Good understating of how UDFs and SPs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Best practices for handling larger data / building 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140107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WHAT?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62655" y="1248008"/>
            <a:ext cx="10427590" cy="33590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 Stored Procedure is a compiled program that can execute SQL statements.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Program object is stored on the DB2 database.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It is like running STRSQL and exec-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sql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but with some special powers.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Stored Procedure can be called from any application program (Java or Python or any front-end app) that has access to the DB2 database.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It can be called from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IBMi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command line as well.</a:t>
            </a:r>
          </a:p>
        </p:txBody>
      </p:sp>
    </p:spTree>
    <p:extLst>
      <p:ext uri="{BB962C8B-B14F-4D97-AF65-F5344CB8AC3E}">
        <p14:creationId xmlns:p14="http://schemas.microsoft.com/office/powerpoint/2010/main" val="400721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WHY?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54029" y="1195471"/>
            <a:ext cx="9242601" cy="39130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Reduce network traffic.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Locks are not held across the network transmissions.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Centralized code.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Security &amp; Integrity.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Code Reusability.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Easily comprehensible by cross platform teams.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 good skillset to have for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IBM’ers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16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DE5A06-CDCF-D86C-6098-5FF98C3A2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4919"/>
              </p:ext>
            </p:extLst>
          </p:nvPr>
        </p:nvGraphicFramePr>
        <p:xfrm>
          <a:off x="1125648" y="1223201"/>
          <a:ext cx="9940704" cy="46093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70352">
                  <a:extLst>
                    <a:ext uri="{9D8B030D-6E8A-4147-A177-3AD203B41FA5}">
                      <a16:colId xmlns:a16="http://schemas.microsoft.com/office/drawing/2014/main" val="1900797673"/>
                    </a:ext>
                  </a:extLst>
                </a:gridCol>
                <a:gridCol w="4970352">
                  <a:extLst>
                    <a:ext uri="{9D8B030D-6E8A-4147-A177-3AD203B41FA5}">
                      <a16:colId xmlns:a16="http://schemas.microsoft.com/office/drawing/2014/main" val="1547426444"/>
                    </a:ext>
                  </a:extLst>
                </a:gridCol>
              </a:tblGrid>
              <a:tr h="90709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With Stored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Without Stored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10651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Decreased Network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Network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99937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Reduced Resource Contention (locks)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Resource Contention (locks)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87660"/>
                  </a:ext>
                </a:extLst>
              </a:tr>
              <a:tr h="950061">
                <a:tc>
                  <a:txBody>
                    <a:bodyPr/>
                    <a:lstStyle/>
                    <a:p>
                      <a:r>
                        <a:rPr lang="en-US" dirty="0"/>
                        <a:t>More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Users can manipulate SQL Statements &amp;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23920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Code 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lead to code redundancy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47255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Encapsulation of Business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Harder to Manage &amp;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96580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Easily Comprehensible by other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Harder to comprehend the business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369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DFDD220-F8CF-B720-C1F7-D2D44F084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6121221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with and without</a:t>
            </a:r>
          </a:p>
        </p:txBody>
      </p:sp>
    </p:spTree>
    <p:extLst>
      <p:ext uri="{BB962C8B-B14F-4D97-AF65-F5344CB8AC3E}">
        <p14:creationId xmlns:p14="http://schemas.microsoft.com/office/powerpoint/2010/main" val="146549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" name="Picture 9" descr="A diagram of a server and a application&#10;&#10;Description automatically generated">
            <a:extLst>
              <a:ext uri="{FF2B5EF4-FFF2-40B4-BE49-F238E27FC236}">
                <a16:creationId xmlns:a16="http://schemas.microsoft.com/office/drawing/2014/main" id="{BE128C63-5016-CF1F-48D0-19E6C0394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052"/>
            <a:ext cx="12192000" cy="47884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BD8C04-0524-6A2E-8C05-D3CD60D3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1" y="1102496"/>
            <a:ext cx="5151120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With Stored Procedure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501BD-2840-7897-3DC0-1EC632EAB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852" y="1102496"/>
            <a:ext cx="4881701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Without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54492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types?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D7C288-E6F9-3C00-15CF-8707D9F7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53490"/>
              </p:ext>
            </p:extLst>
          </p:nvPr>
        </p:nvGraphicFramePr>
        <p:xfrm>
          <a:off x="830085" y="1084833"/>
          <a:ext cx="9940704" cy="4292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70352">
                  <a:extLst>
                    <a:ext uri="{9D8B030D-6E8A-4147-A177-3AD203B41FA5}">
                      <a16:colId xmlns:a16="http://schemas.microsoft.com/office/drawing/2014/main" val="1900797673"/>
                    </a:ext>
                  </a:extLst>
                </a:gridCol>
                <a:gridCol w="4970352">
                  <a:extLst>
                    <a:ext uri="{9D8B030D-6E8A-4147-A177-3AD203B41FA5}">
                      <a16:colId xmlns:a16="http://schemas.microsoft.com/office/drawing/2014/main" val="1547426444"/>
                    </a:ext>
                  </a:extLst>
                </a:gridCol>
              </a:tblGrid>
              <a:tr h="90709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INTERNAL STORED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EXTERNAL STORED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10651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Based on procedural extensions to the SQL Language.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high-level-language like C, CL, RPG and COBOL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99937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Straight forward database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Complex &amp; Sophisticated processing.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4868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For existing systems, business logic need to be ported to SQL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code can be reused.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62189"/>
                  </a:ext>
                </a:extLst>
              </a:tr>
              <a:tr h="550432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Open up the </a:t>
                      </a:r>
                      <a:r>
                        <a:rPr lang="en-US" dirty="0" err="1"/>
                        <a:t>IBMi</a:t>
                      </a:r>
                      <a:r>
                        <a:rPr lang="en-US" dirty="0"/>
                        <a:t> to front-end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47835"/>
                  </a:ext>
                </a:extLst>
              </a:tr>
              <a:tr h="55043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 be used,</a:t>
                      </a:r>
                    </a:p>
                    <a:p>
                      <a:pPr algn="ctr"/>
                      <a:r>
                        <a:rPr lang="en-US" dirty="0"/>
                        <a:t>With and without parameters, </a:t>
                      </a:r>
                    </a:p>
                    <a:p>
                      <a:pPr algn="ctr"/>
                      <a:r>
                        <a:rPr lang="en-US" dirty="0"/>
                        <a:t>With and without result sets.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8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0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540568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types?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FBA576-5090-AA04-D057-10E7AA70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66226"/>
              </p:ext>
            </p:extLst>
          </p:nvPr>
        </p:nvGraphicFramePr>
        <p:xfrm>
          <a:off x="1129173" y="1197789"/>
          <a:ext cx="10109846" cy="3351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54923">
                  <a:extLst>
                    <a:ext uri="{9D8B030D-6E8A-4147-A177-3AD203B41FA5}">
                      <a16:colId xmlns:a16="http://schemas.microsoft.com/office/drawing/2014/main" val="4268235027"/>
                    </a:ext>
                  </a:extLst>
                </a:gridCol>
                <a:gridCol w="5054923">
                  <a:extLst>
                    <a:ext uri="{9D8B030D-6E8A-4147-A177-3AD203B41FA5}">
                      <a16:colId xmlns:a16="http://schemas.microsoft.com/office/drawing/2014/main" val="2001255288"/>
                    </a:ext>
                  </a:extLst>
                </a:gridCol>
              </a:tblGrid>
              <a:tr h="58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93570"/>
                  </a:ext>
                </a:extLst>
              </a:tr>
              <a:tr h="585233">
                <a:tc>
                  <a:txBody>
                    <a:bodyPr/>
                    <a:lstStyle/>
                    <a:p>
                      <a:r>
                        <a:rPr lang="en-US" dirty="0"/>
                        <a:t>Without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predefined records.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64090"/>
                  </a:ext>
                </a:extLst>
              </a:tr>
              <a:tr h="1010128">
                <a:tc>
                  <a:txBody>
                    <a:bodyPr/>
                    <a:lstStyle/>
                    <a:p>
                      <a:r>
                        <a:rPr lang="en-US" dirty="0"/>
                        <a:t>With In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Kick start the Day-End or Month-end process from front-end.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33962"/>
                  </a:ext>
                </a:extLst>
              </a:tr>
              <a:tr h="585233">
                <a:tc>
                  <a:txBody>
                    <a:bodyPr/>
                    <a:lstStyle/>
                    <a:p>
                      <a:r>
                        <a:rPr lang="en-US" dirty="0"/>
                        <a:t>With In &amp; Out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the day of the week in 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88553"/>
                  </a:ext>
                </a:extLst>
              </a:tr>
              <a:tr h="585233">
                <a:tc>
                  <a:txBody>
                    <a:bodyPr/>
                    <a:lstStyle/>
                    <a:p>
                      <a:r>
                        <a:rPr lang="en-US" dirty="0"/>
                        <a:t>Result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the multiple records to the 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407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A51F81-C22E-0AE7-2EBB-94C53C0D35AD}"/>
              </a:ext>
            </a:extLst>
          </p:cNvPr>
          <p:cNvSpPr txBox="1"/>
          <p:nvPr/>
        </p:nvSpPr>
        <p:spPr>
          <a:xfrm>
            <a:off x="5426600" y="359433"/>
            <a:ext cx="4388732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latin typeface="Calibri  "/>
                <a:ea typeface="ＭＳ Ｐゴシック" panose="020B0600070205080204" pitchFamily="34" charset="-128"/>
              </a:rPr>
              <a:t>Based on the type of parameters &amp; 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78BD2-2AF4-0B65-5E33-66F9D7F14CEB}"/>
              </a:ext>
            </a:extLst>
          </p:cNvPr>
          <p:cNvSpPr txBox="1"/>
          <p:nvPr/>
        </p:nvSpPr>
        <p:spPr>
          <a:xfrm>
            <a:off x="1198141" y="4781834"/>
            <a:ext cx="6568472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latin typeface="Calibri  "/>
                <a:ea typeface="ＭＳ Ｐゴシック" panose="020B0600070205080204" pitchFamily="34" charset="-128"/>
              </a:rPr>
              <a:t>Similarly, we can classify the external stored procedure as well</a:t>
            </a:r>
          </a:p>
        </p:txBody>
      </p:sp>
    </p:spTree>
    <p:extLst>
      <p:ext uri="{BB962C8B-B14F-4D97-AF65-F5344CB8AC3E}">
        <p14:creationId xmlns:p14="http://schemas.microsoft.com/office/powerpoint/2010/main" val="273383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>
        <a:spAutoFit/>
      </a:bodyPr>
      <a:lstStyle>
        <a:defPPr algn="l">
          <a:lnSpc>
            <a:spcPct val="150000"/>
          </a:lnSpc>
          <a:defRPr sz="1600" dirty="0" err="1">
            <a:solidFill>
              <a:srgbClr val="3333CC"/>
            </a:solidFill>
            <a:latin typeface="Calibri  "/>
            <a:ea typeface="ＭＳ Ｐゴシック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26301</TotalTime>
  <Words>908</Words>
  <Application>Microsoft Office PowerPoint</Application>
  <PresentationFormat>Widescreen</PresentationFormat>
  <Paragraphs>176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 </vt:lpstr>
      <vt:lpstr>Calibri   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of IBM i Db2</dc:title>
  <dc:creator>Adarsh Kumar</dc:creator>
  <cp:lastModifiedBy>Ravisankar Pandian</cp:lastModifiedBy>
  <cp:revision>15</cp:revision>
  <dcterms:created xsi:type="dcterms:W3CDTF">2023-01-18T08:56:49Z</dcterms:created>
  <dcterms:modified xsi:type="dcterms:W3CDTF">2024-07-26T04:07:46Z</dcterms:modified>
</cp:coreProperties>
</file>