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325" r:id="rId6"/>
    <p:sldId id="326" r:id="rId7"/>
    <p:sldId id="327" r:id="rId8"/>
    <p:sldId id="334" r:id="rId9"/>
    <p:sldId id="335" r:id="rId10"/>
    <p:sldId id="336" r:id="rId11"/>
    <p:sldId id="337" r:id="rId12"/>
    <p:sldId id="338" r:id="rId13"/>
    <p:sldId id="340" r:id="rId14"/>
    <p:sldId id="341" r:id="rId15"/>
    <p:sldId id="342" r:id="rId16"/>
    <p:sldId id="333" r:id="rId17"/>
    <p:sldId id="344" r:id="rId18"/>
    <p:sldId id="346" r:id="rId19"/>
    <p:sldId id="352" r:id="rId20"/>
    <p:sldId id="345" r:id="rId21"/>
    <p:sldId id="347" r:id="rId22"/>
    <p:sldId id="349" r:id="rId23"/>
    <p:sldId id="348" r:id="rId24"/>
    <p:sldId id="351" r:id="rId25"/>
    <p:sldId id="350" r:id="rId26"/>
    <p:sldId id="353" r:id="rId27"/>
    <p:sldId id="268" r:id="rId28"/>
    <p:sldId id="33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24" autoAdjust="0"/>
  </p:normalViewPr>
  <p:slideViewPr>
    <p:cSldViewPr snapToGrid="0">
      <p:cViewPr varScale="1">
        <p:scale>
          <a:sx n="91" d="100"/>
          <a:sy n="91" d="100"/>
        </p:scale>
        <p:origin x="13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sankar Pandian" userId="ed09f74a-2b53-4ce0-832d-148e0a91ef02" providerId="ADAL" clId="{A177ADC4-2E3B-4F3B-BA1E-E55765D034EB}"/>
    <pc:docChg chg="modSld">
      <pc:chgData name="Ravisankar Pandian" userId="ed09f74a-2b53-4ce0-832d-148e0a91ef02" providerId="ADAL" clId="{A177ADC4-2E3B-4F3B-BA1E-E55765D034EB}" dt="2024-08-01T04:22:55.028" v="6"/>
      <pc:docMkLst>
        <pc:docMk/>
      </pc:docMkLst>
      <pc:sldChg chg="modNotesTx">
        <pc:chgData name="Ravisankar Pandian" userId="ed09f74a-2b53-4ce0-832d-148e0a91ef02" providerId="ADAL" clId="{A177ADC4-2E3B-4F3B-BA1E-E55765D034EB}" dt="2024-08-01T04:15:41.432" v="4" actId="6549"/>
        <pc:sldMkLst>
          <pc:docMk/>
          <pc:sldMk cId="1791084239" sldId="340"/>
        </pc:sldMkLst>
      </pc:sldChg>
      <pc:sldChg chg="modNotesTx">
        <pc:chgData name="Ravisankar Pandian" userId="ed09f74a-2b53-4ce0-832d-148e0a91ef02" providerId="ADAL" clId="{A177ADC4-2E3B-4F3B-BA1E-E55765D034EB}" dt="2024-08-01T04:22:55.028" v="6"/>
        <pc:sldMkLst>
          <pc:docMk/>
          <pc:sldMk cId="2580052875" sldId="3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56939-A29E-4702-8E7F-BED23B7CE5E9}" type="datetimeFigureOut">
              <a:rPr lang="en-US" smtClean="0"/>
              <a:t>8/1/2024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678A8-5F10-42B1-A023-03030236D603}" type="slidenum">
              <a:rPr lang="en-US" smtClean="0"/>
              <a:t>‹#›</a:t>
            </a:fld>
            <a:endParaRPr lang="en-US"/>
          </a:p>
        </p:txBody>
      </p:sp>
    </p:spTree>
    <p:extLst>
      <p:ext uri="{BB962C8B-B14F-4D97-AF65-F5344CB8AC3E}">
        <p14:creationId xmlns:p14="http://schemas.microsoft.com/office/powerpoint/2010/main" val="853648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we’re going to talk about SP – What are they, why are they required, and how to create them?</a:t>
            </a:r>
          </a:p>
          <a:p>
            <a:r>
              <a:rPr lang="en-US" dirty="0"/>
              <a:t>We’re also going to talk about UDF aka User Defined Functions.</a:t>
            </a:r>
          </a:p>
          <a:p>
            <a:endParaRPr lang="en-US" dirty="0"/>
          </a:p>
          <a:p>
            <a:r>
              <a:rPr lang="en-US" dirty="0"/>
              <a:t>Then you will see us talk about the ways of Enhancing the Performance of SPs and UDFs.</a:t>
            </a:r>
          </a:p>
          <a:p>
            <a:endParaRPr lang="en-US" dirty="0"/>
          </a:p>
          <a:p>
            <a:r>
              <a:rPr lang="en-US" dirty="0"/>
              <a:t>Easier to understand with some good use cases. </a:t>
            </a:r>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2</a:t>
            </a:fld>
            <a:endParaRPr lang="en-US"/>
          </a:p>
        </p:txBody>
      </p:sp>
    </p:spTree>
    <p:extLst>
      <p:ext uri="{BB962C8B-B14F-4D97-AF65-F5344CB8AC3E}">
        <p14:creationId xmlns:p14="http://schemas.microsoft.com/office/powerpoint/2010/main" val="3896612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12</a:t>
            </a:fld>
            <a:endParaRPr lang="en-US"/>
          </a:p>
        </p:txBody>
      </p:sp>
    </p:spTree>
    <p:extLst>
      <p:ext uri="{BB962C8B-B14F-4D97-AF65-F5344CB8AC3E}">
        <p14:creationId xmlns:p14="http://schemas.microsoft.com/office/powerpoint/2010/main" val="422849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161616"/>
                </a:solidFill>
                <a:effectLst/>
                <a:latin typeface="IBM Plex Sans" panose="020B0503050203000203" pitchFamily="34" charset="0"/>
                <a:ea typeface="Times New Roman" panose="02020603050405020304" pitchFamily="18" charset="0"/>
                <a:cs typeface="Times New Roman" panose="02020603050405020304" pitchFamily="18" charset="0"/>
              </a:rPr>
              <a:t>Before discussing how to improve the performance of SQL procedures, we should discuss how they are compiled upon the execution of the CREATE PROCEDURE statement.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SQL Procedure – Procedural logic + SQL Statement. Context switch is required . Takes more time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SQL Procedure – SQL Query </a:t>
            </a:r>
            <a:r>
              <a:rPr lang="en-US" sz="1200" kern="0" dirty="0">
                <a:solidFill>
                  <a:srgbClr val="161616"/>
                </a:solidFill>
                <a:effectLst/>
                <a:latin typeface="IBM Plex Sans" panose="020B0503050203000203" pitchFamily="34" charset="0"/>
                <a:ea typeface="Times New Roman" panose="02020603050405020304" pitchFamily="18" charset="0"/>
                <a:cs typeface="Times New Roman" panose="02020603050405020304" pitchFamily="18" charset="0"/>
              </a:rPr>
              <a:t>Unlike what happens in SQL procedures, procedural statements in SQL functions are not executed in a different layer than dataflow statements. Therefore, there is no context switch every time control flows from a procedural to a dataflow statement or vice versa.</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13</a:t>
            </a:fld>
            <a:endParaRPr lang="en-US"/>
          </a:p>
        </p:txBody>
      </p:sp>
    </p:spTree>
    <p:extLst>
      <p:ext uri="{BB962C8B-B14F-4D97-AF65-F5344CB8AC3E}">
        <p14:creationId xmlns:p14="http://schemas.microsoft.com/office/powerpoint/2010/main" val="467456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14</a:t>
            </a:fld>
            <a:endParaRPr lang="en-US"/>
          </a:p>
        </p:txBody>
      </p:sp>
    </p:spTree>
    <p:extLst>
      <p:ext uri="{BB962C8B-B14F-4D97-AF65-F5344CB8AC3E}">
        <p14:creationId xmlns:p14="http://schemas.microsoft.com/office/powerpoint/2010/main" val="67920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The usage of a service program object will provide a small performance boost when the SQL stored procedure is called. No changes are needed to the applications that invoke the SQL stored procedure. The PROGRAM TYPE SUB clause is not supported for SQL Triggers or Functions</a:t>
            </a:r>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15</a:t>
            </a:fld>
            <a:endParaRPr lang="en-US"/>
          </a:p>
        </p:txBody>
      </p:sp>
    </p:spTree>
    <p:extLst>
      <p:ext uri="{BB962C8B-B14F-4D97-AF65-F5344CB8AC3E}">
        <p14:creationId xmlns:p14="http://schemas.microsoft.com/office/powerpoint/2010/main" val="2479246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16</a:t>
            </a:fld>
            <a:endParaRPr lang="en-US"/>
          </a:p>
        </p:txBody>
      </p:sp>
    </p:spTree>
    <p:extLst>
      <p:ext uri="{BB962C8B-B14F-4D97-AF65-F5344CB8AC3E}">
        <p14:creationId xmlns:p14="http://schemas.microsoft.com/office/powerpoint/2010/main" val="2416262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Memory will be allocated for procedure variables. </a:t>
            </a:r>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18</a:t>
            </a:fld>
            <a:endParaRPr lang="en-US"/>
          </a:p>
        </p:txBody>
      </p:sp>
    </p:spTree>
    <p:extLst>
      <p:ext uri="{BB962C8B-B14F-4D97-AF65-F5344CB8AC3E}">
        <p14:creationId xmlns:p14="http://schemas.microsoft.com/office/powerpoint/2010/main" val="1912237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23232"/>
                </a:solidFill>
                <a:effectLst/>
                <a:latin typeface="IBM Plex Sans" panose="020B0503050203000203" pitchFamily="34" charset="0"/>
              </a:rPr>
              <a:t>When the cursor is </a:t>
            </a:r>
            <a:r>
              <a:rPr lang="en-US" b="1" i="0" dirty="0">
                <a:solidFill>
                  <a:srgbClr val="323232"/>
                </a:solidFill>
                <a:effectLst/>
                <a:latin typeface="IBM Plex Sans" panose="020B0503050203000203" pitchFamily="34" charset="0"/>
              </a:rPr>
              <a:t>pseudo</a:t>
            </a:r>
            <a:r>
              <a:rPr lang="en-US" b="0" i="0" dirty="0">
                <a:solidFill>
                  <a:srgbClr val="323232"/>
                </a:solidFill>
                <a:effectLst/>
                <a:latin typeface="IBM Plex Sans" panose="020B0503050203000203" pitchFamily="34" charset="0"/>
              </a:rPr>
              <a:t> closed, the underlying file and ODP are left open. All record locks are released; however, a shared lock still appears on the file. Db2 for </a:t>
            </a:r>
            <a:r>
              <a:rPr lang="en-US" b="0" i="0" dirty="0" err="1">
                <a:solidFill>
                  <a:srgbClr val="323232"/>
                </a:solidFill>
                <a:effectLst/>
                <a:latin typeface="IBM Plex Sans" panose="020B0503050203000203" pitchFamily="34" charset="0"/>
              </a:rPr>
              <a:t>i</a:t>
            </a:r>
            <a:r>
              <a:rPr lang="en-US" b="0" i="0" dirty="0">
                <a:solidFill>
                  <a:srgbClr val="323232"/>
                </a:solidFill>
                <a:effectLst/>
                <a:latin typeface="IBM Plex Sans" panose="020B0503050203000203" pitchFamily="34" charset="0"/>
              </a:rPr>
              <a:t> can then reuse the cursor as needed without the cost of a </a:t>
            </a:r>
            <a:r>
              <a:rPr lang="en-US" b="1" i="0" dirty="0">
                <a:solidFill>
                  <a:srgbClr val="323232"/>
                </a:solidFill>
                <a:effectLst/>
                <a:latin typeface="IBM Plex Sans" panose="020B0503050203000203" pitchFamily="34" charset="0"/>
              </a:rPr>
              <a:t>full</a:t>
            </a:r>
            <a:r>
              <a:rPr lang="en-US" b="0" i="0" dirty="0">
                <a:solidFill>
                  <a:srgbClr val="323232"/>
                </a:solidFill>
                <a:effectLst/>
                <a:latin typeface="IBM Plex Sans" panose="020B0503050203000203" pitchFamily="34" charset="0"/>
              </a:rPr>
              <a:t> open of the file.</a:t>
            </a:r>
          </a:p>
          <a:p>
            <a:endParaRPr lang="en-US" b="0" i="0" dirty="0">
              <a:solidFill>
                <a:srgbClr val="323232"/>
              </a:solidFill>
              <a:effectLst/>
              <a:latin typeface="IBM Plex Sans" panose="020B0503050203000203" pitchFamily="34" charset="0"/>
            </a:endParaRPr>
          </a:p>
          <a:p>
            <a:endParaRPr lang="en-US" b="0" i="0" dirty="0">
              <a:solidFill>
                <a:srgbClr val="323232"/>
              </a:solidFill>
              <a:effectLst/>
              <a:latin typeface="IBM Plex Sans" panose="020B0503050203000203" pitchFamily="34" charset="0"/>
            </a:endParaRPr>
          </a:p>
        </p:txBody>
      </p:sp>
      <p:sp>
        <p:nvSpPr>
          <p:cNvPr id="4" name="Slide Number Placeholder 3"/>
          <p:cNvSpPr>
            <a:spLocks noGrp="1"/>
          </p:cNvSpPr>
          <p:nvPr>
            <p:ph type="sldNum" sz="quarter" idx="5"/>
          </p:nvPr>
        </p:nvSpPr>
        <p:spPr/>
        <p:txBody>
          <a:bodyPr/>
          <a:lstStyle/>
          <a:p>
            <a:fld id="{2EA678A8-5F10-42B1-A023-03030236D603}" type="slidenum">
              <a:rPr lang="en-US" smtClean="0"/>
              <a:t>19</a:t>
            </a:fld>
            <a:endParaRPr lang="en-US"/>
          </a:p>
        </p:txBody>
      </p:sp>
    </p:spTree>
    <p:extLst>
      <p:ext uri="{BB962C8B-B14F-4D97-AF65-F5344CB8AC3E}">
        <p14:creationId xmlns:p14="http://schemas.microsoft.com/office/powerpoint/2010/main" val="2117918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a:t>
            </a:r>
            <a:r>
              <a:rPr lang="en-US" dirty="0" err="1"/>
              <a:t>sp_addmessage</a:t>
            </a:r>
            <a:r>
              <a:rPr lang="en-US" dirty="0"/>
              <a:t> and </a:t>
            </a:r>
            <a:r>
              <a:rPr lang="en-US" dirty="0" err="1"/>
              <a:t>sysmessages</a:t>
            </a:r>
            <a:r>
              <a:rPr lang="en-US" dirty="0"/>
              <a:t>, always use error message number of 50001 or greater.</a:t>
            </a:r>
            <a:br>
              <a:rPr lang="en-US" dirty="0"/>
            </a:b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20</a:t>
            </a:fld>
            <a:endParaRPr lang="en-US"/>
          </a:p>
        </p:txBody>
      </p:sp>
    </p:spTree>
    <p:extLst>
      <p:ext uri="{BB962C8B-B14F-4D97-AF65-F5344CB8AC3E}">
        <p14:creationId xmlns:p14="http://schemas.microsoft.com/office/powerpoint/2010/main" val="330049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latin typeface="Google Sans"/>
              </a:rPr>
              <a:t>Many ways to run SQL Queries. STRSQL, embed in SQLRPGLE, Run SQL Statements in ACS.</a:t>
            </a:r>
          </a:p>
          <a:p>
            <a:r>
              <a:rPr lang="en-US" b="0" i="0" dirty="0">
                <a:solidFill>
                  <a:srgbClr val="1F1F1F"/>
                </a:solidFill>
                <a:effectLst/>
                <a:latin typeface="Google Sans"/>
              </a:rPr>
              <a:t>Special Powers? Loops, Conditional Logic, Code Blocks &amp; passing parameters</a:t>
            </a:r>
          </a:p>
          <a:p>
            <a:r>
              <a:rPr lang="en-US" b="0" i="0" dirty="0">
                <a:solidFill>
                  <a:srgbClr val="1F1F1F"/>
                </a:solidFill>
                <a:effectLst/>
                <a:latin typeface="Google Sans"/>
              </a:rPr>
              <a:t>Because of the fact it is stored in DB2 database, not only the RPGLE programs, any modern application that has access  to DB2 can make use of SQL SP</a:t>
            </a:r>
          </a:p>
          <a:p>
            <a:r>
              <a:rPr lang="en-US" b="0" i="0" dirty="0">
                <a:solidFill>
                  <a:srgbClr val="1F1F1F"/>
                </a:solidFill>
                <a:effectLst/>
                <a:latin typeface="Google Sans"/>
              </a:rPr>
              <a:t>You can invoke a stored procedure from an application program or from the command line processor.</a:t>
            </a:r>
            <a:endParaRPr lang="en-US" dirty="0"/>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4</a:t>
            </a:fld>
            <a:endParaRPr lang="en-US"/>
          </a:p>
        </p:txBody>
      </p:sp>
    </p:spTree>
    <p:extLst>
      <p:ext uri="{BB962C8B-B14F-4D97-AF65-F5344CB8AC3E}">
        <p14:creationId xmlns:p14="http://schemas.microsoft.com/office/powerpoint/2010/main" val="3463314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Displaying 100s of records on front end.</a:t>
            </a:r>
          </a:p>
          <a:p>
            <a:r>
              <a:rPr lang="en-US" dirty="0"/>
              <a:t>May cause increased loading time</a:t>
            </a:r>
          </a:p>
          <a:p>
            <a:r>
              <a:rPr lang="en-US" dirty="0"/>
              <a:t>Hard to manage the SQL Queries across various front end screens</a:t>
            </a:r>
          </a:p>
          <a:p>
            <a:r>
              <a:rPr lang="en-US" dirty="0"/>
              <a:t>End Users can manipulate SQL Statements &amp; Variables </a:t>
            </a:r>
          </a:p>
          <a:p>
            <a:r>
              <a:rPr lang="en-US" dirty="0"/>
              <a:t>Encapsulation of business logic</a:t>
            </a:r>
          </a:p>
        </p:txBody>
      </p:sp>
      <p:sp>
        <p:nvSpPr>
          <p:cNvPr id="4" name="Slide Number Placeholder 3"/>
          <p:cNvSpPr>
            <a:spLocks noGrp="1"/>
          </p:cNvSpPr>
          <p:nvPr>
            <p:ph type="sldNum" sz="quarter" idx="5"/>
          </p:nvPr>
        </p:nvSpPr>
        <p:spPr/>
        <p:txBody>
          <a:bodyPr/>
          <a:lstStyle/>
          <a:p>
            <a:fld id="{2EA678A8-5F10-42B1-A023-03030236D603}" type="slidenum">
              <a:rPr lang="en-US" smtClean="0"/>
              <a:t>5</a:t>
            </a:fld>
            <a:endParaRPr lang="en-US"/>
          </a:p>
        </p:txBody>
      </p:sp>
    </p:spTree>
    <p:extLst>
      <p:ext uri="{BB962C8B-B14F-4D97-AF65-F5344CB8AC3E}">
        <p14:creationId xmlns:p14="http://schemas.microsoft.com/office/powerpoint/2010/main" val="275126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6</a:t>
            </a:fld>
            <a:endParaRPr lang="en-US"/>
          </a:p>
        </p:txBody>
      </p:sp>
    </p:spTree>
    <p:extLst>
      <p:ext uri="{BB962C8B-B14F-4D97-AF65-F5344CB8AC3E}">
        <p14:creationId xmlns:p14="http://schemas.microsoft.com/office/powerpoint/2010/main" val="4064266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 is the 1</a:t>
            </a:r>
            <a:r>
              <a:rPr lang="en-US" baseline="30000" dirty="0"/>
              <a:t>st</a:t>
            </a:r>
            <a:r>
              <a:rPr lang="en-US" dirty="0"/>
              <a:t> step in modernizing the </a:t>
            </a:r>
            <a:r>
              <a:rPr lang="en-US" dirty="0" err="1"/>
              <a:t>IBMi</a:t>
            </a:r>
            <a:endParaRPr lang="en-US" dirty="0"/>
          </a:p>
          <a:p>
            <a:r>
              <a:rPr lang="en-US" dirty="0"/>
              <a:t>Best thing – we get to utilize popular modern languages in our application. </a:t>
            </a:r>
          </a:p>
          <a:p>
            <a:r>
              <a:rPr lang="en-US" dirty="0"/>
              <a:t>Natively supported programming languages and if you decide to host your application elsewhere by using </a:t>
            </a:r>
            <a:r>
              <a:rPr lang="en-US" dirty="0" err="1"/>
              <a:t>DotNet</a:t>
            </a:r>
            <a:r>
              <a:rPr lang="en-US" dirty="0"/>
              <a:t>, Golang, Kotlin or Perl. ODBC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choice is yours. Modernize using your choice of Programming Language.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Legacy Scenario: ERP application developed and enhanced on RPG over the period of 10-15 years.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existing legacy code</a:t>
            </a:r>
          </a:p>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7</a:t>
            </a:fld>
            <a:endParaRPr lang="en-US"/>
          </a:p>
        </p:txBody>
      </p:sp>
    </p:spTree>
    <p:extLst>
      <p:ext uri="{BB962C8B-B14F-4D97-AF65-F5344CB8AC3E}">
        <p14:creationId xmlns:p14="http://schemas.microsoft.com/office/powerpoint/2010/main" val="344047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 SPs are a bunch of SQL Statements with some super powers.</a:t>
            </a:r>
          </a:p>
          <a:p>
            <a:r>
              <a:rPr lang="en-US" dirty="0"/>
              <a:t>Usage of arrays, data structures, built-in-functions, sub-procedures and service-programs</a:t>
            </a:r>
          </a:p>
          <a:p>
            <a:endParaRPr lang="en-US" dirty="0"/>
          </a:p>
          <a:p>
            <a:r>
              <a:rPr lang="en-US" dirty="0"/>
              <a:t>Core of the existing business logic can be encapsulated for clients to use.</a:t>
            </a:r>
          </a:p>
        </p:txBody>
      </p:sp>
      <p:sp>
        <p:nvSpPr>
          <p:cNvPr id="4" name="Slide Number Placeholder 3"/>
          <p:cNvSpPr>
            <a:spLocks noGrp="1"/>
          </p:cNvSpPr>
          <p:nvPr>
            <p:ph type="sldNum" sz="quarter" idx="5"/>
          </p:nvPr>
        </p:nvSpPr>
        <p:spPr/>
        <p:txBody>
          <a:bodyPr/>
          <a:lstStyle/>
          <a:p>
            <a:fld id="{2EA678A8-5F10-42B1-A023-03030236D603}" type="slidenum">
              <a:rPr lang="en-US" smtClean="0"/>
              <a:t>8</a:t>
            </a:fld>
            <a:endParaRPr lang="en-US"/>
          </a:p>
        </p:txBody>
      </p:sp>
    </p:spTree>
    <p:extLst>
      <p:ext uri="{BB962C8B-B14F-4D97-AF65-F5344CB8AC3E}">
        <p14:creationId xmlns:p14="http://schemas.microsoft.com/office/powerpoint/2010/main" val="4290715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9</a:t>
            </a:fld>
            <a:endParaRPr lang="en-US"/>
          </a:p>
        </p:txBody>
      </p:sp>
    </p:spTree>
    <p:extLst>
      <p:ext uri="{BB962C8B-B14F-4D97-AF65-F5344CB8AC3E}">
        <p14:creationId xmlns:p14="http://schemas.microsoft.com/office/powerpoint/2010/main" val="152968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678A8-5F10-42B1-A023-03030236D603}" type="slidenum">
              <a:rPr lang="en-US" smtClean="0"/>
              <a:t>10</a:t>
            </a:fld>
            <a:endParaRPr lang="en-US"/>
          </a:p>
        </p:txBody>
      </p:sp>
    </p:spTree>
    <p:extLst>
      <p:ext uri="{BB962C8B-B14F-4D97-AF65-F5344CB8AC3E}">
        <p14:creationId xmlns:p14="http://schemas.microsoft.com/office/powerpoint/2010/main" val="169629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b="0" i="0" u="none" strike="noStrike" dirty="0">
                <a:solidFill>
                  <a:srgbClr val="000000"/>
                </a:solidFill>
                <a:effectLst/>
                <a:highlight>
                  <a:srgbClr val="F5F5F5"/>
                </a:highlight>
                <a:latin typeface="Aptos" panose="020B0004020202020204" pitchFamily="34" charset="0"/>
              </a:rPr>
              <a:t>Breakdown complex logic into smaller, reusable units. E.g., Running Custom SQL Reports</a:t>
            </a:r>
            <a:r>
              <a:rPr lang="en-US" b="0" i="0" dirty="0">
                <a:solidFill>
                  <a:srgbClr val="444444"/>
                </a:solidFill>
                <a:effectLst/>
                <a:highlight>
                  <a:srgbClr val="F5F5F5"/>
                </a:highlight>
                <a:latin typeface="Aptos" panose="020B0004020202020204" pitchFamily="34"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u="none" strike="noStrike" dirty="0">
                <a:solidFill>
                  <a:srgbClr val="000000"/>
                </a:solidFill>
                <a:effectLst/>
                <a:highlight>
                  <a:srgbClr val="F5F5F5"/>
                </a:highlight>
                <a:latin typeface="Aptos" panose="020B0004020202020204" pitchFamily="34" charset="0"/>
              </a:rPr>
              <a:t>UDFs can improve query performance by precomputing results or handling repetitive tasks efficiently. Non-deterministic. </a:t>
            </a:r>
            <a:r>
              <a:rPr lang="en-US" b="0" i="0" u="none" strike="noStrike" dirty="0" err="1">
                <a:solidFill>
                  <a:srgbClr val="000000"/>
                </a:solidFill>
                <a:effectLst/>
                <a:highlight>
                  <a:srgbClr val="F5F5F5"/>
                </a:highlight>
                <a:latin typeface="Aptos" panose="020B0004020202020204" pitchFamily="34" charset="0"/>
              </a:rPr>
              <a:t>E.g</a:t>
            </a:r>
            <a:r>
              <a:rPr lang="en-US" b="0" i="0" u="none" strike="noStrike" dirty="0">
                <a:solidFill>
                  <a:srgbClr val="000000"/>
                </a:solidFill>
                <a:effectLst/>
                <a:highlight>
                  <a:srgbClr val="F5F5F5"/>
                </a:highlight>
                <a:latin typeface="Aptos" panose="020B0004020202020204" pitchFamily="34" charset="0"/>
              </a:rPr>
              <a:t>,. Find out the day of the week.</a:t>
            </a:r>
            <a:r>
              <a:rPr lang="en-US" b="0" i="0" dirty="0">
                <a:solidFill>
                  <a:srgbClr val="444444"/>
                </a:solidFill>
                <a:effectLst/>
                <a:highlight>
                  <a:srgbClr val="F5F5F5"/>
                </a:highlight>
                <a:latin typeface="Aptos" panose="020B0004020202020204" pitchFamily="34"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u="none" strike="noStrike" dirty="0">
                <a:solidFill>
                  <a:srgbClr val="000000"/>
                </a:solidFill>
                <a:effectLst/>
                <a:highlight>
                  <a:srgbClr val="F5F5F5"/>
                </a:highlight>
                <a:latin typeface="Aptos" panose="020B0004020202020204" pitchFamily="34" charset="0"/>
              </a:rPr>
              <a:t>Execute common calculations or transformations efficiently. E.g., Date Conversion &amp; encapsulating two or more built-in-functions and give it a new name.</a:t>
            </a:r>
            <a:r>
              <a:rPr lang="en-US" b="0" i="0" dirty="0">
                <a:solidFill>
                  <a:srgbClr val="444444"/>
                </a:solidFill>
                <a:effectLst/>
                <a:highlight>
                  <a:srgbClr val="F5F5F5"/>
                </a:highlight>
                <a:latin typeface="Aptos" panose="020B0004020202020204" pitchFamily="34"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u="none" strike="noStrike" dirty="0">
                <a:solidFill>
                  <a:srgbClr val="000000"/>
                </a:solidFill>
                <a:effectLst/>
                <a:highlight>
                  <a:srgbClr val="F5F5F5"/>
                </a:highlight>
                <a:latin typeface="Aptos" panose="020B0004020202020204" pitchFamily="34" charset="0"/>
              </a:rPr>
              <a:t>Easily format the SQL Query data on the fly and view the results instantly</a:t>
            </a:r>
            <a:r>
              <a:rPr lang="en-US" b="0" i="0" dirty="0">
                <a:solidFill>
                  <a:srgbClr val="444444"/>
                </a:solidFill>
                <a:effectLst/>
                <a:highlight>
                  <a:srgbClr val="F5F5F5"/>
                </a:highlight>
                <a:latin typeface="Aptos" panose="020B0004020202020204" pitchFamily="34"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a:solidFill>
                  <a:srgbClr val="444444"/>
                </a:solidFill>
                <a:effectLst/>
                <a:highlight>
                  <a:srgbClr val="F5F5F5"/>
                </a:highlight>
                <a:latin typeface="Aptos" panose="020B0004020202020204" pitchFamily="34" charset="0"/>
              </a:rPr>
              <a:t>​</a:t>
            </a:r>
            <a:endParaRPr lang="en-US" b="0" i="0">
              <a:solidFill>
                <a:srgbClr val="444444"/>
              </a:solidFill>
              <a:effectLst/>
              <a:highlight>
                <a:srgbClr val="F5F5F5"/>
              </a:highligh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2EA678A8-5F10-42B1-A023-03030236D603}" type="slidenum">
              <a:rPr lang="en-US" smtClean="0"/>
              <a:t>11</a:t>
            </a:fld>
            <a:endParaRPr lang="en-US"/>
          </a:p>
        </p:txBody>
      </p:sp>
    </p:spTree>
    <p:extLst>
      <p:ext uri="{BB962C8B-B14F-4D97-AF65-F5344CB8AC3E}">
        <p14:creationId xmlns:p14="http://schemas.microsoft.com/office/powerpoint/2010/main" val="3145623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91D5-D839-CC0A-D88B-880E0BC68D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250382-BE95-30CB-FE1F-079EBD707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3702D7-A017-84CD-3A4C-B47D98AA1A92}"/>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5" name="Footer Placeholder 4">
            <a:extLst>
              <a:ext uri="{FF2B5EF4-FFF2-40B4-BE49-F238E27FC236}">
                <a16:creationId xmlns:a16="http://schemas.microsoft.com/office/drawing/2014/main" id="{386D1DF4-7B6D-C21C-8339-6AFF16D3E9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C41E16-50D5-9487-FF93-322788B342A7}"/>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57935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1E786-E59A-ED95-9E52-B7EB3E5281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CA4AF0-5973-AA4E-CAC4-589AAE6BAF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DE635C-45E2-9374-0DB4-F86D717DBCB6}"/>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5" name="Footer Placeholder 4">
            <a:extLst>
              <a:ext uri="{FF2B5EF4-FFF2-40B4-BE49-F238E27FC236}">
                <a16:creationId xmlns:a16="http://schemas.microsoft.com/office/drawing/2014/main" id="{C6329E6E-F3C7-A3FB-4AAD-94885F07D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620AA7-F49E-1F41-2145-50CF40A8CD02}"/>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283079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B0ACD9-4CFF-BB55-7E62-EAA6B6AE6A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DB163F-D174-FDBB-E94B-992E6A89DA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32572D-AF8F-723C-6404-1B3354D67DA5}"/>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5" name="Footer Placeholder 4">
            <a:extLst>
              <a:ext uri="{FF2B5EF4-FFF2-40B4-BE49-F238E27FC236}">
                <a16:creationId xmlns:a16="http://schemas.microsoft.com/office/drawing/2014/main" id="{3073FE57-57EE-6156-1939-877984CA8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DD5ACD-7821-A243-C293-CB46EB0D0BF7}"/>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423663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ABAD-C9F5-DD2E-E05F-F75C3EDF82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B762F4-9B3F-B7C5-0C52-59194842C8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CFAFA1-AFCA-EBB3-61A5-C00A9A90582C}"/>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5" name="Footer Placeholder 4">
            <a:extLst>
              <a:ext uri="{FF2B5EF4-FFF2-40B4-BE49-F238E27FC236}">
                <a16:creationId xmlns:a16="http://schemas.microsoft.com/office/drawing/2014/main" id="{4588B2C3-A638-8F1A-ED82-6B6ABA2217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9D2D6F-956C-6C39-757E-01C26E342372}"/>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265880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05EA-3207-E6CC-2651-3DF4DCD0A2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1D7D83-7C17-9D31-BAF5-D52A0746B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F74663-1C0C-CA9B-025F-6E0B2613F226}"/>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5" name="Footer Placeholder 4">
            <a:extLst>
              <a:ext uri="{FF2B5EF4-FFF2-40B4-BE49-F238E27FC236}">
                <a16:creationId xmlns:a16="http://schemas.microsoft.com/office/drawing/2014/main" id="{6D5AA126-338A-AD07-E2B9-7DB63C5160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4B8592-DD4F-3997-0B03-8158A106444E}"/>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131987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785E-C128-ABD9-F0E0-61C41101C2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686E46-FBC5-23F3-838D-FE298C769C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F2BE07-7C3B-B67B-87FA-30F6D563F2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56E834-4887-28A4-3099-F9CA3311F8B1}"/>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6" name="Footer Placeholder 5">
            <a:extLst>
              <a:ext uri="{FF2B5EF4-FFF2-40B4-BE49-F238E27FC236}">
                <a16:creationId xmlns:a16="http://schemas.microsoft.com/office/drawing/2014/main" id="{9ABF5414-0AED-52D6-224C-0F514DEFCC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9080F5-4EEF-6383-D4F6-B8E3D9E720A3}"/>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43554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F1B3-CDD6-9BAF-3967-A4133CDAE8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191C3F-F816-F50E-5AC0-53712A54B8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1B5428-53AF-8C5E-B011-4621EEBF4A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157118-EEA7-3DFE-E698-D244EBA75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140714-BBA6-7A54-98A8-7DFC1F906C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0407A3-3660-27EB-2250-9422CADAC873}"/>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8" name="Footer Placeholder 7">
            <a:extLst>
              <a:ext uri="{FF2B5EF4-FFF2-40B4-BE49-F238E27FC236}">
                <a16:creationId xmlns:a16="http://schemas.microsoft.com/office/drawing/2014/main" id="{8B1D576D-48E9-D6F2-7D26-708A0DBE91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85C4FD-D0B1-7C6B-6883-58AB37FADF57}"/>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93952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908F-6CF6-3789-AC99-1F4CC1DF98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A7BBF5-D4B3-3400-4FF8-D46D2CCC9791}"/>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4" name="Footer Placeholder 3">
            <a:extLst>
              <a:ext uri="{FF2B5EF4-FFF2-40B4-BE49-F238E27FC236}">
                <a16:creationId xmlns:a16="http://schemas.microsoft.com/office/drawing/2014/main" id="{BE383656-E5B4-D25D-0E91-93C17D1F72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3A9E71-66BC-FFC5-2FE0-82F773F47DDA}"/>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31827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49E624-5547-9B90-189D-EBA68686AFD9}"/>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3" name="Footer Placeholder 2">
            <a:extLst>
              <a:ext uri="{FF2B5EF4-FFF2-40B4-BE49-F238E27FC236}">
                <a16:creationId xmlns:a16="http://schemas.microsoft.com/office/drawing/2014/main" id="{2485BAC8-428E-0B20-9572-A808562CDC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65B5C2-B122-9D29-7C55-5CBB4C1D6A15}"/>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3893991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728D-5F92-732E-A305-57802FFD9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C84591-837D-D7E9-8B97-7B98EC32EF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2F5CD0-312F-CA8D-BC3F-A7B8A1B11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411B3-E949-30FE-53BE-7C10154C74FF}"/>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6" name="Footer Placeholder 5">
            <a:extLst>
              <a:ext uri="{FF2B5EF4-FFF2-40B4-BE49-F238E27FC236}">
                <a16:creationId xmlns:a16="http://schemas.microsoft.com/office/drawing/2014/main" id="{6D537B4D-3EF7-180E-17E7-C7E847CB2F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2E30AE-61A2-CB44-B4B3-88352724615D}"/>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362384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83F9-0EC3-F201-45B5-E9FCCC685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B7F88B-99A5-E8D0-3EDC-63943F52CA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240DCB-2D8A-2615-9AA1-538EB0D84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DABEA7-533B-0878-B4AE-ABFBFEF24CF3}"/>
              </a:ext>
            </a:extLst>
          </p:cNvPr>
          <p:cNvSpPr>
            <a:spLocks noGrp="1"/>
          </p:cNvSpPr>
          <p:nvPr>
            <p:ph type="dt" sz="half" idx="10"/>
          </p:nvPr>
        </p:nvSpPr>
        <p:spPr/>
        <p:txBody>
          <a:bodyPr/>
          <a:lstStyle/>
          <a:p>
            <a:fld id="{66EFE03B-ED6E-4F02-9F68-2FC4E0EDB2F5}" type="datetimeFigureOut">
              <a:rPr lang="en-IN" smtClean="0"/>
              <a:t>01-08-2024</a:t>
            </a:fld>
            <a:endParaRPr lang="en-IN"/>
          </a:p>
        </p:txBody>
      </p:sp>
      <p:sp>
        <p:nvSpPr>
          <p:cNvPr id="6" name="Footer Placeholder 5">
            <a:extLst>
              <a:ext uri="{FF2B5EF4-FFF2-40B4-BE49-F238E27FC236}">
                <a16:creationId xmlns:a16="http://schemas.microsoft.com/office/drawing/2014/main" id="{77623512-FAA7-F436-D119-AE1DAB1623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924429-15EB-7BED-97B6-46D383B0BA38}"/>
              </a:ext>
            </a:extLst>
          </p:cNvPr>
          <p:cNvSpPr>
            <a:spLocks noGrp="1"/>
          </p:cNvSpPr>
          <p:nvPr>
            <p:ph type="sldNum" sz="quarter" idx="12"/>
          </p:nvPr>
        </p:nvSpPr>
        <p:spPr/>
        <p:txBody>
          <a:bodyPr/>
          <a:lstStyle/>
          <a:p>
            <a:fld id="{B3CCE2C9-E90C-4E1D-96CA-77213DBC6151}" type="slidenum">
              <a:rPr lang="en-IN" smtClean="0"/>
              <a:t>‹#›</a:t>
            </a:fld>
            <a:endParaRPr lang="en-IN"/>
          </a:p>
        </p:txBody>
      </p:sp>
    </p:spTree>
    <p:extLst>
      <p:ext uri="{BB962C8B-B14F-4D97-AF65-F5344CB8AC3E}">
        <p14:creationId xmlns:p14="http://schemas.microsoft.com/office/powerpoint/2010/main" val="273154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FAEFF9-0E9E-6FB6-40D5-C18EADABA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E6AEAE-713A-00CA-211B-5F7553DA4A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C25460-066C-7537-98FC-2E2E40CE8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FE03B-ED6E-4F02-9F68-2FC4E0EDB2F5}" type="datetimeFigureOut">
              <a:rPr lang="en-IN" smtClean="0"/>
              <a:t>01-08-2024</a:t>
            </a:fld>
            <a:endParaRPr lang="en-IN"/>
          </a:p>
        </p:txBody>
      </p:sp>
      <p:sp>
        <p:nvSpPr>
          <p:cNvPr id="5" name="Footer Placeholder 4">
            <a:extLst>
              <a:ext uri="{FF2B5EF4-FFF2-40B4-BE49-F238E27FC236}">
                <a16:creationId xmlns:a16="http://schemas.microsoft.com/office/drawing/2014/main" id="{DC129BDA-3711-149C-BAD3-73E050EDB6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E56BC4-2076-D0FF-F62A-B6A296F795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CE2C9-E90C-4E1D-96CA-77213DBC6151}" type="slidenum">
              <a:rPr lang="en-IN" smtClean="0"/>
              <a:t>‹#›</a:t>
            </a:fld>
            <a:endParaRPr lang="en-IN"/>
          </a:p>
        </p:txBody>
      </p:sp>
    </p:spTree>
    <p:extLst>
      <p:ext uri="{BB962C8B-B14F-4D97-AF65-F5344CB8AC3E}">
        <p14:creationId xmlns:p14="http://schemas.microsoft.com/office/powerpoint/2010/main" val="2196358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programmers.io/ibmi-ebook/"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406" y="0"/>
            <a:ext cx="5266594" cy="2065158"/>
          </a:xfrm>
          <a:prstGeom prst="rect">
            <a:avLst/>
          </a:prstGeom>
        </p:spPr>
      </p:pic>
      <p:sp>
        <p:nvSpPr>
          <p:cNvPr id="7" name="Rectangle 6">
            <a:extLst>
              <a:ext uri="{FF2B5EF4-FFF2-40B4-BE49-F238E27FC236}">
                <a16:creationId xmlns:a16="http://schemas.microsoft.com/office/drawing/2014/main" id="{EAF40F6A-4663-6ADE-C077-D1E10AD12BFE}"/>
              </a:ext>
            </a:extLst>
          </p:cNvPr>
          <p:cNvSpPr/>
          <p:nvPr/>
        </p:nvSpPr>
        <p:spPr>
          <a:xfrm>
            <a:off x="0" y="4536830"/>
            <a:ext cx="12192000" cy="232116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D5454C35-6A05-4FF6-D4A9-310AEADEAACF}"/>
              </a:ext>
            </a:extLst>
          </p:cNvPr>
          <p:cNvSpPr txBox="1"/>
          <p:nvPr/>
        </p:nvSpPr>
        <p:spPr>
          <a:xfrm>
            <a:off x="70338" y="4493371"/>
            <a:ext cx="12121662" cy="2308324"/>
          </a:xfrm>
          <a:prstGeom prst="rect">
            <a:avLst/>
          </a:prstGeom>
          <a:noFill/>
        </p:spPr>
        <p:txBody>
          <a:bodyPr wrap="square" rtlCol="0">
            <a:spAutoFit/>
          </a:bodyPr>
          <a:lstStyle/>
          <a:p>
            <a:pPr algn="ctr"/>
            <a:r>
              <a:rPr lang="en-US" sz="4800" dirty="0"/>
              <a:t>IBM Lunch &amp; Learn Series 2024</a:t>
            </a:r>
          </a:p>
          <a:p>
            <a:pPr algn="ctr"/>
            <a:r>
              <a:rPr lang="en-US" sz="4800" dirty="0"/>
              <a:t>Enhancing Performance with SQL Stored Procedures &amp; UDF</a:t>
            </a:r>
            <a:endParaRPr lang="en-IN" sz="4800" dirty="0"/>
          </a:p>
        </p:txBody>
      </p:sp>
    </p:spTree>
    <p:extLst>
      <p:ext uri="{BB962C8B-B14F-4D97-AF65-F5344CB8AC3E}">
        <p14:creationId xmlns:p14="http://schemas.microsoft.com/office/powerpoint/2010/main" val="2026630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E1678273-50F3-3899-3B75-FFD33669CA3D}"/>
              </a:ext>
            </a:extLst>
          </p:cNvPr>
          <p:cNvSpPr txBox="1"/>
          <p:nvPr/>
        </p:nvSpPr>
        <p:spPr>
          <a:xfrm>
            <a:off x="1358309" y="2449114"/>
            <a:ext cx="840169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ea typeface="Times New Roman" panose="02020603050405020304" pitchFamily="18" charset="0"/>
              </a:rPr>
              <a:t>UDFs are custom functions created by developers within the DB2 database on </a:t>
            </a:r>
            <a:r>
              <a:rPr lang="en-US" dirty="0" err="1">
                <a:ea typeface="Times New Roman" panose="02020603050405020304" pitchFamily="18" charset="0"/>
              </a:rPr>
              <a:t>IBMi</a:t>
            </a:r>
            <a:r>
              <a:rPr lang="en-US" dirty="0">
                <a:ea typeface="Times New Roman" panose="02020603050405020304" pitchFamily="18" charset="0"/>
              </a:rPr>
              <a:t>. </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Can encapsulate SQL logic and can return a single value (scalar) or an entire table (table-valued).</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Program object is stored on the DB2 database.</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It can be invoked only in SQL Statements</a:t>
            </a:r>
          </a:p>
        </p:txBody>
      </p:sp>
      <p:sp>
        <p:nvSpPr>
          <p:cNvPr id="4" name="Rectangle 3">
            <a:extLst>
              <a:ext uri="{FF2B5EF4-FFF2-40B4-BE49-F238E27FC236}">
                <a16:creationId xmlns:a16="http://schemas.microsoft.com/office/drawing/2014/main" id="{9C0D1D6F-43D2-B0BE-B089-22338D1F170D}"/>
              </a:ext>
            </a:extLst>
          </p:cNvPr>
          <p:cNvSpPr/>
          <p:nvPr/>
        </p:nvSpPr>
        <p:spPr>
          <a:xfrm>
            <a:off x="1184361" y="805125"/>
            <a:ext cx="64671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User Defined Function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1026" name="Picture 2">
            <a:extLst>
              <a:ext uri="{FF2B5EF4-FFF2-40B4-BE49-F238E27FC236}">
                <a16:creationId xmlns:a16="http://schemas.microsoft.com/office/drawing/2014/main" id="{2AFB92F0-2918-9FCB-710C-F72C15CA0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2988" y="2713316"/>
            <a:ext cx="1779921" cy="177992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493AF2F-B4A4-3DD7-C402-81CD909FDA9B}"/>
              </a:ext>
            </a:extLst>
          </p:cNvPr>
          <p:cNvSpPr/>
          <p:nvPr/>
        </p:nvSpPr>
        <p:spPr>
          <a:xfrm>
            <a:off x="1706420" y="622973"/>
            <a:ext cx="1073051"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what is</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9108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E1678273-50F3-3899-3B75-FFD33669CA3D}"/>
              </a:ext>
            </a:extLst>
          </p:cNvPr>
          <p:cNvSpPr txBox="1"/>
          <p:nvPr/>
        </p:nvSpPr>
        <p:spPr>
          <a:xfrm>
            <a:off x="1282109" y="2299817"/>
            <a:ext cx="8401692"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ea typeface="Times New Roman" panose="02020603050405020304" pitchFamily="18" charset="0"/>
              </a:rPr>
              <a:t>Modularity &amp; Code Reusability</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Performance Optimization</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Code abstraction &amp; Encapsulation</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Data formatting on the fly</a:t>
            </a:r>
          </a:p>
        </p:txBody>
      </p:sp>
      <p:sp>
        <p:nvSpPr>
          <p:cNvPr id="4" name="Rectangle 3">
            <a:extLst>
              <a:ext uri="{FF2B5EF4-FFF2-40B4-BE49-F238E27FC236}">
                <a16:creationId xmlns:a16="http://schemas.microsoft.com/office/drawing/2014/main" id="{9C0D1D6F-43D2-B0BE-B089-22338D1F170D}"/>
              </a:ext>
            </a:extLst>
          </p:cNvPr>
          <p:cNvSpPr/>
          <p:nvPr/>
        </p:nvSpPr>
        <p:spPr>
          <a:xfrm>
            <a:off x="1184361" y="805125"/>
            <a:ext cx="64671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User Defined Function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892978" y="622973"/>
            <a:ext cx="699936"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why</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pic>
        <p:nvPicPr>
          <p:cNvPr id="2" name="Picture 2">
            <a:extLst>
              <a:ext uri="{FF2B5EF4-FFF2-40B4-BE49-F238E27FC236}">
                <a16:creationId xmlns:a16="http://schemas.microsoft.com/office/drawing/2014/main" id="{B8CC7F81-5E8A-625E-7208-03C6CCC0BE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3801" y="2193118"/>
            <a:ext cx="2244725" cy="224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052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029301" y="700349"/>
            <a:ext cx="64671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User Defined Function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41666" y="588727"/>
            <a:ext cx="1057277"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how to</a:t>
            </a:r>
          </a:p>
        </p:txBody>
      </p:sp>
      <p:pic>
        <p:nvPicPr>
          <p:cNvPr id="3" name="Picture 2">
            <a:extLst>
              <a:ext uri="{FF2B5EF4-FFF2-40B4-BE49-F238E27FC236}">
                <a16:creationId xmlns:a16="http://schemas.microsoft.com/office/drawing/2014/main" id="{7E8346DE-BEB1-1266-258C-37E2F2E970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843" y="2513639"/>
            <a:ext cx="1779921" cy="17799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6CD310B-407E-92D6-6068-776F959F76C7}"/>
              </a:ext>
            </a:extLst>
          </p:cNvPr>
          <p:cNvSpPr/>
          <p:nvPr/>
        </p:nvSpPr>
        <p:spPr>
          <a:xfrm>
            <a:off x="4262879" y="4293560"/>
            <a:ext cx="3053848"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rPr>
              <a:t>Let’s see it in action</a:t>
            </a:r>
          </a:p>
        </p:txBody>
      </p:sp>
    </p:spTree>
    <p:extLst>
      <p:ext uri="{BB962C8B-B14F-4D97-AF65-F5344CB8AC3E}">
        <p14:creationId xmlns:p14="http://schemas.microsoft.com/office/powerpoint/2010/main" val="884492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042C3EF5-D0B6-C29D-B4C9-D54C0DEBD10C}"/>
              </a:ext>
            </a:extLst>
          </p:cNvPr>
          <p:cNvSpPr txBox="1"/>
          <p:nvPr/>
        </p:nvSpPr>
        <p:spPr>
          <a:xfrm>
            <a:off x="641146" y="1999986"/>
            <a:ext cx="7525734" cy="369332"/>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How the stored procedure is compiled and executed</a:t>
            </a:r>
          </a:p>
        </p:txBody>
      </p:sp>
      <p:sp>
        <p:nvSpPr>
          <p:cNvPr id="8" name="TextBox 7">
            <a:extLst>
              <a:ext uri="{FF2B5EF4-FFF2-40B4-BE49-F238E27FC236}">
                <a16:creationId xmlns:a16="http://schemas.microsoft.com/office/drawing/2014/main" id="{7049CD08-AD78-32AE-123B-EB82F148606A}"/>
              </a:ext>
            </a:extLst>
          </p:cNvPr>
          <p:cNvSpPr txBox="1"/>
          <p:nvPr/>
        </p:nvSpPr>
        <p:spPr>
          <a:xfrm>
            <a:off x="641146" y="2660831"/>
            <a:ext cx="4056765" cy="2824106"/>
          </a:xfrm>
          <a:prstGeom prst="rect">
            <a:avLst/>
          </a:prstGeom>
          <a:solidFill>
            <a:schemeClr val="bg1"/>
          </a:solidFill>
        </p:spPr>
        <p:txBody>
          <a:bodyPr wrap="square" rtlCol="0">
            <a:spAutoFit/>
          </a:bodyPr>
          <a:lstStyle/>
          <a:p>
            <a:pPr marL="285750" indent="-285750" algn="l">
              <a:lnSpc>
                <a:spcPct val="150000"/>
              </a:lnSpc>
              <a:buFont typeface="Wingdings" panose="05000000000000000000" pitchFamily="2" charset="2"/>
              <a:buChar char="§"/>
            </a:pPr>
            <a:r>
              <a:rPr lang="en-US" sz="2000" dirty="0">
                <a:latin typeface="Calibri  "/>
                <a:ea typeface="ＭＳ Ｐゴシック" panose="020B0600070205080204" pitchFamily="34" charset="-128"/>
              </a:rPr>
              <a:t>SQL Stored Procedure</a:t>
            </a:r>
          </a:p>
          <a:p>
            <a:pPr marL="742950" lvl="1" indent="-285750">
              <a:lnSpc>
                <a:spcPct val="150000"/>
              </a:lnSpc>
              <a:buFont typeface="Wingdings" panose="05000000000000000000" pitchFamily="2" charset="2"/>
              <a:buChar char="ü"/>
            </a:pPr>
            <a:r>
              <a:rPr lang="en-US" sz="1600" dirty="0">
                <a:latin typeface="Calibri  "/>
                <a:ea typeface="ＭＳ Ｐゴシック" panose="020B0600070205080204" pitchFamily="34" charset="-128"/>
              </a:rPr>
              <a:t> Procedural Logic </a:t>
            </a:r>
          </a:p>
          <a:p>
            <a:pPr marL="742950" lvl="1" indent="-285750">
              <a:lnSpc>
                <a:spcPct val="150000"/>
              </a:lnSpc>
              <a:buFont typeface="Wingdings" panose="05000000000000000000" pitchFamily="2" charset="2"/>
              <a:buChar char="ü"/>
            </a:pPr>
            <a:r>
              <a:rPr lang="en-US" sz="1600" dirty="0">
                <a:latin typeface="Calibri  "/>
                <a:ea typeface="ＭＳ Ｐゴシック" panose="020B0600070205080204" pitchFamily="34" charset="-128"/>
              </a:rPr>
              <a:t> SQL Queries</a:t>
            </a:r>
          </a:p>
          <a:p>
            <a:pPr marL="285750" indent="-285750" algn="l">
              <a:lnSpc>
                <a:spcPct val="150000"/>
              </a:lnSpc>
              <a:buFont typeface="Wingdings" panose="05000000000000000000" pitchFamily="2" charset="2"/>
              <a:buChar char="§"/>
            </a:pPr>
            <a:r>
              <a:rPr lang="en-US" sz="2000" dirty="0">
                <a:latin typeface="Calibri  "/>
                <a:ea typeface="ＭＳ Ｐゴシック" panose="020B0600070205080204" pitchFamily="34" charset="-128"/>
              </a:rPr>
              <a:t>SQL Function</a:t>
            </a:r>
          </a:p>
          <a:p>
            <a:pPr marL="742950" lvl="1" indent="-285750">
              <a:lnSpc>
                <a:spcPct val="150000"/>
              </a:lnSpc>
              <a:buFont typeface="Wingdings" panose="05000000000000000000" pitchFamily="2" charset="2"/>
              <a:buChar char="ü"/>
            </a:pPr>
            <a:r>
              <a:rPr lang="en-US" sz="1600" dirty="0">
                <a:latin typeface="Calibri  "/>
                <a:ea typeface="ＭＳ Ｐゴシック" panose="020B0600070205080204" pitchFamily="34" charset="-128"/>
              </a:rPr>
              <a:t> SQL Queries</a:t>
            </a:r>
          </a:p>
          <a:p>
            <a:pPr algn="l">
              <a:lnSpc>
                <a:spcPct val="150000"/>
              </a:lnSpc>
            </a:pPr>
            <a:endParaRPr lang="en-US" sz="1600" dirty="0">
              <a:solidFill>
                <a:srgbClr val="3333CC"/>
              </a:solidFill>
              <a:latin typeface="Calibri  "/>
              <a:ea typeface="ＭＳ Ｐゴシック" panose="020B0600070205080204" pitchFamily="34" charset="-128"/>
            </a:endParaRPr>
          </a:p>
          <a:p>
            <a:pPr algn="l">
              <a:lnSpc>
                <a:spcPct val="150000"/>
              </a:lnSpc>
            </a:pPr>
            <a:endParaRPr lang="en-US" sz="1600" dirty="0" err="1">
              <a:solidFill>
                <a:srgbClr val="3333CC"/>
              </a:solidFill>
              <a:latin typeface="Calibri  "/>
              <a:ea typeface="ＭＳ Ｐゴシック" panose="020B0600070205080204" pitchFamily="34" charset="-128"/>
            </a:endParaRPr>
          </a:p>
        </p:txBody>
      </p:sp>
    </p:spTree>
    <p:extLst>
      <p:ext uri="{BB962C8B-B14F-4D97-AF65-F5344CB8AC3E}">
        <p14:creationId xmlns:p14="http://schemas.microsoft.com/office/powerpoint/2010/main" val="3148683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72AA64EB-D7D6-D397-CF5F-C4C2986DAA22}"/>
              </a:ext>
            </a:extLst>
          </p:cNvPr>
          <p:cNvSpPr txBox="1"/>
          <p:nvPr/>
        </p:nvSpPr>
        <p:spPr>
          <a:xfrm>
            <a:off x="1339532" y="2137797"/>
            <a:ext cx="7525734" cy="369332"/>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Decision for Stored procedure or Function</a:t>
            </a:r>
          </a:p>
        </p:txBody>
      </p:sp>
      <p:sp>
        <p:nvSpPr>
          <p:cNvPr id="3" name="TextBox 2">
            <a:extLst>
              <a:ext uri="{FF2B5EF4-FFF2-40B4-BE49-F238E27FC236}">
                <a16:creationId xmlns:a16="http://schemas.microsoft.com/office/drawing/2014/main" id="{F62EFE3B-B71B-085B-18E9-AF2639F01857}"/>
              </a:ext>
            </a:extLst>
          </p:cNvPr>
          <p:cNvSpPr txBox="1"/>
          <p:nvPr/>
        </p:nvSpPr>
        <p:spPr>
          <a:xfrm>
            <a:off x="447568" y="2507129"/>
            <a:ext cx="5196924" cy="3339376"/>
          </a:xfrm>
          <a:prstGeom prst="rect">
            <a:avLst/>
          </a:prstGeom>
          <a:solidFill>
            <a:schemeClr val="bg1"/>
          </a:solidFill>
          <a:ln w="3175">
            <a:solidFill>
              <a:schemeClr val="tx1"/>
            </a:solidFill>
          </a:ln>
        </p:spPr>
        <p:txBody>
          <a:bodyPr wrap="square" rtlCol="0">
            <a:spAutoFit/>
          </a:bodyPr>
          <a:lstStyle/>
          <a:p>
            <a:pPr algn="l">
              <a:lnSpc>
                <a:spcPct val="150000"/>
              </a:lnSpc>
            </a:pPr>
            <a:r>
              <a:rPr lang="en-US" sz="2000" b="1" dirty="0">
                <a:latin typeface="Calibri  "/>
                <a:ea typeface="ＭＳ Ｐゴシック" panose="020B0600070205080204" pitchFamily="34" charset="-128"/>
              </a:rPr>
              <a:t>Stored Procedure</a:t>
            </a:r>
          </a:p>
          <a:p>
            <a:pPr algn="l"/>
            <a:endParaRPr lang="en-US" sz="1600" dirty="0">
              <a:solidFill>
                <a:srgbClr val="3333CC"/>
              </a:solidFill>
              <a:latin typeface="Calibri  "/>
              <a:ea typeface="ＭＳ Ｐゴシック" panose="020B0600070205080204" pitchFamily="34" charset="-128"/>
              <a:cs typeface="Courier New" panose="02070309020205020404" pitchFamily="49" charset="0"/>
            </a:endParaRP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CREATE PROCEDURE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GetPrice</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 (IN Vendor CHAR&amp;(20&amp;),</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IN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Pid</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 INT, </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OUT price DECIMAL(10,3))</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LANGUAGE SQL</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BEGIN</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IF Vendor = ‘Vendor 1’;</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THEN SET price = (SELECT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ProdPrice</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 </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FROM V1Table </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WHERE Id =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Pid</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ELSE IF Vendor = ‘Vendor 2’;</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THEN SET price = (SELECT Price </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FROM V2Table</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WHERE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Pid</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 eq; </a:t>
            </a:r>
            <a:r>
              <a:rPr lang="en-US" sz="1100" dirty="0" err="1">
                <a:latin typeface="Courier New" panose="02070309020205020404" pitchFamily="49" charset="0"/>
                <a:ea typeface="ＭＳ Ｐゴシック" panose="020B0600070205080204" pitchFamily="34" charset="-128"/>
                <a:cs typeface="Courier New" panose="02070309020205020404" pitchFamily="49" charset="0"/>
              </a:rPr>
              <a:t>GetPrice.Pid</a:t>
            </a:r>
            <a:r>
              <a:rPr lang="en-US" sz="1100" dirty="0">
                <a:latin typeface="Courier New" panose="02070309020205020404" pitchFamily="49" charset="0"/>
                <a:ea typeface="ＭＳ Ｐゴシック" panose="020B0600070205080204" pitchFamily="34" charset="-128"/>
                <a:cs typeface="Courier New" panose="02070309020205020404" pitchFamily="49" charset="0"/>
              </a:rPr>
              <a:t>);</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END IF;</a:t>
            </a:r>
          </a:p>
          <a:p>
            <a:pPr algn="l"/>
            <a:r>
              <a:rPr lang="en-US" sz="1100" dirty="0">
                <a:latin typeface="Courier New" panose="02070309020205020404" pitchFamily="49" charset="0"/>
                <a:ea typeface="ＭＳ Ｐゴシック" panose="020B0600070205080204" pitchFamily="34" charset="-128"/>
                <a:cs typeface="Courier New" panose="02070309020205020404" pitchFamily="49" charset="0"/>
              </a:rPr>
              <a:t>  END</a:t>
            </a:r>
          </a:p>
        </p:txBody>
      </p:sp>
      <p:sp>
        <p:nvSpPr>
          <p:cNvPr id="9" name="TextBox 8">
            <a:extLst>
              <a:ext uri="{FF2B5EF4-FFF2-40B4-BE49-F238E27FC236}">
                <a16:creationId xmlns:a16="http://schemas.microsoft.com/office/drawing/2014/main" id="{72D34E25-E2C2-ABAA-C992-E4CA054C1900}"/>
              </a:ext>
            </a:extLst>
          </p:cNvPr>
          <p:cNvSpPr txBox="1"/>
          <p:nvPr/>
        </p:nvSpPr>
        <p:spPr>
          <a:xfrm>
            <a:off x="5914458" y="2521790"/>
            <a:ext cx="5196924" cy="3431709"/>
          </a:xfrm>
          <a:prstGeom prst="rect">
            <a:avLst/>
          </a:prstGeom>
          <a:solidFill>
            <a:schemeClr val="bg1"/>
          </a:solidFill>
          <a:ln w="3175">
            <a:solidFill>
              <a:schemeClr val="tx1"/>
            </a:solidFill>
          </a:ln>
        </p:spPr>
        <p:txBody>
          <a:bodyPr wrap="square" rtlCol="0">
            <a:spAutoFit/>
          </a:bodyPr>
          <a:lstStyle/>
          <a:p>
            <a:pPr algn="l">
              <a:lnSpc>
                <a:spcPct val="150000"/>
              </a:lnSpc>
            </a:pPr>
            <a:r>
              <a:rPr lang="en-US" sz="2000" b="1" dirty="0">
                <a:latin typeface="Calibri  "/>
                <a:ea typeface="ＭＳ Ｐゴシック" panose="020B0600070205080204" pitchFamily="34" charset="-128"/>
              </a:rPr>
              <a:t>User Defined Function</a:t>
            </a:r>
          </a:p>
          <a:p>
            <a:pPr algn="l"/>
            <a:r>
              <a:rPr lang="en-US" sz="1100" b="0" i="0" dirty="0">
                <a:effectLst/>
                <a:latin typeface="Courier New" panose="02070309020205020404" pitchFamily="49" charset="0"/>
                <a:cs typeface="Courier New" panose="02070309020205020404" pitchFamily="49" charset="0"/>
              </a:rPr>
              <a:t>CREATE FUNCTION </a:t>
            </a:r>
            <a:r>
              <a:rPr lang="en-US" sz="1100" b="0" i="0" dirty="0" err="1">
                <a:effectLst/>
                <a:latin typeface="Courier New" panose="02070309020205020404" pitchFamily="49" charset="0"/>
                <a:cs typeface="Courier New" panose="02070309020205020404" pitchFamily="49" charset="0"/>
              </a:rPr>
              <a:t>GetPrice</a:t>
            </a:r>
            <a:r>
              <a:rPr lang="en-US" sz="1100" b="0" i="0" dirty="0">
                <a:effectLst/>
                <a:latin typeface="Courier New" panose="02070309020205020404" pitchFamily="49" charset="0"/>
                <a:cs typeface="Courier New" panose="02070309020205020404" pitchFamily="49" charset="0"/>
              </a:rPr>
              <a:t> (Vendor CHAR(20), </a:t>
            </a:r>
          </a:p>
          <a:p>
            <a:pPr algn="l"/>
            <a:r>
              <a:rPr lang="en-US" sz="1100" dirty="0">
                <a:latin typeface="Courier New" panose="02070309020205020404" pitchFamily="49" charset="0"/>
                <a:cs typeface="Courier New" panose="02070309020205020404" pitchFamily="49" charset="0"/>
              </a:rPr>
              <a:t>                          </a:t>
            </a:r>
            <a:r>
              <a:rPr lang="en-US" sz="1100" b="0" i="0" dirty="0" err="1">
                <a:effectLst/>
                <a:latin typeface="Courier New" panose="02070309020205020404" pitchFamily="49" charset="0"/>
                <a:cs typeface="Courier New" panose="02070309020205020404" pitchFamily="49" charset="0"/>
              </a:rPr>
              <a:t>Pid</a:t>
            </a:r>
            <a:r>
              <a:rPr lang="en-US" sz="1100" b="0" i="0" dirty="0">
                <a:effectLst/>
                <a:latin typeface="Courier New" panose="02070309020205020404" pitchFamily="49" charset="0"/>
                <a:cs typeface="Courier New" panose="02070309020205020404" pitchFamily="49" charset="0"/>
              </a:rPr>
              <a:t> INT) </a:t>
            </a:r>
          </a:p>
          <a:p>
            <a:pPr algn="l"/>
            <a:r>
              <a:rPr lang="en-US" sz="1100" b="0" i="0" dirty="0">
                <a:effectLst/>
                <a:latin typeface="Courier New" panose="02070309020205020404" pitchFamily="49" charset="0"/>
                <a:cs typeface="Courier New" panose="02070309020205020404" pitchFamily="49" charset="0"/>
              </a:rPr>
              <a:t>RETURNS DECIMAL(10,3) </a:t>
            </a:r>
          </a:p>
          <a:p>
            <a:pPr algn="l"/>
            <a:r>
              <a:rPr lang="en-US" sz="1100" b="0" i="0" dirty="0">
                <a:effectLst/>
                <a:latin typeface="Courier New" panose="02070309020205020404" pitchFamily="49" charset="0"/>
                <a:cs typeface="Courier New" panose="02070309020205020404" pitchFamily="49" charset="0"/>
              </a:rPr>
              <a:t>LANGUAGE SQL </a:t>
            </a:r>
          </a:p>
          <a:p>
            <a:pPr algn="l"/>
            <a:r>
              <a:rPr lang="en-US" sz="1100" b="0" i="0" dirty="0">
                <a:effectLst/>
                <a:latin typeface="Courier New" panose="02070309020205020404" pitchFamily="49" charset="0"/>
                <a:cs typeface="Courier New" panose="02070309020205020404" pitchFamily="49" charset="0"/>
              </a:rPr>
              <a:t>BEGIN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DECLARE price DECIMAL(10,3);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IF Vendor = 'Vendor 1' THEN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SET price = (SELECT </a:t>
            </a:r>
            <a:r>
              <a:rPr lang="en-US" sz="1100" b="0" i="0" dirty="0" err="1">
                <a:effectLst/>
                <a:latin typeface="Courier New" panose="02070309020205020404" pitchFamily="49" charset="0"/>
                <a:cs typeface="Courier New" panose="02070309020205020404" pitchFamily="49" charset="0"/>
              </a:rPr>
              <a:t>ProdPrice</a:t>
            </a:r>
            <a:r>
              <a:rPr lang="en-US" sz="1100" b="0" i="0" dirty="0">
                <a:effectLst/>
                <a:latin typeface="Courier New" panose="02070309020205020404" pitchFamily="49" charset="0"/>
                <a:cs typeface="Courier New" panose="02070309020205020404" pitchFamily="49" charset="0"/>
              </a:rPr>
              <a:t>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FROM V1Table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WHERE Id = </a:t>
            </a:r>
            <a:r>
              <a:rPr lang="en-US" sz="1100" b="0" i="0" dirty="0" err="1">
                <a:effectLst/>
                <a:latin typeface="Courier New" panose="02070309020205020404" pitchFamily="49" charset="0"/>
                <a:cs typeface="Courier New" panose="02070309020205020404" pitchFamily="49" charset="0"/>
              </a:rPr>
              <a:t>Pid</a:t>
            </a:r>
            <a:r>
              <a:rPr lang="en-US" sz="1100" b="0" i="0" dirty="0">
                <a:effectLst/>
                <a:latin typeface="Courier New" panose="02070309020205020404" pitchFamily="49" charset="0"/>
                <a:cs typeface="Courier New" panose="02070309020205020404" pitchFamily="49" charset="0"/>
              </a:rPr>
              <a:t>);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ELSE IF Vendor = 'Vendor 2' THEN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SET price = (SELECT Price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FROM V2Table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WHERE </a:t>
            </a:r>
            <a:r>
              <a:rPr lang="en-US" sz="1100" b="0" i="0" dirty="0" err="1">
                <a:effectLst/>
                <a:latin typeface="Courier New" panose="02070309020205020404" pitchFamily="49" charset="0"/>
                <a:cs typeface="Courier New" panose="02070309020205020404" pitchFamily="49" charset="0"/>
              </a:rPr>
              <a:t>Pid</a:t>
            </a:r>
            <a:r>
              <a:rPr lang="en-US" sz="1100" b="0" i="0" dirty="0">
                <a:effectLst/>
                <a:latin typeface="Courier New" panose="02070309020205020404" pitchFamily="49" charset="0"/>
                <a:cs typeface="Courier New" panose="02070309020205020404" pitchFamily="49" charset="0"/>
              </a:rPr>
              <a:t> = </a:t>
            </a:r>
            <a:r>
              <a:rPr lang="en-US" sz="1100" b="0" i="0" dirty="0" err="1">
                <a:effectLst/>
                <a:latin typeface="Courier New" panose="02070309020205020404" pitchFamily="49" charset="0"/>
                <a:cs typeface="Courier New" panose="02070309020205020404" pitchFamily="49" charset="0"/>
              </a:rPr>
              <a:t>GetPrice.Pid</a:t>
            </a:r>
            <a:r>
              <a:rPr lang="en-US" sz="1100" b="0" i="0" dirty="0">
                <a:effectLst/>
                <a:latin typeface="Courier New" panose="02070309020205020404" pitchFamily="49" charset="0"/>
                <a:cs typeface="Courier New" panose="02070309020205020404" pitchFamily="49" charset="0"/>
              </a:rPr>
              <a:t>);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END IF; </a:t>
            </a:r>
          </a:p>
          <a:p>
            <a:pPr algn="l"/>
            <a:r>
              <a:rPr lang="en-US" sz="1100" b="0" i="0" dirty="0">
                <a:effectLst/>
                <a:latin typeface="Courier New" panose="02070309020205020404" pitchFamily="49" charset="0"/>
                <a:cs typeface="Courier New" panose="02070309020205020404" pitchFamily="49" charset="0"/>
              </a:rPr>
              <a:t>  RETURN price; </a:t>
            </a:r>
          </a:p>
          <a:p>
            <a:pPr algn="l"/>
            <a:r>
              <a:rPr lang="en-US" sz="1100" b="0" i="0" dirty="0">
                <a:effectLst/>
                <a:latin typeface="Courier New" panose="02070309020205020404" pitchFamily="49" charset="0"/>
                <a:cs typeface="Courier New" panose="02070309020205020404" pitchFamily="49" charset="0"/>
              </a:rPr>
              <a:t>END</a:t>
            </a:r>
            <a:endParaRPr lang="en-US" sz="1100" b="1"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113550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18FF7990-5800-19BB-3EAE-177C15815815}"/>
              </a:ext>
            </a:extLst>
          </p:cNvPr>
          <p:cNvSpPr txBox="1"/>
          <p:nvPr/>
        </p:nvSpPr>
        <p:spPr>
          <a:xfrm>
            <a:off x="1521074" y="1860286"/>
            <a:ext cx="7525734" cy="369332"/>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Utilize Service Program Object  (*SRVPGM &amp; PGM )</a:t>
            </a:r>
          </a:p>
        </p:txBody>
      </p:sp>
      <p:sp>
        <p:nvSpPr>
          <p:cNvPr id="3" name="TextBox 2">
            <a:extLst>
              <a:ext uri="{FF2B5EF4-FFF2-40B4-BE49-F238E27FC236}">
                <a16:creationId xmlns:a16="http://schemas.microsoft.com/office/drawing/2014/main" id="{B05116B5-AF15-6288-4A86-C0DC2A5D7FD8}"/>
              </a:ext>
            </a:extLst>
          </p:cNvPr>
          <p:cNvSpPr txBox="1"/>
          <p:nvPr/>
        </p:nvSpPr>
        <p:spPr>
          <a:xfrm>
            <a:off x="1061461" y="2251041"/>
            <a:ext cx="3749342" cy="3754874"/>
          </a:xfrm>
          <a:prstGeom prst="rect">
            <a:avLst/>
          </a:prstGeom>
          <a:solidFill>
            <a:schemeClr val="bg1"/>
          </a:solidFill>
          <a:ln w="3175">
            <a:solidFill>
              <a:schemeClr val="tx1"/>
            </a:solidFill>
          </a:ln>
        </p:spPr>
        <p:txBody>
          <a:bodyPr wrap="square" rtlCol="0">
            <a:spAutoFit/>
          </a:bodyPr>
          <a:lstStyle/>
          <a:p>
            <a:pPr algn="l">
              <a:lnSpc>
                <a:spcPct val="150000"/>
              </a:lnSpc>
            </a:pPr>
            <a:r>
              <a:rPr lang="en-US" sz="2000" b="1" dirty="0">
                <a:latin typeface="Calibri  "/>
                <a:ea typeface="ＭＳ Ｐゴシック" panose="020B0600070205080204" pitchFamily="34" charset="-128"/>
              </a:rPr>
              <a:t>*SRVPGM</a:t>
            </a:r>
          </a:p>
          <a:p>
            <a:pPr marL="0" marR="0">
              <a:spcBef>
                <a:spcPts val="0"/>
              </a:spcBef>
              <a:spcAft>
                <a:spcPts val="0"/>
              </a:spcAft>
            </a:pPr>
            <a:r>
              <a:rPr lang="en-US" sz="1600" dirty="0">
                <a:effectLst/>
                <a:latin typeface="Calibri" panose="020F0502020204030204" pitchFamily="34" charset="0"/>
              </a:rPr>
              <a:t>Create Procedure </a:t>
            </a:r>
            <a:r>
              <a:rPr lang="en-US" sz="1600" dirty="0" err="1">
                <a:effectLst/>
                <a:latin typeface="Calibri" panose="020F0502020204030204" pitchFamily="34" charset="0"/>
              </a:rPr>
              <a:t>Add_SrvPgm</a:t>
            </a: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    (  IN p1 INT,                                                                  </a:t>
            </a:r>
          </a:p>
          <a:p>
            <a:pPr marL="0" marR="0">
              <a:spcBef>
                <a:spcPts val="0"/>
              </a:spcBef>
              <a:spcAft>
                <a:spcPts val="0"/>
              </a:spcAft>
            </a:pPr>
            <a:r>
              <a:rPr lang="en-US" sz="1600" dirty="0">
                <a:effectLst/>
                <a:latin typeface="Calibri" panose="020F0502020204030204" pitchFamily="34" charset="0"/>
              </a:rPr>
              <a:t>       IN n INT,                                                                   </a:t>
            </a:r>
          </a:p>
          <a:p>
            <a:pPr marL="0" marR="0">
              <a:spcBef>
                <a:spcPts val="0"/>
              </a:spcBef>
              <a:spcAft>
                <a:spcPts val="0"/>
              </a:spcAft>
            </a:pPr>
            <a:r>
              <a:rPr lang="en-US" sz="1600" dirty="0">
                <a:effectLst/>
                <a:latin typeface="Calibri" panose="020F0502020204030204" pitchFamily="34" charset="0"/>
              </a:rPr>
              <a:t>       OUT o1 INT                                                                  </a:t>
            </a:r>
          </a:p>
          <a:p>
            <a:pPr marL="0" marR="0">
              <a:spcBef>
                <a:spcPts val="0"/>
              </a:spcBef>
              <a:spcAft>
                <a:spcPts val="0"/>
              </a:spcAft>
            </a:pPr>
            <a:r>
              <a:rPr lang="en-US" sz="1600" dirty="0">
                <a:effectLst/>
                <a:latin typeface="Calibri" panose="020F0502020204030204" pitchFamily="34" charset="0"/>
              </a:rPr>
              <a:t>    )                                                                              </a:t>
            </a:r>
          </a:p>
          <a:p>
            <a:pPr marL="0" marR="0">
              <a:spcBef>
                <a:spcPts val="0"/>
              </a:spcBef>
              <a:spcAft>
                <a:spcPts val="0"/>
              </a:spcAft>
            </a:pPr>
            <a:r>
              <a:rPr lang="en-US" sz="1600" dirty="0">
                <a:effectLst/>
                <a:latin typeface="Calibri" panose="020F0502020204030204" pitchFamily="34" charset="0"/>
              </a:rPr>
              <a:t>Language SQL                                                                       </a:t>
            </a:r>
          </a:p>
          <a:p>
            <a:pPr marL="0" marR="0">
              <a:spcBef>
                <a:spcPts val="0"/>
              </a:spcBef>
              <a:spcAft>
                <a:spcPts val="0"/>
              </a:spcAft>
            </a:pPr>
            <a:r>
              <a:rPr lang="en-US" sz="1600" dirty="0">
                <a:effectLst/>
                <a:highlight>
                  <a:srgbClr val="FFFF00"/>
                </a:highlight>
                <a:latin typeface="Calibri" panose="020F0502020204030204" pitchFamily="34" charset="0"/>
              </a:rPr>
              <a:t>Program Type SUB</a:t>
            </a: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Begin              </a:t>
            </a:r>
          </a:p>
          <a:p>
            <a:pPr marL="0" marR="0">
              <a:spcBef>
                <a:spcPts val="0"/>
              </a:spcBef>
              <a:spcAft>
                <a:spcPts val="0"/>
              </a:spcAft>
            </a:pPr>
            <a:r>
              <a:rPr lang="en-US" sz="1600" dirty="0">
                <a:effectLst/>
                <a:latin typeface="Calibri" panose="020F0502020204030204" pitchFamily="34" charset="0"/>
              </a:rPr>
              <a:t> Declare v1 INT;   </a:t>
            </a:r>
          </a:p>
          <a:p>
            <a:pPr marL="0" marR="0">
              <a:spcBef>
                <a:spcPts val="0"/>
              </a:spcBef>
              <a:spcAft>
                <a:spcPts val="0"/>
              </a:spcAft>
            </a:pPr>
            <a:r>
              <a:rPr lang="en-US" sz="1600" dirty="0">
                <a:effectLst/>
                <a:latin typeface="Calibri" panose="020F0502020204030204" pitchFamily="34" charset="0"/>
              </a:rPr>
              <a:t> SET v1=ABSVAL(n); </a:t>
            </a:r>
          </a:p>
          <a:p>
            <a:pPr marL="0" marR="0">
              <a:spcBef>
                <a:spcPts val="0"/>
              </a:spcBef>
              <a:spcAft>
                <a:spcPts val="0"/>
              </a:spcAft>
            </a:pPr>
            <a:r>
              <a:rPr lang="en-US" sz="1600" dirty="0">
                <a:effectLst/>
                <a:latin typeface="Calibri" panose="020F0502020204030204" pitchFamily="34" charset="0"/>
              </a:rPr>
              <a:t> SET o1= p1+v1;    </a:t>
            </a:r>
          </a:p>
          <a:p>
            <a:pPr marL="0" marR="0">
              <a:spcBef>
                <a:spcPts val="0"/>
              </a:spcBef>
              <a:spcAft>
                <a:spcPts val="0"/>
              </a:spcAft>
            </a:pPr>
            <a:r>
              <a:rPr lang="en-US" sz="1600" dirty="0">
                <a:effectLst/>
                <a:latin typeface="Calibri" panose="020F0502020204030204" pitchFamily="34" charset="0"/>
              </a:rPr>
              <a:t>End;  </a:t>
            </a:r>
          </a:p>
        </p:txBody>
      </p:sp>
      <p:sp>
        <p:nvSpPr>
          <p:cNvPr id="7" name="TextBox 6">
            <a:extLst>
              <a:ext uri="{FF2B5EF4-FFF2-40B4-BE49-F238E27FC236}">
                <a16:creationId xmlns:a16="http://schemas.microsoft.com/office/drawing/2014/main" id="{221C4640-E646-622E-BDCF-4CD37851C7C0}"/>
              </a:ext>
            </a:extLst>
          </p:cNvPr>
          <p:cNvSpPr txBox="1"/>
          <p:nvPr/>
        </p:nvSpPr>
        <p:spPr>
          <a:xfrm>
            <a:off x="5297466" y="2263979"/>
            <a:ext cx="3749342" cy="3754874"/>
          </a:xfrm>
          <a:prstGeom prst="rect">
            <a:avLst/>
          </a:prstGeom>
          <a:solidFill>
            <a:schemeClr val="bg1"/>
          </a:solidFill>
          <a:ln w="3175">
            <a:solidFill>
              <a:schemeClr val="tx1"/>
            </a:solidFill>
          </a:ln>
        </p:spPr>
        <p:txBody>
          <a:bodyPr wrap="square" rtlCol="0">
            <a:spAutoFit/>
          </a:bodyPr>
          <a:lstStyle/>
          <a:p>
            <a:pPr algn="l">
              <a:lnSpc>
                <a:spcPct val="150000"/>
              </a:lnSpc>
            </a:pPr>
            <a:r>
              <a:rPr lang="en-US" sz="2000" b="1" dirty="0">
                <a:latin typeface="Calibri  "/>
                <a:ea typeface="ＭＳ Ｐゴシック" panose="020B0600070205080204" pitchFamily="34" charset="-128"/>
              </a:rPr>
              <a:t>*PGM</a:t>
            </a:r>
          </a:p>
          <a:p>
            <a:pPr marL="0" marR="0">
              <a:spcBef>
                <a:spcPts val="0"/>
              </a:spcBef>
              <a:spcAft>
                <a:spcPts val="0"/>
              </a:spcAft>
            </a:pPr>
            <a:r>
              <a:rPr lang="en-US" sz="1600" dirty="0">
                <a:effectLst/>
                <a:latin typeface="Calibri" panose="020F0502020204030204" pitchFamily="34" charset="0"/>
              </a:rPr>
              <a:t>Create Procedure </a:t>
            </a:r>
            <a:r>
              <a:rPr lang="en-US" sz="1600" dirty="0" err="1">
                <a:effectLst/>
                <a:latin typeface="Calibri" panose="020F0502020204030204" pitchFamily="34" charset="0"/>
              </a:rPr>
              <a:t>Add_</a:t>
            </a:r>
            <a:r>
              <a:rPr lang="en-US" sz="1600" dirty="0" err="1">
                <a:latin typeface="Calibri" panose="020F0502020204030204" pitchFamily="34" charset="0"/>
              </a:rPr>
              <a:t>Main</a:t>
            </a:r>
            <a:r>
              <a:rPr lang="en-US" sz="1600" dirty="0" err="1">
                <a:effectLst/>
                <a:latin typeface="Calibri" panose="020F0502020204030204" pitchFamily="34" charset="0"/>
              </a:rPr>
              <a:t>Pgm</a:t>
            </a: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    (  IN p1 INT,                                                                  </a:t>
            </a:r>
          </a:p>
          <a:p>
            <a:pPr marL="0" marR="0">
              <a:spcBef>
                <a:spcPts val="0"/>
              </a:spcBef>
              <a:spcAft>
                <a:spcPts val="0"/>
              </a:spcAft>
            </a:pPr>
            <a:r>
              <a:rPr lang="en-US" sz="1600" dirty="0">
                <a:effectLst/>
                <a:latin typeface="Calibri" panose="020F0502020204030204" pitchFamily="34" charset="0"/>
              </a:rPr>
              <a:t>       IN n INT,                                                                   </a:t>
            </a:r>
          </a:p>
          <a:p>
            <a:pPr marL="0" marR="0">
              <a:spcBef>
                <a:spcPts val="0"/>
              </a:spcBef>
              <a:spcAft>
                <a:spcPts val="0"/>
              </a:spcAft>
            </a:pPr>
            <a:r>
              <a:rPr lang="en-US" sz="1600" dirty="0">
                <a:effectLst/>
                <a:latin typeface="Calibri" panose="020F0502020204030204" pitchFamily="34" charset="0"/>
              </a:rPr>
              <a:t>       OUT o1 INT                                                                  </a:t>
            </a:r>
          </a:p>
          <a:p>
            <a:pPr marL="0" marR="0">
              <a:spcBef>
                <a:spcPts val="0"/>
              </a:spcBef>
              <a:spcAft>
                <a:spcPts val="0"/>
              </a:spcAft>
            </a:pPr>
            <a:r>
              <a:rPr lang="en-US" sz="1600" dirty="0">
                <a:effectLst/>
                <a:latin typeface="Calibri" panose="020F0502020204030204" pitchFamily="34" charset="0"/>
              </a:rPr>
              <a:t>    )                                                                              </a:t>
            </a:r>
          </a:p>
          <a:p>
            <a:pPr marL="0" marR="0">
              <a:spcBef>
                <a:spcPts val="0"/>
              </a:spcBef>
              <a:spcAft>
                <a:spcPts val="0"/>
              </a:spcAft>
            </a:pPr>
            <a:r>
              <a:rPr lang="en-US" sz="1600" dirty="0">
                <a:effectLst/>
                <a:latin typeface="Calibri" panose="020F0502020204030204" pitchFamily="34" charset="0"/>
              </a:rPr>
              <a:t>Language SQL                                                                       </a:t>
            </a:r>
          </a:p>
          <a:p>
            <a:pPr marL="0" marR="0">
              <a:spcBef>
                <a:spcPts val="0"/>
              </a:spcBef>
              <a:spcAft>
                <a:spcPts val="0"/>
              </a:spcAft>
            </a:pPr>
            <a:r>
              <a:rPr lang="en-US" sz="1600" dirty="0">
                <a:effectLst/>
                <a:highlight>
                  <a:srgbClr val="FFFF00"/>
                </a:highlight>
                <a:latin typeface="Calibri" panose="020F0502020204030204" pitchFamily="34" charset="0"/>
              </a:rPr>
              <a:t>Program Type MAIN</a:t>
            </a: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                    </a:t>
            </a:r>
          </a:p>
          <a:p>
            <a:pPr marL="0" marR="0">
              <a:spcBef>
                <a:spcPts val="0"/>
              </a:spcBef>
              <a:spcAft>
                <a:spcPts val="0"/>
              </a:spcAft>
            </a:pPr>
            <a:r>
              <a:rPr lang="en-US" sz="1600" dirty="0">
                <a:effectLst/>
                <a:latin typeface="Calibri" panose="020F0502020204030204" pitchFamily="34" charset="0"/>
              </a:rPr>
              <a:t>Begin              </a:t>
            </a:r>
          </a:p>
          <a:p>
            <a:pPr marL="0" marR="0">
              <a:spcBef>
                <a:spcPts val="0"/>
              </a:spcBef>
              <a:spcAft>
                <a:spcPts val="0"/>
              </a:spcAft>
            </a:pPr>
            <a:r>
              <a:rPr lang="en-US" sz="1600" dirty="0">
                <a:effectLst/>
                <a:latin typeface="Calibri" panose="020F0502020204030204" pitchFamily="34" charset="0"/>
              </a:rPr>
              <a:t> Declare v1 INT;   </a:t>
            </a:r>
          </a:p>
          <a:p>
            <a:pPr marL="0" marR="0">
              <a:spcBef>
                <a:spcPts val="0"/>
              </a:spcBef>
              <a:spcAft>
                <a:spcPts val="0"/>
              </a:spcAft>
            </a:pPr>
            <a:r>
              <a:rPr lang="en-US" sz="1600" dirty="0">
                <a:effectLst/>
                <a:latin typeface="Calibri" panose="020F0502020204030204" pitchFamily="34" charset="0"/>
              </a:rPr>
              <a:t> SET v1=ABSVAL(n); </a:t>
            </a:r>
          </a:p>
          <a:p>
            <a:pPr marL="0" marR="0">
              <a:spcBef>
                <a:spcPts val="0"/>
              </a:spcBef>
              <a:spcAft>
                <a:spcPts val="0"/>
              </a:spcAft>
            </a:pPr>
            <a:r>
              <a:rPr lang="en-US" sz="1600" dirty="0">
                <a:effectLst/>
                <a:latin typeface="Calibri" panose="020F0502020204030204" pitchFamily="34" charset="0"/>
              </a:rPr>
              <a:t> SET o1= p1+v1;    </a:t>
            </a:r>
          </a:p>
          <a:p>
            <a:pPr marL="0" marR="0">
              <a:spcBef>
                <a:spcPts val="0"/>
              </a:spcBef>
              <a:spcAft>
                <a:spcPts val="0"/>
              </a:spcAft>
            </a:pPr>
            <a:r>
              <a:rPr lang="en-US" sz="1600" dirty="0">
                <a:effectLst/>
                <a:latin typeface="Calibri" panose="020F0502020204030204" pitchFamily="34" charset="0"/>
              </a:rPr>
              <a:t>End;  </a:t>
            </a:r>
          </a:p>
        </p:txBody>
      </p:sp>
    </p:spTree>
    <p:extLst>
      <p:ext uri="{BB962C8B-B14F-4D97-AF65-F5344CB8AC3E}">
        <p14:creationId xmlns:p14="http://schemas.microsoft.com/office/powerpoint/2010/main" val="3335676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6" name="Picture 5" descr="A diagram of a procedure&#10;&#10;Description automatically generated">
            <a:extLst>
              <a:ext uri="{FF2B5EF4-FFF2-40B4-BE49-F238E27FC236}">
                <a16:creationId xmlns:a16="http://schemas.microsoft.com/office/drawing/2014/main" id="{75DD6072-7A70-EA2B-D063-FAD153F76C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283" y="2418207"/>
            <a:ext cx="8448993" cy="4118059"/>
          </a:xfrm>
          <a:prstGeom prst="rect">
            <a:avLst/>
          </a:prstGeom>
        </p:spPr>
      </p:pic>
      <p:sp>
        <p:nvSpPr>
          <p:cNvPr id="2" name="TextBox 1">
            <a:extLst>
              <a:ext uri="{FF2B5EF4-FFF2-40B4-BE49-F238E27FC236}">
                <a16:creationId xmlns:a16="http://schemas.microsoft.com/office/drawing/2014/main" id="{4DE03A41-C9E6-362D-39ED-EC4F9B9899BC}"/>
              </a:ext>
            </a:extLst>
          </p:cNvPr>
          <p:cNvSpPr txBox="1"/>
          <p:nvPr/>
        </p:nvSpPr>
        <p:spPr>
          <a:xfrm>
            <a:off x="724828" y="1834339"/>
            <a:ext cx="7525734" cy="646331"/>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Logic Re-designed concerning performance and call.</a:t>
            </a:r>
          </a:p>
          <a:p>
            <a:endParaRPr lang="en-US" altLang="en-US" dirty="0">
              <a:latin typeface="Calibri  "/>
            </a:endParaRPr>
          </a:p>
        </p:txBody>
      </p:sp>
      <p:sp>
        <p:nvSpPr>
          <p:cNvPr id="7" name="Rectangle: Rounded Corners 6">
            <a:extLst>
              <a:ext uri="{FF2B5EF4-FFF2-40B4-BE49-F238E27FC236}">
                <a16:creationId xmlns:a16="http://schemas.microsoft.com/office/drawing/2014/main" id="{73DD0B14-E36B-19FB-93FE-91077862EC75}"/>
              </a:ext>
            </a:extLst>
          </p:cNvPr>
          <p:cNvSpPr/>
          <p:nvPr/>
        </p:nvSpPr>
        <p:spPr>
          <a:xfrm>
            <a:off x="748191" y="2379069"/>
            <a:ext cx="5913038" cy="429266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451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77116030-4A77-1723-E7DB-29AD2D500873}"/>
              </a:ext>
            </a:extLst>
          </p:cNvPr>
          <p:cNvSpPr txBox="1"/>
          <p:nvPr/>
        </p:nvSpPr>
        <p:spPr>
          <a:xfrm>
            <a:off x="555494" y="2026250"/>
            <a:ext cx="7525734" cy="923330"/>
          </a:xfrm>
          <a:prstGeom prst="rect">
            <a:avLst/>
          </a:prstGeom>
          <a:noFill/>
        </p:spPr>
        <p:txBody>
          <a:bodyPr wrap="square">
            <a:spAutoFit/>
          </a:bodyPr>
          <a:lstStyle/>
          <a:p>
            <a:pPr marL="285750" indent="-285750">
              <a:buFont typeface="Wingdings" panose="05000000000000000000" pitchFamily="2" charset="2"/>
              <a:buChar char="Ø"/>
            </a:pPr>
            <a:r>
              <a:rPr lang="en-US" altLang="en-US" dirty="0">
                <a:latin typeface="Calibri  "/>
              </a:rPr>
              <a:t>Minimize calls to other Stored procedures</a:t>
            </a:r>
          </a:p>
          <a:p>
            <a:pPr marL="285750" indent="-285750">
              <a:buFont typeface="Wingdings" panose="05000000000000000000" pitchFamily="2" charset="2"/>
              <a:buChar char="Ø"/>
            </a:pPr>
            <a:endParaRPr lang="en-US" altLang="en-US" dirty="0">
              <a:latin typeface="Calibri  "/>
            </a:endParaRPr>
          </a:p>
          <a:p>
            <a:pPr marL="285750" indent="-285750">
              <a:buFont typeface="Wingdings" panose="05000000000000000000" pitchFamily="2" charset="2"/>
              <a:buChar char="Ø"/>
            </a:pPr>
            <a:r>
              <a:rPr lang="en-US" dirty="0"/>
              <a:t>Combine sequences of complex SET statements into one </a:t>
            </a:r>
            <a:r>
              <a:rPr lang="en-US" dirty="0" err="1"/>
              <a:t>statementc</a:t>
            </a:r>
            <a:endParaRPr lang="en-US" altLang="en-US" dirty="0">
              <a:latin typeface="Calibri  "/>
            </a:endParaRPr>
          </a:p>
        </p:txBody>
      </p:sp>
      <p:sp>
        <p:nvSpPr>
          <p:cNvPr id="3" name="TextBox 2">
            <a:extLst>
              <a:ext uri="{FF2B5EF4-FFF2-40B4-BE49-F238E27FC236}">
                <a16:creationId xmlns:a16="http://schemas.microsoft.com/office/drawing/2014/main" id="{5CD8FF66-E781-64EE-7A4C-684C55084D0D}"/>
              </a:ext>
            </a:extLst>
          </p:cNvPr>
          <p:cNvSpPr txBox="1"/>
          <p:nvPr/>
        </p:nvSpPr>
        <p:spPr>
          <a:xfrm>
            <a:off x="646155" y="3159269"/>
            <a:ext cx="4521618" cy="2377574"/>
          </a:xfrm>
          <a:prstGeom prst="rect">
            <a:avLst/>
          </a:prstGeom>
          <a:solidFill>
            <a:schemeClr val="bg1"/>
          </a:solidFill>
          <a:ln w="3175">
            <a:solidFill>
              <a:schemeClr val="tx1"/>
            </a:solidFill>
          </a:ln>
        </p:spPr>
        <p:txBody>
          <a:bodyPr wrap="square" rtlCol="0">
            <a:spAutoFit/>
          </a:bodyPr>
          <a:lstStyle/>
          <a:p>
            <a:pPr algn="l">
              <a:lnSpc>
                <a:spcPct val="150000"/>
              </a:lnSpc>
            </a:pPr>
            <a:r>
              <a:rPr lang="en-US" b="1" dirty="0"/>
              <a:t>Multiple Statement</a:t>
            </a:r>
          </a:p>
          <a:p>
            <a:pPr algn="l">
              <a:lnSpc>
                <a:spcPct val="150000"/>
              </a:lnSpc>
            </a:pPr>
            <a:r>
              <a:rPr lang="en-US" sz="1200" b="1" dirty="0">
                <a:latin typeface="Courier New" panose="02070309020205020404" pitchFamily="49" charset="0"/>
                <a:cs typeface="Courier New" panose="02070309020205020404" pitchFamily="49" charset="0"/>
              </a:rPr>
              <a:t>Example 1:</a:t>
            </a:r>
          </a:p>
          <a:p>
            <a:pPr algn="l"/>
            <a:r>
              <a:rPr lang="en-US" sz="1200" dirty="0">
                <a:latin typeface="Courier New" panose="02070309020205020404" pitchFamily="49" charset="0"/>
                <a:cs typeface="Courier New" panose="02070309020205020404" pitchFamily="49" charset="0"/>
              </a:rPr>
              <a:t>SET var1 = 'A ‘; </a:t>
            </a:r>
          </a:p>
          <a:p>
            <a:pPr algn="l"/>
            <a:r>
              <a:rPr lang="en-US" sz="1200" dirty="0">
                <a:latin typeface="Courier New" panose="02070309020205020404" pitchFamily="49" charset="0"/>
                <a:cs typeface="Courier New" panose="02070309020205020404" pitchFamily="49" charset="0"/>
              </a:rPr>
              <a:t>SET var2 = 'B ‘; </a:t>
            </a:r>
          </a:p>
          <a:p>
            <a:pPr algn="l"/>
            <a:r>
              <a:rPr lang="en-US" sz="1200" dirty="0">
                <a:latin typeface="Courier New" panose="02070309020205020404" pitchFamily="49" charset="0"/>
                <a:cs typeface="Courier New" panose="02070309020205020404" pitchFamily="49" charset="0"/>
              </a:rPr>
              <a:t>SET var3 = TRIM(var1) || TRIM(var2);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Example 2:</a:t>
            </a:r>
          </a:p>
          <a:p>
            <a:pPr algn="l"/>
            <a:r>
              <a:rPr lang="en-US" sz="1100" b="0" i="0" dirty="0">
                <a:effectLst/>
                <a:latin typeface="Courier New" panose="02070309020205020404" pitchFamily="49" charset="0"/>
                <a:cs typeface="Courier New" panose="02070309020205020404" pitchFamily="49" charset="0"/>
              </a:rPr>
              <a:t>INSERT INTO </a:t>
            </a:r>
            <a:r>
              <a:rPr lang="en-US" sz="1100" b="0" i="0" dirty="0" err="1">
                <a:effectLst/>
                <a:latin typeface="Courier New" panose="02070309020205020404" pitchFamily="49" charset="0"/>
                <a:cs typeface="Courier New" panose="02070309020205020404" pitchFamily="49" charset="0"/>
              </a:rPr>
              <a:t>tab_comp</a:t>
            </a:r>
            <a:r>
              <a:rPr lang="en-US" sz="1100" b="0" i="0" dirty="0">
                <a:effectLst/>
                <a:latin typeface="Courier New" panose="02070309020205020404" pitchFamily="49" charset="0"/>
                <a:cs typeface="Courier New" panose="02070309020205020404" pitchFamily="49" charset="0"/>
              </a:rPr>
              <a:t> VALUES (item1, price1, qty1); INSERT INTO </a:t>
            </a:r>
            <a:r>
              <a:rPr lang="en-US" sz="1100" b="0" i="0" dirty="0" err="1">
                <a:effectLst/>
                <a:latin typeface="Courier New" panose="02070309020205020404" pitchFamily="49" charset="0"/>
                <a:cs typeface="Courier New" panose="02070309020205020404" pitchFamily="49" charset="0"/>
              </a:rPr>
              <a:t>tab_comp</a:t>
            </a:r>
            <a:r>
              <a:rPr lang="en-US" sz="1100" b="0" i="0" dirty="0">
                <a:effectLst/>
                <a:latin typeface="Courier New" panose="02070309020205020404" pitchFamily="49" charset="0"/>
                <a:cs typeface="Courier New" panose="02070309020205020404" pitchFamily="49" charset="0"/>
              </a:rPr>
              <a:t> VALUES (item2, price2, qty2); INSERT INTO </a:t>
            </a:r>
            <a:r>
              <a:rPr lang="en-US" sz="1100" b="0" i="0" dirty="0" err="1">
                <a:effectLst/>
                <a:latin typeface="Courier New" panose="02070309020205020404" pitchFamily="49" charset="0"/>
                <a:cs typeface="Courier New" panose="02070309020205020404" pitchFamily="49" charset="0"/>
              </a:rPr>
              <a:t>tab_comp</a:t>
            </a:r>
            <a:r>
              <a:rPr lang="en-US" sz="1100" b="0" i="0" dirty="0">
                <a:effectLst/>
                <a:latin typeface="Courier New" panose="02070309020205020404" pitchFamily="49" charset="0"/>
                <a:cs typeface="Courier New" panose="02070309020205020404" pitchFamily="49" charset="0"/>
              </a:rPr>
              <a:t> VALUES (item3, price3, qty3);</a:t>
            </a:r>
            <a:endParaRPr lang="en-US" sz="1100" dirty="0">
              <a:latin typeface="Courier New" panose="02070309020205020404" pitchFamily="49" charset="0"/>
              <a:ea typeface="ＭＳ Ｐゴシック" panose="020B0600070205080204" pitchFamily="34" charset="-128"/>
              <a:cs typeface="Courier New" panose="02070309020205020404" pitchFamily="49" charset="0"/>
            </a:endParaRPr>
          </a:p>
          <a:p>
            <a:pPr algn="l">
              <a:lnSpc>
                <a:spcPct val="150000"/>
              </a:lnSpc>
            </a:pPr>
            <a:endParaRPr lang="en-US" sz="1200" dirty="0">
              <a:solidFill>
                <a:srgbClr val="3333CC"/>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7" name="TextBox 6">
            <a:extLst>
              <a:ext uri="{FF2B5EF4-FFF2-40B4-BE49-F238E27FC236}">
                <a16:creationId xmlns:a16="http://schemas.microsoft.com/office/drawing/2014/main" id="{3847EDC5-4049-7879-54D6-838B59659F5B}"/>
              </a:ext>
            </a:extLst>
          </p:cNvPr>
          <p:cNvSpPr txBox="1"/>
          <p:nvPr/>
        </p:nvSpPr>
        <p:spPr>
          <a:xfrm>
            <a:off x="5447882" y="3205189"/>
            <a:ext cx="6020679" cy="1815882"/>
          </a:xfrm>
          <a:prstGeom prst="rect">
            <a:avLst/>
          </a:prstGeom>
          <a:solidFill>
            <a:schemeClr val="bg1"/>
          </a:solidFill>
          <a:ln w="3175">
            <a:solidFill>
              <a:schemeClr val="tx1"/>
            </a:solidFill>
          </a:ln>
        </p:spPr>
        <p:txBody>
          <a:bodyPr wrap="square" rtlCol="0">
            <a:spAutoFit/>
          </a:bodyPr>
          <a:lstStyle/>
          <a:p>
            <a:pPr algn="l">
              <a:lnSpc>
                <a:spcPct val="150000"/>
              </a:lnSpc>
            </a:pPr>
            <a:r>
              <a:rPr lang="en-US" b="1" dirty="0"/>
              <a:t>Single Statement</a:t>
            </a:r>
          </a:p>
          <a:p>
            <a:pPr algn="l">
              <a:lnSpc>
                <a:spcPct val="150000"/>
              </a:lnSpc>
            </a:pPr>
            <a:r>
              <a:rPr lang="en-US" sz="1200" b="1" dirty="0">
                <a:latin typeface="Courier New" panose="02070309020205020404" pitchFamily="49" charset="0"/>
                <a:cs typeface="Courier New" panose="02070309020205020404" pitchFamily="49" charset="0"/>
              </a:rPr>
              <a:t>Example 1:</a:t>
            </a:r>
          </a:p>
          <a:p>
            <a:pPr algn="l"/>
            <a:r>
              <a:rPr lang="nn-NO" sz="1100" dirty="0">
                <a:latin typeface="Courier New" panose="02070309020205020404" pitchFamily="49" charset="0"/>
                <a:cs typeface="Courier New" panose="02070309020205020404" pitchFamily="49" charset="0"/>
              </a:rPr>
              <a:t>SET var1 = 'A ', var2 = trim(var1), var3 = TRIM(var1)||TRIM(var2);</a:t>
            </a:r>
          </a:p>
          <a:p>
            <a:pPr algn="l"/>
            <a:endParaRPr lang="nn-NO" sz="1100" dirty="0">
              <a:latin typeface="Courier New" panose="02070309020205020404" pitchFamily="49" charset="0"/>
              <a:ea typeface="ＭＳ Ｐゴシック" panose="020B0600070205080204" pitchFamily="34" charset="-128"/>
              <a:cs typeface="Courier New" panose="02070309020205020404" pitchFamily="49" charset="0"/>
            </a:endParaRPr>
          </a:p>
          <a:p>
            <a:r>
              <a:rPr lang="nn-NO" sz="1200" b="1" dirty="0">
                <a:latin typeface="Courier New" panose="02070309020205020404" pitchFamily="49" charset="0"/>
                <a:cs typeface="Courier New" panose="02070309020205020404" pitchFamily="49" charset="0"/>
              </a:rPr>
              <a:t>Example 2:</a:t>
            </a:r>
          </a:p>
          <a:p>
            <a:pPr algn="l"/>
            <a:r>
              <a:rPr lang="en-US" sz="1100" b="0" i="0" dirty="0">
                <a:effectLst/>
                <a:latin typeface="Courier New" panose="02070309020205020404" pitchFamily="49" charset="0"/>
                <a:cs typeface="Courier New" panose="02070309020205020404" pitchFamily="49" charset="0"/>
              </a:rPr>
              <a:t>INSERT INTO </a:t>
            </a:r>
            <a:r>
              <a:rPr lang="en-US" sz="1100" b="0" i="0" dirty="0" err="1">
                <a:effectLst/>
                <a:latin typeface="Courier New" panose="02070309020205020404" pitchFamily="49" charset="0"/>
                <a:cs typeface="Courier New" panose="02070309020205020404" pitchFamily="49" charset="0"/>
              </a:rPr>
              <a:t>tab_comp</a:t>
            </a:r>
            <a:r>
              <a:rPr lang="en-US" sz="1100" b="0" i="0" dirty="0">
                <a:effectLst/>
                <a:latin typeface="Courier New" panose="02070309020205020404" pitchFamily="49" charset="0"/>
                <a:cs typeface="Courier New" panose="02070309020205020404" pitchFamily="49" charset="0"/>
              </a:rPr>
              <a:t> VALUES (item1, price1, qty1),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(item2, price2, qty2), </a:t>
            </a:r>
          </a:p>
          <a:p>
            <a:pPr algn="l"/>
            <a:r>
              <a:rPr lang="en-US" sz="1100" dirty="0">
                <a:latin typeface="Courier New" panose="02070309020205020404" pitchFamily="49" charset="0"/>
                <a:cs typeface="Courier New" panose="02070309020205020404" pitchFamily="49" charset="0"/>
              </a:rPr>
              <a:t>                            </a:t>
            </a:r>
            <a:r>
              <a:rPr lang="en-US" sz="1100" b="0" i="0" dirty="0">
                <a:effectLst/>
                <a:latin typeface="Courier New" panose="02070309020205020404" pitchFamily="49" charset="0"/>
                <a:cs typeface="Courier New" panose="02070309020205020404" pitchFamily="49" charset="0"/>
              </a:rPr>
              <a:t>(item3, price3, qty3);</a:t>
            </a:r>
            <a:endParaRPr lang="en-US" sz="11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031968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257806" y="767772"/>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972A95CF-908C-F9DA-DA06-0C9561027F78}"/>
              </a:ext>
            </a:extLst>
          </p:cNvPr>
          <p:cNvSpPr txBox="1"/>
          <p:nvPr/>
        </p:nvSpPr>
        <p:spPr>
          <a:xfrm>
            <a:off x="1051174" y="1934226"/>
            <a:ext cx="7525734" cy="369332"/>
          </a:xfrm>
          <a:prstGeom prst="rect">
            <a:avLst/>
          </a:prstGeom>
          <a:noFill/>
        </p:spPr>
        <p:txBody>
          <a:bodyPr wrap="square">
            <a:spAutoFit/>
          </a:bodyPr>
          <a:lstStyle/>
          <a:p>
            <a:pPr marL="285750" indent="-285750">
              <a:buFont typeface="Wingdings" panose="05000000000000000000" pitchFamily="2" charset="2"/>
              <a:buChar char="Ø"/>
            </a:pPr>
            <a:r>
              <a:rPr lang="en-US" dirty="0"/>
              <a:t>Avoid using temporary variables</a:t>
            </a:r>
            <a:endParaRPr lang="en-US" altLang="en-US" dirty="0">
              <a:latin typeface="Calibri  "/>
            </a:endParaRPr>
          </a:p>
        </p:txBody>
      </p:sp>
      <p:sp>
        <p:nvSpPr>
          <p:cNvPr id="3" name="TextBox 2">
            <a:extLst>
              <a:ext uri="{FF2B5EF4-FFF2-40B4-BE49-F238E27FC236}">
                <a16:creationId xmlns:a16="http://schemas.microsoft.com/office/drawing/2014/main" id="{0E153FA0-C103-4102-C250-381FB85AF267}"/>
              </a:ext>
            </a:extLst>
          </p:cNvPr>
          <p:cNvSpPr txBox="1"/>
          <p:nvPr/>
        </p:nvSpPr>
        <p:spPr>
          <a:xfrm>
            <a:off x="595355" y="2547500"/>
            <a:ext cx="3672206" cy="3254737"/>
          </a:xfrm>
          <a:prstGeom prst="rect">
            <a:avLst/>
          </a:prstGeom>
          <a:solidFill>
            <a:schemeClr val="bg1"/>
          </a:solidFill>
          <a:ln w="3175">
            <a:solidFill>
              <a:schemeClr val="tx1"/>
            </a:solidFill>
          </a:ln>
        </p:spPr>
        <p:txBody>
          <a:bodyPr wrap="square" rtlCol="0">
            <a:spAutoFit/>
          </a:bodyPr>
          <a:lstStyle/>
          <a:p>
            <a:pPr algn="l">
              <a:lnSpc>
                <a:spcPct val="150000"/>
              </a:lnSpc>
            </a:pPr>
            <a:r>
              <a:rPr lang="en-US" b="1" dirty="0"/>
              <a:t>With Temporary variables</a:t>
            </a:r>
            <a:endParaRPr lang="en-US" sz="1200" dirty="0">
              <a:latin typeface="Courier New" panose="02070309020205020404" pitchFamily="49" charset="0"/>
              <a:cs typeface="Courier New" panose="02070309020205020404" pitchFamily="49" charset="0"/>
            </a:endParaRPr>
          </a:p>
          <a:p>
            <a:pPr algn="l">
              <a:lnSpc>
                <a:spcPct val="150000"/>
              </a:lnSpc>
            </a:pPr>
            <a:r>
              <a:rPr lang="en-US" sz="1200" dirty="0">
                <a:latin typeface="Courier New" panose="02070309020205020404" pitchFamily="49" charset="0"/>
                <a:cs typeface="Courier New" panose="02070309020205020404" pitchFamily="49" charset="0"/>
              </a:rPr>
              <a:t>SET counter = 0; </a:t>
            </a:r>
          </a:p>
          <a:p>
            <a:pPr algn="l">
              <a:lnSpc>
                <a:spcPct val="150000"/>
              </a:lnSpc>
            </a:pPr>
            <a:r>
              <a:rPr lang="en-US" sz="1200" dirty="0" err="1">
                <a:latin typeface="Courier New" panose="02070309020205020404" pitchFamily="49" charset="0"/>
                <a:cs typeface="Courier New" panose="02070309020205020404" pitchFamily="49" charset="0"/>
              </a:rPr>
              <a:t>xLoop</a:t>
            </a:r>
            <a:r>
              <a:rPr lang="en-US" sz="1200" dirty="0">
                <a:latin typeface="Courier New" panose="02070309020205020404" pitchFamily="49" charset="0"/>
                <a:cs typeface="Courier New" panose="02070309020205020404" pitchFamily="49" charset="0"/>
              </a:rPr>
              <a:t>: </a:t>
            </a:r>
          </a:p>
          <a:p>
            <a:pPr algn="l">
              <a:lnSpc>
                <a:spcPct val="150000"/>
              </a:lnSpc>
            </a:pPr>
            <a:r>
              <a:rPr lang="en-US" sz="1200" dirty="0">
                <a:latin typeface="Courier New" panose="02070309020205020404" pitchFamily="49" charset="0"/>
                <a:cs typeface="Courier New" panose="02070309020205020404" pitchFamily="49" charset="0"/>
              </a:rPr>
              <a:t>REPEAT </a:t>
            </a:r>
          </a:p>
          <a:p>
            <a:pPr algn="l">
              <a:lnSpc>
                <a:spcPct val="150000"/>
              </a:lnSpc>
            </a:pPr>
            <a:r>
              <a:rPr lang="en-US" sz="1200" dirty="0">
                <a:latin typeface="Courier New" panose="02070309020205020404" pitchFamily="49" charset="0"/>
                <a:cs typeface="Courier New" panose="02070309020205020404" pitchFamily="49" charset="0"/>
              </a:rPr>
              <a:t>  SET counter = counter + 1; </a:t>
            </a:r>
          </a:p>
          <a:p>
            <a:pPr algn="l">
              <a:lnSpc>
                <a:spcPct val="150000"/>
              </a:lnSpc>
            </a:pPr>
            <a:r>
              <a:rPr lang="en-US" sz="1200" dirty="0">
                <a:latin typeface="Courier New" panose="02070309020205020404" pitchFamily="49" charset="0"/>
                <a:cs typeface="Courier New" panose="02070309020205020404" pitchFamily="49" charset="0"/>
              </a:rPr>
              <a:t>  SET var1 = counter; </a:t>
            </a:r>
          </a:p>
          <a:p>
            <a:pPr algn="l">
              <a:lnSpc>
                <a:spcPct val="150000"/>
              </a:lnSpc>
            </a:pPr>
            <a:r>
              <a:rPr lang="en-US" sz="1200" dirty="0">
                <a:latin typeface="Courier New" panose="02070309020205020404" pitchFamily="49" charset="0"/>
                <a:cs typeface="Courier New" panose="02070309020205020404" pitchFamily="49" charset="0"/>
              </a:rPr>
              <a:t>  SET var2= counter * 7; </a:t>
            </a:r>
          </a:p>
          <a:p>
            <a:pPr algn="l">
              <a:lnSpc>
                <a:spcPct val="150000"/>
              </a:lnSpc>
            </a:pPr>
            <a:r>
              <a:rPr lang="en-US" sz="1200" dirty="0">
                <a:latin typeface="Courier New" panose="02070309020205020404" pitchFamily="49" charset="0"/>
                <a:cs typeface="Courier New" panose="02070309020205020404" pitchFamily="49" charset="0"/>
              </a:rPr>
              <a:t>  SET var3 = counter * 30; </a:t>
            </a:r>
          </a:p>
          <a:p>
            <a:pPr algn="l">
              <a:lnSpc>
                <a:spcPct val="150000"/>
              </a:lnSpc>
            </a:pPr>
            <a:r>
              <a:rPr lang="en-US" sz="1200" dirty="0">
                <a:latin typeface="Courier New" panose="02070309020205020404" pitchFamily="49" charset="0"/>
                <a:cs typeface="Courier New" panose="02070309020205020404" pitchFamily="49" charset="0"/>
              </a:rPr>
              <a:t>  SET var4 = var1 + var2 + var3; </a:t>
            </a:r>
          </a:p>
          <a:p>
            <a:pPr algn="l">
              <a:lnSpc>
                <a:spcPct val="150000"/>
              </a:lnSpc>
            </a:pPr>
            <a:r>
              <a:rPr lang="en-US" sz="1200" dirty="0">
                <a:latin typeface="Courier New" panose="02070309020205020404" pitchFamily="49" charset="0"/>
                <a:cs typeface="Courier New" panose="02070309020205020404" pitchFamily="49" charset="0"/>
              </a:rPr>
              <a:t>UNTIL counter = 1000 </a:t>
            </a:r>
          </a:p>
          <a:p>
            <a:pPr algn="l">
              <a:lnSpc>
                <a:spcPct val="150000"/>
              </a:lnSpc>
            </a:pPr>
            <a:r>
              <a:rPr lang="en-US" sz="1200" dirty="0">
                <a:latin typeface="Courier New" panose="02070309020205020404" pitchFamily="49" charset="0"/>
                <a:cs typeface="Courier New" panose="02070309020205020404" pitchFamily="49" charset="0"/>
              </a:rPr>
              <a:t>END REPEAT </a:t>
            </a:r>
            <a:r>
              <a:rPr lang="en-US" sz="1200" dirty="0" err="1">
                <a:latin typeface="Courier New" panose="02070309020205020404" pitchFamily="49" charset="0"/>
                <a:cs typeface="Courier New" panose="02070309020205020404" pitchFamily="49" charset="0"/>
              </a:rPr>
              <a:t>xLoop</a:t>
            </a:r>
            <a:r>
              <a:rPr lang="en-US" sz="1200" dirty="0">
                <a:latin typeface="Courier New" panose="02070309020205020404" pitchFamily="49" charset="0"/>
                <a:cs typeface="Courier New" panose="02070309020205020404" pitchFamily="49" charset="0"/>
              </a:rPr>
              <a:t>;</a:t>
            </a:r>
            <a:endParaRPr lang="en-US" sz="1200" dirty="0">
              <a:solidFill>
                <a:srgbClr val="3333CC"/>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7" name="TextBox 6">
            <a:extLst>
              <a:ext uri="{FF2B5EF4-FFF2-40B4-BE49-F238E27FC236}">
                <a16:creationId xmlns:a16="http://schemas.microsoft.com/office/drawing/2014/main" id="{ABCB507D-5D4D-4EDB-78B2-77D55B41804F}"/>
              </a:ext>
            </a:extLst>
          </p:cNvPr>
          <p:cNvSpPr txBox="1"/>
          <p:nvPr/>
        </p:nvSpPr>
        <p:spPr>
          <a:xfrm>
            <a:off x="4666611" y="2552180"/>
            <a:ext cx="5326837" cy="2423740"/>
          </a:xfrm>
          <a:prstGeom prst="rect">
            <a:avLst/>
          </a:prstGeom>
          <a:solidFill>
            <a:schemeClr val="bg1"/>
          </a:solidFill>
          <a:ln w="3175">
            <a:solidFill>
              <a:schemeClr val="tx1"/>
            </a:solidFill>
          </a:ln>
        </p:spPr>
        <p:txBody>
          <a:bodyPr wrap="square" rtlCol="0">
            <a:spAutoFit/>
          </a:bodyPr>
          <a:lstStyle/>
          <a:p>
            <a:pPr algn="l">
              <a:lnSpc>
                <a:spcPct val="150000"/>
              </a:lnSpc>
            </a:pPr>
            <a:r>
              <a:rPr lang="en-US" b="1" dirty="0"/>
              <a:t>Without Temporary variables</a:t>
            </a:r>
          </a:p>
          <a:p>
            <a:pPr algn="l">
              <a:lnSpc>
                <a:spcPct val="150000"/>
              </a:lnSpc>
            </a:pPr>
            <a:r>
              <a:rPr lang="en-US" sz="1200" dirty="0">
                <a:latin typeface="Courier New" panose="02070309020205020404" pitchFamily="49" charset="0"/>
                <a:cs typeface="Courier New" panose="02070309020205020404" pitchFamily="49" charset="0"/>
              </a:rPr>
              <a:t>SET counter = 0; </a:t>
            </a:r>
          </a:p>
          <a:p>
            <a:pPr algn="l">
              <a:lnSpc>
                <a:spcPct val="150000"/>
              </a:lnSpc>
            </a:pPr>
            <a:r>
              <a:rPr lang="en-US" sz="1200" dirty="0" err="1">
                <a:latin typeface="Courier New" panose="02070309020205020404" pitchFamily="49" charset="0"/>
                <a:cs typeface="Courier New" panose="02070309020205020404" pitchFamily="49" charset="0"/>
              </a:rPr>
              <a:t>xLoop</a:t>
            </a:r>
            <a:r>
              <a:rPr lang="en-US" sz="1200" dirty="0">
                <a:latin typeface="Courier New" panose="02070309020205020404" pitchFamily="49" charset="0"/>
                <a:cs typeface="Courier New" panose="02070309020205020404" pitchFamily="49" charset="0"/>
              </a:rPr>
              <a:t>: </a:t>
            </a:r>
          </a:p>
          <a:p>
            <a:pPr algn="l">
              <a:lnSpc>
                <a:spcPct val="150000"/>
              </a:lnSpc>
            </a:pPr>
            <a:r>
              <a:rPr lang="en-US" sz="1200" dirty="0">
                <a:latin typeface="Courier New" panose="02070309020205020404" pitchFamily="49" charset="0"/>
                <a:cs typeface="Courier New" panose="02070309020205020404" pitchFamily="49" charset="0"/>
              </a:rPr>
              <a:t>REPEAT </a:t>
            </a:r>
          </a:p>
          <a:p>
            <a:pPr algn="l">
              <a:lnSpc>
                <a:spcPct val="150000"/>
              </a:lnSpc>
            </a:pPr>
            <a:r>
              <a:rPr lang="en-US" sz="1200" dirty="0">
                <a:latin typeface="Courier New" panose="02070309020205020404" pitchFamily="49" charset="0"/>
                <a:cs typeface="Courier New" panose="02070309020205020404" pitchFamily="49" charset="0"/>
              </a:rPr>
              <a:t>   SET counter = counter + 1; </a:t>
            </a:r>
          </a:p>
          <a:p>
            <a:pPr algn="l">
              <a:lnSpc>
                <a:spcPct val="150000"/>
              </a:lnSpc>
            </a:pPr>
            <a:r>
              <a:rPr lang="en-US" sz="1200" dirty="0">
                <a:latin typeface="Courier New" panose="02070309020205020404" pitchFamily="49" charset="0"/>
                <a:cs typeface="Courier New" panose="02070309020205020404" pitchFamily="49" charset="0"/>
              </a:rPr>
              <a:t>   SET var4 = counter + (counter * 7) + (counter*30); UNTIL counter = 1000 </a:t>
            </a:r>
          </a:p>
          <a:p>
            <a:pPr algn="l">
              <a:lnSpc>
                <a:spcPct val="150000"/>
              </a:lnSpc>
            </a:pPr>
            <a:r>
              <a:rPr lang="en-US" sz="1200" dirty="0">
                <a:latin typeface="Courier New" panose="02070309020205020404" pitchFamily="49" charset="0"/>
                <a:cs typeface="Courier New" panose="02070309020205020404" pitchFamily="49" charset="0"/>
              </a:rPr>
              <a:t>END REPEAT </a:t>
            </a:r>
            <a:r>
              <a:rPr lang="en-US" sz="1200" dirty="0" err="1">
                <a:latin typeface="Courier New" panose="02070309020205020404" pitchFamily="49" charset="0"/>
                <a:cs typeface="Courier New" panose="02070309020205020404" pitchFamily="49" charset="0"/>
              </a:rPr>
              <a:t>xLoop</a:t>
            </a:r>
            <a:r>
              <a:rPr lang="en-US" sz="1200" dirty="0">
                <a:latin typeface="Courier New" panose="02070309020205020404" pitchFamily="49" charset="0"/>
                <a:cs typeface="Courier New" panose="02070309020205020404" pitchFamily="49" charset="0"/>
              </a:rPr>
              <a:t>; </a:t>
            </a:r>
            <a:endParaRPr lang="en-US" sz="1200" dirty="0">
              <a:solidFill>
                <a:srgbClr val="3333CC"/>
              </a:solidFill>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558626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568574" y="746751"/>
            <a:ext cx="40692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Best Practices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24E39EFF-448F-11AB-EF19-CC9A53B61264}"/>
              </a:ext>
            </a:extLst>
          </p:cNvPr>
          <p:cNvSpPr txBox="1"/>
          <p:nvPr/>
        </p:nvSpPr>
        <p:spPr>
          <a:xfrm>
            <a:off x="568574" y="1822186"/>
            <a:ext cx="7525734" cy="3693319"/>
          </a:xfrm>
          <a:prstGeom prst="rect">
            <a:avLst/>
          </a:prstGeom>
          <a:noFill/>
        </p:spPr>
        <p:txBody>
          <a:bodyPr wrap="square">
            <a:spAutoFit/>
          </a:bodyPr>
          <a:lstStyle/>
          <a:p>
            <a:pPr marL="285750" indent="-285750">
              <a:buFont typeface="Wingdings" panose="05000000000000000000" pitchFamily="2" charset="2"/>
              <a:buChar char="Ø"/>
            </a:pPr>
            <a:r>
              <a:rPr lang="en-US" dirty="0"/>
              <a:t>Use Integer data type instead of Character for simple flags</a:t>
            </a:r>
          </a:p>
          <a:p>
            <a:endParaRPr lang="en-US" altLang="en-US" dirty="0">
              <a:latin typeface="Calibri  "/>
            </a:endParaRPr>
          </a:p>
          <a:p>
            <a:pPr marL="285750" indent="-285750">
              <a:buFont typeface="Wingdings" panose="05000000000000000000" pitchFamily="2" charset="2"/>
              <a:buChar char="Ø"/>
            </a:pPr>
            <a:r>
              <a:rPr lang="en-US" dirty="0"/>
              <a:t>Use Integer data types instead of Decimal with zero scale for external SP</a:t>
            </a:r>
          </a:p>
          <a:p>
            <a:endParaRPr lang="en-US" dirty="0"/>
          </a:p>
          <a:p>
            <a:pPr marL="285750" indent="-285750">
              <a:buFont typeface="Wingdings" panose="05000000000000000000" pitchFamily="2" charset="2"/>
              <a:buChar char="Ø"/>
            </a:pPr>
            <a:r>
              <a:rPr lang="en-US" dirty="0"/>
              <a:t>Utilize the Character data type over Variable-Length Character type</a:t>
            </a:r>
          </a:p>
          <a:p>
            <a:endParaRPr lang="en-US" b="0" i="0" dirty="0">
              <a:solidFill>
                <a:srgbClr val="111111"/>
              </a:solidFill>
              <a:effectLst/>
              <a:latin typeface="-apple-system"/>
            </a:endParaRPr>
          </a:p>
          <a:p>
            <a:pPr marL="285750" indent="-285750">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Call each stored procedure using its fully qualified name to improve performance: the server name, database name, schema (owner) name, and procedure name. e.g.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SchemaName.TableName.ColumnName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0" i="0" dirty="0">
              <a:solidFill>
                <a:srgbClr val="111111"/>
              </a:solidFill>
              <a:effectLst/>
              <a:latin typeface="-apple-system"/>
            </a:endParaRPr>
          </a:p>
          <a:p>
            <a:pPr marL="285750" indent="-285750">
              <a:buFont typeface="Wingdings" panose="05000000000000000000" pitchFamily="2" charset="2"/>
              <a:buChar char="Ø"/>
            </a:pPr>
            <a:endParaRPr lang="en-US" altLang="en-US" dirty="0">
              <a:latin typeface="Calibri  "/>
            </a:endParaRPr>
          </a:p>
          <a:p>
            <a:pPr marL="285750" indent="-285750">
              <a:buFont typeface="Wingdings" panose="05000000000000000000" pitchFamily="2" charset="2"/>
              <a:buChar char="Ø"/>
            </a:pPr>
            <a:endParaRPr lang="en-US" altLang="en-US" dirty="0">
              <a:latin typeface="Calibri  "/>
            </a:endParaRPr>
          </a:p>
          <a:p>
            <a:pPr marL="285750" indent="-285750">
              <a:buFont typeface="Arial" panose="020B0604020202020204" pitchFamily="34" charset="0"/>
              <a:buChar char="•"/>
            </a:pPr>
            <a:endParaRPr lang="en-US" altLang="en-US" dirty="0">
              <a:latin typeface="Calibri  "/>
            </a:endParaRPr>
          </a:p>
        </p:txBody>
      </p:sp>
    </p:spTree>
    <p:extLst>
      <p:ext uri="{BB962C8B-B14F-4D97-AF65-F5344CB8AC3E}">
        <p14:creationId xmlns:p14="http://schemas.microsoft.com/office/powerpoint/2010/main" val="421514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2" name="Rectangle 1">
            <a:extLst>
              <a:ext uri="{FF2B5EF4-FFF2-40B4-BE49-F238E27FC236}">
                <a16:creationId xmlns:a16="http://schemas.microsoft.com/office/drawing/2014/main" id="{C2DD98A1-38EA-BAA5-AE21-6557F3D663AF}"/>
              </a:ext>
            </a:extLst>
          </p:cNvPr>
          <p:cNvSpPr/>
          <p:nvPr/>
        </p:nvSpPr>
        <p:spPr>
          <a:xfrm>
            <a:off x="743577" y="903399"/>
            <a:ext cx="592668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Topics to be covered</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a:extLst>
              <a:ext uri="{FF2B5EF4-FFF2-40B4-BE49-F238E27FC236}">
                <a16:creationId xmlns:a16="http://schemas.microsoft.com/office/drawing/2014/main" id="{C71D63A5-AA01-199C-C332-518892AFE25A}"/>
              </a:ext>
            </a:extLst>
          </p:cNvPr>
          <p:cNvSpPr txBox="1"/>
          <p:nvPr/>
        </p:nvSpPr>
        <p:spPr>
          <a:xfrm>
            <a:off x="743577" y="1994115"/>
            <a:ext cx="6088673" cy="3416320"/>
          </a:xfrm>
          <a:prstGeom prst="rect">
            <a:avLst/>
          </a:prstGeom>
          <a:noFill/>
        </p:spPr>
        <p:txBody>
          <a:bodyPr wrap="square" rtlCol="0">
            <a:spAutoFit/>
          </a:bodyPr>
          <a:lstStyle/>
          <a:p>
            <a:pPr marL="400050" indent="-400050">
              <a:buFont typeface="+mj-lt"/>
              <a:buAutoNum type="romanUcPeriod"/>
            </a:pPr>
            <a:r>
              <a:rPr lang="en-IN" b="1" dirty="0">
                <a:effectLst/>
                <a:ea typeface="Times New Roman" panose="02020603050405020304" pitchFamily="18" charset="0"/>
              </a:rPr>
              <a:t>Stored Procedure </a:t>
            </a:r>
            <a:r>
              <a:rPr lang="en-IN" sz="1600" dirty="0"/>
              <a:t>– the what why &amp; how</a:t>
            </a:r>
          </a:p>
          <a:p>
            <a:pPr marL="400050" indent="-400050">
              <a:buFont typeface="+mj-lt"/>
              <a:buAutoNum type="romanUcPeriod"/>
            </a:pPr>
            <a:endParaRPr lang="en-IN" b="1" dirty="0">
              <a:effectLst/>
              <a:ea typeface="Times New Roman" panose="02020603050405020304" pitchFamily="18" charset="0"/>
            </a:endParaRPr>
          </a:p>
          <a:p>
            <a:pPr marL="400050" indent="-400050">
              <a:buFont typeface="+mj-lt"/>
              <a:buAutoNum type="romanUcPeriod"/>
            </a:pPr>
            <a:r>
              <a:rPr lang="en-IN" b="1" dirty="0">
                <a:ea typeface="Times New Roman" panose="02020603050405020304" pitchFamily="18" charset="0"/>
              </a:rPr>
              <a:t>User Defined Functions </a:t>
            </a:r>
            <a:r>
              <a:rPr lang="en-IN" sz="1600" dirty="0">
                <a:ea typeface="Times New Roman" panose="02020603050405020304" pitchFamily="18" charset="0"/>
              </a:rPr>
              <a:t>– the what why &amp; how</a:t>
            </a:r>
          </a:p>
          <a:p>
            <a:pPr marL="400050" indent="-400050">
              <a:buFont typeface="+mj-lt"/>
              <a:buAutoNum type="romanUcPeriod"/>
            </a:pPr>
            <a:endParaRPr lang="en-IN" b="1" dirty="0">
              <a:effectLst/>
              <a:ea typeface="Times New Roman" panose="02020603050405020304" pitchFamily="18" charset="0"/>
            </a:endParaRPr>
          </a:p>
          <a:p>
            <a:pPr marL="400050" indent="-400050">
              <a:buFont typeface="+mj-lt"/>
              <a:buAutoNum type="romanUcPeriod"/>
            </a:pPr>
            <a:r>
              <a:rPr lang="en-IN" b="1" dirty="0">
                <a:effectLst/>
                <a:ea typeface="Times New Roman" panose="02020603050405020304" pitchFamily="18" charset="0"/>
              </a:rPr>
              <a:t>Enhancing Performance for SPs and UDFs</a:t>
            </a:r>
          </a:p>
          <a:p>
            <a:pPr marL="400050" indent="-400050">
              <a:buFont typeface="+mj-lt"/>
              <a:buAutoNum type="romanUcPeriod"/>
            </a:pPr>
            <a:endParaRPr lang="en-IN" b="1" dirty="0">
              <a:effectLst/>
              <a:ea typeface="Times New Roman" panose="02020603050405020304" pitchFamily="18" charset="0"/>
            </a:endParaRPr>
          </a:p>
          <a:p>
            <a:pPr marL="400050" indent="-400050">
              <a:buFont typeface="+mj-lt"/>
              <a:buAutoNum type="romanUcPeriod"/>
            </a:pPr>
            <a:r>
              <a:rPr lang="en-IN" b="1" dirty="0">
                <a:ea typeface="Times New Roman" panose="02020603050405020304" pitchFamily="18" charset="0"/>
              </a:rPr>
              <a:t>Use Cases</a:t>
            </a:r>
          </a:p>
          <a:p>
            <a:endParaRPr lang="en-IN" b="1" dirty="0">
              <a:ea typeface="Times New Roman" panose="02020603050405020304" pitchFamily="18" charset="0"/>
            </a:endParaRPr>
          </a:p>
          <a:p>
            <a:pPr marL="400050" indent="-400050">
              <a:buFont typeface="+mj-lt"/>
              <a:buAutoNum type="romanUcPeriod"/>
            </a:pPr>
            <a:endParaRPr lang="en-IN" b="1" dirty="0">
              <a:ea typeface="Times New Roman" panose="02020603050405020304" pitchFamily="18" charset="0"/>
            </a:endParaRPr>
          </a:p>
          <a:p>
            <a:pPr marL="400050" indent="-400050">
              <a:buFont typeface="+mj-lt"/>
              <a:buAutoNum type="romanUcPeriod"/>
            </a:pPr>
            <a:endParaRPr lang="en-IN" b="1" dirty="0">
              <a:ea typeface="Times New Roman" panose="02020603050405020304" pitchFamily="18" charset="0"/>
            </a:endParaRPr>
          </a:p>
          <a:p>
            <a:pPr marL="400050" indent="-400050">
              <a:buFont typeface="+mj-lt"/>
              <a:buAutoNum type="romanUcPeriod"/>
            </a:pPr>
            <a:endParaRPr lang="en-IN" b="1" dirty="0">
              <a:effectLst/>
              <a:ea typeface="Times New Roman" panose="02020603050405020304" pitchFamily="18" charset="0"/>
            </a:endParaRPr>
          </a:p>
          <a:p>
            <a:endParaRPr lang="en-IN" dirty="0">
              <a:effectLst/>
              <a:ea typeface="Times New Roman" panose="02020603050405020304" pitchFamily="18" charset="0"/>
            </a:endParaRPr>
          </a:p>
        </p:txBody>
      </p:sp>
      <p:pic>
        <p:nvPicPr>
          <p:cNvPr id="4" name="Picture 3">
            <a:extLst>
              <a:ext uri="{FF2B5EF4-FFF2-40B4-BE49-F238E27FC236}">
                <a16:creationId xmlns:a16="http://schemas.microsoft.com/office/drawing/2014/main" id="{465750BC-3CC1-CAF7-5D0B-F8B22148994D}"/>
              </a:ext>
            </a:extLst>
          </p:cNvPr>
          <p:cNvPicPr>
            <a:picLocks noChangeAspect="1"/>
          </p:cNvPicPr>
          <p:nvPr/>
        </p:nvPicPr>
        <p:blipFill>
          <a:blip r:embed="rId4"/>
          <a:stretch>
            <a:fillRect/>
          </a:stretch>
        </p:blipFill>
        <p:spPr>
          <a:xfrm>
            <a:off x="6791470" y="1331512"/>
            <a:ext cx="5023271" cy="3918568"/>
          </a:xfrm>
          <a:prstGeom prst="rect">
            <a:avLst/>
          </a:prstGeom>
        </p:spPr>
      </p:pic>
    </p:spTree>
    <p:extLst>
      <p:ext uri="{BB962C8B-B14F-4D97-AF65-F5344CB8AC3E}">
        <p14:creationId xmlns:p14="http://schemas.microsoft.com/office/powerpoint/2010/main" val="264835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773528" y="799303"/>
            <a:ext cx="40692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Best Practices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5061140E-4660-2397-115F-E816B66DCA2C}"/>
              </a:ext>
            </a:extLst>
          </p:cNvPr>
          <p:cNvSpPr txBox="1"/>
          <p:nvPr/>
        </p:nvSpPr>
        <p:spPr>
          <a:xfrm>
            <a:off x="644774" y="1999986"/>
            <a:ext cx="7525734" cy="3826560"/>
          </a:xfrm>
          <a:prstGeom prst="rect">
            <a:avLst/>
          </a:prstGeom>
          <a:noFill/>
        </p:spPr>
        <p:txBody>
          <a:bodyPr wrap="square">
            <a:spAutoFit/>
          </a:bodyPr>
          <a:lstStyle/>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r>
              <a:rPr lang="en-US" kern="100" dirty="0">
                <a:effectLst/>
                <a:latin typeface="Calibri body"/>
                <a:ea typeface="Calibri" panose="020F0502020204030204" pitchFamily="34" charset="0"/>
                <a:cs typeface="Times New Roman" panose="02020603050405020304" pitchFamily="18" charset="0"/>
              </a:rPr>
              <a:t>In the script that creates each stored procedure, explicitly specify which roles are allowed to execute the Stored Procedures e.g., public or whatever.</a:t>
            </a:r>
          </a:p>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endParaRPr lang="en-US" kern="100" dirty="0">
              <a:latin typeface="Calibri body"/>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r>
              <a:rPr lang="en-US" dirty="0">
                <a:latin typeface="Calibri body"/>
                <a:ea typeface="Calibri" panose="020F0502020204030204" pitchFamily="34" charset="0"/>
                <a:cs typeface="Times New Roman" panose="02020603050405020304" pitchFamily="18" charset="0"/>
              </a:rPr>
              <a:t>Use </a:t>
            </a:r>
            <a:r>
              <a:rPr lang="en-US" dirty="0" err="1">
                <a:latin typeface="Calibri body"/>
                <a:ea typeface="Calibri" panose="020F0502020204030204" pitchFamily="34" charset="0"/>
                <a:cs typeface="Times New Roman" panose="02020603050405020304" pitchFamily="18" charset="0"/>
              </a:rPr>
              <a:t>sysmessage</a:t>
            </a:r>
            <a:r>
              <a:rPr lang="en-US" dirty="0">
                <a:latin typeface="Calibri body"/>
                <a:ea typeface="Calibri" panose="020F0502020204030204" pitchFamily="34" charset="0"/>
                <a:cs typeface="Times New Roman" panose="02020603050405020304" pitchFamily="18" charset="0"/>
              </a:rPr>
              <a:t>, </a:t>
            </a:r>
            <a:r>
              <a:rPr lang="en-US" dirty="0" err="1">
                <a:latin typeface="Calibri body"/>
                <a:ea typeface="Calibri" panose="020F0502020204030204" pitchFamily="34" charset="0"/>
                <a:cs typeface="Times New Roman" panose="02020603050405020304" pitchFamily="18" charset="0"/>
              </a:rPr>
              <a:t>sp_addmessage</a:t>
            </a:r>
            <a:r>
              <a:rPr lang="en-US" dirty="0">
                <a:latin typeface="Calibri body"/>
                <a:ea typeface="Calibri" panose="020F0502020204030204" pitchFamily="34" charset="0"/>
                <a:cs typeface="Times New Roman" panose="02020603050405020304" pitchFamily="18" charset="0"/>
              </a:rPr>
              <a:t>, and placeholders rather than hard-coded error messages.</a:t>
            </a:r>
          </a:p>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endParaRPr lang="en-US" dirty="0">
              <a:latin typeface="Calibri body"/>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SzPts val="1000"/>
              <a:buFont typeface="Wingdings" panose="05000000000000000000" pitchFamily="2" charset="2"/>
              <a:buChar char="q"/>
              <a:tabLst>
                <a:tab pos="457200" algn="l"/>
              </a:tabLst>
            </a:pPr>
            <a:r>
              <a:rPr lang="en-US" dirty="0">
                <a:latin typeface="Calibri body"/>
                <a:ea typeface="Calibri" panose="020F0502020204030204" pitchFamily="34" charset="0"/>
                <a:cs typeface="Times New Roman" panose="02020603050405020304" pitchFamily="18" charset="0"/>
              </a:rPr>
              <a:t>Be careful with an error in a UDF. When an error occurs in a UDF, execution of the function is aborted immediately and so is the query that invoked the UDF - but @@error is 0! You may want to define handlers.</a:t>
            </a:r>
          </a:p>
          <a:p>
            <a:pPr marL="285750" indent="-285750">
              <a:buFont typeface="Wingdings" panose="05000000000000000000" pitchFamily="2" charset="2"/>
              <a:buChar char="q"/>
            </a:pPr>
            <a:endParaRPr lang="en-US" altLang="en-US" dirty="0">
              <a:latin typeface="Calibri body"/>
              <a:ea typeface="Calibri" panose="020F0502020204030204" pitchFamily="34" charset="0"/>
              <a:cs typeface="Times New Roman" panose="02020603050405020304" pitchFamily="18" charset="0"/>
            </a:endParaRPr>
          </a:p>
          <a:p>
            <a:endParaRPr lang="en-US" altLang="en-US" dirty="0">
              <a:latin typeface="Calibri  "/>
            </a:endParaRPr>
          </a:p>
        </p:txBody>
      </p:sp>
    </p:spTree>
    <p:extLst>
      <p:ext uri="{BB962C8B-B14F-4D97-AF65-F5344CB8AC3E}">
        <p14:creationId xmlns:p14="http://schemas.microsoft.com/office/powerpoint/2010/main" val="2942226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493184" y="856551"/>
            <a:ext cx="406925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Best Practices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754F7D02-7F03-D1B8-2A24-8AE0FDB9B423}"/>
              </a:ext>
            </a:extLst>
          </p:cNvPr>
          <p:cNvSpPr txBox="1"/>
          <p:nvPr/>
        </p:nvSpPr>
        <p:spPr>
          <a:xfrm>
            <a:off x="655956" y="2057394"/>
            <a:ext cx="7525734" cy="646331"/>
          </a:xfrm>
          <a:prstGeom prst="rect">
            <a:avLst/>
          </a:prstGeom>
          <a:noFill/>
        </p:spPr>
        <p:txBody>
          <a:bodyPr wrap="square" lIns="91440" tIns="45720" rIns="91440" bIns="45720" anchor="t">
            <a:spAutoFit/>
          </a:bodyPr>
          <a:lstStyle/>
          <a:p>
            <a:pPr>
              <a:tabLst>
                <a:tab pos="457200" algn="l"/>
              </a:tabLst>
            </a:pPr>
            <a:r>
              <a:rPr lang="en-US" dirty="0">
                <a:ea typeface="+mn-lt"/>
                <a:cs typeface="+mn-lt"/>
              </a:rPr>
              <a:t>Return to caller vs Return to client</a:t>
            </a:r>
            <a:endParaRPr lang="en-US" dirty="0">
              <a:cs typeface="Calibri" panose="020F0502020204030204"/>
            </a:endParaRPr>
          </a:p>
          <a:p>
            <a:pPr marR="0" lvl="0">
              <a:spcBef>
                <a:spcPts val="0"/>
              </a:spcBef>
              <a:tabLst>
                <a:tab pos="457200" algn="l"/>
              </a:tabLst>
            </a:pPr>
            <a:endParaRPr lang="en-US" altLang="en-US" dirty="0">
              <a:latin typeface="Calibri  "/>
            </a:endParaRPr>
          </a:p>
        </p:txBody>
      </p:sp>
      <p:pic>
        <p:nvPicPr>
          <p:cNvPr id="3" name="Picture 2" descr="A diagram of a call center&#10;&#10;Description automatically generated">
            <a:extLst>
              <a:ext uri="{FF2B5EF4-FFF2-40B4-BE49-F238E27FC236}">
                <a16:creationId xmlns:a16="http://schemas.microsoft.com/office/drawing/2014/main" id="{A527DBC9-25D1-E0B6-AB2F-12017A6346B2}"/>
              </a:ext>
            </a:extLst>
          </p:cNvPr>
          <p:cNvPicPr>
            <a:picLocks noChangeAspect="1"/>
          </p:cNvPicPr>
          <p:nvPr/>
        </p:nvPicPr>
        <p:blipFill>
          <a:blip r:embed="rId3"/>
          <a:stretch>
            <a:fillRect/>
          </a:stretch>
        </p:blipFill>
        <p:spPr>
          <a:xfrm>
            <a:off x="6121677" y="2981238"/>
            <a:ext cx="6070323" cy="3056696"/>
          </a:xfrm>
          <a:prstGeom prst="rect">
            <a:avLst/>
          </a:prstGeom>
        </p:spPr>
      </p:pic>
      <p:sp>
        <p:nvSpPr>
          <p:cNvPr id="7" name="TextBox 6">
            <a:extLst>
              <a:ext uri="{FF2B5EF4-FFF2-40B4-BE49-F238E27FC236}">
                <a16:creationId xmlns:a16="http://schemas.microsoft.com/office/drawing/2014/main" id="{8B484076-9108-4002-3FCE-84A28745120B}"/>
              </a:ext>
            </a:extLst>
          </p:cNvPr>
          <p:cNvSpPr txBox="1"/>
          <p:nvPr/>
        </p:nvSpPr>
        <p:spPr>
          <a:xfrm>
            <a:off x="493184" y="2583792"/>
            <a:ext cx="5611054" cy="2670218"/>
          </a:xfrm>
          <a:prstGeom prst="rect">
            <a:avLst/>
          </a:prstGeom>
          <a:solidFill>
            <a:schemeClr val="bg1"/>
          </a:solidFill>
          <a:ln w="635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body"/>
                <a:ea typeface="+mn-lt"/>
                <a:cs typeface="+mn-lt"/>
              </a:rPr>
              <a:t>WITH RETURN TO CALLER </a:t>
            </a:r>
            <a:r>
              <a:rPr lang="en-US" sz="1600" dirty="0">
                <a:latin typeface="Calibri body"/>
                <a:ea typeface="+mn-lt"/>
                <a:cs typeface="+mn-lt"/>
              </a:rPr>
              <a:t>:</a:t>
            </a:r>
            <a:br>
              <a:rPr lang="en-US" sz="1600" dirty="0">
                <a:latin typeface="Calibri body"/>
                <a:ea typeface="+mn-lt"/>
                <a:cs typeface="+mn-lt"/>
              </a:rPr>
            </a:br>
            <a:r>
              <a:rPr lang="en-US" sz="1600" dirty="0">
                <a:latin typeface="Calibri body"/>
                <a:ea typeface="+mn-lt"/>
                <a:cs typeface="+mn-lt"/>
              </a:rPr>
              <a:t> – </a:t>
            </a:r>
            <a:r>
              <a:rPr lang="en-US" sz="1100" dirty="0">
                <a:latin typeface="Courier New"/>
                <a:ea typeface="+mn-lt"/>
                <a:cs typeface="+mn-lt"/>
              </a:rPr>
              <a:t>DECLARE c1 CURSOR FOR WITH RETURN TO CALLER SELECT * FROM t1</a:t>
            </a:r>
            <a:endParaRPr lang="en-US" sz="1100" dirty="0">
              <a:latin typeface="Courier New"/>
              <a:ea typeface="+mn-lt"/>
              <a:cs typeface="Courier New"/>
            </a:endParaRPr>
          </a:p>
          <a:p>
            <a:r>
              <a:rPr lang="en-US" sz="1100" dirty="0">
                <a:latin typeface="Courier New"/>
                <a:ea typeface="+mn-lt"/>
                <a:cs typeface="+mn-lt"/>
              </a:rPr>
              <a:t> </a:t>
            </a:r>
            <a:br>
              <a:rPr lang="en-US" sz="1100" dirty="0">
                <a:latin typeface="Courier New"/>
                <a:ea typeface="+mn-lt"/>
                <a:cs typeface="+mn-lt"/>
              </a:rPr>
            </a:br>
            <a:r>
              <a:rPr lang="en-US" sz="1100" dirty="0">
                <a:latin typeface="Courier New"/>
                <a:ea typeface="+mn-lt"/>
                <a:cs typeface="+mn-lt"/>
              </a:rPr>
              <a:t> – SET RESULT SETS WITH RETURN TO CALLER </a:t>
            </a:r>
            <a:endParaRPr lang="en-US" sz="1100" dirty="0">
              <a:latin typeface="Courier New"/>
              <a:ea typeface="+mn-lt"/>
              <a:cs typeface="Courier New"/>
            </a:endParaRPr>
          </a:p>
          <a:p>
            <a:r>
              <a:rPr lang="en-US" sz="1100" dirty="0">
                <a:latin typeface="Courier New"/>
                <a:ea typeface="+mn-lt"/>
                <a:cs typeface="+mn-lt"/>
              </a:rPr>
              <a:t>         FOR ARRAY :array1 FOR :hv1 ROWS</a:t>
            </a:r>
            <a:endParaRPr lang="en-US" sz="1100" dirty="0">
              <a:latin typeface="Courier New"/>
              <a:cs typeface="Courier New"/>
            </a:endParaRPr>
          </a:p>
          <a:p>
            <a:br>
              <a:rPr lang="en-US" sz="1600" dirty="0">
                <a:latin typeface="Calibri body"/>
              </a:rPr>
            </a:br>
            <a:r>
              <a:rPr lang="en-US" sz="1600" b="1" dirty="0">
                <a:latin typeface="Calibri body"/>
                <a:ea typeface="+mn-lt"/>
                <a:cs typeface="+mn-lt"/>
              </a:rPr>
              <a:t>WITH RETURN TO CLIENT :</a:t>
            </a:r>
          </a:p>
          <a:p>
            <a:endParaRPr lang="en-US" sz="1600" dirty="0">
              <a:latin typeface="Calibri body"/>
              <a:ea typeface="+mn-lt"/>
              <a:cs typeface="+mn-lt"/>
            </a:endParaRPr>
          </a:p>
          <a:p>
            <a:r>
              <a:rPr lang="en-US" sz="1100" dirty="0">
                <a:latin typeface="Courier New"/>
                <a:ea typeface="+mn-lt"/>
                <a:cs typeface="+mn-lt"/>
              </a:rPr>
              <a:t>– DECLARE c1 CURSOR FOR WITH RETURN TO CLIENT SELECT * FROM t1 </a:t>
            </a:r>
          </a:p>
          <a:p>
            <a:br>
              <a:rPr lang="en-US" sz="1100" dirty="0">
                <a:latin typeface="Courier New"/>
                <a:ea typeface="+mn-lt"/>
                <a:cs typeface="+mn-lt"/>
              </a:rPr>
            </a:br>
            <a:r>
              <a:rPr lang="en-US" sz="1100" dirty="0">
                <a:latin typeface="Courier New"/>
                <a:ea typeface="+mn-lt"/>
                <a:cs typeface="+mn-lt"/>
              </a:rPr>
              <a:t> – SET RESULT SETS WITH RETURN TO CLIENT FOR CURSOR c1</a:t>
            </a:r>
            <a:endParaRPr lang="en-US" sz="1100" dirty="0">
              <a:latin typeface="Courier New"/>
              <a:cs typeface="Calibri"/>
            </a:endParaRPr>
          </a:p>
          <a:p>
            <a:pPr algn="l">
              <a:lnSpc>
                <a:spcPct val="150000"/>
              </a:lnSpc>
            </a:pPr>
            <a:endParaRPr lang="en-US" sz="1600" dirty="0">
              <a:solidFill>
                <a:srgbClr val="3333CC"/>
              </a:solidFill>
              <a:latin typeface="Calibri  "/>
              <a:ea typeface="ＭＳ Ｐゴシック" panose="020B0600070205080204" pitchFamily="34" charset="-128"/>
            </a:endParaRPr>
          </a:p>
        </p:txBody>
      </p:sp>
    </p:spTree>
    <p:extLst>
      <p:ext uri="{BB962C8B-B14F-4D97-AF65-F5344CB8AC3E}">
        <p14:creationId xmlns:p14="http://schemas.microsoft.com/office/powerpoint/2010/main" val="1364940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625668" y="817059"/>
            <a:ext cx="686643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Enhancing Performance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5EFECCBF-09E4-DD41-A9E8-19A77C991D4A}"/>
              </a:ext>
            </a:extLst>
          </p:cNvPr>
          <p:cNvSpPr txBox="1"/>
          <p:nvPr/>
        </p:nvSpPr>
        <p:spPr>
          <a:xfrm>
            <a:off x="703085" y="2118892"/>
            <a:ext cx="9242601" cy="3788858"/>
          </a:xfrm>
          <a:prstGeom prst="rect">
            <a:avLst/>
          </a:prstGeom>
          <a:solidFill>
            <a:schemeClr val="bg1"/>
          </a:solidFill>
        </p:spPr>
        <p:txBody>
          <a:bodyPr wrap="square" lIns="91440" tIns="45720" rIns="91440" bIns="45720" anchor="t">
            <a:spAutoFit/>
          </a:bodyPr>
          <a:lstStyle/>
          <a:p>
            <a:pPr>
              <a:lnSpc>
                <a:spcPct val="150000"/>
              </a:lnSpc>
            </a:pPr>
            <a:r>
              <a:rPr lang="en-US" altLang="en-US" sz="2400" dirty="0">
                <a:latin typeface="Calibri  "/>
                <a:ea typeface="ＭＳ Ｐゴシック"/>
              </a:rPr>
              <a:t>Arrays :- </a:t>
            </a:r>
            <a:r>
              <a:rPr lang="en-US" dirty="0">
                <a:solidFill>
                  <a:srgbClr val="161616"/>
                </a:solidFill>
                <a:ea typeface="+mn-lt"/>
                <a:cs typeface="+mn-lt"/>
              </a:rPr>
              <a:t>A</a:t>
            </a:r>
            <a:r>
              <a:rPr lang="en-US" dirty="0">
                <a:ea typeface="+mn-lt"/>
                <a:cs typeface="+mn-lt"/>
              </a:rPr>
              <a:t>n array is an ordered set of elements of a single built-in data type. </a:t>
            </a:r>
          </a:p>
          <a:p>
            <a:r>
              <a:rPr lang="en-US" b="1" dirty="0">
                <a:solidFill>
                  <a:srgbClr val="161616"/>
                </a:solidFill>
                <a:latin typeface="Calibri body"/>
                <a:ea typeface="+mn-lt"/>
                <a:cs typeface="+mn-lt"/>
              </a:rPr>
              <a:t>Arrays can be used only in the following contexts:</a:t>
            </a:r>
            <a:endParaRPr lang="en-US" b="1" dirty="0">
              <a:latin typeface="Calibri body"/>
            </a:endParaRPr>
          </a:p>
          <a:p>
            <a:pPr marL="285750" indent="-285750">
              <a:buFont typeface="Wingdings"/>
              <a:buChar char="Ø"/>
            </a:pPr>
            <a:r>
              <a:rPr lang="en-US" dirty="0">
                <a:latin typeface="Calibri body"/>
                <a:ea typeface="+mn-lt"/>
                <a:cs typeface="+mn-lt"/>
              </a:rPr>
              <a:t>Parameters to SQL functions</a:t>
            </a:r>
            <a:endParaRPr lang="en-US" dirty="0">
              <a:latin typeface="Calibri body"/>
            </a:endParaRPr>
          </a:p>
          <a:p>
            <a:pPr marL="285750" indent="-285750">
              <a:buFont typeface="Wingdings"/>
              <a:buChar char="Ø"/>
            </a:pPr>
            <a:endParaRPr lang="en-US" dirty="0">
              <a:latin typeface="Calibri body"/>
              <a:ea typeface="+mn-lt"/>
              <a:cs typeface="+mn-lt"/>
            </a:endParaRPr>
          </a:p>
          <a:p>
            <a:pPr marL="285750" indent="-285750">
              <a:buFont typeface="Wingdings"/>
              <a:buChar char="Ø"/>
            </a:pPr>
            <a:r>
              <a:rPr lang="en-US" dirty="0">
                <a:latin typeface="Calibri body"/>
                <a:ea typeface="+mn-lt"/>
                <a:cs typeface="+mn-lt"/>
              </a:rPr>
              <a:t>RETURN data types from SQL functions</a:t>
            </a:r>
            <a:endParaRPr lang="en-US" dirty="0">
              <a:latin typeface="Calibri body"/>
            </a:endParaRPr>
          </a:p>
          <a:p>
            <a:pPr marL="285750" indent="-285750">
              <a:buFont typeface="Wingdings"/>
              <a:buChar char="Ø"/>
            </a:pPr>
            <a:endParaRPr lang="en-US" dirty="0">
              <a:latin typeface="Calibri body"/>
              <a:ea typeface="+mn-lt"/>
              <a:cs typeface="+mn-lt"/>
            </a:endParaRPr>
          </a:p>
          <a:p>
            <a:pPr marL="285750" indent="-285750">
              <a:buFont typeface="Wingdings"/>
              <a:buChar char="Ø"/>
            </a:pPr>
            <a:r>
              <a:rPr lang="en-US" dirty="0">
                <a:latin typeface="Calibri body"/>
                <a:ea typeface="+mn-lt"/>
                <a:cs typeface="+mn-lt"/>
              </a:rPr>
              <a:t>Parameters to SQL procedures</a:t>
            </a:r>
            <a:endParaRPr lang="en-US" dirty="0">
              <a:latin typeface="Calibri body"/>
            </a:endParaRPr>
          </a:p>
          <a:p>
            <a:pPr marL="285750" indent="-285750">
              <a:buFont typeface="Wingdings"/>
              <a:buChar char="Ø"/>
            </a:pPr>
            <a:endParaRPr lang="en-US" dirty="0">
              <a:latin typeface="Calibri body"/>
              <a:ea typeface="+mn-lt"/>
              <a:cs typeface="+mn-lt"/>
            </a:endParaRPr>
          </a:p>
          <a:p>
            <a:pPr marL="285750" indent="-285750">
              <a:buFont typeface="Wingdings"/>
              <a:buChar char="Ø"/>
            </a:pPr>
            <a:r>
              <a:rPr lang="en-US" dirty="0">
                <a:latin typeface="Calibri body"/>
                <a:ea typeface="+mn-lt"/>
                <a:cs typeface="+mn-lt"/>
              </a:rPr>
              <a:t>SQL variables that are declared in SQL functions</a:t>
            </a:r>
            <a:endParaRPr lang="en-US" dirty="0">
              <a:latin typeface="Calibri body"/>
            </a:endParaRPr>
          </a:p>
          <a:p>
            <a:pPr marL="285750" indent="-285750">
              <a:buFont typeface="Wingdings"/>
              <a:buChar char="Ø"/>
            </a:pPr>
            <a:endParaRPr lang="en-US" dirty="0">
              <a:latin typeface="Calibri body"/>
              <a:ea typeface="+mn-lt"/>
              <a:cs typeface="+mn-lt"/>
            </a:endParaRPr>
          </a:p>
          <a:p>
            <a:pPr marL="285750" indent="-285750">
              <a:buFont typeface="Wingdings"/>
              <a:buChar char="Ø"/>
            </a:pPr>
            <a:r>
              <a:rPr lang="en-US" dirty="0">
                <a:latin typeface="Calibri body"/>
                <a:ea typeface="+mn-lt"/>
                <a:cs typeface="+mn-lt"/>
              </a:rPr>
              <a:t>SQL variables that are declared in SQL procedures</a:t>
            </a:r>
            <a:endParaRPr lang="en-US" dirty="0">
              <a:latin typeface="Calibri body"/>
            </a:endParaRPr>
          </a:p>
          <a:p>
            <a:pPr>
              <a:lnSpc>
                <a:spcPct val="150000"/>
              </a:lnSpc>
            </a:pPr>
            <a:endParaRPr lang="en-US" dirty="0">
              <a:ea typeface="+mn-lt"/>
              <a:cs typeface="+mn-lt"/>
            </a:endParaRPr>
          </a:p>
        </p:txBody>
      </p:sp>
      <p:sp>
        <p:nvSpPr>
          <p:cNvPr id="3" name="TextBox 2">
            <a:extLst>
              <a:ext uri="{FF2B5EF4-FFF2-40B4-BE49-F238E27FC236}">
                <a16:creationId xmlns:a16="http://schemas.microsoft.com/office/drawing/2014/main" id="{163915AC-9DAB-E0EE-A34D-8CA6518385C9}"/>
              </a:ext>
            </a:extLst>
          </p:cNvPr>
          <p:cNvSpPr txBox="1"/>
          <p:nvPr/>
        </p:nvSpPr>
        <p:spPr>
          <a:xfrm>
            <a:off x="5967783" y="3353715"/>
            <a:ext cx="5549728" cy="2887329"/>
          </a:xfrm>
          <a:prstGeom prst="rect">
            <a:avLst/>
          </a:prstGeom>
          <a:solidFill>
            <a:schemeClr val="bg1"/>
          </a:solid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900">
                <a:solidFill>
                  <a:srgbClr val="F4F4F4"/>
                </a:solidFill>
                <a:ea typeface="+mn-lt"/>
                <a:cs typeface="+mn-lt"/>
              </a:rPr>
              <a:t>-D</a:t>
            </a:r>
            <a:endParaRPr lang="en-US" sz="1100">
              <a:latin typeface="Courier New"/>
              <a:ea typeface="+mn-lt"/>
              <a:cs typeface="Calibri"/>
            </a:endParaRPr>
          </a:p>
          <a:p>
            <a:pPr>
              <a:lnSpc>
                <a:spcPct val="150000"/>
              </a:lnSpc>
            </a:pPr>
            <a:r>
              <a:rPr lang="en-US">
                <a:latin typeface="Calibri body"/>
                <a:ea typeface="+mn-lt"/>
                <a:cs typeface="+mn-lt"/>
              </a:rPr>
              <a:t>Declaring Array of Integer </a:t>
            </a:r>
            <a:endParaRPr lang="en-US">
              <a:latin typeface="Courier New"/>
              <a:ea typeface="+mn-lt"/>
              <a:cs typeface="+mn-lt"/>
            </a:endParaRPr>
          </a:p>
          <a:p>
            <a:pPr>
              <a:lnSpc>
                <a:spcPct val="150000"/>
              </a:lnSpc>
            </a:pPr>
            <a:r>
              <a:rPr lang="en-US" sz="1100">
                <a:latin typeface="Courier New"/>
                <a:ea typeface="+mn-lt"/>
                <a:cs typeface="+mn-lt"/>
              </a:rPr>
              <a:t>CREATE TYPE INTARRAY AS INTEGER ARRAY[100]; </a:t>
            </a:r>
            <a:endParaRPr lang="en-US" sz="1100">
              <a:latin typeface="Courier New"/>
              <a:ea typeface="+mn-lt"/>
              <a:cs typeface="Courier New"/>
            </a:endParaRPr>
          </a:p>
          <a:p>
            <a:pPr>
              <a:lnSpc>
                <a:spcPct val="150000"/>
              </a:lnSpc>
            </a:pPr>
            <a:r>
              <a:rPr lang="en-US" sz="1100">
                <a:latin typeface="Courier New"/>
                <a:ea typeface="+mn-lt"/>
                <a:cs typeface="+mn-lt"/>
              </a:rPr>
              <a:t>-- IN AN SQL PROCEDURE, DEFINE ARRAY INTA OF THE INTARRAY TYPE </a:t>
            </a:r>
            <a:endParaRPr lang="en-US" sz="1100">
              <a:latin typeface="Courier New"/>
              <a:ea typeface="+mn-lt"/>
              <a:cs typeface="Courier New"/>
            </a:endParaRPr>
          </a:p>
          <a:p>
            <a:pPr>
              <a:lnSpc>
                <a:spcPct val="150000"/>
              </a:lnSpc>
            </a:pPr>
            <a:r>
              <a:rPr lang="en-US" sz="1100">
                <a:latin typeface="Courier New"/>
                <a:ea typeface="+mn-lt"/>
                <a:cs typeface="+mn-lt"/>
              </a:rPr>
              <a:t>DECLARE INTA INTARRAY; </a:t>
            </a:r>
            <a:endParaRPr lang="en-US" sz="1100">
              <a:latin typeface="Courier New"/>
              <a:ea typeface="+mn-lt"/>
              <a:cs typeface="Courier New"/>
            </a:endParaRPr>
          </a:p>
          <a:p>
            <a:pPr>
              <a:lnSpc>
                <a:spcPct val="150000"/>
              </a:lnSpc>
            </a:pPr>
            <a:endParaRPr lang="en-US" sz="1100">
              <a:latin typeface="Courier New"/>
              <a:ea typeface="+mn-lt"/>
              <a:cs typeface="+mn-lt"/>
            </a:endParaRPr>
          </a:p>
          <a:p>
            <a:pPr>
              <a:lnSpc>
                <a:spcPct val="150000"/>
              </a:lnSpc>
            </a:pPr>
            <a:r>
              <a:rPr lang="en-US">
                <a:ea typeface="+mn-lt"/>
                <a:cs typeface="+mn-lt"/>
              </a:rPr>
              <a:t>Declaring Array of Char</a:t>
            </a:r>
            <a:endParaRPr lang="en-US"/>
          </a:p>
          <a:p>
            <a:pPr>
              <a:lnSpc>
                <a:spcPct val="150000"/>
              </a:lnSpc>
            </a:pPr>
            <a:r>
              <a:rPr lang="en-US" sz="1100">
                <a:latin typeface="Courier New"/>
                <a:ea typeface="+mn-lt"/>
                <a:cs typeface="+mn-lt"/>
              </a:rPr>
              <a:t>CREATE TYPE CHARARRAY AS CHAR(10) ARRAY[VARCHAR(10)]; </a:t>
            </a:r>
            <a:endParaRPr lang="en-US" sz="1100">
              <a:latin typeface="Courier New"/>
              <a:ea typeface="+mn-lt"/>
              <a:cs typeface="Courier New"/>
            </a:endParaRPr>
          </a:p>
          <a:p>
            <a:pPr>
              <a:lnSpc>
                <a:spcPct val="150000"/>
              </a:lnSpc>
            </a:pPr>
            <a:r>
              <a:rPr lang="en-US" sz="1100">
                <a:latin typeface="Courier New"/>
                <a:ea typeface="+mn-lt"/>
                <a:cs typeface="+mn-lt"/>
              </a:rPr>
              <a:t>-- IN AN SQL PROCEDURE, DEFINE ARRAY CHARA OF THE CHARARRAY TYPE DECLARE CHARA CHARARRAY;</a:t>
            </a:r>
            <a:endParaRPr lang="en-US" sz="1100">
              <a:latin typeface="Courier New"/>
              <a:cs typeface="Courier New"/>
            </a:endParaRPr>
          </a:p>
        </p:txBody>
      </p:sp>
    </p:spTree>
    <p:extLst>
      <p:ext uri="{BB962C8B-B14F-4D97-AF65-F5344CB8AC3E}">
        <p14:creationId xmlns:p14="http://schemas.microsoft.com/office/powerpoint/2010/main" val="1487104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123EAE75-907C-785D-CF2F-A693DA020E0B}"/>
              </a:ext>
            </a:extLst>
          </p:cNvPr>
          <p:cNvSpPr/>
          <p:nvPr/>
        </p:nvSpPr>
        <p:spPr>
          <a:xfrm>
            <a:off x="971596" y="767772"/>
            <a:ext cx="543886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Few points to note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B20B6AD3-6C1F-9607-53FC-BE4BF34DCDA9}"/>
              </a:ext>
            </a:extLst>
          </p:cNvPr>
          <p:cNvSpPr txBox="1"/>
          <p:nvPr/>
        </p:nvSpPr>
        <p:spPr>
          <a:xfrm>
            <a:off x="971596" y="1999986"/>
            <a:ext cx="7525734" cy="2862322"/>
          </a:xfrm>
          <a:prstGeom prst="rect">
            <a:avLst/>
          </a:prstGeom>
          <a:noFill/>
        </p:spPr>
        <p:txBody>
          <a:bodyPr wrap="square">
            <a:spAutoFit/>
          </a:bodyPr>
          <a:lstStyle/>
          <a:p>
            <a:pPr marL="285750" indent="-285750">
              <a:buFont typeface="Wingdings" panose="05000000000000000000" pitchFamily="2" charset="2"/>
              <a:buChar char="Ø"/>
            </a:pPr>
            <a:r>
              <a:rPr lang="en-US" dirty="0"/>
              <a:t>Always compile the code when deploying the stored procedure</a:t>
            </a:r>
          </a:p>
          <a:p>
            <a:endParaRPr lang="en-US" dirty="0"/>
          </a:p>
          <a:p>
            <a:pPr marL="285750" indent="-285750">
              <a:buFont typeface="Wingdings" panose="05000000000000000000" pitchFamily="2" charset="2"/>
              <a:buChar char="Ø"/>
            </a:pPr>
            <a:r>
              <a:rPr lang="en-US" dirty="0">
                <a:solidFill>
                  <a:srgbClr val="111111"/>
                </a:solidFill>
                <a:latin typeface="-apple-system"/>
              </a:rPr>
              <a:t>Proper usage of Code Blocks (Begin/End) is required for complex logic.</a:t>
            </a:r>
          </a:p>
          <a:p>
            <a:pPr marL="285750" indent="-285750">
              <a:buFont typeface="Wingdings" panose="05000000000000000000" pitchFamily="2" charset="2"/>
              <a:buChar char="Ø"/>
            </a:pPr>
            <a:endParaRPr lang="en-US" dirty="0">
              <a:solidFill>
                <a:srgbClr val="111111"/>
              </a:solidFill>
              <a:latin typeface="-apple-system"/>
            </a:endParaRPr>
          </a:p>
          <a:p>
            <a:pPr marL="285750" indent="-285750">
              <a:buFont typeface="Wingdings" panose="05000000000000000000" pitchFamily="2" charset="2"/>
              <a:buChar char="Ø"/>
            </a:pPr>
            <a:r>
              <a:rPr lang="en-US" dirty="0">
                <a:solidFill>
                  <a:srgbClr val="111111"/>
                </a:solidFill>
                <a:latin typeface="-apple-system"/>
              </a:rPr>
              <a:t>SYSPROCS, SYSFUNCS, and Catalog tables should be reviewed after compilation or changes done.</a:t>
            </a:r>
          </a:p>
          <a:p>
            <a:pPr marL="285750" indent="-285750">
              <a:buFont typeface="Wingdings" panose="05000000000000000000" pitchFamily="2" charset="2"/>
              <a:buChar char="Ø"/>
            </a:pPr>
            <a:endParaRPr lang="en-US" b="0" i="0" dirty="0">
              <a:solidFill>
                <a:srgbClr val="111111"/>
              </a:solidFill>
              <a:effectLst/>
              <a:latin typeface="-apple-system"/>
            </a:endParaRPr>
          </a:p>
          <a:p>
            <a:pPr marL="285750" indent="-285750">
              <a:buFont typeface="Wingdings" panose="05000000000000000000" pitchFamily="2" charset="2"/>
              <a:buChar char="Ø"/>
            </a:pPr>
            <a:endParaRPr lang="en-US" altLang="en-US" dirty="0">
              <a:latin typeface="Calibri  "/>
            </a:endParaRPr>
          </a:p>
          <a:p>
            <a:pPr marL="285750" indent="-285750">
              <a:buFont typeface="Wingdings" panose="05000000000000000000" pitchFamily="2" charset="2"/>
              <a:buChar char="Ø"/>
            </a:pPr>
            <a:endParaRPr lang="en-US" altLang="en-US" dirty="0">
              <a:latin typeface="Calibri  "/>
            </a:endParaRPr>
          </a:p>
          <a:p>
            <a:pPr marL="285750" indent="-285750">
              <a:buFont typeface="Arial" panose="020B0604020202020204" pitchFamily="34" charset="0"/>
              <a:buChar char="•"/>
            </a:pPr>
            <a:endParaRPr lang="en-US" altLang="en-US" dirty="0">
              <a:latin typeface="Calibri  "/>
            </a:endParaRPr>
          </a:p>
        </p:txBody>
      </p:sp>
    </p:spTree>
    <p:extLst>
      <p:ext uri="{BB962C8B-B14F-4D97-AF65-F5344CB8AC3E}">
        <p14:creationId xmlns:p14="http://schemas.microsoft.com/office/powerpoint/2010/main" val="2237779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406" y="0"/>
            <a:ext cx="5266594" cy="2065158"/>
          </a:xfrm>
          <a:prstGeom prst="rect">
            <a:avLst/>
          </a:prstGeom>
        </p:spPr>
      </p:pic>
      <p:sp>
        <p:nvSpPr>
          <p:cNvPr id="7" name="Rectangle 6">
            <a:extLst>
              <a:ext uri="{FF2B5EF4-FFF2-40B4-BE49-F238E27FC236}">
                <a16:creationId xmlns:a16="http://schemas.microsoft.com/office/drawing/2014/main" id="{EAF40F6A-4663-6ADE-C077-D1E10AD12BFE}"/>
              </a:ext>
            </a:extLst>
          </p:cNvPr>
          <p:cNvSpPr/>
          <p:nvPr/>
        </p:nvSpPr>
        <p:spPr>
          <a:xfrm>
            <a:off x="0" y="4536830"/>
            <a:ext cx="12192000" cy="232116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D5454C35-6A05-4FF6-D4A9-310AEADEAACF}"/>
              </a:ext>
            </a:extLst>
          </p:cNvPr>
          <p:cNvSpPr txBox="1"/>
          <p:nvPr/>
        </p:nvSpPr>
        <p:spPr>
          <a:xfrm>
            <a:off x="0" y="5387451"/>
            <a:ext cx="12192000" cy="830997"/>
          </a:xfrm>
          <a:prstGeom prst="rect">
            <a:avLst/>
          </a:prstGeom>
          <a:noFill/>
        </p:spPr>
        <p:txBody>
          <a:bodyPr wrap="square" rtlCol="0">
            <a:spAutoFit/>
          </a:bodyPr>
          <a:lstStyle/>
          <a:p>
            <a:pPr algn="ctr"/>
            <a:r>
              <a:rPr lang="en-US" sz="4800"/>
              <a:t>Thank You!</a:t>
            </a:r>
            <a:endParaRPr lang="en-IN" sz="4800"/>
          </a:p>
        </p:txBody>
      </p:sp>
      <p:sp>
        <p:nvSpPr>
          <p:cNvPr id="10" name="Rectangle 9">
            <a:extLst>
              <a:ext uri="{FF2B5EF4-FFF2-40B4-BE49-F238E27FC236}">
                <a16:creationId xmlns:a16="http://schemas.microsoft.com/office/drawing/2014/main" id="{9CA762D3-5455-DBFE-785F-6BE936F85A55}"/>
              </a:ext>
            </a:extLst>
          </p:cNvPr>
          <p:cNvSpPr/>
          <p:nvPr/>
        </p:nvSpPr>
        <p:spPr>
          <a:xfrm>
            <a:off x="3689497" y="1552309"/>
            <a:ext cx="4894290" cy="2400657"/>
          </a:xfrm>
          <a:prstGeom prst="rect">
            <a:avLst/>
          </a:prstGeom>
          <a:noFill/>
          <a:ln>
            <a:noFill/>
          </a:ln>
          <a:effectLst>
            <a:outerShdw blurRad="225425" dist="50800" dir="5220000" algn="ctr">
              <a:srgbClr val="000000">
                <a:alpha val="33000"/>
              </a:srgbClr>
            </a:outerShdw>
          </a:effectLst>
          <a:scene3d>
            <a:camera prst="obliqueTopRight"/>
            <a:lightRig rig="harsh" dir="t">
              <a:rot lat="0" lon="0" rev="3000000"/>
            </a:lightRig>
          </a:scene3d>
          <a:sp3d extrusionH="254000" contourW="19050">
            <a:bevelT w="82550" h="44450" prst="angle"/>
            <a:bevelB w="82550" h="44450" prst="angle"/>
            <a:contourClr>
              <a:srgbClr val="FFFFFF"/>
            </a:contourClr>
          </a:sp3d>
        </p:spPr>
        <p:txBody>
          <a:bodyPr wrap="none" lIns="91440" tIns="45720" rIns="91440" bIns="45720">
            <a:spAutoFit/>
          </a:bodyPr>
          <a:lstStyle/>
          <a:p>
            <a:pPr algn="ctr"/>
            <a:r>
              <a:rPr lang="en-US" sz="15000" b="1" cap="none" spc="0">
                <a:ln w="12700">
                  <a:solidFill>
                    <a:schemeClr val="accent5"/>
                  </a:solidFill>
                  <a:prstDash val="solid"/>
                </a:ln>
                <a:pattFill prst="ltDnDiag">
                  <a:fgClr>
                    <a:schemeClr val="accent5">
                      <a:lumMod val="60000"/>
                      <a:lumOff val="40000"/>
                    </a:schemeClr>
                  </a:fgClr>
                  <a:bgClr>
                    <a:schemeClr val="bg1"/>
                  </a:bgClr>
                </a:pattFill>
                <a:effectLst>
                  <a:outerShdw blurRad="50800" dist="38100" dir="2700000" algn="tl" rotWithShape="0">
                    <a:prstClr val="black">
                      <a:alpha val="40000"/>
                    </a:prstClr>
                  </a:outerShdw>
                </a:effectLst>
              </a:rPr>
              <a:t>Q &amp; A</a:t>
            </a:r>
            <a:endParaRPr lang="en-IN" sz="15000" b="1" cap="none" spc="0">
              <a:ln w="12700">
                <a:solidFill>
                  <a:schemeClr val="accent5"/>
                </a:solidFill>
                <a:prstDash val="solid"/>
              </a:ln>
              <a:pattFill prst="ltDnDiag">
                <a:fgClr>
                  <a:schemeClr val="accent5">
                    <a:lumMod val="60000"/>
                    <a:lumOff val="40000"/>
                  </a:schemeClr>
                </a:fgClr>
                <a:bgClr>
                  <a:schemeClr val="bg1"/>
                </a:bgClr>
              </a:patt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736166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2" name="Rectangle 1">
            <a:extLst>
              <a:ext uri="{FF2B5EF4-FFF2-40B4-BE49-F238E27FC236}">
                <a16:creationId xmlns:a16="http://schemas.microsoft.com/office/drawing/2014/main" id="{C2DD98A1-38EA-BAA5-AE21-6557F3D663AF}"/>
              </a:ext>
            </a:extLst>
          </p:cNvPr>
          <p:cNvSpPr/>
          <p:nvPr/>
        </p:nvSpPr>
        <p:spPr>
          <a:xfrm>
            <a:off x="-91440" y="2505670"/>
            <a:ext cx="12191999" cy="923330"/>
          </a:xfrm>
          <a:prstGeom prst="rect">
            <a:avLst/>
          </a:prstGeom>
          <a:noFill/>
        </p:spPr>
        <p:txBody>
          <a:bodyPr wrap="square" lIns="91440" tIns="45720" rIns="91440" bIns="45720">
            <a:spAutoFit/>
          </a:bodyPr>
          <a:lstStyle/>
          <a:p>
            <a:pPr algn="ctr" fontAlgn="base"/>
            <a:r>
              <a:rPr lang="en-IN" sz="5400">
                <a:hlinkClick r:id="rId3" tooltip="https://programmers.io/ibmi-ebook/"/>
              </a:rPr>
              <a:t>https://programmers.io/ibmi-ebook/</a:t>
            </a:r>
            <a:endParaRPr lang="en-IN" sz="5400">
              <a:solidFill>
                <a:schemeClr val="accent5">
                  <a:lumMod val="75000"/>
                </a:schemeClr>
              </a:solidFill>
            </a:endParaRPr>
          </a:p>
        </p:txBody>
      </p:sp>
    </p:spTree>
    <p:extLst>
      <p:ext uri="{BB962C8B-B14F-4D97-AF65-F5344CB8AC3E}">
        <p14:creationId xmlns:p14="http://schemas.microsoft.com/office/powerpoint/2010/main" val="123577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54FA5-83F2-6B5E-B4D4-D754A2823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C71D63A5-AA01-199C-C332-518892AFE25A}"/>
              </a:ext>
            </a:extLst>
          </p:cNvPr>
          <p:cNvSpPr txBox="1"/>
          <p:nvPr/>
        </p:nvSpPr>
        <p:spPr>
          <a:xfrm>
            <a:off x="1266091" y="1720840"/>
            <a:ext cx="8401692" cy="3139321"/>
          </a:xfrm>
          <a:prstGeom prst="rect">
            <a:avLst/>
          </a:prstGeom>
          <a:noFill/>
        </p:spPr>
        <p:txBody>
          <a:bodyPr wrap="square" rtlCol="0">
            <a:spAutoFit/>
          </a:bodyPr>
          <a:lstStyle/>
          <a:p>
            <a:r>
              <a:rPr lang="en-US" b="1" dirty="0">
                <a:effectLst/>
                <a:ea typeface="Times New Roman" panose="02020603050405020304" pitchFamily="18" charset="0"/>
              </a:rPr>
              <a:t>Take away from the session:</a:t>
            </a:r>
          </a:p>
          <a:p>
            <a:endParaRPr lang="en-US" dirty="0">
              <a:effectLst/>
              <a:ea typeface="Times New Roman" panose="02020603050405020304" pitchFamily="18" charset="0"/>
            </a:endParaRPr>
          </a:p>
          <a:p>
            <a:pPr marL="285750" indent="-285750">
              <a:buFont typeface="Wingdings" panose="05000000000000000000" pitchFamily="2" charset="2"/>
              <a:buChar char="Ø"/>
            </a:pPr>
            <a:r>
              <a:rPr lang="en-US" dirty="0">
                <a:effectLst/>
                <a:ea typeface="Times New Roman" panose="02020603050405020304" pitchFamily="18" charset="0"/>
              </a:rPr>
              <a:t>General overview of Stored Procedures &amp; UDFs</a:t>
            </a:r>
          </a:p>
          <a:p>
            <a:pPr marL="285750" indent="-285750">
              <a:buFont typeface="Wingdings" panose="05000000000000000000" pitchFamily="2" charset="2"/>
              <a:buChar char="Ø"/>
            </a:pPr>
            <a:r>
              <a:rPr lang="en-US" dirty="0">
                <a:ea typeface="Times New Roman" panose="02020603050405020304" pitchFamily="18" charset="0"/>
              </a:rPr>
              <a:t>Understanding how UDFs and SPs perform</a:t>
            </a:r>
          </a:p>
          <a:p>
            <a:pPr marL="285750" indent="-285750">
              <a:buFont typeface="Wingdings" panose="05000000000000000000" pitchFamily="2" charset="2"/>
              <a:buChar char="Ø"/>
            </a:pPr>
            <a:r>
              <a:rPr lang="en-US" dirty="0">
                <a:ea typeface="Times New Roman" panose="02020603050405020304" pitchFamily="18" charset="0"/>
              </a:rPr>
              <a:t>Best practices to use which one over the another. </a:t>
            </a:r>
          </a:p>
          <a:p>
            <a:pPr marL="285750" indent="-285750">
              <a:buFont typeface="Wingdings" panose="05000000000000000000" pitchFamily="2" charset="2"/>
              <a:buChar char="Ø"/>
            </a:pPr>
            <a:endParaRPr lang="en-US" dirty="0">
              <a:ea typeface="Times New Roman" panose="02020603050405020304" pitchFamily="18" charset="0"/>
            </a:endParaRPr>
          </a:p>
          <a:p>
            <a:r>
              <a:rPr lang="en-IN" b="1" dirty="0">
                <a:effectLst/>
                <a:ea typeface="Times New Roman" panose="02020603050405020304" pitchFamily="18" charset="0"/>
              </a:rPr>
              <a:t>Session is useful for:</a:t>
            </a:r>
          </a:p>
          <a:p>
            <a:endParaRPr lang="en-IN" b="1" dirty="0">
              <a:effectLst/>
              <a:ea typeface="Times New Roman" panose="02020603050405020304" pitchFamily="18" charset="0"/>
            </a:endParaRPr>
          </a:p>
          <a:p>
            <a:pPr marL="285750" indent="-285750">
              <a:buFont typeface="Wingdings" panose="05000000000000000000" pitchFamily="2" charset="2"/>
              <a:buChar char="Ø"/>
            </a:pPr>
            <a:r>
              <a:rPr lang="en-US" dirty="0"/>
              <a:t>RPG Developers</a:t>
            </a:r>
          </a:p>
          <a:p>
            <a:pPr marL="285750" indent="-285750">
              <a:buFont typeface="Wingdings" panose="05000000000000000000" pitchFamily="2" charset="2"/>
              <a:buChar char="Ø"/>
            </a:pPr>
            <a:r>
              <a:rPr lang="en-US" dirty="0"/>
              <a:t>DB2 SQL Developers</a:t>
            </a:r>
          </a:p>
          <a:p>
            <a:pPr marL="285750" indent="-285750">
              <a:buFont typeface="Wingdings" panose="05000000000000000000" pitchFamily="2" charset="2"/>
              <a:buChar char="Ø"/>
            </a:pPr>
            <a:r>
              <a:rPr lang="en-US" dirty="0" err="1"/>
              <a:t>IBMi</a:t>
            </a:r>
            <a:r>
              <a:rPr lang="en-US" dirty="0"/>
              <a:t> Business owners trying to modernize</a:t>
            </a:r>
          </a:p>
        </p:txBody>
      </p:sp>
      <p:sp>
        <p:nvSpPr>
          <p:cNvPr id="4" name="Rectangle 3">
            <a:extLst>
              <a:ext uri="{FF2B5EF4-FFF2-40B4-BE49-F238E27FC236}">
                <a16:creationId xmlns:a16="http://schemas.microsoft.com/office/drawing/2014/main" id="{0C851F89-929D-93D7-0C2E-39953F357BF9}"/>
              </a:ext>
            </a:extLst>
          </p:cNvPr>
          <p:cNvSpPr/>
          <p:nvPr/>
        </p:nvSpPr>
        <p:spPr>
          <a:xfrm>
            <a:off x="1266091" y="797510"/>
            <a:ext cx="3122651"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Objectives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6" name="Picture 5">
            <a:extLst>
              <a:ext uri="{FF2B5EF4-FFF2-40B4-BE49-F238E27FC236}">
                <a16:creationId xmlns:a16="http://schemas.microsoft.com/office/drawing/2014/main" id="{8753C95E-BEA2-C19F-8903-25FD06D83918}"/>
              </a:ext>
            </a:extLst>
          </p:cNvPr>
          <p:cNvPicPr>
            <a:picLocks noChangeAspect="1"/>
          </p:cNvPicPr>
          <p:nvPr/>
        </p:nvPicPr>
        <p:blipFill>
          <a:blip r:embed="rId3"/>
          <a:stretch>
            <a:fillRect/>
          </a:stretch>
        </p:blipFill>
        <p:spPr>
          <a:xfrm>
            <a:off x="9667783" y="2447134"/>
            <a:ext cx="2344322" cy="2344322"/>
          </a:xfrm>
          <a:prstGeom prst="rect">
            <a:avLst/>
          </a:prstGeom>
        </p:spPr>
      </p:pic>
    </p:spTree>
    <p:extLst>
      <p:ext uri="{BB962C8B-B14F-4D97-AF65-F5344CB8AC3E}">
        <p14:creationId xmlns:p14="http://schemas.microsoft.com/office/powerpoint/2010/main" val="102662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E1678273-50F3-3899-3B75-FFD33669CA3D}"/>
              </a:ext>
            </a:extLst>
          </p:cNvPr>
          <p:cNvSpPr txBox="1"/>
          <p:nvPr/>
        </p:nvSpPr>
        <p:spPr>
          <a:xfrm>
            <a:off x="1282109" y="2274838"/>
            <a:ext cx="840169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ea typeface="Times New Roman" panose="02020603050405020304" pitchFamily="18" charset="0"/>
              </a:rPr>
              <a:t>A Stored Procedure is a compiled program that can execute SQL statements.  </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Program object is stored on the DB2 database.</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It is like running STRSQL and exec-</a:t>
            </a:r>
            <a:r>
              <a:rPr lang="en-US" dirty="0" err="1">
                <a:ea typeface="Times New Roman" panose="02020603050405020304" pitchFamily="18" charset="0"/>
              </a:rPr>
              <a:t>sql</a:t>
            </a:r>
            <a:r>
              <a:rPr lang="en-US" dirty="0">
                <a:ea typeface="Times New Roman" panose="02020603050405020304" pitchFamily="18" charset="0"/>
              </a:rPr>
              <a:t> but with some special powers</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Stored Procedure can be called from any application program (Java or Python or any front-end app) that has access to the DB2 database. </a:t>
            </a:r>
          </a:p>
        </p:txBody>
      </p:sp>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1026" name="Picture 2">
            <a:extLst>
              <a:ext uri="{FF2B5EF4-FFF2-40B4-BE49-F238E27FC236}">
                <a16:creationId xmlns:a16="http://schemas.microsoft.com/office/drawing/2014/main" id="{2AFB92F0-2918-9FCB-710C-F72C15CA0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2988" y="2713316"/>
            <a:ext cx="1779921" cy="177992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493AF2F-B4A4-3DD7-C402-81CD909FDA9B}"/>
              </a:ext>
            </a:extLst>
          </p:cNvPr>
          <p:cNvSpPr/>
          <p:nvPr/>
        </p:nvSpPr>
        <p:spPr>
          <a:xfrm>
            <a:off x="1706420" y="622973"/>
            <a:ext cx="1073051"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what is</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1829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3" name="TextBox 2">
            <a:extLst>
              <a:ext uri="{FF2B5EF4-FFF2-40B4-BE49-F238E27FC236}">
                <a16:creationId xmlns:a16="http://schemas.microsoft.com/office/drawing/2014/main" id="{E1678273-50F3-3899-3B75-FFD33669CA3D}"/>
              </a:ext>
            </a:extLst>
          </p:cNvPr>
          <p:cNvSpPr txBox="1"/>
          <p:nvPr/>
        </p:nvSpPr>
        <p:spPr>
          <a:xfrm>
            <a:off x="1282109" y="1728455"/>
            <a:ext cx="8401692"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ea typeface="Times New Roman" panose="02020603050405020304" pitchFamily="18" charset="0"/>
              </a:rPr>
              <a:t>Reduces network traffic</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No Locks on resources across the network transmissions</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Provides Centralized code</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Provides Security &amp; Integrity</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Serves Code Reusability</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Modernize by opening-up the </a:t>
            </a:r>
            <a:r>
              <a:rPr lang="en-US" dirty="0" err="1">
                <a:ea typeface="Times New Roman" panose="02020603050405020304" pitchFamily="18" charset="0"/>
              </a:rPr>
              <a:t>IBMi</a:t>
            </a:r>
            <a:r>
              <a:rPr lang="en-US" dirty="0">
                <a:ea typeface="Times New Roman" panose="02020603050405020304" pitchFamily="18" charset="0"/>
              </a:rPr>
              <a:t> to front end</a:t>
            </a:r>
          </a:p>
          <a:p>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Easy to understand for cross-platform users</a:t>
            </a:r>
          </a:p>
          <a:p>
            <a:pPr marL="285750" indent="-285750">
              <a:buFont typeface="Wingdings" panose="05000000000000000000" pitchFamily="2" charset="2"/>
              <a:buChar char="Ø"/>
            </a:pPr>
            <a:endParaRPr lang="en-US" dirty="0">
              <a:ea typeface="Times New Roman" panose="02020603050405020304" pitchFamily="18" charset="0"/>
            </a:endParaRPr>
          </a:p>
          <a:p>
            <a:pPr marL="285750" indent="-285750">
              <a:buFont typeface="Wingdings" panose="05000000000000000000" pitchFamily="2" charset="2"/>
              <a:buChar char="Ø"/>
            </a:pPr>
            <a:r>
              <a:rPr lang="en-US" dirty="0">
                <a:ea typeface="Times New Roman" panose="02020603050405020304" pitchFamily="18" charset="0"/>
              </a:rPr>
              <a:t>A good skillset to have for </a:t>
            </a:r>
            <a:r>
              <a:rPr lang="en-US" dirty="0" err="1">
                <a:ea typeface="Times New Roman" panose="02020603050405020304" pitchFamily="18" charset="0"/>
              </a:rPr>
              <a:t>IBMi’ers</a:t>
            </a:r>
            <a:endParaRPr lang="en-US" dirty="0">
              <a:ea typeface="Times New Roman" panose="02020603050405020304" pitchFamily="18" charset="0"/>
            </a:endParaRPr>
          </a:p>
        </p:txBody>
      </p:sp>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55234" y="588727"/>
            <a:ext cx="699935"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why</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pic>
        <p:nvPicPr>
          <p:cNvPr id="2050" name="Picture 2">
            <a:extLst>
              <a:ext uri="{FF2B5EF4-FFF2-40B4-BE49-F238E27FC236}">
                <a16:creationId xmlns:a16="http://schemas.microsoft.com/office/drawing/2014/main" id="{7FA6BAEF-80F7-66A0-EECB-95453C7F16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3276" y="2985755"/>
            <a:ext cx="2244725" cy="224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03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55234" y="588727"/>
            <a:ext cx="699935"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why</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pic>
        <p:nvPicPr>
          <p:cNvPr id="2" name="Picture 1" descr="A diagram of a database and a client&#10;&#10;Description automatically generated">
            <a:extLst>
              <a:ext uri="{FF2B5EF4-FFF2-40B4-BE49-F238E27FC236}">
                <a16:creationId xmlns:a16="http://schemas.microsoft.com/office/drawing/2014/main" id="{A842EAE5-85CC-BBF4-6016-2AF61617E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052" y="2820125"/>
            <a:ext cx="11947896" cy="3685593"/>
          </a:xfrm>
          <a:prstGeom prst="rect">
            <a:avLst/>
          </a:prstGeom>
        </p:spPr>
      </p:pic>
      <p:sp>
        <p:nvSpPr>
          <p:cNvPr id="6" name="Rectangle 5">
            <a:extLst>
              <a:ext uri="{FF2B5EF4-FFF2-40B4-BE49-F238E27FC236}">
                <a16:creationId xmlns:a16="http://schemas.microsoft.com/office/drawing/2014/main" id="{F9E44607-B40B-1AA9-61A7-7A656E120690}"/>
              </a:ext>
            </a:extLst>
          </p:cNvPr>
          <p:cNvSpPr>
            <a:spLocks noChangeArrowheads="1"/>
          </p:cNvSpPr>
          <p:nvPr/>
        </p:nvSpPr>
        <p:spPr bwMode="auto">
          <a:xfrm>
            <a:off x="815341" y="2418034"/>
            <a:ext cx="4137659" cy="616902"/>
          </a:xfrm>
          <a:prstGeom prst="rect">
            <a:avLst/>
          </a:prstGeom>
          <a:solidFill>
            <a:schemeClr val="accent1">
              <a:lumMod val="75000"/>
            </a:schemeClr>
          </a:solidFill>
          <a:ln>
            <a:noFill/>
          </a:ln>
          <a:effectLst/>
        </p:spPr>
        <p:txBody>
          <a:bodyPr wrap="none" lIns="90000" tIns="45000" rIns="90000" bIns="45000" anchor="ctr"/>
          <a:lstStyle>
            <a:lvl1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5pPr>
            <a:lvl6pPr marL="25146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6pPr>
            <a:lvl7pPr marL="29718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7pPr>
            <a:lvl8pPr marL="34290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8pPr>
            <a:lvl9pPr marL="38862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9pPr>
          </a:lstStyle>
          <a:p>
            <a:pPr algn="ctr">
              <a:lnSpc>
                <a:spcPct val="100000"/>
              </a:lnSpc>
            </a:pPr>
            <a:r>
              <a:rPr lang="en-US" altLang="en-US" sz="2800" dirty="0">
                <a:solidFill>
                  <a:srgbClr val="FFFFFF"/>
                </a:solidFill>
                <a:latin typeface="Calibri   "/>
              </a:rPr>
              <a:t>Without Stored Procedure</a:t>
            </a:r>
          </a:p>
        </p:txBody>
      </p:sp>
      <p:sp>
        <p:nvSpPr>
          <p:cNvPr id="8" name="Rectangle 7">
            <a:extLst>
              <a:ext uri="{FF2B5EF4-FFF2-40B4-BE49-F238E27FC236}">
                <a16:creationId xmlns:a16="http://schemas.microsoft.com/office/drawing/2014/main" id="{30C95689-9D44-447F-CBCD-E401C4820916}"/>
              </a:ext>
            </a:extLst>
          </p:cNvPr>
          <p:cNvSpPr>
            <a:spLocks noChangeArrowheads="1"/>
          </p:cNvSpPr>
          <p:nvPr/>
        </p:nvSpPr>
        <p:spPr bwMode="auto">
          <a:xfrm>
            <a:off x="7444446" y="2418034"/>
            <a:ext cx="4137659" cy="616902"/>
          </a:xfrm>
          <a:prstGeom prst="rect">
            <a:avLst/>
          </a:prstGeom>
          <a:solidFill>
            <a:schemeClr val="accent1">
              <a:lumMod val="75000"/>
            </a:schemeClr>
          </a:solidFill>
          <a:ln>
            <a:noFill/>
          </a:ln>
          <a:effectLst/>
        </p:spPr>
        <p:txBody>
          <a:bodyPr wrap="none" lIns="90000" tIns="45000" rIns="90000" bIns="45000" anchor="ctr"/>
          <a:lstStyle>
            <a:lvl1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5pPr>
            <a:lvl6pPr marL="25146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6pPr>
            <a:lvl7pPr marL="29718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7pPr>
            <a:lvl8pPr marL="34290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8pPr>
            <a:lvl9pPr marL="38862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9pPr>
          </a:lstStyle>
          <a:p>
            <a:pPr algn="ctr">
              <a:lnSpc>
                <a:spcPct val="100000"/>
              </a:lnSpc>
            </a:pPr>
            <a:r>
              <a:rPr lang="en-US" altLang="en-US" sz="2800" dirty="0">
                <a:solidFill>
                  <a:srgbClr val="FFFFFF"/>
                </a:solidFill>
                <a:latin typeface="Calibri   "/>
              </a:rPr>
              <a:t>With Stored Procedure</a:t>
            </a:r>
          </a:p>
        </p:txBody>
      </p:sp>
    </p:spTree>
    <p:extLst>
      <p:ext uri="{BB962C8B-B14F-4D97-AF65-F5344CB8AC3E}">
        <p14:creationId xmlns:p14="http://schemas.microsoft.com/office/powerpoint/2010/main" val="61998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55234" y="588727"/>
            <a:ext cx="699935"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why</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30C95689-9D44-447F-CBCD-E401C4820916}"/>
              </a:ext>
            </a:extLst>
          </p:cNvPr>
          <p:cNvSpPr>
            <a:spLocks noChangeArrowheads="1"/>
          </p:cNvSpPr>
          <p:nvPr/>
        </p:nvSpPr>
        <p:spPr bwMode="auto">
          <a:xfrm>
            <a:off x="3459591" y="1678348"/>
            <a:ext cx="4137659" cy="616902"/>
          </a:xfrm>
          <a:prstGeom prst="rect">
            <a:avLst/>
          </a:prstGeom>
          <a:solidFill>
            <a:schemeClr val="accent1">
              <a:lumMod val="75000"/>
            </a:schemeClr>
          </a:solidFill>
          <a:ln>
            <a:noFill/>
          </a:ln>
          <a:effectLst/>
        </p:spPr>
        <p:txBody>
          <a:bodyPr wrap="none" lIns="90000" tIns="45000" rIns="90000" bIns="45000" anchor="ctr"/>
          <a:lstStyle>
            <a:lvl1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1pPr>
            <a:lvl2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2pPr>
            <a:lvl3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3pPr>
            <a:lvl4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4pPr>
            <a:lvl5pPr>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5pPr>
            <a:lvl6pPr marL="25146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6pPr>
            <a:lvl7pPr marL="29718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7pPr>
            <a:lvl8pPr marL="34290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8pPr>
            <a:lvl9pPr marL="3886200" indent="-228600" defTabSz="457200" fontAlgn="base" hangingPunct="0">
              <a:lnSpc>
                <a:spcPct val="93000"/>
              </a:lnSpc>
              <a:spcBef>
                <a:spcPts val="13"/>
              </a:spcBef>
              <a:spcAft>
                <a:spcPts val="13"/>
              </a:spcAft>
              <a:buClr>
                <a:srgbClr val="000000"/>
              </a:buClr>
              <a:buSzPct val="100000"/>
              <a:buFont typeface="Times New Roman" panose="02020603050405020304" pitchFamily="18" charset="0"/>
              <a:tabLst>
                <a:tab pos="457200" algn="l"/>
                <a:tab pos="914400" algn="l"/>
                <a:tab pos="1371600" algn="l"/>
                <a:tab pos="1828800" algn="l"/>
                <a:tab pos="2286000" algn="l"/>
              </a:tabLst>
              <a:defRPr>
                <a:solidFill>
                  <a:srgbClr val="000000"/>
                </a:solidFill>
                <a:latin typeface="Arial" panose="020B0604020202020204" pitchFamily="34" charset="0"/>
                <a:cs typeface="Tahoma" panose="020B0604030504040204" pitchFamily="34" charset="0"/>
              </a:defRPr>
            </a:lvl9pPr>
          </a:lstStyle>
          <a:p>
            <a:pPr algn="ctr">
              <a:lnSpc>
                <a:spcPct val="100000"/>
              </a:lnSpc>
            </a:pPr>
            <a:r>
              <a:rPr lang="en-US" altLang="en-US" sz="2800" dirty="0">
                <a:solidFill>
                  <a:srgbClr val="FFFFFF"/>
                </a:solidFill>
                <a:latin typeface="Calibri   "/>
              </a:rPr>
              <a:t>Modernization &amp; Security</a:t>
            </a:r>
          </a:p>
        </p:txBody>
      </p:sp>
      <p:pic>
        <p:nvPicPr>
          <p:cNvPr id="2" name="Picture 1" descr="A diagram of a diagram&#10;&#10;Description automatically generated with medium confidence">
            <a:extLst>
              <a:ext uri="{FF2B5EF4-FFF2-40B4-BE49-F238E27FC236}">
                <a16:creationId xmlns:a16="http://schemas.microsoft.com/office/drawing/2014/main" id="{BDCBB300-3ABE-6A55-0969-BA10D0A342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647" y="2348965"/>
            <a:ext cx="9231546" cy="4509035"/>
          </a:xfrm>
          <a:prstGeom prst="rect">
            <a:avLst/>
          </a:prstGeom>
        </p:spPr>
      </p:pic>
    </p:spTree>
    <p:extLst>
      <p:ext uri="{BB962C8B-B14F-4D97-AF65-F5344CB8AC3E}">
        <p14:creationId xmlns:p14="http://schemas.microsoft.com/office/powerpoint/2010/main" val="22079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665130" y="588727"/>
            <a:ext cx="1188146"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types of</a:t>
            </a:r>
          </a:p>
        </p:txBody>
      </p:sp>
      <p:graphicFrame>
        <p:nvGraphicFramePr>
          <p:cNvPr id="2" name="Table 1">
            <a:extLst>
              <a:ext uri="{FF2B5EF4-FFF2-40B4-BE49-F238E27FC236}">
                <a16:creationId xmlns:a16="http://schemas.microsoft.com/office/drawing/2014/main" id="{9661D7CE-1993-1709-E912-3902A488BE18}"/>
              </a:ext>
            </a:extLst>
          </p:cNvPr>
          <p:cNvGraphicFramePr>
            <a:graphicFrameLocks noGrp="1"/>
          </p:cNvGraphicFramePr>
          <p:nvPr>
            <p:extLst>
              <p:ext uri="{D42A27DB-BD31-4B8C-83A1-F6EECF244321}">
                <p14:modId xmlns:p14="http://schemas.microsoft.com/office/powerpoint/2010/main" val="2642715349"/>
              </p:ext>
            </p:extLst>
          </p:nvPr>
        </p:nvGraphicFramePr>
        <p:xfrm>
          <a:off x="1066021" y="1961133"/>
          <a:ext cx="9940704" cy="3288122"/>
        </p:xfrm>
        <a:graphic>
          <a:graphicData uri="http://schemas.openxmlformats.org/drawingml/2006/table">
            <a:tbl>
              <a:tblPr firstRow="1" bandRow="1">
                <a:tableStyleId>{7DF18680-E054-41AD-8BC1-D1AEF772440D}</a:tableStyleId>
              </a:tblPr>
              <a:tblGrid>
                <a:gridCol w="4970352">
                  <a:extLst>
                    <a:ext uri="{9D8B030D-6E8A-4147-A177-3AD203B41FA5}">
                      <a16:colId xmlns:a16="http://schemas.microsoft.com/office/drawing/2014/main" val="1900797673"/>
                    </a:ext>
                  </a:extLst>
                </a:gridCol>
                <a:gridCol w="4970352">
                  <a:extLst>
                    <a:ext uri="{9D8B030D-6E8A-4147-A177-3AD203B41FA5}">
                      <a16:colId xmlns:a16="http://schemas.microsoft.com/office/drawing/2014/main" val="1547426444"/>
                    </a:ext>
                  </a:extLst>
                </a:gridCol>
              </a:tblGrid>
              <a:tr h="907098">
                <a:tc>
                  <a:txBody>
                    <a:bodyPr/>
                    <a:lstStyle/>
                    <a:p>
                      <a:pPr algn="ctr">
                        <a:lnSpc>
                          <a:spcPct val="200000"/>
                        </a:lnSpc>
                      </a:pPr>
                      <a:r>
                        <a:rPr lang="en-US" sz="2600" dirty="0"/>
                        <a:t>INTERNAL STORED PROCEDURE</a:t>
                      </a:r>
                    </a:p>
                  </a:txBody>
                  <a:tcPr>
                    <a:solidFill>
                      <a:schemeClr val="accent1">
                        <a:lumMod val="75000"/>
                      </a:schemeClr>
                    </a:solidFill>
                  </a:tcPr>
                </a:tc>
                <a:tc>
                  <a:txBody>
                    <a:bodyPr/>
                    <a:lstStyle/>
                    <a:p>
                      <a:pPr algn="ctr">
                        <a:lnSpc>
                          <a:spcPct val="200000"/>
                        </a:lnSpc>
                      </a:pPr>
                      <a:r>
                        <a:rPr lang="en-US" sz="2600" dirty="0"/>
                        <a:t>EXTERNAL STORED PROCEDURE</a:t>
                      </a:r>
                    </a:p>
                  </a:txBody>
                  <a:tcPr>
                    <a:solidFill>
                      <a:schemeClr val="accent1">
                        <a:lumMod val="75000"/>
                      </a:schemeClr>
                    </a:solidFill>
                  </a:tcPr>
                </a:tc>
                <a:extLst>
                  <a:ext uri="{0D108BD9-81ED-4DB2-BD59-A6C34878D82A}">
                    <a16:rowId xmlns:a16="http://schemas.microsoft.com/office/drawing/2014/main" val="2849410651"/>
                  </a:ext>
                </a:extLst>
              </a:tr>
              <a:tr h="550432">
                <a:tc>
                  <a:txBody>
                    <a:bodyPr/>
                    <a:lstStyle/>
                    <a:p>
                      <a:r>
                        <a:rPr lang="en-US" dirty="0"/>
                        <a:t>Based on procedural extensions to the SQL Language. </a:t>
                      </a:r>
                    </a:p>
                  </a:txBody>
                  <a:tcPr/>
                </a:tc>
                <a:tc>
                  <a:txBody>
                    <a:bodyPr/>
                    <a:lstStyle/>
                    <a:p>
                      <a:r>
                        <a:rPr lang="en-US" dirty="0"/>
                        <a:t>Based on high-level-language like C, CL, RPG and COBOL</a:t>
                      </a:r>
                    </a:p>
                  </a:txBody>
                  <a:tcPr/>
                </a:tc>
                <a:extLst>
                  <a:ext uri="{0D108BD9-81ED-4DB2-BD59-A6C34878D82A}">
                    <a16:rowId xmlns:a16="http://schemas.microsoft.com/office/drawing/2014/main" val="1360799937"/>
                  </a:ext>
                </a:extLst>
              </a:tr>
              <a:tr h="550432">
                <a:tc>
                  <a:txBody>
                    <a:bodyPr/>
                    <a:lstStyle/>
                    <a:p>
                      <a:r>
                        <a:rPr lang="en-US" dirty="0"/>
                        <a:t>Straight forward database manipulation</a:t>
                      </a:r>
                    </a:p>
                  </a:txBody>
                  <a:tcPr/>
                </a:tc>
                <a:tc>
                  <a:txBody>
                    <a:bodyPr/>
                    <a:lstStyle/>
                    <a:p>
                      <a:r>
                        <a:rPr lang="en-US" dirty="0"/>
                        <a:t>Allows Complex &amp; Sophisticated processing. </a:t>
                      </a:r>
                    </a:p>
                  </a:txBody>
                  <a:tcPr/>
                </a:tc>
                <a:extLst>
                  <a:ext uri="{0D108BD9-81ED-4DB2-BD59-A6C34878D82A}">
                    <a16:rowId xmlns:a16="http://schemas.microsoft.com/office/drawing/2014/main" val="1954094868"/>
                  </a:ext>
                </a:extLst>
              </a:tr>
              <a:tr h="550432">
                <a:tc>
                  <a:txBody>
                    <a:bodyPr/>
                    <a:lstStyle/>
                    <a:p>
                      <a:r>
                        <a:rPr lang="en-US" dirty="0"/>
                        <a:t>For existing systems, business logic need to be ported to SQL Language.</a:t>
                      </a:r>
                    </a:p>
                  </a:txBody>
                  <a:tcPr/>
                </a:tc>
                <a:tc>
                  <a:txBody>
                    <a:bodyPr/>
                    <a:lstStyle/>
                    <a:p>
                      <a:r>
                        <a:rPr lang="en-US" dirty="0"/>
                        <a:t>Existing code can be reused.</a:t>
                      </a:r>
                    </a:p>
                  </a:txBody>
                  <a:tcPr/>
                </a:tc>
                <a:extLst>
                  <a:ext uri="{0D108BD9-81ED-4DB2-BD59-A6C34878D82A}">
                    <a16:rowId xmlns:a16="http://schemas.microsoft.com/office/drawing/2014/main" val="2756162189"/>
                  </a:ext>
                </a:extLst>
              </a:tr>
              <a:tr h="550432">
                <a:tc>
                  <a:txBody>
                    <a:bodyPr/>
                    <a:lstStyle/>
                    <a:p>
                      <a:r>
                        <a:rPr lang="en-US" dirty="0"/>
                        <a:t>Limited with SQL Procedural Language</a:t>
                      </a:r>
                    </a:p>
                  </a:txBody>
                  <a:tcPr/>
                </a:tc>
                <a:tc>
                  <a:txBody>
                    <a:bodyPr/>
                    <a:lstStyle/>
                    <a:p>
                      <a:r>
                        <a:rPr lang="en-US" dirty="0"/>
                        <a:t>Can provide access to native </a:t>
                      </a:r>
                      <a:r>
                        <a:rPr lang="en-US" dirty="0" err="1"/>
                        <a:t>IBMi</a:t>
                      </a:r>
                      <a:r>
                        <a:rPr lang="en-US" dirty="0"/>
                        <a:t> functions.</a:t>
                      </a:r>
                    </a:p>
                  </a:txBody>
                  <a:tcPr/>
                </a:tc>
                <a:extLst>
                  <a:ext uri="{0D108BD9-81ED-4DB2-BD59-A6C34878D82A}">
                    <a16:rowId xmlns:a16="http://schemas.microsoft.com/office/drawing/2014/main" val="205894874"/>
                  </a:ext>
                </a:extLst>
              </a:tr>
            </a:tbl>
          </a:graphicData>
        </a:graphic>
      </p:graphicFrame>
    </p:spTree>
    <p:extLst>
      <p:ext uri="{BB962C8B-B14F-4D97-AF65-F5344CB8AC3E}">
        <p14:creationId xmlns:p14="http://schemas.microsoft.com/office/powerpoint/2010/main" val="360331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0F80-B788-222D-A5D7-111D2CE742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5EA8B-374C-65E3-6F65-6B7FCFC3D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3276" y="0"/>
            <a:ext cx="2678723" cy="1050392"/>
          </a:xfrm>
          <a:prstGeom prst="rect">
            <a:avLst/>
          </a:prstGeom>
        </p:spPr>
      </p:pic>
      <p:sp>
        <p:nvSpPr>
          <p:cNvPr id="4" name="Rectangle 3">
            <a:extLst>
              <a:ext uri="{FF2B5EF4-FFF2-40B4-BE49-F238E27FC236}">
                <a16:creationId xmlns:a16="http://schemas.microsoft.com/office/drawing/2014/main" id="{9C0D1D6F-43D2-B0BE-B089-22338D1F170D}"/>
              </a:ext>
            </a:extLst>
          </p:cNvPr>
          <p:cNvSpPr/>
          <p:nvPr/>
        </p:nvSpPr>
        <p:spPr>
          <a:xfrm>
            <a:off x="1185275" y="734915"/>
            <a:ext cx="524611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Stored Procedure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5493AF2F-B4A4-3DD7-C402-81CD909FDA9B}"/>
              </a:ext>
            </a:extLst>
          </p:cNvPr>
          <p:cNvSpPr/>
          <p:nvPr/>
        </p:nvSpPr>
        <p:spPr>
          <a:xfrm>
            <a:off x="1713445" y="588727"/>
            <a:ext cx="1650324"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structure of</a:t>
            </a:r>
          </a:p>
        </p:txBody>
      </p:sp>
      <p:pic>
        <p:nvPicPr>
          <p:cNvPr id="2" name="Picture 1">
            <a:extLst>
              <a:ext uri="{FF2B5EF4-FFF2-40B4-BE49-F238E27FC236}">
                <a16:creationId xmlns:a16="http://schemas.microsoft.com/office/drawing/2014/main" id="{F531599C-657D-408C-87DD-732D203BAFE2}"/>
              </a:ext>
            </a:extLst>
          </p:cNvPr>
          <p:cNvPicPr>
            <a:picLocks noChangeAspect="1"/>
          </p:cNvPicPr>
          <p:nvPr/>
        </p:nvPicPr>
        <p:blipFill>
          <a:blip r:embed="rId4"/>
          <a:stretch>
            <a:fillRect/>
          </a:stretch>
        </p:blipFill>
        <p:spPr>
          <a:xfrm>
            <a:off x="1285875" y="1571789"/>
            <a:ext cx="7181850" cy="5038725"/>
          </a:xfrm>
          <a:prstGeom prst="rect">
            <a:avLst/>
          </a:prstGeom>
        </p:spPr>
      </p:pic>
    </p:spTree>
    <p:extLst>
      <p:ext uri="{BB962C8B-B14F-4D97-AF65-F5344CB8AC3E}">
        <p14:creationId xmlns:p14="http://schemas.microsoft.com/office/powerpoint/2010/main" val="1190173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743c932-b1b1-461e-933a-98c4148cbad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0D819C91DFFA4D8B1D2FEB54E95619" ma:contentTypeVersion="17" ma:contentTypeDescription="Create a new document." ma:contentTypeScope="" ma:versionID="7dd4dd1ec974999b1a6fdc2aef3d7538">
  <xsd:schema xmlns:xsd="http://www.w3.org/2001/XMLSchema" xmlns:xs="http://www.w3.org/2001/XMLSchema" xmlns:p="http://schemas.microsoft.com/office/2006/metadata/properties" xmlns:ns3="fde1b516-d494-4dfc-ad62-92b05d3c6f97" xmlns:ns4="e743c932-b1b1-461e-933a-98c4148cbad8" targetNamespace="http://schemas.microsoft.com/office/2006/metadata/properties" ma:root="true" ma:fieldsID="7fe24f98da14b4dab1ccaa57ab1b0f31" ns3:_="" ns4:_="">
    <xsd:import namespace="fde1b516-d494-4dfc-ad62-92b05d3c6f97"/>
    <xsd:import namespace="e743c932-b1b1-461e-933a-98c4148cbad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ServiceOCR" minOccurs="0"/>
                <xsd:element ref="ns4:MediaServiceAutoKeyPoints" minOccurs="0"/>
                <xsd:element ref="ns4:MediaServiceKeyPoints" minOccurs="0"/>
                <xsd:element ref="ns4:MediaLengthInSeconds" minOccurs="0"/>
                <xsd:element ref="ns4:MediaServiceSearchProperties" minOccurs="0"/>
                <xsd:element ref="ns4:_activity" minOccurs="0"/>
                <xsd:element ref="ns4:MediaServiceObjectDetectorVersion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e1b516-d494-4dfc-ad62-92b05d3c6f9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43c932-b1b1-461e-933a-98c4148cbad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C28808-9120-48E3-8B82-705427169E5A}">
  <ds:schemaRefs>
    <ds:schemaRef ds:uri="e743c932-b1b1-461e-933a-98c4148cbad8"/>
    <ds:schemaRef ds:uri="fde1b516-d494-4dfc-ad62-92b05d3c6f9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AAB8637-4E7B-440F-944A-54B620281F74}">
  <ds:schemaRefs>
    <ds:schemaRef ds:uri="e743c932-b1b1-461e-933a-98c4148cbad8"/>
    <ds:schemaRef ds:uri="fde1b516-d494-4dfc-ad62-92b05d3c6f9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7B175F7-FC54-4CD2-8351-2B73DB2A64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1574</TotalTime>
  <Words>2029</Words>
  <Application>Microsoft Office PowerPoint</Application>
  <PresentationFormat>Widescreen</PresentationFormat>
  <Paragraphs>322</Paragraphs>
  <Slides>25</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-apple-system</vt:lpstr>
      <vt:lpstr>Aptos</vt:lpstr>
      <vt:lpstr>Arial</vt:lpstr>
      <vt:lpstr>Calibri</vt:lpstr>
      <vt:lpstr>Calibri  </vt:lpstr>
      <vt:lpstr>Calibri   </vt:lpstr>
      <vt:lpstr>Calibri body</vt:lpstr>
      <vt:lpstr>Calibri Light</vt:lpstr>
      <vt:lpstr>Courier New</vt:lpstr>
      <vt:lpstr>Google Sans</vt:lpstr>
      <vt:lpstr>IBM Plex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 Kumar</dc:creator>
  <cp:lastModifiedBy>Ravisankar Pandian</cp:lastModifiedBy>
  <cp:revision>6</cp:revision>
  <dcterms:created xsi:type="dcterms:W3CDTF">2022-11-23T12:43:45Z</dcterms:created>
  <dcterms:modified xsi:type="dcterms:W3CDTF">2024-08-01T04:22:55Z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0x0101003C0D819C91DFFA4D8B1D2FEB54E95619</vt:lpwstr>
  </property>
</Properties>
</file>