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70" r:id="rId12"/>
    <p:sldId id="271" r:id="rId13"/>
    <p:sldId id="266" r:id="rId14"/>
    <p:sldId id="267" r:id="rId15"/>
    <p:sldId id="269" r:id="rId16"/>
    <p:sldId id="268" r:id="rId17"/>
    <p:sldId id="277" r:id="rId18"/>
    <p:sldId id="278" r:id="rId19"/>
    <p:sldId id="273" r:id="rId20"/>
    <p:sldId id="274" r:id="rId21"/>
    <p:sldId id="272" r:id="rId22"/>
    <p:sldId id="279" r:id="rId23"/>
    <p:sldId id="275" r:id="rId24"/>
    <p:sldId id="280" r:id="rId25"/>
    <p:sldId id="281" r:id="rId26"/>
    <p:sldId id="27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0AFB40-E144-4307-A0CA-67B079F2D34B}" type="datetimeFigureOut">
              <a:rPr lang="en-IN" smtClean="0"/>
              <a:t>13-02-2022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244BD59-9115-4518-A42C-B895C75C992F}" type="slidenum">
              <a:rPr lang="en-IN" smtClean="0"/>
              <a:t>‹#›</a:t>
            </a:fld>
            <a:endParaRPr lang="en-IN"/>
          </a:p>
        </p:txBody>
      </p:sp>
    </p:spTree>
    <p:extLst>
      <p:ext uri="{BB962C8B-B14F-4D97-AF65-F5344CB8AC3E}">
        <p14:creationId xmlns:p14="http://schemas.microsoft.com/office/powerpoint/2010/main" val="19722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0AFB40-E144-4307-A0CA-67B079F2D34B}" type="datetimeFigureOut">
              <a:rPr lang="en-IN" smtClean="0"/>
              <a:t>13-02-2022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44BD59-9115-4518-A42C-B895C75C992F}" type="slidenum">
              <a:rPr lang="en-IN" smtClean="0"/>
              <a:t>‹#›</a:t>
            </a:fld>
            <a:endParaRPr lang="en-IN"/>
          </a:p>
        </p:txBody>
      </p:sp>
    </p:spTree>
    <p:extLst>
      <p:ext uri="{BB962C8B-B14F-4D97-AF65-F5344CB8AC3E}">
        <p14:creationId xmlns:p14="http://schemas.microsoft.com/office/powerpoint/2010/main" val="388956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0AFB40-E144-4307-A0CA-67B079F2D34B}" type="datetimeFigureOut">
              <a:rPr lang="en-IN" smtClean="0"/>
              <a:t>13-02-2022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44BD59-9115-4518-A42C-B895C75C992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97873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D0AFB40-E144-4307-A0CA-67B079F2D34B}" type="datetimeFigureOut">
              <a:rPr lang="en-IN" smtClean="0"/>
              <a:t>13-02-2022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44BD59-9115-4518-A42C-B895C75C992F}" type="slidenum">
              <a:rPr lang="en-IN" smtClean="0"/>
              <a:t>‹#›</a:t>
            </a:fld>
            <a:endParaRPr lang="en-IN"/>
          </a:p>
        </p:txBody>
      </p:sp>
    </p:spTree>
    <p:extLst>
      <p:ext uri="{BB962C8B-B14F-4D97-AF65-F5344CB8AC3E}">
        <p14:creationId xmlns:p14="http://schemas.microsoft.com/office/powerpoint/2010/main" val="965031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D0AFB40-E144-4307-A0CA-67B079F2D34B}" type="datetimeFigureOut">
              <a:rPr lang="en-IN" smtClean="0"/>
              <a:t>13-02-2022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44BD59-9115-4518-A42C-B895C75C992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29859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D0AFB40-E144-4307-A0CA-67B079F2D34B}" type="datetimeFigureOut">
              <a:rPr lang="en-IN" smtClean="0"/>
              <a:t>13-02-2022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44BD59-9115-4518-A42C-B895C75C992F}" type="slidenum">
              <a:rPr lang="en-IN" smtClean="0"/>
              <a:t>‹#›</a:t>
            </a:fld>
            <a:endParaRPr lang="en-IN"/>
          </a:p>
        </p:txBody>
      </p:sp>
    </p:spTree>
    <p:extLst>
      <p:ext uri="{BB962C8B-B14F-4D97-AF65-F5344CB8AC3E}">
        <p14:creationId xmlns:p14="http://schemas.microsoft.com/office/powerpoint/2010/main" val="2463488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AFB40-E144-4307-A0CA-67B079F2D34B}" type="datetimeFigureOut">
              <a:rPr lang="en-IN" smtClean="0"/>
              <a:t>13-02-2022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44BD59-9115-4518-A42C-B895C75C992F}" type="slidenum">
              <a:rPr lang="en-IN" smtClean="0"/>
              <a:t>‹#›</a:t>
            </a:fld>
            <a:endParaRPr lang="en-IN"/>
          </a:p>
        </p:txBody>
      </p:sp>
    </p:spTree>
    <p:extLst>
      <p:ext uri="{BB962C8B-B14F-4D97-AF65-F5344CB8AC3E}">
        <p14:creationId xmlns:p14="http://schemas.microsoft.com/office/powerpoint/2010/main" val="3541449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AFB40-E144-4307-A0CA-67B079F2D34B}" type="datetimeFigureOut">
              <a:rPr lang="en-IN" smtClean="0"/>
              <a:t>13-02-2022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44BD59-9115-4518-A42C-B895C75C992F}" type="slidenum">
              <a:rPr lang="en-IN" smtClean="0"/>
              <a:t>‹#›</a:t>
            </a:fld>
            <a:endParaRPr lang="en-IN"/>
          </a:p>
        </p:txBody>
      </p:sp>
    </p:spTree>
    <p:extLst>
      <p:ext uri="{BB962C8B-B14F-4D97-AF65-F5344CB8AC3E}">
        <p14:creationId xmlns:p14="http://schemas.microsoft.com/office/powerpoint/2010/main" val="1030730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AFB40-E144-4307-A0CA-67B079F2D34B}" type="datetimeFigureOut">
              <a:rPr lang="en-IN" smtClean="0"/>
              <a:t>13-02-2022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44BD59-9115-4518-A42C-B895C75C992F}" type="slidenum">
              <a:rPr lang="en-IN" smtClean="0"/>
              <a:t>‹#›</a:t>
            </a:fld>
            <a:endParaRPr lang="en-IN"/>
          </a:p>
        </p:txBody>
      </p:sp>
    </p:spTree>
    <p:extLst>
      <p:ext uri="{BB962C8B-B14F-4D97-AF65-F5344CB8AC3E}">
        <p14:creationId xmlns:p14="http://schemas.microsoft.com/office/powerpoint/2010/main" val="3865988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0AFB40-E144-4307-A0CA-67B079F2D34B}" type="datetimeFigureOut">
              <a:rPr lang="en-IN" smtClean="0"/>
              <a:t>13-02-2022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44BD59-9115-4518-A42C-B895C75C992F}" type="slidenum">
              <a:rPr lang="en-IN" smtClean="0"/>
              <a:t>‹#›</a:t>
            </a:fld>
            <a:endParaRPr lang="en-IN"/>
          </a:p>
        </p:txBody>
      </p:sp>
    </p:spTree>
    <p:extLst>
      <p:ext uri="{BB962C8B-B14F-4D97-AF65-F5344CB8AC3E}">
        <p14:creationId xmlns:p14="http://schemas.microsoft.com/office/powerpoint/2010/main" val="2988185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0AFB40-E144-4307-A0CA-67B079F2D34B}" type="datetimeFigureOut">
              <a:rPr lang="en-IN" smtClean="0"/>
              <a:t>13-02-2022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244BD59-9115-4518-A42C-B895C75C992F}" type="slidenum">
              <a:rPr lang="en-IN" smtClean="0"/>
              <a:t>‹#›</a:t>
            </a:fld>
            <a:endParaRPr lang="en-IN"/>
          </a:p>
        </p:txBody>
      </p:sp>
    </p:spTree>
    <p:extLst>
      <p:ext uri="{BB962C8B-B14F-4D97-AF65-F5344CB8AC3E}">
        <p14:creationId xmlns:p14="http://schemas.microsoft.com/office/powerpoint/2010/main" val="1433011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0AFB40-E144-4307-A0CA-67B079F2D34B}" type="datetimeFigureOut">
              <a:rPr lang="en-IN" smtClean="0"/>
              <a:t>13-02-2022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244BD59-9115-4518-A42C-B895C75C992F}" type="slidenum">
              <a:rPr lang="en-IN" smtClean="0"/>
              <a:t>‹#›</a:t>
            </a:fld>
            <a:endParaRPr lang="en-IN"/>
          </a:p>
        </p:txBody>
      </p:sp>
    </p:spTree>
    <p:extLst>
      <p:ext uri="{BB962C8B-B14F-4D97-AF65-F5344CB8AC3E}">
        <p14:creationId xmlns:p14="http://schemas.microsoft.com/office/powerpoint/2010/main" val="2104193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0AFB40-E144-4307-A0CA-67B079F2D34B}" type="datetimeFigureOut">
              <a:rPr lang="en-IN" smtClean="0"/>
              <a:t>13-02-2022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244BD59-9115-4518-A42C-B895C75C992F}" type="slidenum">
              <a:rPr lang="en-IN" smtClean="0"/>
              <a:t>‹#›</a:t>
            </a:fld>
            <a:endParaRPr lang="en-IN"/>
          </a:p>
        </p:txBody>
      </p:sp>
    </p:spTree>
    <p:extLst>
      <p:ext uri="{BB962C8B-B14F-4D97-AF65-F5344CB8AC3E}">
        <p14:creationId xmlns:p14="http://schemas.microsoft.com/office/powerpoint/2010/main" val="2713934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0AFB40-E144-4307-A0CA-67B079F2D34B}" type="datetimeFigureOut">
              <a:rPr lang="en-IN" smtClean="0"/>
              <a:t>13-02-2022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244BD59-9115-4518-A42C-B895C75C992F}" type="slidenum">
              <a:rPr lang="en-IN" smtClean="0"/>
              <a:t>‹#›</a:t>
            </a:fld>
            <a:endParaRPr lang="en-IN"/>
          </a:p>
        </p:txBody>
      </p:sp>
    </p:spTree>
    <p:extLst>
      <p:ext uri="{BB962C8B-B14F-4D97-AF65-F5344CB8AC3E}">
        <p14:creationId xmlns:p14="http://schemas.microsoft.com/office/powerpoint/2010/main" val="3827470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D0AFB40-E144-4307-A0CA-67B079F2D34B}" type="datetimeFigureOut">
              <a:rPr lang="en-IN" smtClean="0"/>
              <a:t>13-02-2022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244BD59-9115-4518-A42C-B895C75C992F}" type="slidenum">
              <a:rPr lang="en-IN" smtClean="0"/>
              <a:t>‹#›</a:t>
            </a:fld>
            <a:endParaRPr lang="en-IN"/>
          </a:p>
        </p:txBody>
      </p:sp>
    </p:spTree>
    <p:extLst>
      <p:ext uri="{BB962C8B-B14F-4D97-AF65-F5344CB8AC3E}">
        <p14:creationId xmlns:p14="http://schemas.microsoft.com/office/powerpoint/2010/main" val="1934456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D0AFB40-E144-4307-A0CA-67B079F2D34B}" type="datetimeFigureOut">
              <a:rPr lang="en-IN" smtClean="0"/>
              <a:t>13-02-2022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44BD59-9115-4518-A42C-B895C75C992F}" type="slidenum">
              <a:rPr lang="en-IN" smtClean="0"/>
              <a:t>‹#›</a:t>
            </a:fld>
            <a:endParaRPr lang="en-IN"/>
          </a:p>
        </p:txBody>
      </p:sp>
    </p:spTree>
    <p:extLst>
      <p:ext uri="{BB962C8B-B14F-4D97-AF65-F5344CB8AC3E}">
        <p14:creationId xmlns:p14="http://schemas.microsoft.com/office/powerpoint/2010/main" val="834343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D0AFB40-E144-4307-A0CA-67B079F2D34B}" type="datetimeFigureOut">
              <a:rPr lang="en-IN" smtClean="0"/>
              <a:t>13-02-2022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244BD59-9115-4518-A42C-B895C75C992F}" type="slidenum">
              <a:rPr lang="en-IN" smtClean="0"/>
              <a:t>‹#›</a:t>
            </a:fld>
            <a:endParaRPr lang="en-IN"/>
          </a:p>
        </p:txBody>
      </p:sp>
    </p:spTree>
    <p:extLst>
      <p:ext uri="{BB962C8B-B14F-4D97-AF65-F5344CB8AC3E}">
        <p14:creationId xmlns:p14="http://schemas.microsoft.com/office/powerpoint/2010/main" val="97073496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usenix.org/system/files/conference/usenixsecurity12/sec12-final181.pd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185531"/>
            <a:ext cx="8915399" cy="2431746"/>
          </a:xfrm>
        </p:spPr>
        <p:txBody>
          <a:bodyPr>
            <a:normAutofit/>
          </a:bodyPr>
          <a:lstStyle/>
          <a:p>
            <a:r>
              <a:rPr lang="en-CA" sz="3200" dirty="0"/>
              <a:t>Enhanced Operating System Security Through Efficient and Fine-grained Address Space Randomization</a:t>
            </a:r>
            <a:br>
              <a:rPr lang="en-IN" sz="3200" dirty="0"/>
            </a:br>
            <a:r>
              <a:rPr lang="en-IN" sz="3200" dirty="0"/>
              <a:t> </a:t>
            </a:r>
            <a:r>
              <a:rPr lang="en-IN" sz="1800" dirty="0"/>
              <a:t>Author: </a:t>
            </a:r>
            <a:r>
              <a:rPr lang="en-IN" sz="1600" dirty="0"/>
              <a:t>Cristiano </a:t>
            </a:r>
            <a:r>
              <a:rPr lang="en-IN" sz="1600" dirty="0" err="1"/>
              <a:t>Giuffrida</a:t>
            </a:r>
            <a:endParaRPr lang="en-IN" sz="1600" dirty="0"/>
          </a:p>
        </p:txBody>
      </p:sp>
      <p:sp>
        <p:nvSpPr>
          <p:cNvPr id="3" name="Subtitle 2"/>
          <p:cNvSpPr>
            <a:spLocks noGrp="1"/>
          </p:cNvSpPr>
          <p:nvPr>
            <p:ph type="subTitle" idx="1"/>
          </p:nvPr>
        </p:nvSpPr>
        <p:spPr>
          <a:xfrm>
            <a:off x="2324168" y="4101518"/>
            <a:ext cx="8915399" cy="1126283"/>
          </a:xfrm>
        </p:spPr>
        <p:txBody>
          <a:bodyPr>
            <a:normAutofit fontScale="85000" lnSpcReduction="10000"/>
          </a:bodyPr>
          <a:lstStyle/>
          <a:p>
            <a:endParaRPr lang="en-US" dirty="0"/>
          </a:p>
          <a:p>
            <a:endParaRPr lang="en-US" dirty="0"/>
          </a:p>
          <a:p>
            <a:pPr algn="ctr"/>
            <a:r>
              <a:rPr lang="en-US" dirty="0"/>
              <a:t>CS 5352: Advanced Operating Systems Design					Ravi Sankar Gogineni</a:t>
            </a:r>
            <a:endParaRPr lang="en-IN" dirty="0"/>
          </a:p>
        </p:txBody>
      </p:sp>
    </p:spTree>
    <p:extLst>
      <p:ext uri="{BB962C8B-B14F-4D97-AF65-F5344CB8AC3E}">
        <p14:creationId xmlns:p14="http://schemas.microsoft.com/office/powerpoint/2010/main" val="507429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ASR Transformations</a:t>
            </a:r>
            <a:endParaRPr lang="en-IN" dirty="0"/>
          </a:p>
        </p:txBody>
      </p:sp>
      <p:sp>
        <p:nvSpPr>
          <p:cNvPr id="3" name="Content Placeholder 2"/>
          <p:cNvSpPr>
            <a:spLocks noGrp="1"/>
          </p:cNvSpPr>
          <p:nvPr>
            <p:ph idx="1"/>
          </p:nvPr>
        </p:nvSpPr>
        <p:spPr>
          <a:xfrm>
            <a:off x="2271159" y="1905000"/>
            <a:ext cx="8915400" cy="3777622"/>
          </a:xfrm>
        </p:spPr>
        <p:txBody>
          <a:bodyPr/>
          <a:lstStyle/>
          <a:p>
            <a:pPr marL="0" indent="0">
              <a:buNone/>
            </a:pPr>
            <a:r>
              <a:rPr lang="en-US" sz="2800" b="1" dirty="0"/>
              <a:t>Stack Randomization</a:t>
            </a:r>
          </a:p>
          <a:p>
            <a:pPr marL="0" indent="0">
              <a:buNone/>
            </a:pPr>
            <a:endParaRPr lang="en-IN" sz="2800" b="1" dirty="0"/>
          </a:p>
        </p:txBody>
      </p:sp>
      <p:pic>
        <p:nvPicPr>
          <p:cNvPr id="4" name="Picture 3"/>
          <p:cNvPicPr>
            <a:picLocks noChangeAspect="1"/>
          </p:cNvPicPr>
          <p:nvPr/>
        </p:nvPicPr>
        <p:blipFill>
          <a:blip r:embed="rId2"/>
          <a:stretch>
            <a:fillRect/>
          </a:stretch>
        </p:blipFill>
        <p:spPr>
          <a:xfrm>
            <a:off x="2418195" y="2300358"/>
            <a:ext cx="8621328" cy="4277322"/>
          </a:xfrm>
          <a:prstGeom prst="rect">
            <a:avLst/>
          </a:prstGeom>
        </p:spPr>
      </p:pic>
    </p:spTree>
    <p:extLst>
      <p:ext uri="{BB962C8B-B14F-4D97-AF65-F5344CB8AC3E}">
        <p14:creationId xmlns:p14="http://schemas.microsoft.com/office/powerpoint/2010/main" val="1438329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Randomization</a:t>
            </a:r>
            <a:endParaRPr lang="en-IN" dirty="0"/>
          </a:p>
        </p:txBody>
      </p:sp>
      <p:sp>
        <p:nvSpPr>
          <p:cNvPr id="3" name="Content Placeholder 2"/>
          <p:cNvSpPr>
            <a:spLocks noGrp="1"/>
          </p:cNvSpPr>
          <p:nvPr>
            <p:ph idx="1"/>
          </p:nvPr>
        </p:nvSpPr>
        <p:spPr/>
        <p:txBody>
          <a:bodyPr/>
          <a:lstStyle/>
          <a:p>
            <a:r>
              <a:rPr lang="en-US" dirty="0"/>
              <a:t>The code-transformation pass performs three primary tasks.</a:t>
            </a:r>
          </a:p>
          <a:p>
            <a:pPr>
              <a:buFont typeface="+mj-lt"/>
              <a:buAutoNum type="arabicPeriod"/>
            </a:pPr>
            <a:r>
              <a:rPr lang="en-US" dirty="0"/>
              <a:t>It enforces a random permutation of all the program functions.</a:t>
            </a:r>
          </a:p>
          <a:p>
            <a:pPr>
              <a:buFont typeface="+mj-lt"/>
              <a:buAutoNum type="arabicPeriod"/>
            </a:pPr>
            <a:r>
              <a:rPr lang="en-US" dirty="0"/>
              <a:t>It introduces (configurable) random-sized padding before the first function and between any two functions in the bit-code, making the layout even more unpredictable.</a:t>
            </a:r>
          </a:p>
          <a:p>
            <a:pPr>
              <a:buFont typeface="+mj-lt"/>
              <a:buAutoNum type="arabicPeriod"/>
            </a:pPr>
            <a:r>
              <a:rPr lang="en-US" dirty="0"/>
              <a:t>unlike existing ASR solutions, we randomize the internal layout of every function.</a:t>
            </a:r>
            <a:endParaRPr lang="en-IN" dirty="0"/>
          </a:p>
        </p:txBody>
      </p:sp>
    </p:spTree>
    <p:extLst>
      <p:ext uri="{BB962C8B-B14F-4D97-AF65-F5344CB8AC3E}">
        <p14:creationId xmlns:p14="http://schemas.microsoft.com/office/powerpoint/2010/main" val="1178657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Static data randomization</a:t>
            </a:r>
          </a:p>
        </p:txBody>
      </p:sp>
      <p:sp>
        <p:nvSpPr>
          <p:cNvPr id="3" name="Content Placeholder 2"/>
          <p:cNvSpPr>
            <a:spLocks noGrp="1"/>
          </p:cNvSpPr>
          <p:nvPr>
            <p:ph idx="1"/>
          </p:nvPr>
        </p:nvSpPr>
        <p:spPr/>
        <p:txBody>
          <a:bodyPr/>
          <a:lstStyle/>
          <a:p>
            <a:r>
              <a:rPr lang="en-US" dirty="0"/>
              <a:t>The data-transformation pass randomly permutes all the static variables and read only data on the symbol table, as done before for functions.</a:t>
            </a:r>
          </a:p>
          <a:p>
            <a:r>
              <a:rPr lang="en-US" dirty="0"/>
              <a:t>Buffer variables are also separated from other variables to limit the power of buffer overflows.</a:t>
            </a:r>
          </a:p>
          <a:p>
            <a:r>
              <a:rPr lang="en-US" dirty="0"/>
              <a:t>The order of the elements in an array cannot be easily randomized without changing large portions of the code and resorting to complex program analysis techniques that would still fail in the general case</a:t>
            </a:r>
            <a:endParaRPr lang="en-IN" dirty="0"/>
          </a:p>
        </p:txBody>
      </p:sp>
    </p:spTree>
    <p:extLst>
      <p:ext uri="{BB962C8B-B14F-4D97-AF65-F5344CB8AC3E}">
        <p14:creationId xmlns:p14="http://schemas.microsoft.com/office/powerpoint/2010/main" val="4049300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Randomization</a:t>
            </a:r>
            <a:endParaRPr lang="en-IN" dirty="0"/>
          </a:p>
        </p:txBody>
      </p:sp>
      <p:sp>
        <p:nvSpPr>
          <p:cNvPr id="3" name="Content Placeholder 2"/>
          <p:cNvSpPr>
            <a:spLocks noGrp="1"/>
          </p:cNvSpPr>
          <p:nvPr>
            <p:ph idx="1"/>
          </p:nvPr>
        </p:nvSpPr>
        <p:spPr/>
        <p:txBody>
          <a:bodyPr/>
          <a:lstStyle/>
          <a:p>
            <a:r>
              <a:rPr lang="en-CA" dirty="0"/>
              <a:t>Support for </a:t>
            </a:r>
            <a:r>
              <a:rPr lang="en-CA" dirty="0" err="1"/>
              <a:t>malloc</a:t>
            </a:r>
            <a:r>
              <a:rPr lang="en-CA" dirty="0"/>
              <a:t>()/</a:t>
            </a:r>
            <a:r>
              <a:rPr lang="en-CA" dirty="0" err="1"/>
              <a:t>mmap</a:t>
            </a:r>
            <a:r>
              <a:rPr lang="en-CA" dirty="0"/>
              <a:t>()-like allocator abstractions.</a:t>
            </a:r>
          </a:p>
          <a:p>
            <a:r>
              <a:rPr lang="en-CA" dirty="0"/>
              <a:t>Memory mapped regions are fully randomized.</a:t>
            </a:r>
          </a:p>
          <a:p>
            <a:r>
              <a:rPr lang="en-CA" dirty="0"/>
              <a:t>Heap allocations are interleaved with random-sized padding.</a:t>
            </a:r>
            <a:endParaRPr lang="en-IN" dirty="0"/>
          </a:p>
          <a:p>
            <a:r>
              <a:rPr lang="en-CA" dirty="0"/>
              <a:t>Full heap randomization enforced at live re-randomization time.</a:t>
            </a:r>
          </a:p>
          <a:p>
            <a:r>
              <a:rPr lang="en-CA" dirty="0"/>
              <a:t>ILR for all the dynamically allocated memory objects.</a:t>
            </a:r>
          </a:p>
          <a:p>
            <a:endParaRPr lang="en-IN" dirty="0"/>
          </a:p>
        </p:txBody>
      </p:sp>
    </p:spTree>
    <p:extLst>
      <p:ext uri="{BB962C8B-B14F-4D97-AF65-F5344CB8AC3E}">
        <p14:creationId xmlns:p14="http://schemas.microsoft.com/office/powerpoint/2010/main" val="1396043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a:t>
            </a:r>
            <a:r>
              <a:rPr lang="en-US" dirty="0" err="1"/>
              <a:t>Rerandomization</a:t>
            </a:r>
            <a:endParaRPr lang="en-IN" dirty="0"/>
          </a:p>
        </p:txBody>
      </p:sp>
      <p:sp>
        <p:nvSpPr>
          <p:cNvPr id="3" name="Content Placeholder 2"/>
          <p:cNvSpPr>
            <a:spLocks noGrp="1"/>
          </p:cNvSpPr>
          <p:nvPr>
            <p:ph idx="1"/>
          </p:nvPr>
        </p:nvSpPr>
        <p:spPr/>
        <p:txBody>
          <a:bodyPr/>
          <a:lstStyle/>
          <a:p>
            <a:r>
              <a:rPr lang="en-CA" dirty="0"/>
              <a:t>First state-full live re-randomization technique.</a:t>
            </a:r>
            <a:endParaRPr lang="en-IN" dirty="0"/>
          </a:p>
          <a:p>
            <a:r>
              <a:rPr lang="en-CA" dirty="0"/>
              <a:t>Periodically re-randomize the memory address space layout.</a:t>
            </a:r>
            <a:endParaRPr lang="en-IN" dirty="0"/>
          </a:p>
          <a:p>
            <a:r>
              <a:rPr lang="en-CA" dirty="0"/>
              <a:t>Support arbitrary memory layout changes at re-randomization time.</a:t>
            </a:r>
            <a:endParaRPr lang="en-IN" dirty="0"/>
          </a:p>
          <a:p>
            <a:r>
              <a:rPr lang="en-CA" dirty="0"/>
              <a:t>Support all the standard C idioms with minimal manual effort.</a:t>
            </a:r>
          </a:p>
          <a:p>
            <a:r>
              <a:rPr lang="en-CA" dirty="0"/>
              <a:t>Sandbox the re-randomization code to recover from run-time errors.</a:t>
            </a:r>
          </a:p>
          <a:p>
            <a:endParaRPr lang="en-IN" dirty="0"/>
          </a:p>
        </p:txBody>
      </p:sp>
    </p:spTree>
    <p:extLst>
      <p:ext uri="{BB962C8B-B14F-4D97-AF65-F5344CB8AC3E}">
        <p14:creationId xmlns:p14="http://schemas.microsoft.com/office/powerpoint/2010/main" val="2860562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ASSR Metadata</a:t>
            </a:r>
            <a:endParaRPr lang="en-IN" dirty="0"/>
          </a:p>
        </p:txBody>
      </p:sp>
      <p:sp>
        <p:nvSpPr>
          <p:cNvPr id="3" name="Content Placeholder 2"/>
          <p:cNvSpPr>
            <a:spLocks noGrp="1"/>
          </p:cNvSpPr>
          <p:nvPr>
            <p:ph idx="1"/>
          </p:nvPr>
        </p:nvSpPr>
        <p:spPr/>
        <p:txBody>
          <a:bodyPr/>
          <a:lstStyle/>
          <a:p>
            <a:r>
              <a:rPr lang="en-CA" dirty="0"/>
              <a:t>Types</a:t>
            </a:r>
            <a:endParaRPr lang="en-IN" dirty="0"/>
          </a:p>
          <a:p>
            <a:r>
              <a:rPr lang="en-CA" dirty="0"/>
              <a:t>Global variables</a:t>
            </a:r>
            <a:endParaRPr lang="en-IN" dirty="0"/>
          </a:p>
          <a:p>
            <a:r>
              <a:rPr lang="en-CA" dirty="0"/>
              <a:t>Static variables</a:t>
            </a:r>
            <a:endParaRPr lang="en-IN" dirty="0"/>
          </a:p>
          <a:p>
            <a:r>
              <a:rPr lang="en-CA" dirty="0"/>
              <a:t>String constants</a:t>
            </a:r>
            <a:endParaRPr lang="en-IN" dirty="0"/>
          </a:p>
          <a:p>
            <a:r>
              <a:rPr lang="en-CA" dirty="0"/>
              <a:t>Functions</a:t>
            </a:r>
            <a:endParaRPr lang="en-IN" dirty="0"/>
          </a:p>
          <a:p>
            <a:r>
              <a:rPr lang="en-CA" dirty="0"/>
              <a:t>Dynamic memory allocations</a:t>
            </a:r>
            <a:endParaRPr lang="en-IN" dirty="0"/>
          </a:p>
          <a:p>
            <a:endParaRPr lang="en-IN" dirty="0"/>
          </a:p>
        </p:txBody>
      </p:sp>
    </p:spTree>
    <p:extLst>
      <p:ext uri="{BB962C8B-B14F-4D97-AF65-F5344CB8AC3E}">
        <p14:creationId xmlns:p14="http://schemas.microsoft.com/office/powerpoint/2010/main" val="200451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ASRR Transformations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674055"/>
            <a:ext cx="8665396" cy="4580971"/>
          </a:xfrm>
        </p:spPr>
      </p:pic>
    </p:spTree>
    <p:extLst>
      <p:ext uri="{BB962C8B-B14F-4D97-AF65-F5344CB8AC3E}">
        <p14:creationId xmlns:p14="http://schemas.microsoft.com/office/powerpoint/2010/main" val="1596544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5873" y="569844"/>
            <a:ext cx="9443762" cy="5340626"/>
          </a:xfrm>
        </p:spPr>
        <p:txBody>
          <a:bodyPr/>
          <a:lstStyle/>
          <a:p>
            <a:pPr marL="0" indent="0">
              <a:buNone/>
            </a:pPr>
            <a:r>
              <a:rPr lang="en-US" b="1" u="sng" dirty="0"/>
              <a:t>State Migration:</a:t>
            </a:r>
          </a:p>
          <a:p>
            <a:r>
              <a:rPr lang="en-US" dirty="0"/>
              <a:t>The migration starts by transferring all the metadata from old variant to a local  cache in the new variant.</a:t>
            </a:r>
          </a:p>
          <a:p>
            <a:r>
              <a:rPr lang="en-US" dirty="0"/>
              <a:t>To automate the metadata transfer all the data structures copied use a fixed and predetermined layout.</a:t>
            </a:r>
          </a:p>
          <a:p>
            <a:r>
              <a:rPr lang="en-US" dirty="0"/>
              <a:t>The mapping phase generates all the perfect pairs of state objects in the two variants, ready for data migration.</a:t>
            </a:r>
          </a:p>
          <a:p>
            <a:pPr marL="0" indent="0">
              <a:buNone/>
            </a:pPr>
            <a:r>
              <a:rPr lang="en-US" b="1" u="sng" dirty="0"/>
              <a:t>Pointer Migration:</a:t>
            </a:r>
          </a:p>
          <a:p>
            <a:r>
              <a:rPr lang="en-US" dirty="0"/>
              <a:t>The C programming language allows several programming constructs that make pointer migration particularly challenging in the general case.</a:t>
            </a:r>
          </a:p>
          <a:p>
            <a:r>
              <a:rPr lang="en-US" dirty="0"/>
              <a:t>Fully automate migration of all the common cases and only delegate the undecidable cases to the programmer.</a:t>
            </a:r>
          </a:p>
          <a:p>
            <a:r>
              <a:rPr lang="en-US" dirty="0"/>
              <a:t>Memory addresses or other layout-specific information may be occasionally stored in integer variables</a:t>
            </a:r>
          </a:p>
          <a:p>
            <a:endParaRPr lang="en-US" dirty="0"/>
          </a:p>
          <a:p>
            <a:endParaRPr lang="en-US" dirty="0"/>
          </a:p>
          <a:p>
            <a:pPr marL="0" indent="0">
              <a:buNone/>
            </a:pPr>
            <a:endParaRPr lang="en-US" dirty="0"/>
          </a:p>
          <a:p>
            <a:endParaRPr lang="en-IN" dirty="0"/>
          </a:p>
        </p:txBody>
      </p:sp>
    </p:spTree>
    <p:extLst>
      <p:ext uri="{BB962C8B-B14F-4D97-AF65-F5344CB8AC3E}">
        <p14:creationId xmlns:p14="http://schemas.microsoft.com/office/powerpoint/2010/main" val="287230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Evaluation</a:t>
            </a:r>
          </a:p>
        </p:txBody>
      </p:sp>
      <p:sp>
        <p:nvSpPr>
          <p:cNvPr id="3" name="Content Placeholder 2"/>
          <p:cNvSpPr>
            <a:spLocks noGrp="1"/>
          </p:cNvSpPr>
          <p:nvPr>
            <p:ph idx="1"/>
          </p:nvPr>
        </p:nvSpPr>
        <p:spPr/>
        <p:txBody>
          <a:bodyPr/>
          <a:lstStyle/>
          <a:p>
            <a:r>
              <a:rPr lang="en-US" dirty="0"/>
              <a:t>We have implemented our ASR design on the MINIX 3 microkernel-based operating system [32], which already guarantees process-based isolation for all the core operating system components.</a:t>
            </a:r>
          </a:p>
          <a:p>
            <a:r>
              <a:rPr lang="en-US" dirty="0"/>
              <a:t>The OS is x86-based and exposes a complete POSIX interface to user applications.</a:t>
            </a:r>
          </a:p>
          <a:p>
            <a:r>
              <a:rPr lang="en-US" dirty="0"/>
              <a:t>The resulting operating system comprises a total of 20 OS processes  including process management, memory management, storage and network stack.</a:t>
            </a:r>
          </a:p>
          <a:p>
            <a:endParaRPr lang="en-IN" dirty="0"/>
          </a:p>
        </p:txBody>
      </p:sp>
    </p:spTree>
    <p:extLst>
      <p:ext uri="{BB962C8B-B14F-4D97-AF65-F5344CB8AC3E}">
        <p14:creationId xmlns:p14="http://schemas.microsoft.com/office/powerpoint/2010/main" val="1761789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ASR Performance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743" y="1775792"/>
            <a:ext cx="7101464" cy="3933094"/>
          </a:xfrm>
        </p:spPr>
      </p:pic>
    </p:spTree>
    <p:extLst>
      <p:ext uri="{BB962C8B-B14F-4D97-AF65-F5344CB8AC3E}">
        <p14:creationId xmlns:p14="http://schemas.microsoft.com/office/powerpoint/2010/main" val="1062054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endParaRPr lang="en-IN" dirty="0"/>
          </a:p>
        </p:txBody>
      </p:sp>
      <p:sp>
        <p:nvSpPr>
          <p:cNvPr id="3" name="Content Placeholder 2"/>
          <p:cNvSpPr>
            <a:spLocks noGrp="1"/>
          </p:cNvSpPr>
          <p:nvPr>
            <p:ph idx="1"/>
          </p:nvPr>
        </p:nvSpPr>
        <p:spPr/>
        <p:txBody>
          <a:bodyPr>
            <a:normAutofit lnSpcReduction="10000"/>
          </a:bodyPr>
          <a:lstStyle/>
          <a:p>
            <a:r>
              <a:rPr lang="en-US" dirty="0"/>
              <a:t>Introduction</a:t>
            </a:r>
          </a:p>
          <a:p>
            <a:r>
              <a:rPr lang="en-US" dirty="0"/>
              <a:t>Kernel-level  Exploitation</a:t>
            </a:r>
          </a:p>
          <a:p>
            <a:r>
              <a:rPr lang="en-US" dirty="0"/>
              <a:t>Existing Solution</a:t>
            </a:r>
          </a:p>
          <a:p>
            <a:r>
              <a:rPr lang="en-US" dirty="0"/>
              <a:t>Address Space Randomization (Challenges &amp; Design)</a:t>
            </a:r>
          </a:p>
          <a:p>
            <a:r>
              <a:rPr lang="en-US" dirty="0"/>
              <a:t>Architecture</a:t>
            </a:r>
          </a:p>
          <a:p>
            <a:r>
              <a:rPr lang="en-US" dirty="0"/>
              <a:t>ASR Transformations</a:t>
            </a:r>
          </a:p>
          <a:p>
            <a:r>
              <a:rPr lang="en-US" dirty="0"/>
              <a:t>ASR Performance</a:t>
            </a:r>
          </a:p>
          <a:p>
            <a:r>
              <a:rPr lang="en-US" dirty="0"/>
              <a:t>Related work</a:t>
            </a:r>
          </a:p>
          <a:p>
            <a:r>
              <a:rPr lang="en-US" dirty="0"/>
              <a:t>Summary &amp; Conclusion</a:t>
            </a:r>
          </a:p>
          <a:p>
            <a:r>
              <a:rPr lang="en-US" dirty="0"/>
              <a:t>References</a:t>
            </a:r>
            <a:endParaRPr lang="en-IN" dirty="0"/>
          </a:p>
        </p:txBody>
      </p:sp>
    </p:spTree>
    <p:extLst>
      <p:ext uri="{BB962C8B-B14F-4D97-AF65-F5344CB8AC3E}">
        <p14:creationId xmlns:p14="http://schemas.microsoft.com/office/powerpoint/2010/main" val="4105513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ASRR Performance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7434" y="1775791"/>
            <a:ext cx="6540193" cy="4052173"/>
          </a:xfrm>
        </p:spPr>
      </p:pic>
    </p:spTree>
    <p:extLst>
      <p:ext uri="{BB962C8B-B14F-4D97-AF65-F5344CB8AC3E}">
        <p14:creationId xmlns:p14="http://schemas.microsoft.com/office/powerpoint/2010/main" val="1425934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Effectiveness</a:t>
            </a:r>
            <a:endParaRPr lang="en-IN" dirty="0"/>
          </a:p>
        </p:txBody>
      </p:sp>
      <p:sp>
        <p:nvSpPr>
          <p:cNvPr id="3" name="Content Placeholder 2"/>
          <p:cNvSpPr>
            <a:spLocks noGrp="1"/>
          </p:cNvSpPr>
          <p:nvPr>
            <p:ph idx="1"/>
          </p:nvPr>
        </p:nvSpPr>
        <p:spPr/>
        <p:txBody>
          <a:bodyPr/>
          <a:lstStyle/>
          <a:p>
            <a:r>
              <a:rPr lang="en-US" dirty="0"/>
              <a:t>As pointed out in , an analytical analysis is more general and effective than empirical evaluation in measuring the effectiveness of ASR.</a:t>
            </a:r>
          </a:p>
          <a:p>
            <a:r>
              <a:rPr lang="en-US" dirty="0"/>
              <a:t>The effectiveness of ASR techniques against guessing and brute-force attacks. These attacks are far less attractive inside the operating system.</a:t>
            </a:r>
          </a:p>
          <a:p>
            <a:r>
              <a:rPr lang="en-US" dirty="0"/>
              <a:t>The internal layout randomization provides better protection, forcing the attacker to learn the relative distance/alignment between two memory elements in the general case.</a:t>
            </a:r>
          </a:p>
          <a:p>
            <a:r>
              <a:rPr lang="en-US" dirty="0"/>
              <a:t>This technique constraints attacks based on arbitrary memory reads/writes to learn the address of the target element.</a:t>
            </a:r>
          </a:p>
          <a:p>
            <a:r>
              <a:rPr lang="en-US" dirty="0"/>
              <a:t>ASR design can also be used as the first “live-workaround” system for security vulnerabilities.</a:t>
            </a:r>
          </a:p>
        </p:txBody>
      </p:sp>
    </p:spTree>
    <p:extLst>
      <p:ext uri="{BB962C8B-B14F-4D97-AF65-F5344CB8AC3E}">
        <p14:creationId xmlns:p14="http://schemas.microsoft.com/office/powerpoint/2010/main" val="617403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a:t>
            </a:r>
            <a:endParaRPr lang="en-IN" dirty="0"/>
          </a:p>
        </p:txBody>
      </p:sp>
      <p:sp>
        <p:nvSpPr>
          <p:cNvPr id="3" name="Content Placeholder 2"/>
          <p:cNvSpPr>
            <a:spLocks noGrp="1"/>
          </p:cNvSpPr>
          <p:nvPr>
            <p:ph idx="1"/>
          </p:nvPr>
        </p:nvSpPr>
        <p:spPr/>
        <p:txBody>
          <a:bodyPr/>
          <a:lstStyle/>
          <a:p>
            <a:r>
              <a:rPr lang="en-US" dirty="0"/>
              <a:t>The work on ASR focuses on randomizing the memory layout of user programs, with solutions based on kernel support , linker support , compiler-based techniques, and binary rewriting.</a:t>
            </a:r>
          </a:p>
          <a:p>
            <a:r>
              <a:rPr lang="en-US" dirty="0"/>
              <a:t>A number of studies have investigated attacks against poorly-randomized programs, including brute forcing , partial pointer overwrites , and return-oriented programming.</a:t>
            </a:r>
          </a:p>
          <a:p>
            <a:r>
              <a:rPr lang="en-US" dirty="0"/>
              <a:t>Our ASR design is more fine-grained than existing techniques and robust against these attacks and information leakage.</a:t>
            </a:r>
          </a:p>
          <a:p>
            <a:r>
              <a:rPr lang="en-US" dirty="0"/>
              <a:t>ASR design generalizes this strategy to the internal layout of any memory object (including code) and also allows live layout Re-randomization</a:t>
            </a:r>
            <a:endParaRPr lang="en-IN" dirty="0"/>
          </a:p>
        </p:txBody>
      </p:sp>
    </p:spTree>
    <p:extLst>
      <p:ext uri="{BB962C8B-B14F-4D97-AF65-F5344CB8AC3E}">
        <p14:creationId xmlns:p14="http://schemas.microsoft.com/office/powerpoint/2010/main" val="1832322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IN" dirty="0"/>
          </a:p>
        </p:txBody>
      </p:sp>
      <p:sp>
        <p:nvSpPr>
          <p:cNvPr id="3" name="Content Placeholder 2"/>
          <p:cNvSpPr>
            <a:spLocks noGrp="1"/>
          </p:cNvSpPr>
          <p:nvPr>
            <p:ph idx="1"/>
          </p:nvPr>
        </p:nvSpPr>
        <p:spPr/>
        <p:txBody>
          <a:bodyPr/>
          <a:lstStyle/>
          <a:p>
            <a:r>
              <a:rPr lang="en-CA" dirty="0"/>
              <a:t>A new fine-grained ASR technique for operating systems.</a:t>
            </a:r>
            <a:endParaRPr lang="en-IN" dirty="0"/>
          </a:p>
          <a:p>
            <a:r>
              <a:rPr lang="en-CA" dirty="0"/>
              <a:t>Better performance and security than prior ASR solutions.</a:t>
            </a:r>
            <a:endParaRPr lang="en-IN" dirty="0"/>
          </a:p>
          <a:p>
            <a:r>
              <a:rPr lang="en-CA" dirty="0"/>
              <a:t>Live </a:t>
            </a:r>
            <a:r>
              <a:rPr lang="en-CA" dirty="0" err="1"/>
              <a:t>rerandomization</a:t>
            </a:r>
            <a:r>
              <a:rPr lang="en-CA" dirty="0"/>
              <a:t> and ILR to counter information leakage.</a:t>
            </a:r>
          </a:p>
          <a:p>
            <a:r>
              <a:rPr lang="en-CA" dirty="0"/>
              <a:t>No heavyweight instrumentation exposed to the runtime.</a:t>
            </a:r>
            <a:endParaRPr lang="en-IN" dirty="0"/>
          </a:p>
          <a:p>
            <a:r>
              <a:rPr lang="en-CA" dirty="0"/>
              <a:t>Process-based isolation to recover from run-time ASRR errors.</a:t>
            </a:r>
            <a:endParaRPr lang="en-IN" dirty="0"/>
          </a:p>
          <a:p>
            <a:endParaRPr lang="en-US" dirty="0"/>
          </a:p>
        </p:txBody>
      </p:sp>
    </p:spTree>
    <p:extLst>
      <p:ext uri="{BB962C8B-B14F-4D97-AF65-F5344CB8AC3E}">
        <p14:creationId xmlns:p14="http://schemas.microsoft.com/office/powerpoint/2010/main" val="1387343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r>
              <a:rPr lang="en-US" dirty="0"/>
              <a:t>The first ASR design for operating systems to fully explore the design space, we presented an analysis of the different constraints and attack models inside the OS, while highlighting the challenges of OS-level ASR.</a:t>
            </a:r>
          </a:p>
          <a:p>
            <a:r>
              <a:rPr lang="en-US" dirty="0"/>
              <a:t>The technique can also be applied to generic user programs, improving existing application-level techniques in terms of both performance and security, and opening up opportunities for third-generation ASR systems.</a:t>
            </a:r>
          </a:p>
          <a:p>
            <a:r>
              <a:rPr lang="en-US" dirty="0"/>
              <a:t>This strategy is more portable and much safer than existing techniques, which either rely on complex binary rewriting or require a substantial amount of untrusted code exposed to the runtime.</a:t>
            </a:r>
          </a:p>
          <a:p>
            <a:r>
              <a:rPr lang="en-US" dirty="0"/>
              <a:t>In this technique, the complex re-randomization code runs completely sandboxed and any unexpected run-time error has no impact on normal execution.</a:t>
            </a:r>
            <a:endParaRPr lang="en-IN" dirty="0"/>
          </a:p>
        </p:txBody>
      </p:sp>
    </p:spTree>
    <p:extLst>
      <p:ext uri="{BB962C8B-B14F-4D97-AF65-F5344CB8AC3E}">
        <p14:creationId xmlns:p14="http://schemas.microsoft.com/office/powerpoint/2010/main" val="2706157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idx="1"/>
          </p:nvPr>
        </p:nvSpPr>
        <p:spPr/>
        <p:txBody>
          <a:bodyPr/>
          <a:lstStyle/>
          <a:p>
            <a:r>
              <a:rPr lang="en-US" dirty="0"/>
              <a:t>Research paper: </a:t>
            </a:r>
            <a:r>
              <a:rPr lang="en-US" dirty="0">
                <a:hlinkClick r:id="rId2"/>
              </a:rPr>
              <a:t>https://www.usenix.org/system/files/conference/usenixsecurity12/sec12-final181.pdf</a:t>
            </a:r>
            <a:endParaRPr lang="en-US" dirty="0"/>
          </a:p>
          <a:p>
            <a:r>
              <a:rPr lang="en-IN" dirty="0"/>
              <a:t>ASLR: leopard versus vista. http://blog. laconicsecurity.com/2008/01/aslr-leopard-versusvista.html</a:t>
            </a:r>
          </a:p>
          <a:p>
            <a:r>
              <a:rPr lang="en-US" dirty="0"/>
              <a:t>The story of a simple and dangerous kernel bug. http://butnotyet.tumblr.com/post/175132533/thestory-of-a-simple-and-dangerous-kernel-bug.</a:t>
            </a:r>
            <a:endParaRPr lang="en-IN" dirty="0"/>
          </a:p>
          <a:p>
            <a:endParaRPr lang="en-IN" dirty="0"/>
          </a:p>
          <a:p>
            <a:endParaRPr lang="en-US" dirty="0"/>
          </a:p>
          <a:p>
            <a:endParaRPr lang="en-IN" dirty="0"/>
          </a:p>
        </p:txBody>
      </p:sp>
    </p:spTree>
    <p:extLst>
      <p:ext uri="{BB962C8B-B14F-4D97-AF65-F5344CB8AC3E}">
        <p14:creationId xmlns:p14="http://schemas.microsoft.com/office/powerpoint/2010/main" val="4041219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IN" dirty="0"/>
          </a:p>
        </p:txBody>
      </p:sp>
      <p:sp>
        <p:nvSpPr>
          <p:cNvPr id="3" name="Content Placeholder 2"/>
          <p:cNvSpPr>
            <a:spLocks noGrp="1"/>
          </p:cNvSpPr>
          <p:nvPr>
            <p:ph idx="1"/>
          </p:nvPr>
        </p:nvSpPr>
        <p:spPr/>
        <p:txBody>
          <a:bodyPr/>
          <a:lstStyle/>
          <a:p>
            <a:r>
              <a:rPr lang="en-US" sz="4000" dirty="0"/>
              <a:t>ANY QUESTIONS ?</a:t>
            </a:r>
            <a:endParaRPr lang="en-IN" sz="4000" dirty="0"/>
          </a:p>
        </p:txBody>
      </p:sp>
    </p:spTree>
    <p:extLst>
      <p:ext uri="{BB962C8B-B14F-4D97-AF65-F5344CB8AC3E}">
        <p14:creationId xmlns:p14="http://schemas.microsoft.com/office/powerpoint/2010/main" val="1544443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lstStyle/>
          <a:p>
            <a:r>
              <a:rPr lang="en-US" dirty="0"/>
              <a:t>the deployment of many application level countermeasures against memory errors and the increasing number of vulnerabilities discovered in the kernel has fostered a renewed interest in kernel-level exploitation.</a:t>
            </a:r>
          </a:p>
          <a:p>
            <a:r>
              <a:rPr lang="en-US" dirty="0"/>
              <a:t>the first design for fine-grained address space randomization (ASR) inside the operating system (OS), providing an efficient and comprehensive countermeasure against classic and emerging attacks, such as return-oriented programming</a:t>
            </a:r>
          </a:p>
          <a:p>
            <a:endParaRPr lang="en-IN" dirty="0"/>
          </a:p>
        </p:txBody>
      </p:sp>
    </p:spTree>
    <p:extLst>
      <p:ext uri="{BB962C8B-B14F-4D97-AF65-F5344CB8AC3E}">
        <p14:creationId xmlns:p14="http://schemas.microsoft.com/office/powerpoint/2010/main" val="381372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Kernel-level  Exploitation</a:t>
            </a:r>
            <a:endParaRPr lang="en-IN" dirty="0"/>
          </a:p>
        </p:txBody>
      </p:sp>
      <p:sp>
        <p:nvSpPr>
          <p:cNvPr id="3" name="Content Placeholder 2"/>
          <p:cNvSpPr>
            <a:spLocks noGrp="1"/>
          </p:cNvSpPr>
          <p:nvPr>
            <p:ph idx="1"/>
          </p:nvPr>
        </p:nvSpPr>
        <p:spPr/>
        <p:txBody>
          <a:bodyPr/>
          <a:lstStyle/>
          <a:p>
            <a:r>
              <a:rPr lang="en-CA" dirty="0"/>
              <a:t>Kernel-level exploitation increasingly gaining momentum.</a:t>
            </a:r>
            <a:endParaRPr lang="en-IN" dirty="0"/>
          </a:p>
          <a:p>
            <a:r>
              <a:rPr lang="en-CA" dirty="0"/>
              <a:t>Many exploits available for Windows, Linux, BSD, Mac OS X, iOS.</a:t>
            </a:r>
          </a:p>
          <a:p>
            <a:r>
              <a:rPr lang="en-CA" dirty="0"/>
              <a:t>Plenty of memory error vulnerabilities to choose from.</a:t>
            </a:r>
          </a:p>
          <a:p>
            <a:r>
              <a:rPr lang="en-CA" dirty="0"/>
              <a:t>Plethora of internet-connected users running the same kernel version.</a:t>
            </a:r>
            <a:endParaRPr lang="en-IN" dirty="0"/>
          </a:p>
          <a:p>
            <a:r>
              <a:rPr lang="en-CA" dirty="0"/>
              <a:t>Many attack opportunities for both local and remote exploits.</a:t>
            </a:r>
            <a:endParaRPr lang="en-IN" dirty="0"/>
          </a:p>
        </p:txBody>
      </p:sp>
    </p:spTree>
    <p:extLst>
      <p:ext uri="{BB962C8B-B14F-4D97-AF65-F5344CB8AC3E}">
        <p14:creationId xmlns:p14="http://schemas.microsoft.com/office/powerpoint/2010/main" val="865448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Solution</a:t>
            </a:r>
            <a:endParaRPr lang="en-IN" dirty="0"/>
          </a:p>
        </p:txBody>
      </p:sp>
      <p:sp>
        <p:nvSpPr>
          <p:cNvPr id="3" name="Content Placeholder 2"/>
          <p:cNvSpPr>
            <a:spLocks noGrp="1"/>
          </p:cNvSpPr>
          <p:nvPr>
            <p:ph idx="1"/>
          </p:nvPr>
        </p:nvSpPr>
        <p:spPr/>
        <p:txBody>
          <a:bodyPr/>
          <a:lstStyle/>
          <a:p>
            <a:r>
              <a:rPr lang="en-CA" dirty="0"/>
              <a:t>Preserving kernel code integrity</a:t>
            </a:r>
          </a:p>
          <a:p>
            <a:r>
              <a:rPr lang="en-CA" dirty="0"/>
              <a:t>Kernel hook protection</a:t>
            </a:r>
          </a:p>
          <a:p>
            <a:r>
              <a:rPr lang="en-CA" dirty="0"/>
              <a:t>Control-flow integrity</a:t>
            </a:r>
          </a:p>
          <a:p>
            <a:r>
              <a:rPr lang="en-CA" dirty="0"/>
              <a:t>No comprehensive memory error protection</a:t>
            </a:r>
          </a:p>
          <a:p>
            <a:r>
              <a:rPr lang="en-CA" dirty="0"/>
              <a:t>Virtualization support required, high overhead.</a:t>
            </a:r>
            <a:endParaRPr lang="en-IN" dirty="0"/>
          </a:p>
          <a:p>
            <a:endParaRPr lang="en-US" dirty="0"/>
          </a:p>
        </p:txBody>
      </p:sp>
    </p:spTree>
    <p:extLst>
      <p:ext uri="{BB962C8B-B14F-4D97-AF65-F5344CB8AC3E}">
        <p14:creationId xmlns:p14="http://schemas.microsoft.com/office/powerpoint/2010/main" val="59393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Space Randomization</a:t>
            </a:r>
            <a:br>
              <a:rPr lang="en-US" dirty="0"/>
            </a:br>
            <a:endParaRPr lang="en-IN" dirty="0"/>
          </a:p>
        </p:txBody>
      </p:sp>
      <p:sp>
        <p:nvSpPr>
          <p:cNvPr id="3" name="Content Placeholder 2"/>
          <p:cNvSpPr>
            <a:spLocks noGrp="1"/>
          </p:cNvSpPr>
          <p:nvPr>
            <p:ph idx="1"/>
          </p:nvPr>
        </p:nvSpPr>
        <p:spPr/>
        <p:txBody>
          <a:bodyPr/>
          <a:lstStyle/>
          <a:p>
            <a:r>
              <a:rPr lang="en-CA" dirty="0"/>
              <a:t>Well-established defense mechanism against memory error exploits.</a:t>
            </a:r>
            <a:endParaRPr lang="en-IN" dirty="0"/>
          </a:p>
          <a:p>
            <a:r>
              <a:rPr lang="en-CA" dirty="0"/>
              <a:t>Application-level support in all the major operating systems.</a:t>
            </a:r>
          </a:p>
          <a:p>
            <a:r>
              <a:rPr lang="en-CA" dirty="0"/>
              <a:t>system itself The operating typically not randomized at all.</a:t>
            </a:r>
            <a:endParaRPr lang="en-IN" dirty="0"/>
          </a:p>
          <a:p>
            <a:r>
              <a:rPr lang="en-CA" dirty="0"/>
              <a:t>Only recent Windows releases perform basic text randomization.</a:t>
            </a:r>
            <a:endParaRPr lang="en-IN" dirty="0"/>
          </a:p>
          <a:p>
            <a:r>
              <a:rPr lang="en-CA" dirty="0"/>
              <a:t> Goal: Fine-grained ASR for operating systems.</a:t>
            </a:r>
            <a:endParaRPr lang="en-IN" dirty="0"/>
          </a:p>
          <a:p>
            <a:endParaRPr lang="en-IN" dirty="0"/>
          </a:p>
        </p:txBody>
      </p:sp>
    </p:spTree>
    <p:extLst>
      <p:ext uri="{BB962C8B-B14F-4D97-AF65-F5344CB8AC3E}">
        <p14:creationId xmlns:p14="http://schemas.microsoft.com/office/powerpoint/2010/main" val="992195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in OS-Level ASR</a:t>
            </a:r>
            <a:br>
              <a:rPr lang="en-US" dirty="0"/>
            </a:br>
            <a:endParaRPr lang="en-IN" dirty="0"/>
          </a:p>
        </p:txBody>
      </p:sp>
      <p:sp>
        <p:nvSpPr>
          <p:cNvPr id="3" name="Content Placeholder 2"/>
          <p:cNvSpPr>
            <a:spLocks noGrp="1"/>
          </p:cNvSpPr>
          <p:nvPr>
            <p:ph idx="1"/>
          </p:nvPr>
        </p:nvSpPr>
        <p:spPr/>
        <p:txBody>
          <a:bodyPr/>
          <a:lstStyle/>
          <a:p>
            <a:r>
              <a:rPr lang="en-US" dirty="0"/>
              <a:t>Instrumentation	</a:t>
            </a:r>
          </a:p>
          <a:p>
            <a:r>
              <a:rPr lang="en-US" dirty="0"/>
              <a:t>Re-randomization</a:t>
            </a:r>
          </a:p>
          <a:p>
            <a:r>
              <a:rPr lang="en-US" dirty="0"/>
              <a:t>Information Leakage</a:t>
            </a:r>
          </a:p>
          <a:p>
            <a:r>
              <a:rPr lang="en-US" dirty="0"/>
              <a:t>Brute forcing</a:t>
            </a:r>
          </a:p>
        </p:txBody>
      </p:sp>
    </p:spTree>
    <p:extLst>
      <p:ext uri="{BB962C8B-B14F-4D97-AF65-F5344CB8AC3E}">
        <p14:creationId xmlns:p14="http://schemas.microsoft.com/office/powerpoint/2010/main" val="654187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Design in OS-Level  ASR</a:t>
            </a:r>
            <a:br>
              <a:rPr lang="en-US" dirty="0"/>
            </a:br>
            <a:endParaRPr lang="en-IN" dirty="0"/>
          </a:p>
        </p:txBody>
      </p:sp>
      <p:sp>
        <p:nvSpPr>
          <p:cNvPr id="3" name="Content Placeholder 2"/>
          <p:cNvSpPr>
            <a:spLocks noGrp="1"/>
          </p:cNvSpPr>
          <p:nvPr>
            <p:ph idx="1"/>
          </p:nvPr>
        </p:nvSpPr>
        <p:spPr/>
        <p:txBody>
          <a:bodyPr/>
          <a:lstStyle/>
          <a:p>
            <a:r>
              <a:rPr lang="en-CA" dirty="0"/>
              <a:t>Make both location and layout of memory objects unpredictable.</a:t>
            </a:r>
            <a:endParaRPr lang="en-US" dirty="0"/>
          </a:p>
          <a:p>
            <a:r>
              <a:rPr lang="en-CA" dirty="0"/>
              <a:t>LLVM-based link-time transformations for safe and efficient ASR.</a:t>
            </a:r>
            <a:endParaRPr lang="en-IN" dirty="0"/>
          </a:p>
          <a:p>
            <a:r>
              <a:rPr lang="en-CA" dirty="0"/>
              <a:t>Minimal amount of untrusted code exposed to the runtime.</a:t>
            </a:r>
            <a:endParaRPr lang="en-IN" dirty="0"/>
          </a:p>
          <a:p>
            <a:r>
              <a:rPr lang="en-CA" dirty="0"/>
              <a:t>Live </a:t>
            </a:r>
            <a:r>
              <a:rPr lang="en-CA" dirty="0" err="1"/>
              <a:t>rerandomization</a:t>
            </a:r>
            <a:r>
              <a:rPr lang="en-CA" dirty="0"/>
              <a:t> to maximize </a:t>
            </a:r>
            <a:r>
              <a:rPr lang="en-CA" dirty="0" err="1"/>
              <a:t>unobservability</a:t>
            </a:r>
            <a:r>
              <a:rPr lang="en-CA" dirty="0"/>
              <a:t> of the system.</a:t>
            </a:r>
            <a:endParaRPr lang="en-IN" dirty="0"/>
          </a:p>
          <a:p>
            <a:r>
              <a:rPr lang="en-CA" dirty="0"/>
              <a:t>No changes in the software distribution model.</a:t>
            </a:r>
            <a:endParaRPr lang="en-IN" dirty="0"/>
          </a:p>
          <a:p>
            <a:endParaRPr lang="en-US" dirty="0"/>
          </a:p>
        </p:txBody>
      </p:sp>
    </p:spTree>
    <p:extLst>
      <p:ext uri="{BB962C8B-B14F-4D97-AF65-F5344CB8AC3E}">
        <p14:creationId xmlns:p14="http://schemas.microsoft.com/office/powerpoint/2010/main" val="1147822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Architecture</a:t>
            </a:r>
            <a:br>
              <a:rPr lang="en-US"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2570" y="1904999"/>
            <a:ext cx="8789106" cy="4694583"/>
          </a:xfrm>
        </p:spPr>
      </p:pic>
    </p:spTree>
    <p:extLst>
      <p:ext uri="{BB962C8B-B14F-4D97-AF65-F5344CB8AC3E}">
        <p14:creationId xmlns:p14="http://schemas.microsoft.com/office/powerpoint/2010/main" val="6569333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267</TotalTime>
  <Words>1123</Words>
  <Application>Microsoft Office PowerPoint</Application>
  <PresentationFormat>Widescreen</PresentationFormat>
  <Paragraphs>124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Wingdings 3</vt:lpstr>
      <vt:lpstr>Wisp</vt:lpstr>
      <vt:lpstr>Enhanced Operating System Security Through Efficient and Fine-grained Address Space Randomization  Author: Cristiano Giuffrida</vt:lpstr>
      <vt:lpstr>Overview</vt:lpstr>
      <vt:lpstr>Introduction</vt:lpstr>
      <vt:lpstr>Kernel-level  Exploitation</vt:lpstr>
      <vt:lpstr>Existing Solution</vt:lpstr>
      <vt:lpstr>Address Space Randomization </vt:lpstr>
      <vt:lpstr>Challenges in OS-Level ASR </vt:lpstr>
      <vt:lpstr>A Design in OS-Level  ASR </vt:lpstr>
      <vt:lpstr> Architecture </vt:lpstr>
      <vt:lpstr>ASR Transformations</vt:lpstr>
      <vt:lpstr>Code Randomization</vt:lpstr>
      <vt:lpstr>Static data randomization</vt:lpstr>
      <vt:lpstr>Dynamic Data Randomization</vt:lpstr>
      <vt:lpstr>Live Rerandomization</vt:lpstr>
      <vt:lpstr>ASSR Metadata</vt:lpstr>
      <vt:lpstr>ASRR Transformations</vt:lpstr>
      <vt:lpstr>PowerPoint Presentation</vt:lpstr>
      <vt:lpstr>Evaluation</vt:lpstr>
      <vt:lpstr>ASR Performance</vt:lpstr>
      <vt:lpstr>ASRR Performance</vt:lpstr>
      <vt:lpstr>Effectiveness</vt:lpstr>
      <vt:lpstr>Related Work</vt:lpstr>
      <vt:lpstr>Summary</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Enhanced Operating System Security Through Efficient and Fine-grained Address Space Randomization</dc:title>
  <dc:creator>Ravi</dc:creator>
  <cp:lastModifiedBy>Ravi</cp:lastModifiedBy>
  <cp:revision>21</cp:revision>
  <dcterms:created xsi:type="dcterms:W3CDTF">2022-02-13T21:04:27Z</dcterms:created>
  <dcterms:modified xsi:type="dcterms:W3CDTF">2022-02-14T01:36:14Z</dcterms:modified>
</cp:coreProperties>
</file>