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6" r:id="rId2"/>
    <p:sldId id="257" r:id="rId3"/>
    <p:sldId id="258" r:id="rId4"/>
    <p:sldId id="259" r:id="rId5"/>
    <p:sldId id="28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2" r:id="rId20"/>
    <p:sldId id="273" r:id="rId21"/>
    <p:sldId id="275" r:id="rId22"/>
    <p:sldId id="276" r:id="rId23"/>
    <p:sldId id="277" r:id="rId24"/>
    <p:sldId id="278" r:id="rId25"/>
    <p:sldId id="279"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E95F93"/>
    <a:srgbClr val="FF0201"/>
    <a:srgbClr val="00B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43"/>
  </p:normalViewPr>
  <p:slideViewPr>
    <p:cSldViewPr snapToGrid="0">
      <p:cViewPr varScale="1">
        <p:scale>
          <a:sx n="64" d="100"/>
          <a:sy n="64"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ankar Gogineni" userId="469385755ed3b76f" providerId="LiveId" clId="{7A01C3D7-60E4-46C6-B4A7-ECE2DB0050B4}"/>
    <pc:docChg chg="undo custSel modSld">
      <pc:chgData name="Ravi Sankar Gogineni" userId="469385755ed3b76f" providerId="LiveId" clId="{7A01C3D7-60E4-46C6-B4A7-ECE2DB0050B4}" dt="2024-03-06T15:48:55.907" v="72" actId="20577"/>
      <pc:docMkLst>
        <pc:docMk/>
      </pc:docMkLst>
      <pc:sldChg chg="modSp mod">
        <pc:chgData name="Ravi Sankar Gogineni" userId="469385755ed3b76f" providerId="LiveId" clId="{7A01C3D7-60E4-46C6-B4A7-ECE2DB0050B4}" dt="2024-03-06T15:48:55.907" v="72" actId="20577"/>
        <pc:sldMkLst>
          <pc:docMk/>
          <pc:sldMk cId="2114740012" sldId="256"/>
        </pc:sldMkLst>
        <pc:spChg chg="mod">
          <ac:chgData name="Ravi Sankar Gogineni" userId="469385755ed3b76f" providerId="LiveId" clId="{7A01C3D7-60E4-46C6-B4A7-ECE2DB0050B4}" dt="2024-03-06T15:48:55.907" v="72" actId="20577"/>
          <ac:spMkLst>
            <pc:docMk/>
            <pc:sldMk cId="2114740012" sldId="256"/>
            <ac:spMk id="3" creationId="{CFD58D59-174B-E21F-666C-EE5BC0D3CD6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BD13B-30DE-41CE-A171-8B9178EAF1E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43269D7-E25D-46B2-A30E-368BA673B970}">
      <dgm:prSet/>
      <dgm:spPr/>
      <dgm:t>
        <a:bodyPr/>
        <a:lstStyle/>
        <a:p>
          <a:r>
            <a:rPr lang="en-US" dirty="0">
              <a:latin typeface="Times New Roman" panose="02020603050405020304" pitchFamily="18" charset="0"/>
              <a:cs typeface="Times New Roman" panose="02020603050405020304" pitchFamily="18" charset="0"/>
            </a:rPr>
            <a:t>Abstract</a:t>
          </a:r>
        </a:p>
      </dgm:t>
    </dgm:pt>
    <dgm:pt modelId="{D04FDFAB-FE36-4AD7-A699-17CAA25D747E}" type="parTrans" cxnId="{8D781855-D828-4B24-9152-9BCB0A51CFDB}">
      <dgm:prSet/>
      <dgm:spPr/>
      <dgm:t>
        <a:bodyPr/>
        <a:lstStyle/>
        <a:p>
          <a:endParaRPr lang="en-US"/>
        </a:p>
      </dgm:t>
    </dgm:pt>
    <dgm:pt modelId="{3FA09F83-042B-44A3-8CE8-B3C1FF1FC836}" type="sibTrans" cxnId="{8D781855-D828-4B24-9152-9BCB0A51CFDB}">
      <dgm:prSet/>
      <dgm:spPr/>
      <dgm:t>
        <a:bodyPr/>
        <a:lstStyle/>
        <a:p>
          <a:endParaRPr lang="en-US"/>
        </a:p>
      </dgm:t>
    </dgm:pt>
    <dgm:pt modelId="{A1A1B24D-61C4-4535-B4CD-F7D6B69F901C}">
      <dgm:prSet/>
      <dgm:spPr/>
      <dgm:t>
        <a:bodyPr/>
        <a:lstStyle/>
        <a:p>
          <a:r>
            <a:rPr lang="en-US" dirty="0">
              <a:latin typeface="Times New Roman" panose="02020603050405020304" pitchFamily="18" charset="0"/>
              <a:cs typeface="Times New Roman" panose="02020603050405020304" pitchFamily="18" charset="0"/>
            </a:rPr>
            <a:t>Introduction</a:t>
          </a:r>
        </a:p>
      </dgm:t>
    </dgm:pt>
    <dgm:pt modelId="{F6C7DC20-4949-4590-B3AA-CE8F519976A7}" type="parTrans" cxnId="{5BE56C1C-E41B-4939-8352-F55DE7C2FC9D}">
      <dgm:prSet/>
      <dgm:spPr/>
      <dgm:t>
        <a:bodyPr/>
        <a:lstStyle/>
        <a:p>
          <a:endParaRPr lang="en-US"/>
        </a:p>
      </dgm:t>
    </dgm:pt>
    <dgm:pt modelId="{D595C94B-871F-48EC-8BCD-833F56EA8C19}" type="sibTrans" cxnId="{5BE56C1C-E41B-4939-8352-F55DE7C2FC9D}">
      <dgm:prSet/>
      <dgm:spPr/>
      <dgm:t>
        <a:bodyPr/>
        <a:lstStyle/>
        <a:p>
          <a:endParaRPr lang="en-US"/>
        </a:p>
      </dgm:t>
    </dgm:pt>
    <dgm:pt modelId="{D33995B6-B549-4578-AFC5-119E2A7DA958}">
      <dgm:prSet/>
      <dgm:spPr/>
      <dgm:t>
        <a:bodyPr/>
        <a:lstStyle/>
        <a:p>
          <a:r>
            <a:rPr lang="en-US" dirty="0">
              <a:latin typeface="Times New Roman" panose="02020603050405020304" pitchFamily="18" charset="0"/>
              <a:cs typeface="Times New Roman" panose="02020603050405020304" pitchFamily="18" charset="0"/>
            </a:rPr>
            <a:t>Deepfake and Face2Face</a:t>
          </a:r>
        </a:p>
      </dgm:t>
    </dgm:pt>
    <dgm:pt modelId="{30E20085-F8F4-45EB-86ED-ABC831EBC129}" type="parTrans" cxnId="{60BB2028-EAD9-401E-83DE-0E61B8235F07}">
      <dgm:prSet/>
      <dgm:spPr/>
      <dgm:t>
        <a:bodyPr/>
        <a:lstStyle/>
        <a:p>
          <a:endParaRPr lang="en-US"/>
        </a:p>
      </dgm:t>
    </dgm:pt>
    <dgm:pt modelId="{8C7F0735-BD0B-426F-9BE2-40B5B16229C1}" type="sibTrans" cxnId="{60BB2028-EAD9-401E-83DE-0E61B8235F07}">
      <dgm:prSet/>
      <dgm:spPr/>
      <dgm:t>
        <a:bodyPr/>
        <a:lstStyle/>
        <a:p>
          <a:endParaRPr lang="en-US"/>
        </a:p>
      </dgm:t>
    </dgm:pt>
    <dgm:pt modelId="{E2A7BB09-F8A9-49E2-8AE0-F1F4A8C96836}">
      <dgm:prSet/>
      <dgm:spPr/>
      <dgm:t>
        <a:bodyPr/>
        <a:lstStyle/>
        <a:p>
          <a:r>
            <a:rPr lang="en-US" dirty="0">
              <a:latin typeface="Times New Roman" panose="02020603050405020304" pitchFamily="18" charset="0"/>
              <a:cs typeface="Times New Roman" panose="02020603050405020304" pitchFamily="18" charset="0"/>
            </a:rPr>
            <a:t>Proposed Method</a:t>
          </a:r>
        </a:p>
      </dgm:t>
    </dgm:pt>
    <dgm:pt modelId="{55979A71-8545-4B77-BF66-00F9A11F1159}" type="parTrans" cxnId="{FE913E44-5808-46A6-B525-0C1BF469CCF6}">
      <dgm:prSet/>
      <dgm:spPr/>
      <dgm:t>
        <a:bodyPr/>
        <a:lstStyle/>
        <a:p>
          <a:endParaRPr lang="en-US"/>
        </a:p>
      </dgm:t>
    </dgm:pt>
    <dgm:pt modelId="{D295C705-EA74-4288-8B15-F3C55E2B01EA}" type="sibTrans" cxnId="{FE913E44-5808-46A6-B525-0C1BF469CCF6}">
      <dgm:prSet/>
      <dgm:spPr/>
      <dgm:t>
        <a:bodyPr/>
        <a:lstStyle/>
        <a:p>
          <a:endParaRPr lang="en-US"/>
        </a:p>
      </dgm:t>
    </dgm:pt>
    <dgm:pt modelId="{6712ACC8-5C74-43EE-899A-64D1C53DDCD7}">
      <dgm:prSet/>
      <dgm:spPr/>
      <dgm:t>
        <a:bodyPr/>
        <a:lstStyle/>
        <a:p>
          <a:r>
            <a:rPr lang="en-US" dirty="0">
              <a:latin typeface="Times New Roman" panose="02020603050405020304" pitchFamily="18" charset="0"/>
              <a:cs typeface="Times New Roman" panose="02020603050405020304" pitchFamily="18" charset="0"/>
            </a:rPr>
            <a:t>Meso-4 and Mesoinception-4</a:t>
          </a:r>
        </a:p>
      </dgm:t>
    </dgm:pt>
    <dgm:pt modelId="{17C91BD7-C0E1-42A0-86A1-047D0DFE847C}" type="parTrans" cxnId="{22F232D0-8A28-40E3-A98E-838E00C2A602}">
      <dgm:prSet/>
      <dgm:spPr/>
      <dgm:t>
        <a:bodyPr/>
        <a:lstStyle/>
        <a:p>
          <a:endParaRPr lang="en-US"/>
        </a:p>
      </dgm:t>
    </dgm:pt>
    <dgm:pt modelId="{5C3539D8-3862-40A5-A8C9-205F29A8813A}" type="sibTrans" cxnId="{22F232D0-8A28-40E3-A98E-838E00C2A602}">
      <dgm:prSet/>
      <dgm:spPr/>
      <dgm:t>
        <a:bodyPr/>
        <a:lstStyle/>
        <a:p>
          <a:endParaRPr lang="en-US"/>
        </a:p>
      </dgm:t>
    </dgm:pt>
    <dgm:pt modelId="{0789EFBF-DA72-44CF-A431-C4625030906B}">
      <dgm:prSet/>
      <dgm:spPr/>
      <dgm:t>
        <a:bodyPr/>
        <a:lstStyle/>
        <a:p>
          <a:r>
            <a:rPr lang="en-US" dirty="0">
              <a:latin typeface="Times New Roman" panose="02020603050405020304" pitchFamily="18" charset="0"/>
              <a:cs typeface="Times New Roman" panose="02020603050405020304" pitchFamily="18" charset="0"/>
            </a:rPr>
            <a:t>Experiment</a:t>
          </a:r>
        </a:p>
      </dgm:t>
    </dgm:pt>
    <dgm:pt modelId="{BB846039-BDF9-4B7B-8E42-306B5F4D7529}" type="parTrans" cxnId="{B267C53F-5396-4DF3-8B8A-9DAAB788E0EF}">
      <dgm:prSet/>
      <dgm:spPr/>
      <dgm:t>
        <a:bodyPr/>
        <a:lstStyle/>
        <a:p>
          <a:endParaRPr lang="en-US"/>
        </a:p>
      </dgm:t>
    </dgm:pt>
    <dgm:pt modelId="{00907192-FE91-4BB2-A302-AA922979E346}" type="sibTrans" cxnId="{B267C53F-5396-4DF3-8B8A-9DAAB788E0EF}">
      <dgm:prSet/>
      <dgm:spPr/>
      <dgm:t>
        <a:bodyPr/>
        <a:lstStyle/>
        <a:p>
          <a:endParaRPr lang="en-US"/>
        </a:p>
      </dgm:t>
    </dgm:pt>
    <dgm:pt modelId="{419021FF-025D-405E-8042-A20126137B67}">
      <dgm:prSet/>
      <dgm:spPr/>
      <dgm:t>
        <a:bodyPr/>
        <a:lstStyle/>
        <a:p>
          <a:r>
            <a:rPr lang="en-US" dirty="0">
              <a:latin typeface="Times New Roman" panose="02020603050405020304" pitchFamily="18" charset="0"/>
              <a:cs typeface="Times New Roman" panose="02020603050405020304" pitchFamily="18" charset="0"/>
            </a:rPr>
            <a:t>Results</a:t>
          </a:r>
        </a:p>
      </dgm:t>
    </dgm:pt>
    <dgm:pt modelId="{7038C222-85B7-41A8-846A-626CAC179A94}" type="parTrans" cxnId="{5FF04B88-1A12-4E8E-B500-8DEEA89A6917}">
      <dgm:prSet/>
      <dgm:spPr/>
      <dgm:t>
        <a:bodyPr/>
        <a:lstStyle/>
        <a:p>
          <a:endParaRPr lang="en-US"/>
        </a:p>
      </dgm:t>
    </dgm:pt>
    <dgm:pt modelId="{FBDEE4CC-21B9-4170-A0E3-02379FBF6805}" type="sibTrans" cxnId="{5FF04B88-1A12-4E8E-B500-8DEEA89A6917}">
      <dgm:prSet/>
      <dgm:spPr/>
      <dgm:t>
        <a:bodyPr/>
        <a:lstStyle/>
        <a:p>
          <a:endParaRPr lang="en-US"/>
        </a:p>
      </dgm:t>
    </dgm:pt>
    <dgm:pt modelId="{ED4D9330-9BE3-4792-B1BA-CFD814B67C32}">
      <dgm:prSet/>
      <dgm:spPr/>
      <dgm:t>
        <a:bodyPr/>
        <a:lstStyle/>
        <a:p>
          <a:r>
            <a:rPr lang="en-US" dirty="0">
              <a:latin typeface="Times New Roman" panose="02020603050405020304" pitchFamily="18" charset="0"/>
              <a:cs typeface="Times New Roman" panose="02020603050405020304" pitchFamily="18" charset="0"/>
            </a:rPr>
            <a:t>Conclusion </a:t>
          </a:r>
        </a:p>
      </dgm:t>
    </dgm:pt>
    <dgm:pt modelId="{3D33EAFD-3ACF-41E3-86E2-0173A5CC2453}" type="parTrans" cxnId="{C10F74C1-0976-4F2C-BA82-F435A604CB81}">
      <dgm:prSet/>
      <dgm:spPr/>
      <dgm:t>
        <a:bodyPr/>
        <a:lstStyle/>
        <a:p>
          <a:endParaRPr lang="en-US"/>
        </a:p>
      </dgm:t>
    </dgm:pt>
    <dgm:pt modelId="{92ECBC0F-BEAA-41FC-AFB5-51D18B8A89D7}" type="sibTrans" cxnId="{C10F74C1-0976-4F2C-BA82-F435A604CB81}">
      <dgm:prSet/>
      <dgm:spPr/>
      <dgm:t>
        <a:bodyPr/>
        <a:lstStyle/>
        <a:p>
          <a:endParaRPr lang="en-US"/>
        </a:p>
      </dgm:t>
    </dgm:pt>
    <dgm:pt modelId="{4D967641-CAE3-43FA-9BB4-BBFB087E4292}">
      <dgm:prSet/>
      <dgm:spPr/>
      <dgm:t>
        <a:bodyPr/>
        <a:lstStyle/>
        <a:p>
          <a:r>
            <a:rPr lang="en-US" dirty="0">
              <a:latin typeface="Times New Roman" panose="02020603050405020304" pitchFamily="18" charset="0"/>
              <a:cs typeface="Times New Roman" panose="02020603050405020304" pitchFamily="18" charset="0"/>
            </a:rPr>
            <a:t>References</a:t>
          </a:r>
        </a:p>
      </dgm:t>
    </dgm:pt>
    <dgm:pt modelId="{571A6502-FD18-4C91-B370-8DA303526576}" type="parTrans" cxnId="{752C1417-D52A-439B-8AB8-E3E93C4FA545}">
      <dgm:prSet/>
      <dgm:spPr/>
      <dgm:t>
        <a:bodyPr/>
        <a:lstStyle/>
        <a:p>
          <a:endParaRPr lang="en-US"/>
        </a:p>
      </dgm:t>
    </dgm:pt>
    <dgm:pt modelId="{1FB1A6A1-E8ED-432F-8CC0-59A0569BF946}" type="sibTrans" cxnId="{752C1417-D52A-439B-8AB8-E3E93C4FA545}">
      <dgm:prSet/>
      <dgm:spPr/>
      <dgm:t>
        <a:bodyPr/>
        <a:lstStyle/>
        <a:p>
          <a:endParaRPr lang="en-US"/>
        </a:p>
      </dgm:t>
    </dgm:pt>
    <dgm:pt modelId="{EDABAEA4-AFF8-0944-860C-7E45FE5F0001}" type="pres">
      <dgm:prSet presAssocID="{AEABD13B-30DE-41CE-A171-8B9178EAF1E6}" presName="diagram" presStyleCnt="0">
        <dgm:presLayoutVars>
          <dgm:dir/>
          <dgm:resizeHandles val="exact"/>
        </dgm:presLayoutVars>
      </dgm:prSet>
      <dgm:spPr/>
    </dgm:pt>
    <dgm:pt modelId="{52D542D8-7A03-C049-9F0F-278F660464D1}" type="pres">
      <dgm:prSet presAssocID="{E43269D7-E25D-46B2-A30E-368BA673B970}" presName="node" presStyleLbl="node1" presStyleIdx="0" presStyleCnt="8">
        <dgm:presLayoutVars>
          <dgm:bulletEnabled val="1"/>
        </dgm:presLayoutVars>
      </dgm:prSet>
      <dgm:spPr/>
    </dgm:pt>
    <dgm:pt modelId="{66F8418A-7C26-B548-BD20-A870A2AB5EC6}" type="pres">
      <dgm:prSet presAssocID="{3FA09F83-042B-44A3-8CE8-B3C1FF1FC836}" presName="sibTrans" presStyleCnt="0"/>
      <dgm:spPr/>
    </dgm:pt>
    <dgm:pt modelId="{77A97F9E-612F-314F-A4C2-B40343D266F4}" type="pres">
      <dgm:prSet presAssocID="{A1A1B24D-61C4-4535-B4CD-F7D6B69F901C}" presName="node" presStyleLbl="node1" presStyleIdx="1" presStyleCnt="8">
        <dgm:presLayoutVars>
          <dgm:bulletEnabled val="1"/>
        </dgm:presLayoutVars>
      </dgm:prSet>
      <dgm:spPr/>
    </dgm:pt>
    <dgm:pt modelId="{7669385F-0B00-4D41-9E7B-A1F5D81C3862}" type="pres">
      <dgm:prSet presAssocID="{D595C94B-871F-48EC-8BCD-833F56EA8C19}" presName="sibTrans" presStyleCnt="0"/>
      <dgm:spPr/>
    </dgm:pt>
    <dgm:pt modelId="{F3226C43-EF88-EE49-B438-BB0F1ACD2777}" type="pres">
      <dgm:prSet presAssocID="{D33995B6-B549-4578-AFC5-119E2A7DA958}" presName="node" presStyleLbl="node1" presStyleIdx="2" presStyleCnt="8">
        <dgm:presLayoutVars>
          <dgm:bulletEnabled val="1"/>
        </dgm:presLayoutVars>
      </dgm:prSet>
      <dgm:spPr/>
    </dgm:pt>
    <dgm:pt modelId="{B6A93A2B-8375-CE4C-838E-FD47631B88B6}" type="pres">
      <dgm:prSet presAssocID="{8C7F0735-BD0B-426F-9BE2-40B5B16229C1}" presName="sibTrans" presStyleCnt="0"/>
      <dgm:spPr/>
    </dgm:pt>
    <dgm:pt modelId="{362E288D-2708-EB42-9C0B-ADDDDF4BAD61}" type="pres">
      <dgm:prSet presAssocID="{E2A7BB09-F8A9-49E2-8AE0-F1F4A8C96836}" presName="node" presStyleLbl="node1" presStyleIdx="3" presStyleCnt="8">
        <dgm:presLayoutVars>
          <dgm:bulletEnabled val="1"/>
        </dgm:presLayoutVars>
      </dgm:prSet>
      <dgm:spPr/>
    </dgm:pt>
    <dgm:pt modelId="{1468C4B4-61C1-3449-8401-CABB4E3E051E}" type="pres">
      <dgm:prSet presAssocID="{D295C705-EA74-4288-8B15-F3C55E2B01EA}" presName="sibTrans" presStyleCnt="0"/>
      <dgm:spPr/>
    </dgm:pt>
    <dgm:pt modelId="{CFDB8187-5D62-FA49-9393-6A1C2DA58736}" type="pres">
      <dgm:prSet presAssocID="{0789EFBF-DA72-44CF-A431-C4625030906B}" presName="node" presStyleLbl="node1" presStyleIdx="4" presStyleCnt="8">
        <dgm:presLayoutVars>
          <dgm:bulletEnabled val="1"/>
        </dgm:presLayoutVars>
      </dgm:prSet>
      <dgm:spPr/>
    </dgm:pt>
    <dgm:pt modelId="{7B4871F9-69ED-2041-AE77-654A7BB94BF4}" type="pres">
      <dgm:prSet presAssocID="{00907192-FE91-4BB2-A302-AA922979E346}" presName="sibTrans" presStyleCnt="0"/>
      <dgm:spPr/>
    </dgm:pt>
    <dgm:pt modelId="{6743B73B-1EC9-214A-B3C5-86C183AFD136}" type="pres">
      <dgm:prSet presAssocID="{419021FF-025D-405E-8042-A20126137B67}" presName="node" presStyleLbl="node1" presStyleIdx="5" presStyleCnt="8">
        <dgm:presLayoutVars>
          <dgm:bulletEnabled val="1"/>
        </dgm:presLayoutVars>
      </dgm:prSet>
      <dgm:spPr/>
    </dgm:pt>
    <dgm:pt modelId="{13607524-FD5E-1E44-8EB1-38A0BBB4D048}" type="pres">
      <dgm:prSet presAssocID="{FBDEE4CC-21B9-4170-A0E3-02379FBF6805}" presName="sibTrans" presStyleCnt="0"/>
      <dgm:spPr/>
    </dgm:pt>
    <dgm:pt modelId="{52B558BA-3EF8-A74A-834B-48D7E218E072}" type="pres">
      <dgm:prSet presAssocID="{ED4D9330-9BE3-4792-B1BA-CFD814B67C32}" presName="node" presStyleLbl="node1" presStyleIdx="6" presStyleCnt="8">
        <dgm:presLayoutVars>
          <dgm:bulletEnabled val="1"/>
        </dgm:presLayoutVars>
      </dgm:prSet>
      <dgm:spPr/>
    </dgm:pt>
    <dgm:pt modelId="{97CDE9F9-7F77-6B4B-8835-C3261C7F0577}" type="pres">
      <dgm:prSet presAssocID="{92ECBC0F-BEAA-41FC-AFB5-51D18B8A89D7}" presName="sibTrans" presStyleCnt="0"/>
      <dgm:spPr/>
    </dgm:pt>
    <dgm:pt modelId="{1711AE11-8376-9A4F-81F1-701DA65F1B0E}" type="pres">
      <dgm:prSet presAssocID="{4D967641-CAE3-43FA-9BB4-BBFB087E4292}" presName="node" presStyleLbl="node1" presStyleIdx="7" presStyleCnt="8">
        <dgm:presLayoutVars>
          <dgm:bulletEnabled val="1"/>
        </dgm:presLayoutVars>
      </dgm:prSet>
      <dgm:spPr/>
    </dgm:pt>
  </dgm:ptLst>
  <dgm:cxnLst>
    <dgm:cxn modelId="{D3DEAF14-BAA3-5E48-9602-FEEF25DA00AC}" type="presOf" srcId="{E2A7BB09-F8A9-49E2-8AE0-F1F4A8C96836}" destId="{362E288D-2708-EB42-9C0B-ADDDDF4BAD61}" srcOrd="0" destOrd="0" presId="urn:microsoft.com/office/officeart/2005/8/layout/default"/>
    <dgm:cxn modelId="{752C1417-D52A-439B-8AB8-E3E93C4FA545}" srcId="{AEABD13B-30DE-41CE-A171-8B9178EAF1E6}" destId="{4D967641-CAE3-43FA-9BB4-BBFB087E4292}" srcOrd="7" destOrd="0" parTransId="{571A6502-FD18-4C91-B370-8DA303526576}" sibTransId="{1FB1A6A1-E8ED-432F-8CC0-59A0569BF946}"/>
    <dgm:cxn modelId="{5BE56C1C-E41B-4939-8352-F55DE7C2FC9D}" srcId="{AEABD13B-30DE-41CE-A171-8B9178EAF1E6}" destId="{A1A1B24D-61C4-4535-B4CD-F7D6B69F901C}" srcOrd="1" destOrd="0" parTransId="{F6C7DC20-4949-4590-B3AA-CE8F519976A7}" sibTransId="{D595C94B-871F-48EC-8BCD-833F56EA8C19}"/>
    <dgm:cxn modelId="{953B3727-1C46-4F4A-96CC-3FC322F8F84E}" type="presOf" srcId="{E43269D7-E25D-46B2-A30E-368BA673B970}" destId="{52D542D8-7A03-C049-9F0F-278F660464D1}" srcOrd="0" destOrd="0" presId="urn:microsoft.com/office/officeart/2005/8/layout/default"/>
    <dgm:cxn modelId="{60BB2028-EAD9-401E-83DE-0E61B8235F07}" srcId="{AEABD13B-30DE-41CE-A171-8B9178EAF1E6}" destId="{D33995B6-B549-4578-AFC5-119E2A7DA958}" srcOrd="2" destOrd="0" parTransId="{30E20085-F8F4-45EB-86ED-ABC831EBC129}" sibTransId="{8C7F0735-BD0B-426F-9BE2-40B5B16229C1}"/>
    <dgm:cxn modelId="{601D993D-ADA4-6142-BDFE-34E7B3D0C534}" type="presOf" srcId="{ED4D9330-9BE3-4792-B1BA-CFD814B67C32}" destId="{52B558BA-3EF8-A74A-834B-48D7E218E072}" srcOrd="0" destOrd="0" presId="urn:microsoft.com/office/officeart/2005/8/layout/default"/>
    <dgm:cxn modelId="{B267C53F-5396-4DF3-8B8A-9DAAB788E0EF}" srcId="{AEABD13B-30DE-41CE-A171-8B9178EAF1E6}" destId="{0789EFBF-DA72-44CF-A431-C4625030906B}" srcOrd="4" destOrd="0" parTransId="{BB846039-BDF9-4B7B-8E42-306B5F4D7529}" sibTransId="{00907192-FE91-4BB2-A302-AA922979E346}"/>
    <dgm:cxn modelId="{FE913E44-5808-46A6-B525-0C1BF469CCF6}" srcId="{AEABD13B-30DE-41CE-A171-8B9178EAF1E6}" destId="{E2A7BB09-F8A9-49E2-8AE0-F1F4A8C96836}" srcOrd="3" destOrd="0" parTransId="{55979A71-8545-4B77-BF66-00F9A11F1159}" sibTransId="{D295C705-EA74-4288-8B15-F3C55E2B01EA}"/>
    <dgm:cxn modelId="{242DEB47-BEE6-ED4C-B194-C40BCA1A5CDF}" type="presOf" srcId="{6712ACC8-5C74-43EE-899A-64D1C53DDCD7}" destId="{362E288D-2708-EB42-9C0B-ADDDDF4BAD61}" srcOrd="0" destOrd="1" presId="urn:microsoft.com/office/officeart/2005/8/layout/default"/>
    <dgm:cxn modelId="{8D781855-D828-4B24-9152-9BCB0A51CFDB}" srcId="{AEABD13B-30DE-41CE-A171-8B9178EAF1E6}" destId="{E43269D7-E25D-46B2-A30E-368BA673B970}" srcOrd="0" destOrd="0" parTransId="{D04FDFAB-FE36-4AD7-A699-17CAA25D747E}" sibTransId="{3FA09F83-042B-44A3-8CE8-B3C1FF1FC836}"/>
    <dgm:cxn modelId="{3438C759-0DFD-AB4F-92C2-EC560E48DC52}" type="presOf" srcId="{419021FF-025D-405E-8042-A20126137B67}" destId="{6743B73B-1EC9-214A-B3C5-86C183AFD136}" srcOrd="0" destOrd="0" presId="urn:microsoft.com/office/officeart/2005/8/layout/default"/>
    <dgm:cxn modelId="{269CE682-F133-BA42-AF9C-F35131C543F9}" type="presOf" srcId="{A1A1B24D-61C4-4535-B4CD-F7D6B69F901C}" destId="{77A97F9E-612F-314F-A4C2-B40343D266F4}" srcOrd="0" destOrd="0" presId="urn:microsoft.com/office/officeart/2005/8/layout/default"/>
    <dgm:cxn modelId="{5FF04B88-1A12-4E8E-B500-8DEEA89A6917}" srcId="{AEABD13B-30DE-41CE-A171-8B9178EAF1E6}" destId="{419021FF-025D-405E-8042-A20126137B67}" srcOrd="5" destOrd="0" parTransId="{7038C222-85B7-41A8-846A-626CAC179A94}" sibTransId="{FBDEE4CC-21B9-4170-A0E3-02379FBF6805}"/>
    <dgm:cxn modelId="{7D51B0AC-9593-5F43-9A04-34DCA1F23D0A}" type="presOf" srcId="{4D967641-CAE3-43FA-9BB4-BBFB087E4292}" destId="{1711AE11-8376-9A4F-81F1-701DA65F1B0E}" srcOrd="0" destOrd="0" presId="urn:microsoft.com/office/officeart/2005/8/layout/default"/>
    <dgm:cxn modelId="{9C9251B4-5177-454C-B890-4C97690431A7}" type="presOf" srcId="{0789EFBF-DA72-44CF-A431-C4625030906B}" destId="{CFDB8187-5D62-FA49-9393-6A1C2DA58736}" srcOrd="0" destOrd="0" presId="urn:microsoft.com/office/officeart/2005/8/layout/default"/>
    <dgm:cxn modelId="{C10F74C1-0976-4F2C-BA82-F435A604CB81}" srcId="{AEABD13B-30DE-41CE-A171-8B9178EAF1E6}" destId="{ED4D9330-9BE3-4792-B1BA-CFD814B67C32}" srcOrd="6" destOrd="0" parTransId="{3D33EAFD-3ACF-41E3-86E2-0173A5CC2453}" sibTransId="{92ECBC0F-BEAA-41FC-AFB5-51D18B8A89D7}"/>
    <dgm:cxn modelId="{22F232D0-8A28-40E3-A98E-838E00C2A602}" srcId="{E2A7BB09-F8A9-49E2-8AE0-F1F4A8C96836}" destId="{6712ACC8-5C74-43EE-899A-64D1C53DDCD7}" srcOrd="0" destOrd="0" parTransId="{17C91BD7-C0E1-42A0-86A1-047D0DFE847C}" sibTransId="{5C3539D8-3862-40A5-A8C9-205F29A8813A}"/>
    <dgm:cxn modelId="{A6A3EBD4-70F8-DD4C-BC36-E53B49B7BA5F}" type="presOf" srcId="{D33995B6-B549-4578-AFC5-119E2A7DA958}" destId="{F3226C43-EF88-EE49-B438-BB0F1ACD2777}" srcOrd="0" destOrd="0" presId="urn:microsoft.com/office/officeart/2005/8/layout/default"/>
    <dgm:cxn modelId="{8595FCDB-9CB2-F24A-BDBA-403038BDC7C9}" type="presOf" srcId="{AEABD13B-30DE-41CE-A171-8B9178EAF1E6}" destId="{EDABAEA4-AFF8-0944-860C-7E45FE5F0001}" srcOrd="0" destOrd="0" presId="urn:microsoft.com/office/officeart/2005/8/layout/default"/>
    <dgm:cxn modelId="{1A857199-4C52-4249-9E6A-B9288B1268BC}" type="presParOf" srcId="{EDABAEA4-AFF8-0944-860C-7E45FE5F0001}" destId="{52D542D8-7A03-C049-9F0F-278F660464D1}" srcOrd="0" destOrd="0" presId="urn:microsoft.com/office/officeart/2005/8/layout/default"/>
    <dgm:cxn modelId="{E2680431-3A8E-6544-A50C-3B10EEC8E06A}" type="presParOf" srcId="{EDABAEA4-AFF8-0944-860C-7E45FE5F0001}" destId="{66F8418A-7C26-B548-BD20-A870A2AB5EC6}" srcOrd="1" destOrd="0" presId="urn:microsoft.com/office/officeart/2005/8/layout/default"/>
    <dgm:cxn modelId="{BB250E54-4780-E545-8307-3437A33336ED}" type="presParOf" srcId="{EDABAEA4-AFF8-0944-860C-7E45FE5F0001}" destId="{77A97F9E-612F-314F-A4C2-B40343D266F4}" srcOrd="2" destOrd="0" presId="urn:microsoft.com/office/officeart/2005/8/layout/default"/>
    <dgm:cxn modelId="{A28A2FB1-9DF3-BD46-B30E-CD993F70D209}" type="presParOf" srcId="{EDABAEA4-AFF8-0944-860C-7E45FE5F0001}" destId="{7669385F-0B00-4D41-9E7B-A1F5D81C3862}" srcOrd="3" destOrd="0" presId="urn:microsoft.com/office/officeart/2005/8/layout/default"/>
    <dgm:cxn modelId="{5DAA87CA-2B5C-6941-A951-28C35A8AC73E}" type="presParOf" srcId="{EDABAEA4-AFF8-0944-860C-7E45FE5F0001}" destId="{F3226C43-EF88-EE49-B438-BB0F1ACD2777}" srcOrd="4" destOrd="0" presId="urn:microsoft.com/office/officeart/2005/8/layout/default"/>
    <dgm:cxn modelId="{6415E99B-50F6-204B-9331-F125FBAB5C93}" type="presParOf" srcId="{EDABAEA4-AFF8-0944-860C-7E45FE5F0001}" destId="{B6A93A2B-8375-CE4C-838E-FD47631B88B6}" srcOrd="5" destOrd="0" presId="urn:microsoft.com/office/officeart/2005/8/layout/default"/>
    <dgm:cxn modelId="{3DFAF619-6C2A-374B-B878-7F2B24F18BDE}" type="presParOf" srcId="{EDABAEA4-AFF8-0944-860C-7E45FE5F0001}" destId="{362E288D-2708-EB42-9C0B-ADDDDF4BAD61}" srcOrd="6" destOrd="0" presId="urn:microsoft.com/office/officeart/2005/8/layout/default"/>
    <dgm:cxn modelId="{CE283478-042D-A645-B3E2-469961FAD7EB}" type="presParOf" srcId="{EDABAEA4-AFF8-0944-860C-7E45FE5F0001}" destId="{1468C4B4-61C1-3449-8401-CABB4E3E051E}" srcOrd="7" destOrd="0" presId="urn:microsoft.com/office/officeart/2005/8/layout/default"/>
    <dgm:cxn modelId="{B5EC2994-F08B-5E4C-AFEC-F966753FC964}" type="presParOf" srcId="{EDABAEA4-AFF8-0944-860C-7E45FE5F0001}" destId="{CFDB8187-5D62-FA49-9393-6A1C2DA58736}" srcOrd="8" destOrd="0" presId="urn:microsoft.com/office/officeart/2005/8/layout/default"/>
    <dgm:cxn modelId="{D6B29A05-6618-004B-A695-4E5D66BBDB37}" type="presParOf" srcId="{EDABAEA4-AFF8-0944-860C-7E45FE5F0001}" destId="{7B4871F9-69ED-2041-AE77-654A7BB94BF4}" srcOrd="9" destOrd="0" presId="urn:microsoft.com/office/officeart/2005/8/layout/default"/>
    <dgm:cxn modelId="{47741DCB-7213-B541-90E8-64EA7EFA34B0}" type="presParOf" srcId="{EDABAEA4-AFF8-0944-860C-7E45FE5F0001}" destId="{6743B73B-1EC9-214A-B3C5-86C183AFD136}" srcOrd="10" destOrd="0" presId="urn:microsoft.com/office/officeart/2005/8/layout/default"/>
    <dgm:cxn modelId="{D6065214-D576-6543-B925-C4019F6ADDA8}" type="presParOf" srcId="{EDABAEA4-AFF8-0944-860C-7E45FE5F0001}" destId="{13607524-FD5E-1E44-8EB1-38A0BBB4D048}" srcOrd="11" destOrd="0" presId="urn:microsoft.com/office/officeart/2005/8/layout/default"/>
    <dgm:cxn modelId="{5ADFFEE5-BA88-804F-9C26-2136FC4D67F0}" type="presParOf" srcId="{EDABAEA4-AFF8-0944-860C-7E45FE5F0001}" destId="{52B558BA-3EF8-A74A-834B-48D7E218E072}" srcOrd="12" destOrd="0" presId="urn:microsoft.com/office/officeart/2005/8/layout/default"/>
    <dgm:cxn modelId="{569EC2DB-4114-EA42-AEDD-022C42B089EB}" type="presParOf" srcId="{EDABAEA4-AFF8-0944-860C-7E45FE5F0001}" destId="{97CDE9F9-7F77-6B4B-8835-C3261C7F0577}" srcOrd="13" destOrd="0" presId="urn:microsoft.com/office/officeart/2005/8/layout/default"/>
    <dgm:cxn modelId="{43FFDBB5-7E0C-5F4E-B5E4-7900616AB4A9}" type="presParOf" srcId="{EDABAEA4-AFF8-0944-860C-7E45FE5F0001}" destId="{1711AE11-8376-9A4F-81F1-701DA65F1B0E}"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42D8-7A03-C049-9F0F-278F660464D1}">
      <dsp:nvSpPr>
        <dsp:cNvPr id="0" name=""/>
        <dsp:cNvSpPr/>
      </dsp:nvSpPr>
      <dsp:spPr>
        <a:xfrm>
          <a:off x="3080" y="65450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Abstract</a:t>
          </a:r>
        </a:p>
      </dsp:txBody>
      <dsp:txXfrm>
        <a:off x="3080" y="654501"/>
        <a:ext cx="2444055" cy="1466433"/>
      </dsp:txXfrm>
    </dsp:sp>
    <dsp:sp modelId="{77A97F9E-612F-314F-A4C2-B40343D266F4}">
      <dsp:nvSpPr>
        <dsp:cNvPr id="0" name=""/>
        <dsp:cNvSpPr/>
      </dsp:nvSpPr>
      <dsp:spPr>
        <a:xfrm>
          <a:off x="2691541" y="65450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Introduction</a:t>
          </a:r>
        </a:p>
      </dsp:txBody>
      <dsp:txXfrm>
        <a:off x="2691541" y="654501"/>
        <a:ext cx="2444055" cy="1466433"/>
      </dsp:txXfrm>
    </dsp:sp>
    <dsp:sp modelId="{F3226C43-EF88-EE49-B438-BB0F1ACD2777}">
      <dsp:nvSpPr>
        <dsp:cNvPr id="0" name=""/>
        <dsp:cNvSpPr/>
      </dsp:nvSpPr>
      <dsp:spPr>
        <a:xfrm>
          <a:off x="5380002" y="65450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Deepfake and Face2Face</a:t>
          </a:r>
        </a:p>
      </dsp:txBody>
      <dsp:txXfrm>
        <a:off x="5380002" y="654501"/>
        <a:ext cx="2444055" cy="1466433"/>
      </dsp:txXfrm>
    </dsp:sp>
    <dsp:sp modelId="{362E288D-2708-EB42-9C0B-ADDDDF4BAD61}">
      <dsp:nvSpPr>
        <dsp:cNvPr id="0" name=""/>
        <dsp:cNvSpPr/>
      </dsp:nvSpPr>
      <dsp:spPr>
        <a:xfrm>
          <a:off x="8068463" y="65450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Proposed Method</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Meso-4 and Mesoinception-4</a:t>
          </a:r>
        </a:p>
      </dsp:txBody>
      <dsp:txXfrm>
        <a:off x="8068463" y="654501"/>
        <a:ext cx="2444055" cy="1466433"/>
      </dsp:txXfrm>
    </dsp:sp>
    <dsp:sp modelId="{CFDB8187-5D62-FA49-9393-6A1C2DA58736}">
      <dsp:nvSpPr>
        <dsp:cNvPr id="0" name=""/>
        <dsp:cNvSpPr/>
      </dsp:nvSpPr>
      <dsp:spPr>
        <a:xfrm>
          <a:off x="3080" y="2365340"/>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Experiment</a:t>
          </a:r>
        </a:p>
      </dsp:txBody>
      <dsp:txXfrm>
        <a:off x="3080" y="2365340"/>
        <a:ext cx="2444055" cy="1466433"/>
      </dsp:txXfrm>
    </dsp:sp>
    <dsp:sp modelId="{6743B73B-1EC9-214A-B3C5-86C183AFD136}">
      <dsp:nvSpPr>
        <dsp:cNvPr id="0" name=""/>
        <dsp:cNvSpPr/>
      </dsp:nvSpPr>
      <dsp:spPr>
        <a:xfrm>
          <a:off x="2691541" y="2365340"/>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Results</a:t>
          </a:r>
        </a:p>
      </dsp:txBody>
      <dsp:txXfrm>
        <a:off x="2691541" y="2365340"/>
        <a:ext cx="2444055" cy="1466433"/>
      </dsp:txXfrm>
    </dsp:sp>
    <dsp:sp modelId="{52B558BA-3EF8-A74A-834B-48D7E218E072}">
      <dsp:nvSpPr>
        <dsp:cNvPr id="0" name=""/>
        <dsp:cNvSpPr/>
      </dsp:nvSpPr>
      <dsp:spPr>
        <a:xfrm>
          <a:off x="5380002" y="2365340"/>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Conclusion </a:t>
          </a:r>
        </a:p>
      </dsp:txBody>
      <dsp:txXfrm>
        <a:off x="5380002" y="2365340"/>
        <a:ext cx="2444055" cy="1466433"/>
      </dsp:txXfrm>
    </dsp:sp>
    <dsp:sp modelId="{1711AE11-8376-9A4F-81F1-701DA65F1B0E}">
      <dsp:nvSpPr>
        <dsp:cNvPr id="0" name=""/>
        <dsp:cNvSpPr/>
      </dsp:nvSpPr>
      <dsp:spPr>
        <a:xfrm>
          <a:off x="8068463" y="2365340"/>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References</a:t>
          </a:r>
        </a:p>
      </dsp:txBody>
      <dsp:txXfrm>
        <a:off x="8068463" y="2365340"/>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B5F1-7F38-7038-8D48-5DBB8532A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622231-06CA-C7A8-7C17-C86D4E779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C663E-1C01-C3AE-2820-12D9839D20BF}"/>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5" name="Footer Placeholder 4">
            <a:extLst>
              <a:ext uri="{FF2B5EF4-FFF2-40B4-BE49-F238E27FC236}">
                <a16:creationId xmlns:a16="http://schemas.microsoft.com/office/drawing/2014/main" id="{795712D7-5BE0-3F3C-6569-6B2299C50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B96F9-662D-8DC4-B742-285C0CA07F9C}"/>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206987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D457-050C-92C9-2C8D-1AFB8F8782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465514-28B5-EA0D-A78B-379689655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B794D-0327-A73D-D4AA-194261C39A02}"/>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5" name="Footer Placeholder 4">
            <a:extLst>
              <a:ext uri="{FF2B5EF4-FFF2-40B4-BE49-F238E27FC236}">
                <a16:creationId xmlns:a16="http://schemas.microsoft.com/office/drawing/2014/main" id="{3C5ACBF3-024D-2391-1ED0-D8438A513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19FB3-D2C8-38B1-0EF7-662D2726C594}"/>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39607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82F58-03F4-E46D-111D-39D6D51511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4CAE2A-7A06-C728-36E0-82569AB7E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1C610-2D56-BCC8-EA6C-ADF9B73AB5D3}"/>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5" name="Footer Placeholder 4">
            <a:extLst>
              <a:ext uri="{FF2B5EF4-FFF2-40B4-BE49-F238E27FC236}">
                <a16:creationId xmlns:a16="http://schemas.microsoft.com/office/drawing/2014/main" id="{B7B824F5-9440-B1EA-1C0E-B064F96A5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985C0-68E2-82BB-33DC-01F8A889B5AE}"/>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142633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55C7-301C-595A-1D60-41C19FAA3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A5A0F-8381-EA45-FFF2-101C3804C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36D30-24FF-46F5-F606-1290C4DA3F4F}"/>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5" name="Footer Placeholder 4">
            <a:extLst>
              <a:ext uri="{FF2B5EF4-FFF2-40B4-BE49-F238E27FC236}">
                <a16:creationId xmlns:a16="http://schemas.microsoft.com/office/drawing/2014/main" id="{8F3E6427-9577-935C-A96E-112157CB3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F5C3C-CC16-3520-0B26-2AAA5A9C7E4A}"/>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52885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85C8-81A0-A7A3-C3AC-41B6B709E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15553E-A30A-7615-16BE-8D59E7C88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B9098-452C-0D67-B2EC-E10EEC625963}"/>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5" name="Footer Placeholder 4">
            <a:extLst>
              <a:ext uri="{FF2B5EF4-FFF2-40B4-BE49-F238E27FC236}">
                <a16:creationId xmlns:a16="http://schemas.microsoft.com/office/drawing/2014/main" id="{280D1275-0100-2128-BE68-EC5738BC3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E7812-23E4-B7B3-6D5C-069197AE9E1B}"/>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377752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0BE7-2CE7-2EBA-EA3B-35C149E44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A4626-38E9-8ABC-12C2-3665C1C909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DDEAB-5F48-E0BB-D57A-3B8C89BD3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1A8DD-ECD5-0443-306E-9E78B238A65D}"/>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6" name="Footer Placeholder 5">
            <a:extLst>
              <a:ext uri="{FF2B5EF4-FFF2-40B4-BE49-F238E27FC236}">
                <a16:creationId xmlns:a16="http://schemas.microsoft.com/office/drawing/2014/main" id="{5F9B6EF4-26D9-7983-30EA-36293E2DBC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A4F30-30CA-8263-743C-2ECB1B4CEFB5}"/>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9397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89F6-FD47-BDF4-7354-4F3ABD2AE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92F09B-54C0-D0D5-A43A-47855E395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C87B2-C0E4-ABB5-F0A1-379A4F6C1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DE5C57-49BA-A89F-6BDF-3D456CE3D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76F03-09F7-AA9E-7283-79034BB669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CE7CD1-41B1-2485-4B5A-8A0D0C05E6BB}"/>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8" name="Footer Placeholder 7">
            <a:extLst>
              <a:ext uri="{FF2B5EF4-FFF2-40B4-BE49-F238E27FC236}">
                <a16:creationId xmlns:a16="http://schemas.microsoft.com/office/drawing/2014/main" id="{2D376C85-03E1-7AB4-76A2-B1E1B229C4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5238F-6704-0411-BF3E-5FAA0BCD873D}"/>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401096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288D-AB37-E81B-4D1A-C49D015593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AA3CF3-2766-4008-7C0D-8935938686F4}"/>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4" name="Footer Placeholder 3">
            <a:extLst>
              <a:ext uri="{FF2B5EF4-FFF2-40B4-BE49-F238E27FC236}">
                <a16:creationId xmlns:a16="http://schemas.microsoft.com/office/drawing/2014/main" id="{0029869A-0BF6-06CF-316B-60376A502F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5817D7-565F-1F26-AF2A-CA8A55A3A6C0}"/>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408276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25B94-E43C-31F4-0C94-F3E45EC52C01}"/>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3" name="Footer Placeholder 2">
            <a:extLst>
              <a:ext uri="{FF2B5EF4-FFF2-40B4-BE49-F238E27FC236}">
                <a16:creationId xmlns:a16="http://schemas.microsoft.com/office/drawing/2014/main" id="{0E406770-BDEF-8EB1-6AE7-DFCB4E9125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D4AA48-8CC7-F18F-0153-97AA17DCE374}"/>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259534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78A7-2B1C-FE14-FA5A-009DBBED4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5AB99A-EA4C-33E7-174C-89732CF1E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87055-6447-7D78-4B4B-3C1B24E95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E219C-1815-8847-AAE2-9F17F1016CF4}"/>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6" name="Footer Placeholder 5">
            <a:extLst>
              <a:ext uri="{FF2B5EF4-FFF2-40B4-BE49-F238E27FC236}">
                <a16:creationId xmlns:a16="http://schemas.microsoft.com/office/drawing/2014/main" id="{D1D351A0-81C1-C1BD-2F97-3D29D66FF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14602-B545-6C21-4647-AEBD07077F79}"/>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377102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15F5-B35C-F121-257B-E714FD8B0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567643-A08A-36E1-4911-739D19974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D61F1C-E3F2-1EFF-8786-27D1ED563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17CAA-A24B-C59D-45F5-6920C1AD929C}"/>
              </a:ext>
            </a:extLst>
          </p:cNvPr>
          <p:cNvSpPr>
            <a:spLocks noGrp="1"/>
          </p:cNvSpPr>
          <p:nvPr>
            <p:ph type="dt" sz="half" idx="10"/>
          </p:nvPr>
        </p:nvSpPr>
        <p:spPr/>
        <p:txBody>
          <a:bodyPr/>
          <a:lstStyle/>
          <a:p>
            <a:fld id="{05175F5F-9A16-8B40-B37E-169EB22A145A}" type="datetimeFigureOut">
              <a:rPr lang="en-US" smtClean="0"/>
              <a:t>3/6/2024</a:t>
            </a:fld>
            <a:endParaRPr lang="en-US"/>
          </a:p>
        </p:txBody>
      </p:sp>
      <p:sp>
        <p:nvSpPr>
          <p:cNvPr id="6" name="Footer Placeholder 5">
            <a:extLst>
              <a:ext uri="{FF2B5EF4-FFF2-40B4-BE49-F238E27FC236}">
                <a16:creationId xmlns:a16="http://schemas.microsoft.com/office/drawing/2014/main" id="{730B528D-6ABD-D02F-7DA2-6CBAE87EC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ECC20-2C97-638B-98E9-A661ED942E46}"/>
              </a:ext>
            </a:extLst>
          </p:cNvPr>
          <p:cNvSpPr>
            <a:spLocks noGrp="1"/>
          </p:cNvSpPr>
          <p:nvPr>
            <p:ph type="sldNum" sz="quarter" idx="12"/>
          </p:nvPr>
        </p:nvSpPr>
        <p:spPr/>
        <p:txBody>
          <a:bodyPr/>
          <a:lstStyle/>
          <a:p>
            <a:fld id="{8E60B73F-2585-2946-8C50-491AD9C728BC}" type="slidenum">
              <a:rPr lang="en-US" smtClean="0"/>
              <a:t>‹#›</a:t>
            </a:fld>
            <a:endParaRPr lang="en-US"/>
          </a:p>
        </p:txBody>
      </p:sp>
    </p:spTree>
    <p:extLst>
      <p:ext uri="{BB962C8B-B14F-4D97-AF65-F5344CB8AC3E}">
        <p14:creationId xmlns:p14="http://schemas.microsoft.com/office/powerpoint/2010/main" val="14752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33D62-BE7A-499B-6ED3-BA7CA2B35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2AEC6-C141-DD32-7F30-3401FC09F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29654-1057-E220-F2D9-D472374BB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5F5F-9A16-8B40-B37E-169EB22A145A}" type="datetimeFigureOut">
              <a:rPr lang="en-US" smtClean="0"/>
              <a:t>3/6/2024</a:t>
            </a:fld>
            <a:endParaRPr lang="en-US"/>
          </a:p>
        </p:txBody>
      </p:sp>
      <p:sp>
        <p:nvSpPr>
          <p:cNvPr id="5" name="Footer Placeholder 4">
            <a:extLst>
              <a:ext uri="{FF2B5EF4-FFF2-40B4-BE49-F238E27FC236}">
                <a16:creationId xmlns:a16="http://schemas.microsoft.com/office/drawing/2014/main" id="{B1266E58-8F67-9B6C-4C43-F83159B7B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F1511-70E1-A21D-CF74-54C5AC80D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0B73F-2585-2946-8C50-491AD9C728BC}" type="slidenum">
              <a:rPr lang="en-US" smtClean="0"/>
              <a:t>‹#›</a:t>
            </a:fld>
            <a:endParaRPr lang="en-US"/>
          </a:p>
        </p:txBody>
      </p:sp>
    </p:spTree>
    <p:extLst>
      <p:ext uri="{BB962C8B-B14F-4D97-AF65-F5344CB8AC3E}">
        <p14:creationId xmlns:p14="http://schemas.microsoft.com/office/powerpoint/2010/main" val="298184388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64AEC-F052-D75C-67DF-8CAE8BC34A12}"/>
              </a:ext>
            </a:extLst>
          </p:cNvPr>
          <p:cNvSpPr>
            <a:spLocks noGrp="1"/>
          </p:cNvSpPr>
          <p:nvPr>
            <p:ph type="ctrTitle"/>
          </p:nvPr>
        </p:nvSpPr>
        <p:spPr>
          <a:xfrm>
            <a:off x="4876646" y="1448044"/>
            <a:ext cx="6824869" cy="2203174"/>
          </a:xfrm>
        </p:spPr>
        <p:txBody>
          <a:bodyPr anchor="b">
            <a:normAutofit fontScale="90000"/>
          </a:bodyPr>
          <a:lstStyle/>
          <a:p>
            <a:pPr algn="l"/>
            <a:r>
              <a:rPr lang="en-US" sz="5400" dirty="0">
                <a:solidFill>
                  <a:srgbClr val="FF0000"/>
                </a:solidFill>
                <a:latin typeface="Times New Roman" panose="02020603050405020304" pitchFamily="18" charset="0"/>
                <a:cs typeface="Times New Roman" panose="02020603050405020304" pitchFamily="18" charset="0"/>
              </a:rPr>
              <a:t>MesoNet: Facial Video Counterfeit Detection Network Analysis</a:t>
            </a:r>
          </a:p>
        </p:txBody>
      </p:sp>
      <p:sp>
        <p:nvSpPr>
          <p:cNvPr id="3" name="Subtitle 2">
            <a:extLst>
              <a:ext uri="{FF2B5EF4-FFF2-40B4-BE49-F238E27FC236}">
                <a16:creationId xmlns:a16="http://schemas.microsoft.com/office/drawing/2014/main" id="{CFD58D59-174B-E21F-666C-EE5BC0D3CD6A}"/>
              </a:ext>
            </a:extLst>
          </p:cNvPr>
          <p:cNvSpPr>
            <a:spLocks noGrp="1"/>
          </p:cNvSpPr>
          <p:nvPr>
            <p:ph type="subTitle" idx="1"/>
          </p:nvPr>
        </p:nvSpPr>
        <p:spPr>
          <a:xfrm>
            <a:off x="7081284" y="4636008"/>
            <a:ext cx="4467587" cy="1572768"/>
          </a:xfrm>
        </p:spPr>
        <p:txBody>
          <a:bodyPr>
            <a:normAutofit/>
          </a:bodyPr>
          <a:lstStyle/>
          <a:p>
            <a:pPr algn="l"/>
            <a:r>
              <a:rPr lang="en-US" sz="2000" dirty="0">
                <a:latin typeface="Times New Roman" panose="02020603050405020304" pitchFamily="18" charset="0"/>
                <a:cs typeface="Times New Roman" panose="02020603050405020304" pitchFamily="18" charset="0"/>
              </a:rPr>
              <a:t>Team: </a:t>
            </a:r>
          </a:p>
          <a:p>
            <a:pPr algn="l"/>
            <a:r>
              <a:rPr lang="en-US" sz="2000" dirty="0">
                <a:latin typeface="Times New Roman" panose="02020603050405020304" pitchFamily="18" charset="0"/>
                <a:cs typeface="Times New Roman" panose="02020603050405020304" pitchFamily="18" charset="0"/>
              </a:rPr>
              <a:t>Ravi Sankar Gogineni – R11788968</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pic>
        <p:nvPicPr>
          <p:cNvPr id="13" name="Picture 4">
            <a:extLst>
              <a:ext uri="{FF2B5EF4-FFF2-40B4-BE49-F238E27FC236}">
                <a16:creationId xmlns:a16="http://schemas.microsoft.com/office/drawing/2014/main" id="{484E2F72-2625-427F-1710-858E7430AECC}"/>
              </a:ext>
            </a:extLst>
          </p:cNvPr>
          <p:cNvPicPr>
            <a:picLocks noChangeAspect="1"/>
          </p:cNvPicPr>
          <p:nvPr/>
        </p:nvPicPr>
        <p:blipFill rotWithShape="1">
          <a:blip r:embed="rId2"/>
          <a:srcRect l="14178" r="4762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74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CEA77-F4FD-52C5-02FE-5A31638B757C}"/>
              </a:ext>
            </a:extLst>
          </p:cNvPr>
          <p:cNvSpPr>
            <a:spLocks noGrp="1"/>
          </p:cNvSpPr>
          <p:nvPr>
            <p:ph type="title"/>
          </p:nvPr>
        </p:nvSpPr>
        <p:spPr>
          <a:xfrm>
            <a:off x="838200" y="365126"/>
            <a:ext cx="9808597" cy="1146176"/>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PROPOSED METHOD:</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45E102D-90C9-D1FD-65B5-16F3CF20776E}"/>
              </a:ext>
            </a:extLst>
          </p:cNvPr>
          <p:cNvSpPr>
            <a:spLocks noGrp="1"/>
          </p:cNvSpPr>
          <p:nvPr>
            <p:ph idx="1"/>
          </p:nvPr>
        </p:nvSpPr>
        <p:spPr>
          <a:xfrm>
            <a:off x="145774" y="1876427"/>
            <a:ext cx="8123583" cy="4749660"/>
          </a:xfrm>
        </p:spPr>
        <p:txBody>
          <a:bodyPr>
            <a:normAutofit/>
          </a:bodyPr>
          <a:lstStyle/>
          <a:p>
            <a:pPr algn="just"/>
            <a:r>
              <a:rPr lang="en-US" sz="2400" dirty="0">
                <a:latin typeface="Times New Roman" panose="02020603050405020304" pitchFamily="18" charset="0"/>
                <a:cs typeface="Times New Roman" panose="02020603050405020304" pitchFamily="18" charset="0"/>
              </a:rPr>
              <a:t>The methodology is the several effective approaches to deal with either Deepfake or Face2Face.</a:t>
            </a:r>
          </a:p>
          <a:p>
            <a:pPr algn="just"/>
            <a:r>
              <a:rPr lang="en-US" sz="2400" dirty="0">
                <a:latin typeface="Times New Roman" panose="02020603050405020304" pitchFamily="18" charset="0"/>
                <a:cs typeface="Times New Roman" panose="02020603050405020304" pitchFamily="18" charset="0"/>
              </a:rPr>
              <a:t>Proposed method is to detect forged videos of faces by placing our method at a mesoscopic(o</a:t>
            </a:r>
            <a:r>
              <a:rPr lang="en-US" sz="2400" i="0" dirty="0">
                <a:effectLst/>
                <a:latin typeface="Times New Roman" panose="02020603050405020304" pitchFamily="18" charset="0"/>
                <a:cs typeface="Times New Roman" panose="02020603050405020304" pitchFamily="18" charset="0"/>
              </a:rPr>
              <a:t>n a scale between microscopic and macroscopic)</a:t>
            </a:r>
            <a:r>
              <a:rPr lang="en-US" sz="2400" dirty="0">
                <a:latin typeface="Times New Roman" panose="02020603050405020304" pitchFamily="18" charset="0"/>
                <a:cs typeface="Times New Roman" panose="02020603050405020304" pitchFamily="18" charset="0"/>
              </a:rPr>
              <a:t> level of analysis. Indeed, microscopic analyses based on image noise cannot be applied in a compressed video context where the image noise is strongly degraded. </a:t>
            </a:r>
          </a:p>
          <a:p>
            <a:pPr algn="just"/>
            <a:r>
              <a:rPr lang="en-US" sz="2400" dirty="0">
                <a:latin typeface="Times New Roman" panose="02020603050405020304" pitchFamily="18" charset="0"/>
                <a:cs typeface="Times New Roman" panose="02020603050405020304" pitchFamily="18" charset="0"/>
              </a:rPr>
              <a:t>Similarly, at a higher semantic level, human eye struggles to distinguish forged images, especially when the image depicts a human face. That is why we propose to adopt an intermediate approach using a deep neural network with a small number of layers.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0589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3AEAB-5A61-391B-5303-717F42BA3243}"/>
              </a:ext>
            </a:extLst>
          </p:cNvPr>
          <p:cNvSpPr>
            <a:spLocks noGrp="1"/>
          </p:cNvSpPr>
          <p:nvPr>
            <p:ph type="title"/>
          </p:nvPr>
        </p:nvSpPr>
        <p:spPr>
          <a:xfrm>
            <a:off x="838200" y="365126"/>
            <a:ext cx="9808597" cy="1146176"/>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Meso-4:	</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782ADA6-B62E-10C7-6819-31E8332B6305}"/>
              </a:ext>
            </a:extLst>
          </p:cNvPr>
          <p:cNvSpPr>
            <a:spLocks noGrp="1"/>
          </p:cNvSpPr>
          <p:nvPr>
            <p:ph idx="1"/>
          </p:nvPr>
        </p:nvSpPr>
        <p:spPr>
          <a:xfrm>
            <a:off x="304800" y="2001077"/>
            <a:ext cx="8017565" cy="4491797"/>
          </a:xfrm>
        </p:spPr>
        <p:txBody>
          <a:bodyPr>
            <a:normAutofit lnSpcReduction="10000"/>
          </a:bodyPr>
          <a:lstStyle/>
          <a:p>
            <a:r>
              <a:rPr lang="en-US" dirty="0">
                <a:latin typeface="Times New Roman" panose="02020603050405020304" pitchFamily="18" charset="0"/>
                <a:cs typeface="Times New Roman" panose="02020603050405020304" pitchFamily="18" charset="0"/>
              </a:rPr>
              <a:t>This network begins with a sequence of four layers of successive convolutions and pooling and is followed by a dense network with one hidden layer.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improve generalization, the convolutional layers use ReLU activation functions that introduce non-linearities and Batch Normalization to regularize their output and prevent the vanishing gradient effect, and the fully-connected layers use Dropout to regularize and improve their robustness.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25483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193322C-93C5-F5AE-AA25-CC87C6F05731}"/>
              </a:ext>
            </a:extLst>
          </p:cNvPr>
          <p:cNvPicPr>
            <a:picLocks noGrp="1" noChangeAspect="1"/>
          </p:cNvPicPr>
          <p:nvPr>
            <p:ph idx="1"/>
          </p:nvPr>
        </p:nvPicPr>
        <p:blipFill>
          <a:blip r:embed="rId2"/>
          <a:stretch>
            <a:fillRect/>
          </a:stretch>
        </p:blipFill>
        <p:spPr>
          <a:xfrm>
            <a:off x="1318665" y="207677"/>
            <a:ext cx="6131308" cy="636183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BEEC7F0-A1D7-F443-E5C3-4A3B4DF2E9D7}"/>
              </a:ext>
            </a:extLst>
          </p:cNvPr>
          <p:cNvSpPr txBox="1"/>
          <p:nvPr/>
        </p:nvSpPr>
        <p:spPr>
          <a:xfrm>
            <a:off x="7604080" y="2303242"/>
            <a:ext cx="455823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network architecture of Meso-4. Layers and parameters are displayed in the boxes, output sizes next to the arrows.</a:t>
            </a:r>
          </a:p>
        </p:txBody>
      </p:sp>
    </p:spTree>
    <p:extLst>
      <p:ext uri="{BB962C8B-B14F-4D97-AF65-F5344CB8AC3E}">
        <p14:creationId xmlns:p14="http://schemas.microsoft.com/office/powerpoint/2010/main" val="273525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55990-EE5A-E55C-FF03-14CEB249B871}"/>
              </a:ext>
            </a:extLst>
          </p:cNvPr>
          <p:cNvSpPr>
            <a:spLocks noGrp="1"/>
          </p:cNvSpPr>
          <p:nvPr>
            <p:ph type="title"/>
          </p:nvPr>
        </p:nvSpPr>
        <p:spPr>
          <a:xfrm>
            <a:off x="838200" y="365126"/>
            <a:ext cx="9808597" cy="1146176"/>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MesoInspection:</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68F1E66-8020-7C92-3A8C-6A31A5AE6A83}"/>
              </a:ext>
            </a:extLst>
          </p:cNvPr>
          <p:cNvSpPr>
            <a:spLocks noGrp="1"/>
          </p:cNvSpPr>
          <p:nvPr>
            <p:ph idx="1"/>
          </p:nvPr>
        </p:nvSpPr>
        <p:spPr>
          <a:xfrm>
            <a:off x="265042" y="1690688"/>
            <a:ext cx="8258943" cy="5167311"/>
          </a:xfrm>
        </p:spPr>
        <p:txBody>
          <a:bodyPr>
            <a:noAutofit/>
          </a:bodyPr>
          <a:lstStyle/>
          <a:p>
            <a:pPr algn="just"/>
            <a:r>
              <a:rPr lang="en-US" sz="2400" dirty="0">
                <a:latin typeface="Times New Roman" panose="02020603050405020304" pitchFamily="18" charset="0"/>
                <a:cs typeface="Times New Roman" panose="02020603050405020304" pitchFamily="18" charset="0"/>
              </a:rPr>
              <a:t>It is basically  an alternative structure formed by replacing the first two convolution layers of Meso-4 by a variant of the inception module</a:t>
            </a:r>
          </a:p>
          <a:p>
            <a:pPr algn="just"/>
            <a:r>
              <a:rPr lang="en-US" sz="2400" dirty="0">
                <a:latin typeface="Times New Roman" panose="02020603050405020304" pitchFamily="18" charset="0"/>
                <a:cs typeface="Times New Roman" panose="02020603050405020304" pitchFamily="18" charset="0"/>
              </a:rPr>
              <a:t>The idea of the module is to stack the output of several convolutional layers with different kernel shapes and thus increase the function space in which the model is optimized.</a:t>
            </a:r>
          </a:p>
          <a:p>
            <a:pPr algn="just"/>
            <a:r>
              <a:rPr lang="en-US" sz="2400" dirty="0">
                <a:latin typeface="Times New Roman" panose="02020603050405020304" pitchFamily="18" charset="0"/>
                <a:cs typeface="Times New Roman" panose="02020603050405020304" pitchFamily="18" charset="0"/>
              </a:rPr>
              <a:t>Instead of the 5 × 5 convolutions of the original module, we propose to use 3 × 3 dilated convolutions in order to avoid high semantic. </a:t>
            </a:r>
          </a:p>
          <a:p>
            <a:pPr algn="just"/>
            <a:r>
              <a:rPr lang="en-US" sz="2400" dirty="0">
                <a:latin typeface="Times New Roman" panose="02020603050405020304" pitchFamily="18" charset="0"/>
                <a:cs typeface="Times New Roman" panose="02020603050405020304" pitchFamily="18" charset="0"/>
              </a:rPr>
              <a:t>This idea of using dilated convolutions with the inception module can be found as a means to deal with multi-scale information, a 1×1 convolutions before dilated convolutions for dimension reduction and an extra 1×1 convolution in parallel that acts as skip-connection between successive modules.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82575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DC3E61B-C8AA-0E7D-8AF1-72B53E18640F}"/>
              </a:ext>
            </a:extLst>
          </p:cNvPr>
          <p:cNvSpPr>
            <a:spLocks noGrp="1"/>
          </p:cNvSpPr>
          <p:nvPr>
            <p:ph idx="1"/>
          </p:nvPr>
        </p:nvSpPr>
        <p:spPr>
          <a:xfrm>
            <a:off x="223284" y="1444487"/>
            <a:ext cx="4338083" cy="2849217"/>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Architecture of the inception modules used in MesoInception-4. The module is parameterized using a, b, c, d ∈ N. The dilated convolutions are computed without stride.</a:t>
            </a:r>
          </a:p>
        </p:txBody>
      </p:sp>
      <p:sp>
        <p:nvSpPr>
          <p:cNvPr id="12" name="Rectangle 11">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D96F2DB8-268B-98B4-A6EE-DCDA62CF90B4}"/>
              </a:ext>
            </a:extLst>
          </p:cNvPr>
          <p:cNvPicPr>
            <a:picLocks noChangeAspect="1"/>
          </p:cNvPicPr>
          <p:nvPr/>
        </p:nvPicPr>
        <p:blipFill rotWithShape="1">
          <a:blip r:embed="rId2"/>
          <a:srcRect t="978" r="2" b="2"/>
          <a:stretch/>
        </p:blipFill>
        <p:spPr>
          <a:xfrm>
            <a:off x="5276088" y="640082"/>
            <a:ext cx="6276250" cy="5577838"/>
          </a:xfrm>
          <a:prstGeom prst="rect">
            <a:avLst/>
          </a:prstGeom>
          <a:effectLst/>
        </p:spPr>
      </p:pic>
    </p:spTree>
    <p:extLst>
      <p:ext uri="{BB962C8B-B14F-4D97-AF65-F5344CB8AC3E}">
        <p14:creationId xmlns:p14="http://schemas.microsoft.com/office/powerpoint/2010/main" val="1090126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22784-3377-DEAD-58BD-65CA31D28B27}"/>
              </a:ext>
            </a:extLst>
          </p:cNvPr>
          <p:cNvSpPr>
            <a:spLocks noGrp="1"/>
          </p:cNvSpPr>
          <p:nvPr>
            <p:ph type="title"/>
          </p:nvPr>
        </p:nvSpPr>
        <p:spPr>
          <a:xfrm>
            <a:off x="838200" y="365126"/>
            <a:ext cx="9808597" cy="1146176"/>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EXPERIMENTS</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74F534-195D-7DE4-E18D-C0E97FF8EE21}"/>
              </a:ext>
            </a:extLst>
          </p:cNvPr>
          <p:cNvSpPr>
            <a:spLocks noGrp="1"/>
          </p:cNvSpPr>
          <p:nvPr>
            <p:ph idx="1"/>
          </p:nvPr>
        </p:nvSpPr>
        <p:spPr>
          <a:xfrm>
            <a:off x="437322" y="2055811"/>
            <a:ext cx="8348869" cy="4121152"/>
          </a:xfrm>
        </p:spPr>
        <p:txBody>
          <a:bodyPr>
            <a:normAutofit/>
          </a:bodyPr>
          <a:lstStyle/>
          <a:p>
            <a:pPr algn="just"/>
            <a:r>
              <a:rPr lang="en-US" dirty="0">
                <a:latin typeface="Times New Roman" panose="02020603050405020304" pitchFamily="18" charset="0"/>
                <a:cs typeface="Times New Roman" panose="02020603050405020304" pitchFamily="18" charset="0"/>
              </a:rPr>
              <a:t>we expose the results of the implementation of the two proposed architectures to detect the studied digital forgeries. In order to extend our work to the real case of online videos, we also discuss the robustness of our method to video compression.</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following slides will give a brief idea about the datasets we considered for the experimentation.</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7501849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D394E-1148-3BF3-8D32-06B20EBDA8C6}"/>
              </a:ext>
            </a:extLst>
          </p:cNvPr>
          <p:cNvSpPr>
            <a:spLocks noGrp="1"/>
          </p:cNvSpPr>
          <p:nvPr>
            <p:ph type="title"/>
          </p:nvPr>
        </p:nvSpPr>
        <p:spPr>
          <a:xfrm>
            <a:off x="838200" y="365126"/>
            <a:ext cx="9808597" cy="1146176"/>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DATASETS</a:t>
            </a:r>
            <a:endParaRPr lang="en-US" dirty="0">
              <a:solidFill>
                <a:schemeClr val="bg1"/>
              </a:solidFill>
            </a:endParaRP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89AFA60-4727-DF22-B9D7-55E22BDF6EEA}"/>
              </a:ext>
            </a:extLst>
          </p:cNvPr>
          <p:cNvSpPr>
            <a:spLocks noGrp="1"/>
          </p:cNvSpPr>
          <p:nvPr>
            <p:ph idx="1"/>
          </p:nvPr>
        </p:nvSpPr>
        <p:spPr>
          <a:xfrm>
            <a:off x="543338" y="1876426"/>
            <a:ext cx="7712765" cy="449786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DEEPFAKE DATASET:</a:t>
            </a:r>
          </a:p>
          <a:p>
            <a:r>
              <a:rPr lang="en-US" sz="2400" dirty="0">
                <a:latin typeface="Times New Roman" panose="02020603050405020304" pitchFamily="18" charset="0"/>
                <a:cs typeface="Times New Roman" panose="02020603050405020304" pitchFamily="18" charset="0"/>
              </a:rPr>
              <a:t>Training auto-encoders for the forgery task requires several days of training with conventional processors to achieve realistic results and can only be done for two specific faces at a time. To have a sufficient variety of faces, we have rather chosen to download the profusion of videos available to the general public on the internet. </a:t>
            </a:r>
          </a:p>
          <a:p>
            <a:r>
              <a:rPr lang="en-US" sz="2400" dirty="0">
                <a:latin typeface="Times New Roman" panose="02020603050405020304" pitchFamily="18" charset="0"/>
                <a:cs typeface="Times New Roman" panose="02020603050405020304" pitchFamily="18" charset="0"/>
              </a:rPr>
              <a:t>Thus, 400 of forged videos have been collected from different platforms. Their duration ranges from approximately 7-10 seconds and have a minimum resolution of 1920*1080 pixels.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915467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owerPoint&#10;&#10;Description automatically generated with low confidence">
            <a:extLst>
              <a:ext uri="{FF2B5EF4-FFF2-40B4-BE49-F238E27FC236}">
                <a16:creationId xmlns:a16="http://schemas.microsoft.com/office/drawing/2014/main" id="{FC65BE0B-D5AE-50D2-D72F-4CEAB1D90E1E}"/>
              </a:ext>
            </a:extLst>
          </p:cNvPr>
          <p:cNvPicPr>
            <a:picLocks noGrp="1" noChangeAspect="1"/>
          </p:cNvPicPr>
          <p:nvPr>
            <p:ph idx="1"/>
          </p:nvPr>
        </p:nvPicPr>
        <p:blipFill>
          <a:blip r:embed="rId2"/>
          <a:stretch>
            <a:fillRect/>
          </a:stretch>
        </p:blipFill>
        <p:spPr>
          <a:xfrm>
            <a:off x="1" y="0"/>
            <a:ext cx="12192000" cy="6758609"/>
          </a:xfrm>
        </p:spPr>
      </p:pic>
    </p:spTree>
    <p:extLst>
      <p:ext uri="{BB962C8B-B14F-4D97-AF65-F5344CB8AC3E}">
        <p14:creationId xmlns:p14="http://schemas.microsoft.com/office/powerpoint/2010/main" val="305079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D5685-0C67-119E-81E9-260A1163CDE6}"/>
              </a:ext>
            </a:extLst>
          </p:cNvPr>
          <p:cNvSpPr>
            <a:spLocks noGrp="1"/>
          </p:cNvSpPr>
          <p:nvPr>
            <p:ph type="title"/>
          </p:nvPr>
        </p:nvSpPr>
        <p:spPr>
          <a:xfrm>
            <a:off x="838200" y="365126"/>
            <a:ext cx="9808597" cy="1146176"/>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DATASETS</a:t>
            </a:r>
            <a:r>
              <a:rPr lang="en-US" dirty="0">
                <a:solidFill>
                  <a:schemeClr val="bg1"/>
                </a:solidFill>
              </a:rPr>
              <a:t>	</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07D6A8-9012-2CA6-9607-3A19AC1FC09E}"/>
              </a:ext>
            </a:extLst>
          </p:cNvPr>
          <p:cNvSpPr>
            <a:spLocks noGrp="1"/>
          </p:cNvSpPr>
          <p:nvPr>
            <p:ph idx="1"/>
          </p:nvPr>
        </p:nvSpPr>
        <p:spPr>
          <a:xfrm>
            <a:off x="344556" y="1876426"/>
            <a:ext cx="7911547" cy="461644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FACE2FACE:</a:t>
            </a:r>
          </a:p>
          <a:p>
            <a:pPr algn="just"/>
            <a:r>
              <a:rPr lang="en-US" dirty="0">
                <a:latin typeface="Times New Roman" panose="02020603050405020304" pitchFamily="18" charset="0"/>
                <a:cs typeface="Times New Roman" panose="02020603050405020304" pitchFamily="18" charset="0"/>
              </a:rPr>
              <a:t>Additionally, to the Deepfake dataset, we have examined whether the proposed architecture could be used to detect other face forgeries.</a:t>
            </a:r>
          </a:p>
          <a:p>
            <a:pPr algn="just"/>
            <a:r>
              <a:rPr lang="en-US" dirty="0">
                <a:latin typeface="Times New Roman" panose="02020603050405020304" pitchFamily="18" charset="0"/>
                <a:cs typeface="Times New Roman" panose="02020603050405020304" pitchFamily="18" charset="0"/>
              </a:rPr>
              <a:t>The Face Forensics dataset contains over a thousand forged videos and their original using the Face2Face approach. This dataset is already split into a training, validation and testing set.</a:t>
            </a:r>
          </a:p>
          <a:p>
            <a:pPr algn="just"/>
            <a:endParaRPr lang="en-US"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493405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owerPoint&#10;&#10;Description automatically generated">
            <a:extLst>
              <a:ext uri="{FF2B5EF4-FFF2-40B4-BE49-F238E27FC236}">
                <a16:creationId xmlns:a16="http://schemas.microsoft.com/office/drawing/2014/main" id="{30555BA6-B683-166C-37D6-63361440DA2D}"/>
              </a:ext>
            </a:extLst>
          </p:cNvPr>
          <p:cNvPicPr>
            <a:picLocks noGrp="1" noChangeAspect="1"/>
          </p:cNvPicPr>
          <p:nvPr>
            <p:ph idx="1"/>
          </p:nvPr>
        </p:nvPicPr>
        <p:blipFill>
          <a:blip r:embed="rId2"/>
          <a:stretch>
            <a:fillRect/>
          </a:stretch>
        </p:blipFill>
        <p:spPr>
          <a:xfrm>
            <a:off x="1" y="0"/>
            <a:ext cx="12192000" cy="6858000"/>
          </a:xfrm>
        </p:spPr>
      </p:pic>
    </p:spTree>
    <p:extLst>
      <p:ext uri="{BB962C8B-B14F-4D97-AF65-F5344CB8AC3E}">
        <p14:creationId xmlns:p14="http://schemas.microsoft.com/office/powerpoint/2010/main" val="174234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756B-5D18-30A9-5A12-509F1CA6177F}"/>
              </a:ext>
            </a:extLst>
          </p:cNvPr>
          <p:cNvSpPr>
            <a:spLocks noGrp="1"/>
          </p:cNvSpPr>
          <p:nvPr>
            <p:ph type="title"/>
          </p:nvPr>
        </p:nvSpPr>
        <p:spPr>
          <a:xfrm>
            <a:off x="838200" y="681037"/>
            <a:ext cx="10515600" cy="1325563"/>
          </a:xfrm>
        </p:spPr>
        <p:txBody>
          <a:bodyPr/>
          <a:lstStyle/>
          <a:p>
            <a:r>
              <a:rPr lang="en-US" dirty="0">
                <a:latin typeface="Times New Roman" panose="02020603050405020304" pitchFamily="18" charset="0"/>
                <a:cs typeface="Times New Roman" panose="02020603050405020304" pitchFamily="18" charset="0"/>
              </a:rPr>
              <a:t>CONTENTS: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graphicFrame>
        <p:nvGraphicFramePr>
          <p:cNvPr id="5" name="Content Placeholder 2">
            <a:extLst>
              <a:ext uri="{FF2B5EF4-FFF2-40B4-BE49-F238E27FC236}">
                <a16:creationId xmlns:a16="http://schemas.microsoft.com/office/drawing/2014/main" id="{0645A566-E23E-5157-8388-3528513ADEF4}"/>
              </a:ext>
            </a:extLst>
          </p:cNvPr>
          <p:cNvGraphicFramePr>
            <a:graphicFrameLocks noGrp="1"/>
          </p:cNvGraphicFramePr>
          <p:nvPr>
            <p:ph idx="1"/>
            <p:extLst>
              <p:ext uri="{D42A27DB-BD31-4B8C-83A1-F6EECF244321}">
                <p14:modId xmlns:p14="http://schemas.microsoft.com/office/powerpoint/2010/main" val="71103376"/>
              </p:ext>
            </p:extLst>
          </p:nvPr>
        </p:nvGraphicFramePr>
        <p:xfrm>
          <a:off x="838200" y="1690688"/>
          <a:ext cx="1051560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000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1C57-5C99-0A5E-43B2-A7D5FAFE9336}"/>
              </a:ext>
            </a:extLst>
          </p:cNvPr>
          <p:cNvSpPr>
            <a:spLocks noGrp="1"/>
          </p:cNvSpPr>
          <p:nvPr>
            <p:ph type="title"/>
          </p:nvPr>
        </p:nvSpPr>
        <p:spPr>
          <a:xfrm>
            <a:off x="511146" y="0"/>
            <a:ext cx="4829480" cy="987731"/>
          </a:xfrm>
        </p:spPr>
        <p:txBody>
          <a:bodyPr>
            <a:normAutofit/>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EE7FA07F-0129-A698-3C7E-1379CFE6F3A2}"/>
              </a:ext>
            </a:extLst>
          </p:cNvPr>
          <p:cNvSpPr>
            <a:spLocks noGrp="1"/>
          </p:cNvSpPr>
          <p:nvPr>
            <p:ph idx="1"/>
          </p:nvPr>
        </p:nvSpPr>
        <p:spPr>
          <a:xfrm>
            <a:off x="511146" y="845857"/>
            <a:ext cx="6071634" cy="5840277"/>
          </a:xfrm>
        </p:spPr>
        <p:txBody>
          <a:bodyPr anchor="t">
            <a:noAutofit/>
          </a:bodyPr>
          <a:lstStyle/>
          <a:p>
            <a:pPr marL="0" indent="0">
              <a:buNone/>
            </a:pPr>
            <a:r>
              <a:rPr lang="en-US" sz="1100" dirty="0">
                <a:latin typeface="Times New Roman" panose="02020603050405020304" pitchFamily="18" charset="0"/>
                <a:cs typeface="Times New Roman" panose="02020603050405020304" pitchFamily="18" charset="0"/>
              </a:rPr>
              <a:t>Predicted : [[0.04141179]] </a:t>
            </a:r>
          </a:p>
          <a:p>
            <a:pPr marL="0" indent="0">
              <a:buNone/>
            </a:pPr>
            <a:r>
              <a:rPr lang="en-US" sz="1100" dirty="0">
                <a:latin typeface="Times New Roman" panose="02020603050405020304" pitchFamily="18" charset="0"/>
                <a:cs typeface="Times New Roman" panose="02020603050405020304" pitchFamily="18" charset="0"/>
              </a:rPr>
              <a:t>Real class :  [0.]</a:t>
            </a: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with meso_f2f classifier:</a:t>
            </a: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dirty="0">
                <a:highlight>
                  <a:srgbClr val="FFFF00"/>
                </a:highlight>
                <a:latin typeface="Times New Roman" panose="02020603050405020304" pitchFamily="18" charset="0"/>
                <a:cs typeface="Times New Roman" panose="02020603050405020304" pitchFamily="18" charset="0"/>
              </a:rPr>
              <a:t>Predicted : [[0.8810234]] </a:t>
            </a:r>
          </a:p>
          <a:p>
            <a:pPr marL="0" indent="0">
              <a:buNone/>
            </a:pPr>
            <a:r>
              <a:rPr lang="en-US" sz="1100" dirty="0">
                <a:latin typeface="Times New Roman" panose="02020603050405020304" pitchFamily="18" charset="0"/>
                <a:cs typeface="Times New Roman" panose="02020603050405020304" pitchFamily="18" charset="0"/>
              </a:rPr>
              <a:t>Real class : [1.]</a:t>
            </a:r>
          </a:p>
          <a:p>
            <a:pPr marL="0" indent="0">
              <a:buNone/>
            </a:pPr>
            <a:r>
              <a:rPr lang="en-US" sz="1100" dirty="0">
                <a:latin typeface="Times New Roman" panose="02020603050405020304" pitchFamily="18" charset="0"/>
                <a:cs typeface="Times New Roman" panose="02020603050405020304" pitchFamily="18" charset="0"/>
              </a:rPr>
              <a:t>Dealing with video  aassnaulhq.mp4</a:t>
            </a:r>
          </a:p>
          <a:p>
            <a:pPr marL="0" indent="0">
              <a:buNone/>
            </a:pPr>
            <a:r>
              <a:rPr lang="en-US" sz="1100" dirty="0">
                <a:latin typeface="Times New Roman" panose="02020603050405020304" pitchFamily="18" charset="0"/>
                <a:cs typeface="Times New Roman" panose="02020603050405020304" pitchFamily="18" charset="0"/>
              </a:rPr>
              <a:t>Face extraction warning :  0 - no face</a:t>
            </a:r>
          </a:p>
          <a:p>
            <a:pPr marL="0" indent="0">
              <a:buNone/>
            </a:pPr>
            <a:r>
              <a:rPr lang="en-US" sz="1100" dirty="0">
                <a:latin typeface="Times New Roman" panose="02020603050405020304" pitchFamily="18" charset="0"/>
                <a:cs typeface="Times New Roman" panose="02020603050405020304" pitchFamily="18" charset="0"/>
              </a:rPr>
              <a:t>Face extraction warning :  10 - no face</a:t>
            </a:r>
          </a:p>
          <a:p>
            <a:pPr marL="0" indent="0">
              <a:buNone/>
            </a:pPr>
            <a:r>
              <a:rPr lang="en-US" sz="1100" dirty="0">
                <a:latin typeface="Times New Roman" panose="02020603050405020304" pitchFamily="18" charset="0"/>
                <a:cs typeface="Times New Roman" panose="02020603050405020304" pitchFamily="18" charset="0"/>
              </a:rPr>
              <a:t>Face extraction warning :  20 - no face</a:t>
            </a:r>
          </a:p>
          <a:p>
            <a:pPr marL="0" indent="0">
              <a:buNone/>
            </a:pPr>
            <a:r>
              <a:rPr lang="en-US" sz="1100" dirty="0">
                <a:latin typeface="Times New Roman" panose="02020603050405020304" pitchFamily="18" charset="0"/>
                <a:cs typeface="Times New Roman" panose="02020603050405020304" pitchFamily="18" charset="0"/>
              </a:rPr>
              <a:t>Face extraction warning :  30 - no face</a:t>
            </a:r>
          </a:p>
          <a:p>
            <a:pPr marL="0" indent="0">
              <a:buNone/>
            </a:pPr>
            <a:r>
              <a:rPr lang="en-US" sz="1100" dirty="0">
                <a:latin typeface="Times New Roman" panose="02020603050405020304" pitchFamily="18" charset="0"/>
                <a:cs typeface="Times New Roman" panose="02020603050405020304" pitchFamily="18" charset="0"/>
              </a:rPr>
              <a:t>Face extraction warning :  40 - no face</a:t>
            </a:r>
          </a:p>
          <a:p>
            <a:pPr marL="0" indent="0">
              <a:buNone/>
            </a:pPr>
            <a:r>
              <a:rPr lang="en-US" sz="1100" dirty="0">
                <a:latin typeface="Times New Roman" panose="02020603050405020304" pitchFamily="18" charset="0"/>
                <a:cs typeface="Times New Roman" panose="02020603050405020304" pitchFamily="18" charset="0"/>
              </a:rPr>
              <a:t>Face extraction warning :  50 - no face</a:t>
            </a:r>
          </a:p>
          <a:p>
            <a:pPr marL="0" indent="0">
              <a:buNone/>
            </a:pPr>
            <a:r>
              <a:rPr lang="en-US" sz="1100" dirty="0">
                <a:latin typeface="Times New Roman" panose="02020603050405020304" pitchFamily="18" charset="0"/>
                <a:cs typeface="Times New Roman" panose="02020603050405020304" pitchFamily="18" charset="0"/>
              </a:rPr>
              <a:t>Face extraction warning :  60 - no face</a:t>
            </a:r>
          </a:p>
          <a:p>
            <a:pPr marL="0" indent="0">
              <a:buNone/>
            </a:pPr>
            <a:r>
              <a:rPr lang="en-US" sz="1100" dirty="0">
                <a:latin typeface="Times New Roman" panose="02020603050405020304" pitchFamily="18" charset="0"/>
                <a:cs typeface="Times New Roman" panose="02020603050405020304" pitchFamily="18" charset="0"/>
              </a:rPr>
              <a:t>Face extraction warning :  70 - found face in full frame [(80, 469, 155, 395)]</a:t>
            </a:r>
          </a:p>
          <a:p>
            <a:pPr marL="0" indent="0">
              <a:buNone/>
            </a:pPr>
            <a:r>
              <a:rPr lang="en-US" sz="1100" dirty="0">
                <a:latin typeface="Times New Roman" panose="02020603050405020304" pitchFamily="18" charset="0"/>
                <a:cs typeface="Times New Roman" panose="02020603050405020304" pitchFamily="18" charset="0"/>
              </a:rPr>
              <a:t>Face extraction warning :  80 - found face in full frame [(174, 931, 308, 797)]</a:t>
            </a:r>
          </a:p>
          <a:p>
            <a:pPr marL="0" indent="0">
              <a:buNone/>
            </a:pPr>
            <a:r>
              <a:rPr lang="en-US" sz="1100" dirty="0">
                <a:latin typeface="Times New Roman" panose="02020603050405020304" pitchFamily="18" charset="0"/>
                <a:cs typeface="Times New Roman" panose="02020603050405020304" pitchFamily="18" charset="0"/>
              </a:rPr>
              <a:t>Face extraction report of </a:t>
            </a:r>
            <a:r>
              <a:rPr lang="en-US" sz="1100" dirty="0" err="1">
                <a:latin typeface="Times New Roman" panose="02020603050405020304" pitchFamily="18" charset="0"/>
                <a:cs typeface="Times New Roman" panose="02020603050405020304" pitchFamily="18" charset="0"/>
              </a:rPr>
              <a:t>not_found</a:t>
            </a:r>
            <a:r>
              <a:rPr lang="en-US" sz="1100" dirty="0">
                <a:latin typeface="Times New Roman" panose="02020603050405020304" pitchFamily="18" charset="0"/>
                <a:cs typeface="Times New Roman" panose="02020603050405020304" pitchFamily="18" charset="0"/>
              </a:rPr>
              <a:t> : 9</a:t>
            </a:r>
          </a:p>
          <a:p>
            <a:pPr marL="0" indent="0">
              <a:buNone/>
            </a:pPr>
            <a:r>
              <a:rPr lang="en-US" sz="1100" dirty="0">
                <a:latin typeface="Times New Roman" panose="02020603050405020304" pitchFamily="18" charset="0"/>
                <a:cs typeface="Times New Roman" panose="02020603050405020304" pitchFamily="18" charset="0"/>
              </a:rPr>
              <a:t>Face extraction report of </a:t>
            </a:r>
            <a:r>
              <a:rPr lang="en-US" sz="1100" dirty="0" err="1">
                <a:latin typeface="Times New Roman" panose="02020603050405020304" pitchFamily="18" charset="0"/>
                <a:cs typeface="Times New Roman" panose="02020603050405020304" pitchFamily="18" charset="0"/>
              </a:rPr>
              <a:t>no_face</a:t>
            </a:r>
            <a:r>
              <a:rPr lang="en-US" sz="1100" dirty="0">
                <a:latin typeface="Times New Roman" panose="02020603050405020304" pitchFamily="18" charset="0"/>
                <a:cs typeface="Times New Roman" panose="02020603050405020304" pitchFamily="18" charset="0"/>
              </a:rPr>
              <a:t> : 7</a:t>
            </a:r>
          </a:p>
          <a:p>
            <a:pPr marL="0" indent="0">
              <a:buNone/>
            </a:pPr>
            <a:r>
              <a:rPr lang="en-US" sz="1100" dirty="0">
                <a:latin typeface="Times New Roman" panose="02020603050405020304" pitchFamily="18" charset="0"/>
                <a:cs typeface="Times New Roman" panose="02020603050405020304" pitchFamily="18" charset="0"/>
              </a:rPr>
              <a:t>Predicting  aassnaulhq.mp4</a:t>
            </a:r>
          </a:p>
          <a:p>
            <a:pPr marL="0" indent="0">
              <a:buNone/>
            </a:pPr>
            <a:r>
              <a:rPr lang="en-US" sz="1100" dirty="0">
                <a:latin typeface="Times New Roman" panose="02020603050405020304" pitchFamily="18" charset="0"/>
                <a:cs typeface="Times New Roman" panose="02020603050405020304" pitchFamily="18" charset="0"/>
              </a:rPr>
              <a:t>2022-12-04 20:26:40.263287: W </a:t>
            </a:r>
          </a:p>
          <a:p>
            <a:pPr marL="0" indent="0">
              <a:buNone/>
            </a:pPr>
            <a:endParaRPr lang="en-US" sz="1100" dirty="0">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ngerprint">
            <a:extLst>
              <a:ext uri="{FF2B5EF4-FFF2-40B4-BE49-F238E27FC236}">
                <a16:creationId xmlns:a16="http://schemas.microsoft.com/office/drawing/2014/main" id="{1A0228F0-9F13-9509-0323-2C0E48A2D2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36343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B7944-0ADF-1DE5-46E0-483E3F55EBCF}"/>
              </a:ext>
            </a:extLst>
          </p:cNvPr>
          <p:cNvSpPr>
            <a:spLocks noGrp="1"/>
          </p:cNvSpPr>
          <p:nvPr>
            <p:ph idx="1"/>
          </p:nvPr>
        </p:nvSpPr>
        <p:spPr>
          <a:xfrm>
            <a:off x="838200" y="503583"/>
            <a:ext cx="7285383" cy="5976730"/>
          </a:xfrm>
        </p:spPr>
        <p:txBody>
          <a:bodyPr>
            <a:normAutofit/>
          </a:bodyPr>
          <a:lstStyle/>
          <a:p>
            <a:pPr marL="0" indent="0">
              <a:buNone/>
            </a:pPr>
            <a:r>
              <a:rPr lang="en-US" sz="1200" dirty="0" err="1">
                <a:latin typeface="Times New Roman" panose="02020603050405020304" pitchFamily="18" charset="0"/>
                <a:cs typeface="Times New Roman" panose="02020603050405020304" pitchFamily="18" charset="0"/>
              </a:rPr>
              <a:t>tensorflow</a:t>
            </a:r>
            <a:r>
              <a:rPr lang="en-US" sz="1200" dirty="0">
                <a:latin typeface="Times New Roman" panose="02020603050405020304" pitchFamily="18" charset="0"/>
                <a:cs typeface="Times New Roman" panose="02020603050405020304" pitchFamily="18" charset="0"/>
              </a:rPr>
              <a:t>/core/framework/cpu_allocator_impl.cc:80] Allocation of 18087936 exceeds 10% of free system memory.</a:t>
            </a:r>
          </a:p>
          <a:p>
            <a:pPr marL="0" indent="0">
              <a:buNone/>
            </a:pPr>
            <a:r>
              <a:rPr lang="en-US" sz="1200" dirty="0">
                <a:latin typeface="Times New Roman" panose="02020603050405020304" pitchFamily="18" charset="0"/>
                <a:cs typeface="Times New Roman" panose="02020603050405020304" pitchFamily="18" charset="0"/>
              </a:rPr>
              <a:t>2022-12-04 20:26:40.280015: W </a:t>
            </a:r>
            <a:r>
              <a:rPr lang="en-US" sz="1200" dirty="0" err="1">
                <a:latin typeface="Times New Roman" panose="02020603050405020304" pitchFamily="18" charset="0"/>
                <a:cs typeface="Times New Roman" panose="02020603050405020304" pitchFamily="18" charset="0"/>
              </a:rPr>
              <a:t>tensorflow</a:t>
            </a:r>
            <a:r>
              <a:rPr lang="en-US" sz="1200" dirty="0">
                <a:latin typeface="Times New Roman" panose="02020603050405020304" pitchFamily="18" charset="0"/>
                <a:cs typeface="Times New Roman" panose="02020603050405020304" pitchFamily="18" charset="0"/>
              </a:rPr>
              <a:t>/core/framework/cpu_allocator_impl.cc:80] Allocation of 48234496 exceeds 10% of free system memory.</a:t>
            </a:r>
          </a:p>
          <a:p>
            <a:pPr marL="0" indent="0">
              <a:buNone/>
            </a:pPr>
            <a:r>
              <a:rPr lang="en-US" sz="1200" dirty="0">
                <a:latin typeface="Times New Roman" panose="02020603050405020304" pitchFamily="18" charset="0"/>
                <a:cs typeface="Times New Roman" panose="02020603050405020304" pitchFamily="18" charset="0"/>
              </a:rPr>
              <a:t>2022-12-04 20:26:40.397870: W </a:t>
            </a:r>
            <a:r>
              <a:rPr lang="en-US" sz="1200" dirty="0" err="1">
                <a:latin typeface="Times New Roman" panose="02020603050405020304" pitchFamily="18" charset="0"/>
                <a:cs typeface="Times New Roman" panose="02020603050405020304" pitchFamily="18" charset="0"/>
              </a:rPr>
              <a:t>tensorflow</a:t>
            </a:r>
            <a:r>
              <a:rPr lang="en-US" sz="1200" dirty="0">
                <a:latin typeface="Times New Roman" panose="02020603050405020304" pitchFamily="18" charset="0"/>
                <a:cs typeface="Times New Roman" panose="02020603050405020304" pitchFamily="18" charset="0"/>
              </a:rPr>
              <a:t>/core/framework/cpu_allocator_impl.cc:80] Allocation of 48234496 exceeds 10% of free system memory.</a:t>
            </a:r>
          </a:p>
          <a:p>
            <a:pPr marL="0" indent="0">
              <a:buNone/>
            </a:pPr>
            <a:r>
              <a:rPr lang="en-US" sz="1200" dirty="0">
                <a:latin typeface="Times New Roman" panose="02020603050405020304" pitchFamily="18" charset="0"/>
                <a:cs typeface="Times New Roman" panose="02020603050405020304" pitchFamily="18" charset="0"/>
              </a:rPr>
              <a:t>2022-12-04 20:26:40.447838: W </a:t>
            </a:r>
            <a:r>
              <a:rPr lang="en-US" sz="1200" dirty="0" err="1">
                <a:latin typeface="Times New Roman" panose="02020603050405020304" pitchFamily="18" charset="0"/>
                <a:cs typeface="Times New Roman" panose="02020603050405020304" pitchFamily="18" charset="0"/>
              </a:rPr>
              <a:t>tensorflow</a:t>
            </a:r>
            <a:r>
              <a:rPr lang="en-US" sz="1200" dirty="0">
                <a:latin typeface="Times New Roman" panose="02020603050405020304" pitchFamily="18" charset="0"/>
                <a:cs typeface="Times New Roman" panose="02020603050405020304" pitchFamily="18" charset="0"/>
              </a:rPr>
              <a:t>/core/framework/cpu_allocator_impl.cc:80] Allocation of 12058624 exceeds 10% of free system memory.</a:t>
            </a:r>
          </a:p>
          <a:p>
            <a:pPr marL="0" indent="0">
              <a:buNone/>
            </a:pPr>
            <a:r>
              <a:rPr lang="en-US" sz="1200" dirty="0">
                <a:latin typeface="Times New Roman" panose="02020603050405020304" pitchFamily="18" charset="0"/>
                <a:cs typeface="Times New Roman" panose="02020603050405020304" pitchFamily="18" charset="0"/>
              </a:rPr>
              <a:t>2022-12-04 20:26:40.483133: W </a:t>
            </a:r>
            <a:r>
              <a:rPr lang="en-US" sz="1200" dirty="0" err="1">
                <a:latin typeface="Times New Roman" panose="02020603050405020304" pitchFamily="18" charset="0"/>
                <a:cs typeface="Times New Roman" panose="02020603050405020304" pitchFamily="18" charset="0"/>
              </a:rPr>
              <a:t>tensorflow</a:t>
            </a:r>
            <a:r>
              <a:rPr lang="en-US" sz="1200" dirty="0">
                <a:latin typeface="Times New Roman" panose="02020603050405020304" pitchFamily="18" charset="0"/>
                <a:cs typeface="Times New Roman" panose="02020603050405020304" pitchFamily="18" charset="0"/>
              </a:rPr>
              <a:t>/core/framework/cpu_allocator_impl.cc:80] Allocation of 12058624 exceeds 10% of free system memory.</a:t>
            </a:r>
          </a:p>
          <a:p>
            <a:pPr marL="0" indent="0">
              <a:buNone/>
            </a:pPr>
            <a:r>
              <a:rPr lang="en-US" sz="1200" dirty="0">
                <a:latin typeface="Times New Roman" panose="02020603050405020304" pitchFamily="18" charset="0"/>
                <a:cs typeface="Times New Roman" panose="02020603050405020304" pitchFamily="18" charset="0"/>
              </a:rPr>
              <a:t>Dealing with video  aayfryxljh.mp4</a:t>
            </a:r>
          </a:p>
          <a:p>
            <a:pPr marL="0" indent="0">
              <a:buNone/>
            </a:pPr>
            <a:r>
              <a:rPr lang="en-US" sz="1200" dirty="0">
                <a:latin typeface="Times New Roman" panose="02020603050405020304" pitchFamily="18" charset="0"/>
                <a:cs typeface="Times New Roman" panose="02020603050405020304" pitchFamily="18" charset="0"/>
              </a:rPr>
              <a:t>Face extraction warning :  0 - found face in full frame [(422, 1085, 615, 892)]</a:t>
            </a:r>
          </a:p>
          <a:p>
            <a:pPr marL="0" indent="0">
              <a:buNone/>
            </a:pPr>
            <a:r>
              <a:rPr lang="en-US" sz="1200" dirty="0">
                <a:latin typeface="Times New Roman" panose="02020603050405020304" pitchFamily="18" charset="0"/>
                <a:cs typeface="Times New Roman" panose="02020603050405020304" pitchFamily="18" charset="0"/>
              </a:rPr>
              <a:t>Face extraction report of </a:t>
            </a:r>
            <a:r>
              <a:rPr lang="en-US" sz="1200" dirty="0" err="1">
                <a:latin typeface="Times New Roman" panose="02020603050405020304" pitchFamily="18" charset="0"/>
                <a:cs typeface="Times New Roman" panose="02020603050405020304" pitchFamily="18" charset="0"/>
              </a:rPr>
              <a:t>not_found</a:t>
            </a:r>
            <a:r>
              <a:rPr lang="en-US" sz="1200" dirty="0">
                <a:latin typeface="Times New Roman" panose="02020603050405020304" pitchFamily="18" charset="0"/>
                <a:cs typeface="Times New Roman" panose="02020603050405020304" pitchFamily="18" charset="0"/>
              </a:rPr>
              <a:t> : 1</a:t>
            </a:r>
          </a:p>
          <a:p>
            <a:pPr marL="0" indent="0">
              <a:buNone/>
            </a:pPr>
            <a:r>
              <a:rPr lang="en-US" sz="1200" dirty="0">
                <a:latin typeface="Times New Roman" panose="02020603050405020304" pitchFamily="18" charset="0"/>
                <a:cs typeface="Times New Roman" panose="02020603050405020304" pitchFamily="18" charset="0"/>
              </a:rPr>
              <a:t>Face extraction report of </a:t>
            </a:r>
            <a:r>
              <a:rPr lang="en-US" sz="1200" dirty="0" err="1">
                <a:latin typeface="Times New Roman" panose="02020603050405020304" pitchFamily="18" charset="0"/>
                <a:cs typeface="Times New Roman" panose="02020603050405020304" pitchFamily="18" charset="0"/>
              </a:rPr>
              <a:t>no_face</a:t>
            </a:r>
            <a:r>
              <a:rPr lang="en-US" sz="1200" dirty="0">
                <a:latin typeface="Times New Roman" panose="02020603050405020304" pitchFamily="18" charset="0"/>
                <a:cs typeface="Times New Roman" panose="02020603050405020304" pitchFamily="18" charset="0"/>
              </a:rPr>
              <a:t> : 0</a:t>
            </a:r>
          </a:p>
          <a:p>
            <a:pPr marL="0" indent="0">
              <a:buNone/>
            </a:pPr>
            <a:r>
              <a:rPr lang="en-US" sz="1200" dirty="0">
                <a:latin typeface="Times New Roman" panose="02020603050405020304" pitchFamily="18" charset="0"/>
                <a:cs typeface="Times New Roman" panose="02020603050405020304" pitchFamily="18" charset="0"/>
              </a:rPr>
              <a:t>Predicting  aayfryxljh.mp4</a:t>
            </a:r>
          </a:p>
          <a:p>
            <a:pPr marL="0" indent="0">
              <a:buNone/>
            </a:pPr>
            <a:r>
              <a:rPr lang="en-US" sz="1200" dirty="0">
                <a:latin typeface="Times New Roman" panose="02020603050405020304" pitchFamily="18" charset="0"/>
                <a:cs typeface="Times New Roman" panose="02020603050405020304" pitchFamily="18" charset="0"/>
              </a:rPr>
              <a:t>Dealing with video  acazlolrpz.mp4</a:t>
            </a:r>
          </a:p>
          <a:p>
            <a:pPr marL="0" indent="0">
              <a:buNone/>
            </a:pPr>
            <a:r>
              <a:rPr lang="en-US" sz="1200" dirty="0">
                <a:latin typeface="Times New Roman" panose="02020603050405020304" pitchFamily="18" charset="0"/>
                <a:cs typeface="Times New Roman" panose="02020603050405020304" pitchFamily="18" charset="0"/>
              </a:rPr>
              <a:t>Face extraction warning :  0 - found face in full frame [(423, 1474, 584, 1314)]</a:t>
            </a:r>
          </a:p>
          <a:p>
            <a:pPr marL="0" indent="0">
              <a:buNone/>
            </a:pPr>
            <a:r>
              <a:rPr lang="en-US" sz="1200" dirty="0">
                <a:latin typeface="Times New Roman" panose="02020603050405020304" pitchFamily="18" charset="0"/>
                <a:cs typeface="Times New Roman" panose="02020603050405020304" pitchFamily="18" charset="0"/>
              </a:rPr>
              <a:t>Face extraction report of </a:t>
            </a:r>
            <a:r>
              <a:rPr lang="en-US" sz="1200" dirty="0" err="1">
                <a:latin typeface="Times New Roman" panose="02020603050405020304" pitchFamily="18" charset="0"/>
                <a:cs typeface="Times New Roman" panose="02020603050405020304" pitchFamily="18" charset="0"/>
              </a:rPr>
              <a:t>not_found</a:t>
            </a:r>
            <a:r>
              <a:rPr lang="en-US" sz="1200" dirty="0">
                <a:latin typeface="Times New Roman" panose="02020603050405020304" pitchFamily="18" charset="0"/>
                <a:cs typeface="Times New Roman" panose="02020603050405020304" pitchFamily="18" charset="0"/>
              </a:rPr>
              <a:t> : 1</a:t>
            </a:r>
          </a:p>
          <a:p>
            <a:pPr marL="0" indent="0">
              <a:buNone/>
            </a:pPr>
            <a:r>
              <a:rPr lang="en-US" sz="1200" dirty="0">
                <a:latin typeface="Times New Roman" panose="02020603050405020304" pitchFamily="18" charset="0"/>
                <a:cs typeface="Times New Roman" panose="02020603050405020304" pitchFamily="18" charset="0"/>
              </a:rPr>
              <a:t>Face extraction report of </a:t>
            </a:r>
            <a:r>
              <a:rPr lang="en-US" sz="1200" dirty="0" err="1">
                <a:latin typeface="Times New Roman" panose="02020603050405020304" pitchFamily="18" charset="0"/>
                <a:cs typeface="Times New Roman" panose="02020603050405020304" pitchFamily="18" charset="0"/>
              </a:rPr>
              <a:t>no_face</a:t>
            </a:r>
            <a:r>
              <a:rPr lang="en-US" sz="1200" dirty="0">
                <a:latin typeface="Times New Roman" panose="02020603050405020304" pitchFamily="18" charset="0"/>
                <a:cs typeface="Times New Roman" panose="02020603050405020304" pitchFamily="18" charset="0"/>
              </a:rPr>
              <a:t> : 0</a:t>
            </a:r>
          </a:p>
          <a:p>
            <a:pPr marL="0" indent="0">
              <a:buNone/>
            </a:pPr>
            <a:r>
              <a:rPr lang="en-US" sz="1200" dirty="0">
                <a:latin typeface="Times New Roman" panose="02020603050405020304" pitchFamily="18" charset="0"/>
                <a:cs typeface="Times New Roman" panose="02020603050405020304" pitchFamily="18" charset="0"/>
              </a:rPr>
              <a:t>Predicting  acazlolrpz.mp4</a:t>
            </a:r>
          </a:p>
          <a:p>
            <a:pPr marL="0" indent="0">
              <a:buNone/>
            </a:pPr>
            <a:r>
              <a:rPr lang="en-US" sz="1200" dirty="0">
                <a:latin typeface="Times New Roman" panose="02020603050405020304" pitchFamily="18" charset="0"/>
                <a:cs typeface="Times New Roman" panose="02020603050405020304" pitchFamily="18" charset="0"/>
              </a:rPr>
              <a:t>Dealing with video  adohdulfwb.mp4</a:t>
            </a: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07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507F7-08D1-B368-B532-B39A8D5133E6}"/>
              </a:ext>
            </a:extLst>
          </p:cNvPr>
          <p:cNvSpPr>
            <a:spLocks noGrp="1"/>
          </p:cNvSpPr>
          <p:nvPr>
            <p:ph idx="1"/>
          </p:nvPr>
        </p:nvSpPr>
        <p:spPr>
          <a:xfrm>
            <a:off x="838200" y="754912"/>
            <a:ext cx="6328144" cy="5592725"/>
          </a:xfrm>
        </p:spPr>
        <p:txBody>
          <a:bodyPr>
            <a:normAutofit fontScale="40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Face extraction warning :  0 - found face in full frame [(148, 969, 379, 738)]</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not_found</a:t>
            </a:r>
            <a:r>
              <a:rPr lang="en-US" dirty="0">
                <a:latin typeface="Times New Roman" panose="02020603050405020304" pitchFamily="18" charset="0"/>
                <a:cs typeface="Times New Roman" panose="02020603050405020304" pitchFamily="18" charset="0"/>
              </a:rPr>
              <a:t> : 1</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no_face</a:t>
            </a:r>
            <a:r>
              <a:rPr lang="en-US" dirty="0">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Predicting  adohdulfwb.mp4</a:t>
            </a:r>
          </a:p>
          <a:p>
            <a:pPr marL="0" indent="0">
              <a:buNone/>
            </a:pPr>
            <a:r>
              <a:rPr lang="en-US" dirty="0">
                <a:latin typeface="Times New Roman" panose="02020603050405020304" pitchFamily="18" charset="0"/>
                <a:cs typeface="Times New Roman" panose="02020603050405020304" pitchFamily="18" charset="0"/>
              </a:rPr>
              <a:t>Dealing with video  ahjnxtiamx.mp4</a:t>
            </a:r>
          </a:p>
          <a:p>
            <a:pPr marL="0" indent="0">
              <a:buNone/>
            </a:pPr>
            <a:r>
              <a:rPr lang="en-US" dirty="0">
                <a:latin typeface="Times New Roman" panose="02020603050405020304" pitchFamily="18" charset="0"/>
                <a:cs typeface="Times New Roman" panose="02020603050405020304" pitchFamily="18" charset="0"/>
              </a:rPr>
              <a:t>Face extraction warning :  0 - found face in full frame [(337, 892, 529, 700)]</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not_found</a:t>
            </a:r>
            <a:r>
              <a:rPr lang="en-US" dirty="0">
                <a:latin typeface="Times New Roman" panose="02020603050405020304" pitchFamily="18" charset="0"/>
                <a:cs typeface="Times New Roman" panose="02020603050405020304" pitchFamily="18" charset="0"/>
              </a:rPr>
              <a:t> : 1</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no_face</a:t>
            </a:r>
            <a:r>
              <a:rPr lang="en-US" dirty="0">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Predicting  ahjnxtiamx.mp4</a:t>
            </a:r>
          </a:p>
          <a:p>
            <a:pPr marL="0" indent="0">
              <a:buNone/>
            </a:pPr>
            <a:r>
              <a:rPr lang="en-US" dirty="0">
                <a:latin typeface="Times New Roman" panose="02020603050405020304" pitchFamily="18" charset="0"/>
                <a:cs typeface="Times New Roman" panose="02020603050405020304" pitchFamily="18" charset="0"/>
              </a:rPr>
              <a:t>Dealing with video  ajiyrjfyzp.mp4</a:t>
            </a:r>
          </a:p>
          <a:p>
            <a:pPr marL="0" indent="0">
              <a:buNone/>
            </a:pPr>
            <a:r>
              <a:rPr lang="en-US" dirty="0">
                <a:latin typeface="Times New Roman" panose="02020603050405020304" pitchFamily="18" charset="0"/>
                <a:cs typeface="Times New Roman" panose="02020603050405020304" pitchFamily="18" charset="0"/>
              </a:rPr>
              <a:t>Face extraction warning :  0 - found face in full frame [(423, 1403, 584, 1243)]</a:t>
            </a:r>
          </a:p>
          <a:p>
            <a:pPr marL="0" indent="0">
              <a:buNone/>
            </a:pPr>
            <a:r>
              <a:rPr lang="en-US" dirty="0">
                <a:latin typeface="Times New Roman" panose="02020603050405020304" pitchFamily="18" charset="0"/>
                <a:cs typeface="Times New Roman" panose="02020603050405020304" pitchFamily="18" charset="0"/>
              </a:rPr>
              <a:t>Face extraction warning :  99 - found face in full frame [(405, 1385, 566, 1225)]</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not_found</a:t>
            </a:r>
            <a:r>
              <a:rPr lang="en-US" dirty="0">
                <a:latin typeface="Times New Roman" panose="02020603050405020304" pitchFamily="18" charset="0"/>
                <a:cs typeface="Times New Roman" panose="02020603050405020304" pitchFamily="18" charset="0"/>
              </a:rPr>
              <a:t> : 2</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no_face</a:t>
            </a:r>
            <a:r>
              <a:rPr lang="en-US" dirty="0">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Predicting  ajiyrjfyzp.mp4</a:t>
            </a:r>
          </a:p>
          <a:p>
            <a:pPr marL="0" indent="0">
              <a:buNone/>
            </a:pPr>
            <a:r>
              <a:rPr lang="en-US" dirty="0">
                <a:latin typeface="Times New Roman" panose="02020603050405020304" pitchFamily="18" charset="0"/>
                <a:cs typeface="Times New Roman" panose="02020603050405020304" pitchFamily="18" charset="0"/>
              </a:rPr>
              <a:t>Dealing with video  aktnlyqpah.mp4</a:t>
            </a:r>
          </a:p>
          <a:p>
            <a:pPr marL="0" indent="0">
              <a:buNone/>
            </a:pPr>
            <a:r>
              <a:rPr lang="en-US" dirty="0">
                <a:latin typeface="Times New Roman" panose="02020603050405020304" pitchFamily="18" charset="0"/>
                <a:cs typeface="Times New Roman" panose="02020603050405020304" pitchFamily="18" charset="0"/>
              </a:rPr>
              <a:t>Face extraction warning :  0 - found face in full frame [(328, 917, 559, 686)]</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not_found</a:t>
            </a:r>
            <a:r>
              <a:rPr lang="en-US" dirty="0">
                <a:latin typeface="Times New Roman" panose="02020603050405020304" pitchFamily="18" charset="0"/>
                <a:cs typeface="Times New Roman" panose="02020603050405020304" pitchFamily="18" charset="0"/>
              </a:rPr>
              <a:t> : 1</a:t>
            </a:r>
          </a:p>
          <a:p>
            <a:pPr marL="0" indent="0">
              <a:buNone/>
            </a:pPr>
            <a:r>
              <a:rPr lang="en-US" dirty="0">
                <a:latin typeface="Times New Roman" panose="02020603050405020304" pitchFamily="18" charset="0"/>
                <a:cs typeface="Times New Roman" panose="02020603050405020304" pitchFamily="18" charset="0"/>
              </a:rPr>
              <a:t>Face extraction report of </a:t>
            </a:r>
            <a:r>
              <a:rPr lang="en-US" dirty="0" err="1">
                <a:latin typeface="Times New Roman" panose="02020603050405020304" pitchFamily="18" charset="0"/>
                <a:cs typeface="Times New Roman" panose="02020603050405020304" pitchFamily="18" charset="0"/>
              </a:rPr>
              <a:t>no_face</a:t>
            </a:r>
            <a:r>
              <a:rPr lang="en-US" dirty="0">
                <a:latin typeface="Times New Roman" panose="02020603050405020304" pitchFamily="18" charset="0"/>
                <a:cs typeface="Times New Roman" panose="02020603050405020304" pitchFamily="18" charset="0"/>
              </a:rPr>
              <a:t> : 0</a:t>
            </a:r>
          </a:p>
          <a:p>
            <a:pPr marL="0" indent="0">
              <a:buNone/>
            </a:pPr>
            <a:r>
              <a:rPr lang="en-US" dirty="0">
                <a:latin typeface="Times New Roman" panose="02020603050405020304" pitchFamily="18" charset="0"/>
                <a:cs typeface="Times New Roman" panose="02020603050405020304" pitchFamily="18" charset="0"/>
              </a:rPr>
              <a:t>Predicting  aktnlyqpah.mp4</a:t>
            </a:r>
          </a:p>
          <a:p>
            <a:pPr marL="0" indent="0">
              <a:buNone/>
            </a:pPr>
            <a:r>
              <a:rPr lang="en-US" dirty="0">
                <a:latin typeface="Times New Roman" panose="02020603050405020304" pitchFamily="18" charset="0"/>
                <a:cs typeface="Times New Roman" panose="02020603050405020304" pitchFamily="18" charset="0"/>
              </a:rPr>
              <a:t>Dealing with video  alrtntfxtd.mp4</a:t>
            </a:r>
          </a:p>
        </p:txBody>
      </p:sp>
    </p:spTree>
    <p:extLst>
      <p:ext uri="{BB962C8B-B14F-4D97-AF65-F5344CB8AC3E}">
        <p14:creationId xmlns:p14="http://schemas.microsoft.com/office/powerpoint/2010/main" val="52166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664FF-DEAC-EF2F-C1E9-2D138F1095E8}"/>
              </a:ext>
            </a:extLst>
          </p:cNvPr>
          <p:cNvSpPr>
            <a:spLocks noGrp="1"/>
          </p:cNvSpPr>
          <p:nvPr>
            <p:ph idx="1"/>
          </p:nvPr>
        </p:nvSpPr>
        <p:spPr>
          <a:xfrm>
            <a:off x="838200" y="450574"/>
            <a:ext cx="6172200" cy="5976730"/>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Face extraction warning :  0 - no face</a:t>
            </a:r>
          </a:p>
          <a:p>
            <a:pPr marL="0" indent="0">
              <a:buNone/>
            </a:pPr>
            <a:r>
              <a:rPr lang="en-US" sz="1400" dirty="0">
                <a:latin typeface="Times New Roman" panose="02020603050405020304" pitchFamily="18" charset="0"/>
                <a:cs typeface="Times New Roman" panose="02020603050405020304" pitchFamily="18" charset="0"/>
              </a:rPr>
              <a:t>Face extraction warning :  11 - no face</a:t>
            </a:r>
          </a:p>
          <a:p>
            <a:pPr marL="0" indent="0">
              <a:buNone/>
            </a:pPr>
            <a:r>
              <a:rPr lang="en-US" sz="1400" dirty="0">
                <a:latin typeface="Times New Roman" panose="02020603050405020304" pitchFamily="18" charset="0"/>
                <a:cs typeface="Times New Roman" panose="02020603050405020304" pitchFamily="18" charset="0"/>
              </a:rPr>
              <a:t>Face extraction warning :  22 - no face</a:t>
            </a:r>
          </a:p>
          <a:p>
            <a:pPr marL="0" indent="0">
              <a:buNone/>
            </a:pPr>
            <a:r>
              <a:rPr lang="en-US" sz="1400" dirty="0">
                <a:latin typeface="Times New Roman" panose="02020603050405020304" pitchFamily="18" charset="0"/>
                <a:cs typeface="Times New Roman" panose="02020603050405020304" pitchFamily="18" charset="0"/>
              </a:rPr>
              <a:t>Face extraction warning :  33 - no face</a:t>
            </a:r>
          </a:p>
          <a:p>
            <a:pPr marL="0" indent="0">
              <a:buNone/>
            </a:pPr>
            <a:r>
              <a:rPr lang="en-US" sz="1400" dirty="0">
                <a:latin typeface="Times New Roman" panose="02020603050405020304" pitchFamily="18" charset="0"/>
                <a:cs typeface="Times New Roman" panose="02020603050405020304" pitchFamily="18" charset="0"/>
              </a:rPr>
              <a:t>Face extraction warning :  44 - no face</a:t>
            </a:r>
          </a:p>
          <a:p>
            <a:pPr marL="0" indent="0">
              <a:buNone/>
            </a:pPr>
            <a:r>
              <a:rPr lang="en-US" sz="1400" dirty="0">
                <a:latin typeface="Times New Roman" panose="02020603050405020304" pitchFamily="18" charset="0"/>
                <a:cs typeface="Times New Roman" panose="02020603050405020304" pitchFamily="18" charset="0"/>
              </a:rPr>
              <a:t>Face extraction warning :  55 - no face</a:t>
            </a:r>
          </a:p>
          <a:p>
            <a:pPr marL="0" indent="0">
              <a:buNone/>
            </a:pPr>
            <a:r>
              <a:rPr lang="en-US" sz="1400" dirty="0">
                <a:latin typeface="Times New Roman" panose="02020603050405020304" pitchFamily="18" charset="0"/>
                <a:cs typeface="Times New Roman" panose="02020603050405020304" pitchFamily="18" charset="0"/>
              </a:rPr>
              <a:t>Face extraction warning :  66 - no face</a:t>
            </a:r>
          </a:p>
          <a:p>
            <a:pPr marL="0" indent="0">
              <a:buNone/>
            </a:pPr>
            <a:r>
              <a:rPr lang="en-US" sz="1400" dirty="0">
                <a:latin typeface="Times New Roman" panose="02020603050405020304" pitchFamily="18" charset="0"/>
                <a:cs typeface="Times New Roman" panose="02020603050405020304" pitchFamily="18" charset="0"/>
              </a:rPr>
              <a:t>Face extraction warning :  77 - found face in full frame [(146, 511, 221, 436)]</a:t>
            </a:r>
          </a:p>
          <a:p>
            <a:pPr marL="0" indent="0">
              <a:buNone/>
            </a:pPr>
            <a:r>
              <a:rPr lang="en-US" sz="1400" dirty="0">
                <a:latin typeface="Times New Roman" panose="02020603050405020304" pitchFamily="18" charset="0"/>
                <a:cs typeface="Times New Roman" panose="02020603050405020304" pitchFamily="18" charset="0"/>
              </a:rPr>
              <a:t>Face extraction warning :  88 - found face in full frame [(293, 1005, 427, 872)]</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aayfryxljh</a:t>
            </a:r>
            <a:r>
              <a:rPr lang="en-US" sz="1400" dirty="0">
                <a:latin typeface="Times New Roman" panose="02020603050405020304" pitchFamily="18" charset="0"/>
                <a:cs typeface="Times New Roman" panose="02020603050405020304" pitchFamily="18" charset="0"/>
              </a:rPr>
              <a:t>` video class prediction : 0.9642857142857143</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acazlolrpz</a:t>
            </a:r>
            <a:r>
              <a:rPr lang="en-US" sz="1400" dirty="0">
                <a:latin typeface="Times New Roman" panose="02020603050405020304" pitchFamily="18" charset="0"/>
                <a:cs typeface="Times New Roman" panose="02020603050405020304" pitchFamily="18" charset="0"/>
              </a:rPr>
              <a:t>` video class prediction : 1.0</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adohdulfwb</a:t>
            </a:r>
            <a:r>
              <a:rPr lang="en-US" sz="1400" dirty="0">
                <a:latin typeface="Times New Roman" panose="02020603050405020304" pitchFamily="18" charset="0"/>
                <a:cs typeface="Times New Roman" panose="02020603050405020304" pitchFamily="18" charset="0"/>
              </a:rPr>
              <a:t>` video class prediction : 1.0</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ahjnxtiamx</a:t>
            </a:r>
            <a:r>
              <a:rPr lang="en-US" sz="1400" dirty="0">
                <a:latin typeface="Times New Roman" panose="02020603050405020304" pitchFamily="18" charset="0"/>
                <a:cs typeface="Times New Roman" panose="02020603050405020304" pitchFamily="18" charset="0"/>
              </a:rPr>
              <a:t>` video class prediction : 1.0</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ajiyrjfyzp</a:t>
            </a:r>
            <a:r>
              <a:rPr lang="en-US" sz="1400" dirty="0">
                <a:latin typeface="Times New Roman" panose="02020603050405020304" pitchFamily="18" charset="0"/>
                <a:cs typeface="Times New Roman" panose="02020603050405020304" pitchFamily="18" charset="0"/>
              </a:rPr>
              <a:t>` video class prediction : 0.9642857142857143</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aktnlyqpah</a:t>
            </a:r>
            <a:r>
              <a:rPr lang="en-US" sz="1400" dirty="0">
                <a:latin typeface="Times New Roman" panose="02020603050405020304" pitchFamily="18" charset="0"/>
                <a:cs typeface="Times New Roman" panose="02020603050405020304" pitchFamily="18" charset="0"/>
              </a:rPr>
              <a:t>` video class prediction : 1.0</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alrtntfxtd</a:t>
            </a:r>
            <a:r>
              <a:rPr lang="en-US" sz="1400" dirty="0">
                <a:latin typeface="Times New Roman" panose="02020603050405020304" pitchFamily="18" charset="0"/>
                <a:cs typeface="Times New Roman" panose="02020603050405020304" pitchFamily="18" charset="0"/>
              </a:rPr>
              <a:t>` video class prediction : 0.8571428571428571</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aomqqjipcp</a:t>
            </a:r>
            <a:r>
              <a:rPr lang="en-US" sz="1400" dirty="0">
                <a:latin typeface="Times New Roman" panose="02020603050405020304" pitchFamily="18" charset="0"/>
                <a:cs typeface="Times New Roman" panose="02020603050405020304" pitchFamily="18" charset="0"/>
              </a:rPr>
              <a:t>` video class prediction : 0.9666666666666667</a:t>
            </a:r>
          </a:p>
          <a:p>
            <a:pPr marL="0" indent="0">
              <a:buNone/>
            </a:pPr>
            <a:r>
              <a:rPr lang="en-US" sz="1400" dirty="0">
                <a:latin typeface="Times New Roman" panose="02020603050405020304" pitchFamily="18" charset="0"/>
                <a:cs typeface="Times New Roman" panose="02020603050405020304" pitchFamily="18" charset="0"/>
              </a:rPr>
              <a:t>PS C:\Users\MEGHANA\Downloads\MesoNet&gt;</a:t>
            </a:r>
          </a:p>
        </p:txBody>
      </p:sp>
    </p:spTree>
    <p:extLst>
      <p:ext uri="{BB962C8B-B14F-4D97-AF65-F5344CB8AC3E}">
        <p14:creationId xmlns:p14="http://schemas.microsoft.com/office/powerpoint/2010/main" val="3851615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 name="Title 1">
            <a:extLst>
              <a:ext uri="{FF2B5EF4-FFF2-40B4-BE49-F238E27FC236}">
                <a16:creationId xmlns:a16="http://schemas.microsoft.com/office/drawing/2014/main" id="{908B7310-3978-A7CA-D0F8-F2B2AD8A010C}"/>
              </a:ext>
            </a:extLst>
          </p:cNvPr>
          <p:cNvSpPr>
            <a:spLocks noGrp="1"/>
          </p:cNvSpPr>
          <p:nvPr>
            <p:ph type="title"/>
          </p:nvPr>
        </p:nvSpPr>
        <p:spPr>
          <a:xfrm>
            <a:off x="888631" y="4760132"/>
            <a:ext cx="3947420" cy="1777829"/>
          </a:xfrm>
        </p:spPr>
        <p:txBody>
          <a:bodyPr>
            <a:normAutofit/>
          </a:bodyPr>
          <a:lstStyle/>
          <a:p>
            <a:r>
              <a:rPr lang="en-US" sz="4000" dirty="0">
                <a:latin typeface="Times New Roman" panose="02020603050405020304" pitchFamily="18" charset="0"/>
                <a:cs typeface="Times New Roman" panose="02020603050405020304" pitchFamily="18" charset="0"/>
              </a:rPr>
              <a:t>IMAGE RESULTS</a:t>
            </a:r>
          </a:p>
        </p:txBody>
      </p:sp>
      <p:sp>
        <p:nvSpPr>
          <p:cNvPr id="39" name="Freeform: Shape 3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Text, letter&#10;&#10;Description automatically generated with medium confidence">
            <a:extLst>
              <a:ext uri="{FF2B5EF4-FFF2-40B4-BE49-F238E27FC236}">
                <a16:creationId xmlns:a16="http://schemas.microsoft.com/office/drawing/2014/main" id="{0F50535D-5FA5-6118-1043-B46F4A891BF8}"/>
              </a:ext>
            </a:extLst>
          </p:cNvPr>
          <p:cNvPicPr>
            <a:picLocks noChangeAspect="1"/>
          </p:cNvPicPr>
          <p:nvPr/>
        </p:nvPicPr>
        <p:blipFill>
          <a:blip r:embed="rId2"/>
          <a:stretch>
            <a:fillRect/>
          </a:stretch>
        </p:blipFill>
        <p:spPr>
          <a:xfrm>
            <a:off x="613303" y="403356"/>
            <a:ext cx="10914060" cy="3505126"/>
          </a:xfrm>
          <a:prstGeom prst="rect">
            <a:avLst/>
          </a:prstGeom>
        </p:spPr>
      </p:pic>
    </p:spTree>
    <p:extLst>
      <p:ext uri="{BB962C8B-B14F-4D97-AF65-F5344CB8AC3E}">
        <p14:creationId xmlns:p14="http://schemas.microsoft.com/office/powerpoint/2010/main" val="357264583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E2C40-1748-4330-7181-0111E51F5E8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VIDEO RESULTS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8FE62B87-0913-E3AC-92A9-1B993391C42C}"/>
              </a:ext>
            </a:extLst>
          </p:cNvPr>
          <p:cNvPicPr>
            <a:picLocks noChangeAspect="1"/>
          </p:cNvPicPr>
          <p:nvPr/>
        </p:nvPicPr>
        <p:blipFill>
          <a:blip r:embed="rId2"/>
          <a:stretch>
            <a:fillRect/>
          </a:stretch>
        </p:blipFill>
        <p:spPr>
          <a:xfrm>
            <a:off x="331568" y="2596837"/>
            <a:ext cx="5645162" cy="382761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with low confidence">
            <a:extLst>
              <a:ext uri="{FF2B5EF4-FFF2-40B4-BE49-F238E27FC236}">
                <a16:creationId xmlns:a16="http://schemas.microsoft.com/office/drawing/2014/main" id="{A7515ABB-3FDB-67C5-6CCB-21BBCE1EC4F4}"/>
              </a:ext>
            </a:extLst>
          </p:cNvPr>
          <p:cNvPicPr>
            <a:picLocks noGrp="1" noChangeAspect="1"/>
          </p:cNvPicPr>
          <p:nvPr>
            <p:ph idx="1"/>
          </p:nvPr>
        </p:nvPicPr>
        <p:blipFill>
          <a:blip r:embed="rId3"/>
          <a:stretch>
            <a:fillRect/>
          </a:stretch>
        </p:blipFill>
        <p:spPr>
          <a:xfrm>
            <a:off x="6445073" y="3114261"/>
            <a:ext cx="5455917" cy="2082023"/>
          </a:xfrm>
          <a:prstGeom prst="rect">
            <a:avLst/>
          </a:prstGeom>
        </p:spPr>
      </p:pic>
    </p:spTree>
    <p:extLst>
      <p:ext uri="{BB962C8B-B14F-4D97-AF65-F5344CB8AC3E}">
        <p14:creationId xmlns:p14="http://schemas.microsoft.com/office/powerpoint/2010/main" val="2889190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8847821-1146-CA30-B54B-D0B05AE21A62}"/>
              </a:ext>
            </a:extLst>
          </p:cNvPr>
          <p:cNvSpPr>
            <a:spLocks noGrp="1"/>
          </p:cNvSpPr>
          <p:nvPr>
            <p:ph type="title"/>
          </p:nvPr>
        </p:nvSpPr>
        <p:spPr>
          <a:xfrm>
            <a:off x="92764" y="1450655"/>
            <a:ext cx="4853407" cy="3956690"/>
          </a:xfrm>
        </p:spPr>
        <p:txBody>
          <a:bodyPr anchor="ctr">
            <a:normAutofit/>
          </a:bodyPr>
          <a:lstStyle/>
          <a:p>
            <a:r>
              <a:rPr lang="en-US" sz="5600" dirty="0">
                <a:solidFill>
                  <a:schemeClr val="bg1"/>
                </a:solidFill>
                <a:latin typeface="Times New Roman" panose="02020603050405020304" pitchFamily="18" charset="0"/>
                <a:cs typeface="Times New Roman" panose="02020603050405020304" pitchFamily="18" charset="0"/>
              </a:rPr>
              <a:t>CONCLUSION</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CDAD12-D841-540E-4189-4C6E4DD34687}"/>
              </a:ext>
            </a:extLst>
          </p:cNvPr>
          <p:cNvSpPr>
            <a:spLocks noGrp="1"/>
          </p:cNvSpPr>
          <p:nvPr>
            <p:ph idx="1"/>
          </p:nvPr>
        </p:nvSpPr>
        <p:spPr>
          <a:xfrm>
            <a:off x="4946172" y="542264"/>
            <a:ext cx="7153064" cy="6070560"/>
          </a:xfrm>
        </p:spPr>
        <p:txBody>
          <a:bodyPr anchor="ctr">
            <a:noAutofit/>
          </a:bodyPr>
          <a:lstStyle/>
          <a:p>
            <a:r>
              <a:rPr lang="en-US" sz="2000" dirty="0">
                <a:solidFill>
                  <a:schemeClr val="bg1"/>
                </a:solidFill>
                <a:latin typeface="Times New Roman" panose="02020603050405020304" pitchFamily="18" charset="0"/>
                <a:cs typeface="Times New Roman" panose="02020603050405020304" pitchFamily="18" charset="0"/>
              </a:rPr>
              <a:t>These days, the dangers of face tampering in video are widely recognized. We provide two possible network architectures to detect such forgeries efficiently and with a low computational cost. </a:t>
            </a:r>
          </a:p>
          <a:p>
            <a:r>
              <a:rPr lang="en-US" sz="2000" dirty="0">
                <a:solidFill>
                  <a:schemeClr val="bg1"/>
                </a:solidFill>
                <a:latin typeface="Times New Roman" panose="02020603050405020304" pitchFamily="18" charset="0"/>
                <a:cs typeface="Times New Roman" panose="02020603050405020304" pitchFamily="18" charset="0"/>
              </a:rPr>
              <a:t>In addition, we give access to a dataset devoted to the Deepfake approach. Our experiments show that our method has shown best results by using Face2Face videos under real conditions of diffusion on the internet. </a:t>
            </a:r>
          </a:p>
          <a:p>
            <a:r>
              <a:rPr lang="en-US" sz="2000" dirty="0">
                <a:solidFill>
                  <a:schemeClr val="bg1"/>
                </a:solidFill>
                <a:latin typeface="Times New Roman" panose="02020603050405020304" pitchFamily="18" charset="0"/>
                <a:cs typeface="Times New Roman" panose="02020603050405020304" pitchFamily="18" charset="0"/>
              </a:rPr>
              <a:t>One fundamental aspect of deep learning is to be able to generate a solution to a given problem without the need of a prior theoretical study. </a:t>
            </a:r>
          </a:p>
          <a:p>
            <a:r>
              <a:rPr lang="en-US" sz="2000" dirty="0">
                <a:solidFill>
                  <a:schemeClr val="bg1"/>
                </a:solidFill>
                <a:latin typeface="Times New Roman" panose="02020603050405020304" pitchFamily="18" charset="0"/>
                <a:cs typeface="Times New Roman" panose="02020603050405020304" pitchFamily="18" charset="0"/>
              </a:rPr>
              <a:t>However, it is vital to be able to understand the origin of this solution in order to evaluate its qualities and limitations.</a:t>
            </a:r>
          </a:p>
          <a:p>
            <a:r>
              <a:rPr lang="en-US" sz="2000" dirty="0">
                <a:solidFill>
                  <a:schemeClr val="bg1"/>
                </a:solidFill>
                <a:latin typeface="Times New Roman" panose="02020603050405020304" pitchFamily="18" charset="0"/>
                <a:cs typeface="Times New Roman" panose="02020603050405020304" pitchFamily="18" charset="0"/>
              </a:rPr>
              <a:t>We understood that the eyes and mouth play an important role in the detection of faces forged with Deepfake. We believe that more tools will emerge in the future toward an even better understanding of deep networks to create more effective and efficient ones.</a:t>
            </a:r>
          </a:p>
        </p:txBody>
      </p:sp>
    </p:spTree>
    <p:extLst>
      <p:ext uri="{BB962C8B-B14F-4D97-AF65-F5344CB8AC3E}">
        <p14:creationId xmlns:p14="http://schemas.microsoft.com/office/powerpoint/2010/main" val="3100350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3B20-6F7D-CEF1-1A5E-1F315CFAF821}"/>
              </a:ext>
            </a:extLst>
          </p:cNvPr>
          <p:cNvSpPr>
            <a:spLocks noGrp="1"/>
          </p:cNvSpPr>
          <p:nvPr>
            <p:ph type="title"/>
          </p:nvPr>
        </p:nvSpPr>
        <p:spPr>
          <a:xfrm>
            <a:off x="1653363" y="365760"/>
            <a:ext cx="9367203" cy="1188720"/>
          </a:xfrm>
        </p:spPr>
        <p:txBody>
          <a:bodyPr>
            <a:normAutofit/>
          </a:bodyPr>
          <a:lstStyle/>
          <a:p>
            <a:r>
              <a:rPr lang="en-US" dirty="0">
                <a:solidFill>
                  <a:srgbClr val="FFC000"/>
                </a:solidFill>
                <a:latin typeface="Times New Roman" panose="02020603050405020304" pitchFamily="18" charset="0"/>
                <a:cs typeface="Times New Roman" panose="02020603050405020304" pitchFamily="18" charset="0"/>
              </a:rPr>
              <a:t>REFERENCES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BF785DE-D1FB-3396-B279-371B3D6A14BA}"/>
              </a:ext>
            </a:extLst>
          </p:cNvPr>
          <p:cNvSpPr>
            <a:spLocks noGrp="1"/>
          </p:cNvSpPr>
          <p:nvPr>
            <p:ph idx="1"/>
          </p:nvPr>
        </p:nvSpPr>
        <p:spPr>
          <a:xfrm>
            <a:off x="1226903" y="1920240"/>
            <a:ext cx="10880035" cy="5162628"/>
          </a:xfrm>
        </p:spPr>
        <p:txBody>
          <a:bodyPr anchor="t">
            <a:normAutofit/>
          </a:bodyPr>
          <a:lstStyle/>
          <a:p>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Balas</a:t>
            </a:r>
            <a:r>
              <a:rPr lang="en-US" sz="1400" dirty="0">
                <a:latin typeface="Times New Roman" panose="02020603050405020304" pitchFamily="18" charset="0"/>
                <a:cs typeface="Times New Roman" panose="02020603050405020304" pitchFamily="18" charset="0"/>
              </a:rPr>
              <a:t> and C. </a:t>
            </a:r>
            <a:r>
              <a:rPr lang="en-US" sz="1400" dirty="0" err="1">
                <a:latin typeface="Times New Roman" panose="02020603050405020304" pitchFamily="18" charset="0"/>
                <a:cs typeface="Times New Roman" panose="02020603050405020304" pitchFamily="18" charset="0"/>
              </a:rPr>
              <a:t>Tonsager</a:t>
            </a:r>
            <a:r>
              <a:rPr lang="en-US" sz="1400" dirty="0">
                <a:latin typeface="Times New Roman" panose="02020603050405020304" pitchFamily="18" charset="0"/>
                <a:cs typeface="Times New Roman" panose="02020603050405020304" pitchFamily="18" charset="0"/>
              </a:rPr>
              <a:t>. Face animacy is not all in the eyes: Evidence from contrast chimeras. Perception, 43(5):355– 367, 2014. 3</a:t>
            </a:r>
          </a:p>
          <a:p>
            <a:r>
              <a:rPr lang="en-US" sz="1400" dirty="0">
                <a:latin typeface="Times New Roman" panose="02020603050405020304" pitchFamily="18" charset="0"/>
                <a:cs typeface="Times New Roman" panose="02020603050405020304" pitchFamily="18" charset="0"/>
              </a:rPr>
              <a:t>B. Bayar and M. C. </a:t>
            </a:r>
            <a:r>
              <a:rPr lang="en-US" sz="1400" dirty="0" err="1">
                <a:latin typeface="Times New Roman" panose="02020603050405020304" pitchFamily="18" charset="0"/>
                <a:cs typeface="Times New Roman" panose="02020603050405020304" pitchFamily="18" charset="0"/>
              </a:rPr>
              <a:t>Stamm</a:t>
            </a:r>
            <a:r>
              <a:rPr lang="en-US" sz="1400" dirty="0">
                <a:latin typeface="Times New Roman" panose="02020603050405020304" pitchFamily="18" charset="0"/>
                <a:cs typeface="Times New Roman" panose="02020603050405020304" pitchFamily="18" charset="0"/>
              </a:rPr>
              <a:t>. A deep learning approach to universal image manipulation detection using a new convolutional layer. In Proceedings of the 4th ACM Workshop on Information Hiding and Multimedia Security, pages 5–10. ACM, 2016.</a:t>
            </a:r>
          </a:p>
          <a:p>
            <a:r>
              <a:rPr lang="en-US" sz="1400" dirty="0">
                <a:latin typeface="Times New Roman" panose="02020603050405020304" pitchFamily="18" charset="0"/>
                <a:cs typeface="Times New Roman" panose="02020603050405020304" pitchFamily="18" charset="0"/>
              </a:rPr>
              <a:t>F. Chollet. </a:t>
            </a:r>
            <a:r>
              <a:rPr lang="en-US" sz="1400" dirty="0" err="1">
                <a:latin typeface="Times New Roman" panose="02020603050405020304" pitchFamily="18" charset="0"/>
                <a:cs typeface="Times New Roman" panose="02020603050405020304" pitchFamily="18" charset="0"/>
              </a:rPr>
              <a:t>Xception</a:t>
            </a:r>
            <a:r>
              <a:rPr lang="en-US" sz="1400" dirty="0">
                <a:latin typeface="Times New Roman" panose="02020603050405020304" pitchFamily="18" charset="0"/>
                <a:cs typeface="Times New Roman" panose="02020603050405020304" pitchFamily="18" charset="0"/>
              </a:rPr>
              <a:t>: Deep learning with </a:t>
            </a:r>
            <a:r>
              <a:rPr lang="en-US" sz="1400" dirty="0" err="1">
                <a:latin typeface="Times New Roman" panose="02020603050405020304" pitchFamily="18" charset="0"/>
                <a:cs typeface="Times New Roman" panose="02020603050405020304" pitchFamily="18" charset="0"/>
              </a:rPr>
              <a:t>depthwise</a:t>
            </a:r>
            <a:r>
              <a:rPr lang="en-US" sz="1400" dirty="0">
                <a:latin typeface="Times New Roman" panose="02020603050405020304" pitchFamily="18" charset="0"/>
                <a:cs typeface="Times New Roman" panose="02020603050405020304" pitchFamily="18" charset="0"/>
              </a:rPr>
              <a:t> separable convolutions. </a:t>
            </a:r>
            <a:r>
              <a:rPr lang="en-US" sz="1400" dirty="0" err="1">
                <a:latin typeface="Times New Roman" panose="02020603050405020304" pitchFamily="18" charset="0"/>
                <a:cs typeface="Times New Roman" panose="02020603050405020304" pitchFamily="18" charset="0"/>
              </a:rPr>
              <a:t>arXiv</a:t>
            </a:r>
            <a:r>
              <a:rPr lang="en-US" sz="1400" dirty="0">
                <a:latin typeface="Times New Roman" panose="02020603050405020304" pitchFamily="18" charset="0"/>
                <a:cs typeface="Times New Roman" panose="02020603050405020304" pitchFamily="18" charset="0"/>
              </a:rPr>
              <a:t> preprint, pages 1610–02357, 2017.</a:t>
            </a:r>
          </a:p>
          <a:p>
            <a:r>
              <a:rPr lang="en-US" sz="1400" dirty="0">
                <a:latin typeface="Times New Roman" panose="02020603050405020304" pitchFamily="18" charset="0"/>
                <a:cs typeface="Times New Roman" panose="02020603050405020304" pitchFamily="18" charset="0"/>
              </a:rPr>
              <a:t>D. Erhan, Y. </a:t>
            </a:r>
            <a:r>
              <a:rPr lang="en-US" sz="1400" dirty="0" err="1">
                <a:latin typeface="Times New Roman" panose="02020603050405020304" pitchFamily="18" charset="0"/>
                <a:cs typeface="Times New Roman" panose="02020603050405020304" pitchFamily="18" charset="0"/>
              </a:rPr>
              <a:t>Bengio</a:t>
            </a:r>
            <a:r>
              <a:rPr lang="en-US" sz="1400" dirty="0">
                <a:latin typeface="Times New Roman" panose="02020603050405020304" pitchFamily="18" charset="0"/>
                <a:cs typeface="Times New Roman" panose="02020603050405020304" pitchFamily="18" charset="0"/>
              </a:rPr>
              <a:t>, A. Courville, and P. Vincent. Visualizing higher-layer features of a deep network. University of Montreal, 1341(3):1, 2009.</a:t>
            </a:r>
          </a:p>
          <a:p>
            <a:r>
              <a:rPr lang="en-US" sz="1400" dirty="0">
                <a:latin typeface="Times New Roman" panose="02020603050405020304" pitchFamily="18" charset="0"/>
                <a:cs typeface="Times New Roman" panose="02020603050405020304" pitchFamily="18" charset="0"/>
              </a:rPr>
              <a:t>S. </a:t>
            </a:r>
            <a:r>
              <a:rPr lang="en-US" sz="1400" dirty="0" err="1">
                <a:latin typeface="Times New Roman" panose="02020603050405020304" pitchFamily="18" charset="0"/>
                <a:cs typeface="Times New Roman" panose="02020603050405020304" pitchFamily="18" charset="0"/>
              </a:rPr>
              <a:t>Ioffe</a:t>
            </a:r>
            <a:r>
              <a:rPr lang="en-US" sz="1400" dirty="0">
                <a:latin typeface="Times New Roman" panose="02020603050405020304" pitchFamily="18" charset="0"/>
                <a:cs typeface="Times New Roman" panose="02020603050405020304" pitchFamily="18" charset="0"/>
              </a:rPr>
              <a:t> and C. </a:t>
            </a:r>
            <a:r>
              <a:rPr lang="en-US" sz="1400" dirty="0" err="1">
                <a:latin typeface="Times New Roman" panose="02020603050405020304" pitchFamily="18" charset="0"/>
                <a:cs typeface="Times New Roman" panose="02020603050405020304" pitchFamily="18" charset="0"/>
              </a:rPr>
              <a:t>Szegedy</a:t>
            </a:r>
            <a:r>
              <a:rPr lang="en-US" sz="1400" dirty="0">
                <a:latin typeface="Times New Roman" panose="02020603050405020304" pitchFamily="18" charset="0"/>
                <a:cs typeface="Times New Roman" panose="02020603050405020304" pitchFamily="18" charset="0"/>
              </a:rPr>
              <a:t>. Batch normalization: Accelerating deep network training by reducing internal covariate shift. </a:t>
            </a:r>
            <a:r>
              <a:rPr lang="en-US" sz="1400" dirty="0" err="1">
                <a:latin typeface="Times New Roman" panose="02020603050405020304" pitchFamily="18" charset="0"/>
                <a:cs typeface="Times New Roman" panose="02020603050405020304" pitchFamily="18" charset="0"/>
              </a:rPr>
              <a:t>arXiv</a:t>
            </a:r>
            <a:r>
              <a:rPr lang="en-US" sz="1400" dirty="0">
                <a:latin typeface="Times New Roman" panose="02020603050405020304" pitchFamily="18" charset="0"/>
                <a:cs typeface="Times New Roman" panose="02020603050405020304" pitchFamily="18" charset="0"/>
              </a:rPr>
              <a:t> preprint arXiv:1502.03167, 2015. </a:t>
            </a:r>
          </a:p>
          <a:p>
            <a:r>
              <a:rPr lang="en-US" sz="1400" dirty="0">
                <a:latin typeface="Times New Roman" panose="02020603050405020304" pitchFamily="18" charset="0"/>
                <a:cs typeface="Times New Roman" panose="02020603050405020304" pitchFamily="18" charset="0"/>
              </a:rPr>
              <a:t>N. Srivastava, G. Hinton, A. </a:t>
            </a:r>
            <a:r>
              <a:rPr lang="en-US" sz="1400" dirty="0" err="1">
                <a:latin typeface="Times New Roman" panose="02020603050405020304" pitchFamily="18" charset="0"/>
                <a:cs typeface="Times New Roman" panose="02020603050405020304" pitchFamily="18" charset="0"/>
              </a:rPr>
              <a:t>Krizhevsky</a:t>
            </a:r>
            <a:r>
              <a:rPr lang="en-US" sz="1400" dirty="0">
                <a:latin typeface="Times New Roman" panose="02020603050405020304" pitchFamily="18" charset="0"/>
                <a:cs typeface="Times New Roman" panose="02020603050405020304" pitchFamily="18" charset="0"/>
              </a:rPr>
              <a:t>, I. </a:t>
            </a:r>
            <a:r>
              <a:rPr lang="en-US" sz="1400" dirty="0" err="1">
                <a:latin typeface="Times New Roman" panose="02020603050405020304" pitchFamily="18" charset="0"/>
                <a:cs typeface="Times New Roman" panose="02020603050405020304" pitchFamily="18" charset="0"/>
              </a:rPr>
              <a:t>Sutskever</a:t>
            </a:r>
            <a:r>
              <a:rPr lang="en-US" sz="1400" dirty="0">
                <a:latin typeface="Times New Roman" panose="02020603050405020304" pitchFamily="18" charset="0"/>
                <a:cs typeface="Times New Roman" panose="02020603050405020304" pitchFamily="18" charset="0"/>
              </a:rPr>
              <a:t>, and R. </a:t>
            </a:r>
            <a:r>
              <a:rPr lang="en-US" sz="1400" dirty="0" err="1">
                <a:latin typeface="Times New Roman" panose="02020603050405020304" pitchFamily="18" charset="0"/>
                <a:cs typeface="Times New Roman" panose="02020603050405020304" pitchFamily="18" charset="0"/>
              </a:rPr>
              <a:t>Salakhutdinov</a:t>
            </a:r>
            <a:r>
              <a:rPr lang="en-US" sz="1400" dirty="0">
                <a:latin typeface="Times New Roman" panose="02020603050405020304" pitchFamily="18" charset="0"/>
                <a:cs typeface="Times New Roman" panose="02020603050405020304" pitchFamily="18" charset="0"/>
              </a:rPr>
              <a:t>. Dropout: A simple way to prevent neural networks from overfitting. The Journal of Machine Learning Research, 15(1):1929–1958, 2014</a:t>
            </a:r>
          </a:p>
          <a:p>
            <a:r>
              <a:rPr lang="en-US" sz="1400" dirty="0">
                <a:latin typeface="Times New Roman" panose="02020603050405020304" pitchFamily="18" charset="0"/>
                <a:cs typeface="Times New Roman" panose="02020603050405020304" pitchFamily="18" charset="0"/>
              </a:rPr>
              <a:t>P. Viola and M. Jones. Rapid object detection using a boosted cascade of simple features. In Computer Vision and Pattern Recognition, 2001. CVPR 2001. Proceedings of the 2001 IEEE Computer Society Conference on, volume 1, pages I–I. IEEE, 2001.</a:t>
            </a:r>
          </a:p>
          <a:p>
            <a:r>
              <a:rPr lang="en-US" sz="1400" dirty="0">
                <a:latin typeface="Times New Roman" panose="02020603050405020304" pitchFamily="18" charset="0"/>
                <a:cs typeface="Times New Roman" panose="02020603050405020304" pitchFamily="18" charset="0"/>
              </a:rPr>
              <a:t>J.-W. Lee, M.-J. Lee, T.-W. Oh, S.-J. Ryu, and H.-K. Lee. Screenshot identification using combing artifact from interlaced video. In Proceedings of the 12th ACM workshop on Multimedia and security, pages 49–54. ACM, 2010.</a:t>
            </a:r>
          </a:p>
          <a:p>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Thies</a:t>
            </a:r>
            <a:r>
              <a:rPr lang="en-US" sz="1400" dirty="0">
                <a:latin typeface="Times New Roman" panose="02020603050405020304" pitchFamily="18" charset="0"/>
                <a:cs typeface="Times New Roman" panose="02020603050405020304" pitchFamily="18" charset="0"/>
              </a:rPr>
              <a:t>, M. </a:t>
            </a:r>
            <a:r>
              <a:rPr lang="en-US" sz="1400" dirty="0" err="1">
                <a:latin typeface="Times New Roman" panose="02020603050405020304" pitchFamily="18" charset="0"/>
                <a:cs typeface="Times New Roman" panose="02020603050405020304" pitchFamily="18" charset="0"/>
              </a:rPr>
              <a:t>Zollhofer</a:t>
            </a:r>
            <a:r>
              <a:rPr lang="en-US" sz="1400" dirty="0">
                <a:latin typeface="Times New Roman" panose="02020603050405020304" pitchFamily="18" charset="0"/>
                <a:cs typeface="Times New Roman" panose="02020603050405020304" pitchFamily="18" charset="0"/>
              </a:rPr>
              <a:t>, M. </a:t>
            </a:r>
            <a:r>
              <a:rPr lang="en-US" sz="1400" dirty="0" err="1">
                <a:latin typeface="Times New Roman" panose="02020603050405020304" pitchFamily="18" charset="0"/>
                <a:cs typeface="Times New Roman" panose="02020603050405020304" pitchFamily="18" charset="0"/>
              </a:rPr>
              <a:t>Stamminger</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Theobalt</a:t>
            </a:r>
            <a:r>
              <a:rPr lang="en-US" sz="1400" dirty="0">
                <a:latin typeface="Times New Roman" panose="02020603050405020304" pitchFamily="18" charset="0"/>
                <a:cs typeface="Times New Roman" panose="02020603050405020304" pitchFamily="18" charset="0"/>
              </a:rPr>
              <a:t>, and M. </a:t>
            </a:r>
            <a:r>
              <a:rPr lang="en-US" sz="1400" dirty="0" err="1">
                <a:latin typeface="Times New Roman" panose="02020603050405020304" pitchFamily="18" charset="0"/>
                <a:cs typeface="Times New Roman" panose="02020603050405020304" pitchFamily="18" charset="0"/>
              </a:rPr>
              <a:t>Nießner</a:t>
            </a:r>
            <a:r>
              <a:rPr lang="en-US" sz="1400" dirty="0">
                <a:latin typeface="Times New Roman" panose="02020603050405020304" pitchFamily="18" charset="0"/>
                <a:cs typeface="Times New Roman" panose="02020603050405020304" pitchFamily="18" charset="0"/>
              </a:rPr>
              <a:t>. Face2face: Real-time face capture and reenactment of </a:t>
            </a:r>
            <a:r>
              <a:rPr lang="en-US" sz="1400" dirty="0" err="1">
                <a:latin typeface="Times New Roman" panose="02020603050405020304" pitchFamily="18" charset="0"/>
                <a:cs typeface="Times New Roman" panose="02020603050405020304" pitchFamily="18" charset="0"/>
              </a:rPr>
              <a:t>rgb</a:t>
            </a:r>
            <a:r>
              <a:rPr lang="en-US" sz="1400" dirty="0">
                <a:latin typeface="Times New Roman" panose="02020603050405020304" pitchFamily="18" charset="0"/>
                <a:cs typeface="Times New Roman" panose="02020603050405020304" pitchFamily="18" charset="0"/>
              </a:rPr>
              <a:t> videos. In Proceedings of the IEEE Conference on Computer Vision and Pattern Recognition, pages 2387– 2395, 2016.</a:t>
            </a:r>
          </a:p>
        </p:txBody>
      </p:sp>
    </p:spTree>
    <p:extLst>
      <p:ext uri="{BB962C8B-B14F-4D97-AF65-F5344CB8AC3E}">
        <p14:creationId xmlns:p14="http://schemas.microsoft.com/office/powerpoint/2010/main" val="1797975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784542B-70D1-CEE4-2E47-103249AE6C93}"/>
              </a:ext>
            </a:extLst>
          </p:cNvPr>
          <p:cNvSpPr>
            <a:spLocks noGrp="1"/>
          </p:cNvSpPr>
          <p:nvPr>
            <p:ph type="title"/>
          </p:nvPr>
        </p:nvSpPr>
        <p:spPr>
          <a:xfrm>
            <a:off x="2399234" y="2073715"/>
            <a:ext cx="7526644" cy="2993042"/>
          </a:xfrm>
        </p:spPr>
        <p:txBody>
          <a:bodyPr vert="horz" lIns="91440" tIns="45720" rIns="91440" bIns="45720" rtlCol="0" anchor="ctr">
            <a:normAutofit/>
          </a:bodyPr>
          <a:lstStyle/>
          <a:p>
            <a:pPr algn="ctr"/>
            <a:r>
              <a:rPr lang="en-US" sz="8800" kern="1200" dirty="0">
                <a:solidFill>
                  <a:schemeClr val="bg1"/>
                </a:solidFill>
                <a:latin typeface="Times New Roman" panose="02020603050405020304" pitchFamily="18" charset="0"/>
                <a:cs typeface="Times New Roman" panose="02020603050405020304" pitchFamily="18" charset="0"/>
              </a:rPr>
              <a:t>THANK YOU</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12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F8B3-C350-8F39-406F-924102F3BC7B}"/>
              </a:ext>
            </a:extLst>
          </p:cNvPr>
          <p:cNvSpPr>
            <a:spLocks noGrp="1"/>
          </p:cNvSpPr>
          <p:nvPr>
            <p:ph type="title"/>
          </p:nvPr>
        </p:nvSpPr>
        <p:spPr>
          <a:xfrm>
            <a:off x="1653363" y="365760"/>
            <a:ext cx="9367203" cy="1188720"/>
          </a:xfrm>
        </p:spPr>
        <p:txBody>
          <a:bodyPr>
            <a:normAutofit/>
          </a:bodyPr>
          <a:lstStyle/>
          <a:p>
            <a:r>
              <a:rPr lang="en-US" dirty="0">
                <a:latin typeface="Times New Roman" panose="02020603050405020304" pitchFamily="18" charset="0"/>
                <a:cs typeface="Times New Roman" panose="02020603050405020304" pitchFamily="18" charset="0"/>
              </a:rPr>
              <a:t>ABSTRACT: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F0EB1B-FBAD-BCB6-6064-299724D37C13}"/>
              </a:ext>
            </a:extLst>
          </p:cNvPr>
          <p:cNvSpPr>
            <a:spLocks noGrp="1"/>
          </p:cNvSpPr>
          <p:nvPr>
            <p:ph idx="1"/>
          </p:nvPr>
        </p:nvSpPr>
        <p:spPr>
          <a:xfrm>
            <a:off x="1285461" y="2035115"/>
            <a:ext cx="10906538" cy="4956313"/>
          </a:xfrm>
        </p:spPr>
        <p:txBody>
          <a:bodyPr anchor="t">
            <a:normAutofit/>
          </a:bodyPr>
          <a:lstStyle/>
          <a:p>
            <a:pPr algn="just"/>
            <a:r>
              <a:rPr lang="en-US" sz="2400" dirty="0">
                <a:latin typeface="Times New Roman" panose="02020603050405020304" pitchFamily="18" charset="0"/>
                <a:cs typeface="Times New Roman" panose="02020603050405020304" pitchFamily="18" charset="0"/>
              </a:rPr>
              <a:t>This project presents a method to automatically and efficiently detect face tampering in videos, and particularly focuses on two recent techniques used to generate hyper realistic forged videos: Deepfake and Face2Face. </a:t>
            </a:r>
          </a:p>
          <a:p>
            <a:pPr algn="just"/>
            <a:r>
              <a:rPr lang="en-US" sz="2400" dirty="0">
                <a:latin typeface="Times New Roman" panose="02020603050405020304" pitchFamily="18" charset="0"/>
                <a:cs typeface="Times New Roman" panose="02020603050405020304" pitchFamily="18" charset="0"/>
              </a:rPr>
              <a:t>Traditional image forensics techniques are usually not well suited to videos due to the compression that strongly degrades the data given. </a:t>
            </a:r>
          </a:p>
          <a:p>
            <a:pPr algn="just"/>
            <a:r>
              <a:rPr lang="en-US" sz="2400" dirty="0">
                <a:latin typeface="Times New Roman" panose="02020603050405020304" pitchFamily="18" charset="0"/>
                <a:cs typeface="Times New Roman" panose="02020603050405020304" pitchFamily="18" charset="0"/>
              </a:rPr>
              <a:t>This project follows a deep learning approach and presents two networks, both with a low number of layers to focus on the mesoscopic properties of images. </a:t>
            </a:r>
          </a:p>
          <a:p>
            <a:pPr algn="just"/>
            <a:r>
              <a:rPr lang="en-US" sz="2400" dirty="0">
                <a:latin typeface="Times New Roman" panose="02020603050405020304" pitchFamily="18" charset="0"/>
                <a:cs typeface="Times New Roman" panose="02020603050405020304" pitchFamily="18" charset="0"/>
              </a:rPr>
              <a:t>We evaluated those fast networks on both an existing dataset and a dataset we have constituted from online videos. The tests demonstrate a very successful detection rate for Deepfake and Face2Face.</a:t>
            </a:r>
          </a:p>
        </p:txBody>
      </p:sp>
    </p:spTree>
    <p:extLst>
      <p:ext uri="{BB962C8B-B14F-4D97-AF65-F5344CB8AC3E}">
        <p14:creationId xmlns:p14="http://schemas.microsoft.com/office/powerpoint/2010/main" val="280154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A93B-D350-0C62-B34B-74AF84F87343}"/>
              </a:ext>
            </a:extLst>
          </p:cNvPr>
          <p:cNvSpPr>
            <a:spLocks noGrp="1"/>
          </p:cNvSpPr>
          <p:nvPr>
            <p:ph type="title"/>
          </p:nvPr>
        </p:nvSpPr>
        <p:spPr>
          <a:xfrm>
            <a:off x="1653363" y="365760"/>
            <a:ext cx="9367203" cy="1188720"/>
          </a:xfrm>
        </p:spPr>
        <p:txBody>
          <a:bodyPr>
            <a:normAutofit/>
          </a:bodyPr>
          <a:lstStyle/>
          <a:p>
            <a:r>
              <a:rPr lang="en-US">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3BB307-8E2E-CD54-FB68-51C5EFE58BF3}"/>
              </a:ext>
            </a:extLst>
          </p:cNvPr>
          <p:cNvSpPr>
            <a:spLocks noGrp="1"/>
          </p:cNvSpPr>
          <p:nvPr>
            <p:ph idx="1"/>
          </p:nvPr>
        </p:nvSpPr>
        <p:spPr>
          <a:xfrm>
            <a:off x="1258957" y="1695371"/>
            <a:ext cx="10933042" cy="5162629"/>
          </a:xfrm>
        </p:spPr>
        <p:txBody>
          <a:bodyPr anchor="t">
            <a:noAutofit/>
          </a:bodyPr>
          <a:lstStyle/>
          <a:p>
            <a:pPr algn="just"/>
            <a:r>
              <a:rPr lang="en-US" sz="2000" dirty="0">
                <a:latin typeface="Times New Roman" panose="02020603050405020304" pitchFamily="18" charset="0"/>
                <a:cs typeface="Times New Roman" panose="02020603050405020304" pitchFamily="18" charset="0"/>
              </a:rPr>
              <a:t>Over the last decades, the popularization of smartphones and the growth of social networks have made digital images and videos very common digital objects.</a:t>
            </a:r>
          </a:p>
          <a:p>
            <a:pPr algn="just"/>
            <a:r>
              <a:rPr lang="en-US" sz="2000" dirty="0">
                <a:latin typeface="Times New Roman" panose="02020603050405020304" pitchFamily="18" charset="0"/>
                <a:cs typeface="Times New Roman" panose="02020603050405020304" pitchFamily="18" charset="0"/>
              </a:rPr>
              <a:t>This tremendous use of digital images has been followed by a rise of techniques to alter image contents, using editing software like Photoshop for instance.</a:t>
            </a:r>
          </a:p>
          <a:p>
            <a:pPr algn="just"/>
            <a:r>
              <a:rPr lang="en-US" sz="2000" dirty="0">
                <a:latin typeface="Times New Roman" panose="02020603050405020304" pitchFamily="18" charset="0"/>
                <a:cs typeface="Times New Roman" panose="02020603050405020304" pitchFamily="18" charset="0"/>
              </a:rPr>
              <a:t>Today, the danger of fake news is widely acknowledged and, in a context, where more than 100 million hours of video content are watched daily on social networks, the spread of falsified video raises more and more concerns.</a:t>
            </a:r>
          </a:p>
          <a:p>
            <a:pPr algn="just"/>
            <a:r>
              <a:rPr lang="en-US" sz="2000" dirty="0">
                <a:latin typeface="Times New Roman" panose="02020603050405020304" pitchFamily="18" charset="0"/>
                <a:cs typeface="Times New Roman" panose="02020603050405020304" pitchFamily="18" charset="0"/>
              </a:rPr>
              <a:t>Most methods used with images can not be directly extended to videos, which is mainly due to the strong degradation of the frames after video compression. Current video forensic studies mainly focus on the video re-encoding and video recapture; however, video edition is still challenging to detect.</a:t>
            </a:r>
          </a:p>
          <a:p>
            <a:pPr algn="just"/>
            <a:r>
              <a:rPr lang="en-US" sz="2000" dirty="0">
                <a:latin typeface="Times New Roman" panose="02020603050405020304" pitchFamily="18" charset="0"/>
                <a:cs typeface="Times New Roman" panose="02020603050405020304" pitchFamily="18" charset="0"/>
              </a:rPr>
              <a:t>Deep learning methods has been successfully employed for digital image forensics.</a:t>
            </a:r>
          </a:p>
          <a:p>
            <a:pPr algn="just"/>
            <a:r>
              <a:rPr lang="en-US" sz="2000" dirty="0">
                <a:latin typeface="Times New Roman" panose="02020603050405020304" pitchFamily="18" charset="0"/>
                <a:cs typeface="Times New Roman" panose="02020603050405020304" pitchFamily="18" charset="0"/>
              </a:rPr>
              <a:t>Deep learning can also be used to falsify videos. Recently, a powerful tool called Deepfake has been designed for face capture and reenactment. This methods, initially devoted to the creation of adult content, has not been presented in any academic publication. Deepfake follows Face2Face, a non deep learning method introduced that target's similar goal, using more conventional real-time computer vision techniques.</a:t>
            </a:r>
          </a:p>
        </p:txBody>
      </p:sp>
    </p:spTree>
    <p:extLst>
      <p:ext uri="{BB962C8B-B14F-4D97-AF65-F5344CB8AC3E}">
        <p14:creationId xmlns:p14="http://schemas.microsoft.com/office/powerpoint/2010/main" val="89685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Progress</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r>
              <a:rPr lang="en-US" sz="2400" dirty="0"/>
              <a:t>Phase 1:- </a:t>
            </a:r>
            <a:r>
              <a:rPr lang="en-US" sz="2400" dirty="0">
                <a:latin typeface="Times New Roman" panose="02020603050405020304" pitchFamily="18" charset="0"/>
                <a:cs typeface="Times New Roman" panose="02020603050405020304" pitchFamily="18" charset="0"/>
              </a:rPr>
              <a:t>Gathering the requirements and scrutinizing few related papers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Phase 2 :- Downloading the datasets and testing with different number of layers and to generate hyper realistic forged Deepfake and Face2face videos/images.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Phase 3:- Evaluate the results on the tested dataset and verify the detection rate on both Deepfake and Face2Face</a:t>
            </a:r>
            <a:endParaRPr lang="en-IN" sz="2400" dirty="0"/>
          </a:p>
        </p:txBody>
      </p:sp>
    </p:spTree>
    <p:extLst>
      <p:ext uri="{BB962C8B-B14F-4D97-AF65-F5344CB8AC3E}">
        <p14:creationId xmlns:p14="http://schemas.microsoft.com/office/powerpoint/2010/main" val="63415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F5AB36C-3874-1FED-D04B-61B5D831B8A2}"/>
              </a:ext>
            </a:extLst>
          </p:cNvPr>
          <p:cNvSpPr>
            <a:spLocks noGrp="1"/>
          </p:cNvSpPr>
          <p:nvPr>
            <p:ph type="title"/>
          </p:nvPr>
        </p:nvSpPr>
        <p:spPr>
          <a:xfrm>
            <a:off x="1014141" y="1450655"/>
            <a:ext cx="3932030" cy="3956690"/>
          </a:xfrm>
        </p:spPr>
        <p:txBody>
          <a:bodyPr anchor="ctr">
            <a:normAutofit/>
          </a:bodyPr>
          <a:lstStyle/>
          <a:p>
            <a:r>
              <a:rPr lang="en-US" sz="6800" dirty="0">
                <a:solidFill>
                  <a:schemeClr val="bg1"/>
                </a:solidFill>
                <a:latin typeface="Times New Roman" panose="02020603050405020304" pitchFamily="18" charset="0"/>
                <a:cs typeface="Times New Roman" panose="02020603050405020304" pitchFamily="18" charset="0"/>
              </a:rPr>
              <a:t>Deepfake: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FAE5BA-E84C-19B3-2FBB-F38E88198C04}"/>
              </a:ext>
            </a:extLst>
          </p:cNvPr>
          <p:cNvSpPr>
            <a:spLocks noGrp="1"/>
          </p:cNvSpPr>
          <p:nvPr>
            <p:ph idx="1"/>
          </p:nvPr>
        </p:nvSpPr>
        <p:spPr>
          <a:xfrm>
            <a:off x="5552662" y="533418"/>
            <a:ext cx="6188764" cy="5791163"/>
          </a:xfrm>
        </p:spPr>
        <p:txBody>
          <a:bodyPr anchor="ctr">
            <a:norm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Deepfake is a technique which aims to replace the face of a targeted person by the face of someone else in a video.</a:t>
            </a:r>
          </a:p>
          <a:p>
            <a:pPr algn="just"/>
            <a:r>
              <a:rPr lang="en-US" sz="2000" dirty="0">
                <a:solidFill>
                  <a:schemeClr val="bg1"/>
                </a:solidFill>
                <a:latin typeface="Times New Roman" panose="02020603050405020304" pitchFamily="18" charset="0"/>
                <a:cs typeface="Times New Roman" panose="02020603050405020304" pitchFamily="18" charset="0"/>
              </a:rPr>
              <a:t>The core idea lies in the parallel training of two autoencoders</a:t>
            </a:r>
          </a:p>
          <a:p>
            <a:pPr algn="just"/>
            <a:r>
              <a:rPr lang="en-US" sz="2000" dirty="0">
                <a:solidFill>
                  <a:schemeClr val="bg1"/>
                </a:solidFill>
                <a:latin typeface="Times New Roman" panose="02020603050405020304" pitchFamily="18" charset="0"/>
                <a:cs typeface="Times New Roman" panose="02020603050405020304" pitchFamily="18" charset="0"/>
              </a:rPr>
              <a:t>An auto-encoder designates the chaining of an encoder network and a decoder network. The purpose of the encoder is to perform a dimension reduction by encoding the data from the input layer into a reduced number of variables. The goal of the decoder is then to use those variables to output an approximation of the original input.</a:t>
            </a:r>
          </a:p>
          <a:p>
            <a:pPr algn="just"/>
            <a:r>
              <a:rPr lang="en-US" sz="2000" dirty="0">
                <a:solidFill>
                  <a:schemeClr val="bg1"/>
                </a:solidFill>
                <a:latin typeface="Times New Roman" panose="02020603050405020304" pitchFamily="18" charset="0"/>
                <a:cs typeface="Times New Roman" panose="02020603050405020304" pitchFamily="18" charset="0"/>
              </a:rPr>
              <a:t>In the case of the Deepfake technique, the original auto-encoder is fed with images of resolution 64 × 64 × 3 = 12, 288 variables, encodes those images on 1024 variables and then generates images with the same size as the input.</a:t>
            </a:r>
          </a:p>
        </p:txBody>
      </p:sp>
    </p:spTree>
    <p:extLst>
      <p:ext uri="{BB962C8B-B14F-4D97-AF65-F5344CB8AC3E}">
        <p14:creationId xmlns:p14="http://schemas.microsoft.com/office/powerpoint/2010/main" val="93945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D17DCE-BD9E-971A-F4A9-A0A68D8A079B}"/>
              </a:ext>
            </a:extLst>
          </p:cNvPr>
          <p:cNvSpPr>
            <a:spLocks noGrp="1"/>
          </p:cNvSpPr>
          <p:nvPr>
            <p:ph idx="1"/>
          </p:nvPr>
        </p:nvSpPr>
        <p:spPr>
          <a:xfrm>
            <a:off x="183534" y="773649"/>
            <a:ext cx="6096001" cy="5155251"/>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process to generate Deepfake images is to gather aligned faces of two different people A and B, then to train an auto-encoder E</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to reconstruct the faces of A from the dataset of facial images of A, and an auto-encoder E</a:t>
            </a:r>
            <a:r>
              <a:rPr lang="en-US" sz="2400" baseline="-25000"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to reconstruct the faces of B from the dataset of facial images of B. </a:t>
            </a:r>
          </a:p>
          <a:p>
            <a:pPr algn="just"/>
            <a:r>
              <a:rPr lang="en-US" sz="2400" dirty="0">
                <a:latin typeface="Times New Roman" panose="02020603050405020304" pitchFamily="18" charset="0"/>
                <a:cs typeface="Times New Roman" panose="02020603050405020304" pitchFamily="18" charset="0"/>
              </a:rPr>
              <a:t>The trick consists in sharing the weights of the encoding part of the two auto-encoders E</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and E</a:t>
            </a:r>
            <a:r>
              <a:rPr lang="en-US" sz="2400" baseline="-25000"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but keeping their respective decoder separated. </a:t>
            </a:r>
          </a:p>
          <a:p>
            <a:pPr algn="just"/>
            <a:r>
              <a:rPr lang="en-US" sz="2400" dirty="0">
                <a:latin typeface="Times New Roman" panose="02020603050405020304" pitchFamily="18" charset="0"/>
                <a:cs typeface="Times New Roman" panose="02020603050405020304" pitchFamily="18" charset="0"/>
              </a:rPr>
              <a:t>Once the optimization is done, any image containing a face of A can be encoded through this shared encoder but decoded with decoder of E</a:t>
            </a:r>
            <a:r>
              <a:rPr lang="en-US" sz="2400" baseline="-25000"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1337876A-232D-6C94-7EDA-429E484BD271}"/>
              </a:ext>
            </a:extLst>
          </p:cNvPr>
          <p:cNvPicPr>
            <a:picLocks noChangeAspect="1"/>
          </p:cNvPicPr>
          <p:nvPr/>
        </p:nvPicPr>
        <p:blipFill>
          <a:blip r:embed="rId2"/>
          <a:stretch>
            <a:fillRect/>
          </a:stretch>
        </p:blipFill>
        <p:spPr>
          <a:xfrm>
            <a:off x="6464593" y="1190847"/>
            <a:ext cx="5560829" cy="3657600"/>
          </a:xfrm>
          <a:prstGeom prst="rect">
            <a:avLst/>
          </a:prstGeom>
        </p:spPr>
      </p:pic>
    </p:spTree>
    <p:extLst>
      <p:ext uri="{BB962C8B-B14F-4D97-AF65-F5344CB8AC3E}">
        <p14:creationId xmlns:p14="http://schemas.microsoft.com/office/powerpoint/2010/main" val="21605392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98864E3-FBFC-15B0-59B7-E6AFBD04664A}"/>
              </a:ext>
            </a:extLst>
          </p:cNvPr>
          <p:cNvSpPr>
            <a:spLocks noGrp="1"/>
          </p:cNvSpPr>
          <p:nvPr>
            <p:ph idx="1"/>
          </p:nvPr>
        </p:nvSpPr>
        <p:spPr>
          <a:xfrm>
            <a:off x="507022" y="686295"/>
            <a:ext cx="5588978" cy="5485409"/>
          </a:xfrm>
        </p:spPr>
        <p:txBody>
          <a:bodyPr>
            <a:normAutofit/>
          </a:bodyPr>
          <a:lstStyle/>
          <a:p>
            <a:pPr algn="just"/>
            <a:r>
              <a:rPr lang="en-US" sz="2400" dirty="0">
                <a:latin typeface="Times New Roman" panose="02020603050405020304" pitchFamily="18" charset="0"/>
                <a:cs typeface="Times New Roman" panose="02020603050405020304" pitchFamily="18" charset="0"/>
              </a:rPr>
              <a:t>Basically, the extraction of faces and their reintegration can fail, especially in the case of face occlusions: some frames can end up with no facial reenactment or with a large blurred area or a doubled facial contour</a:t>
            </a:r>
          </a:p>
          <a:p>
            <a:pPr algn="just"/>
            <a:r>
              <a:rPr lang="en-US" sz="2400" dirty="0">
                <a:latin typeface="Times New Roman" panose="02020603050405020304" pitchFamily="18" charset="0"/>
                <a:cs typeface="Times New Roman" panose="02020603050405020304" pitchFamily="18" charset="0"/>
              </a:rPr>
              <a:t>However, those technical errors can easily be avoided with more advanced networks. More deeply, and this is true for other applications, autoencoders tend to poorly reconstruct fine details because of the compression of the input data on a limited encoding space, the result thus often appears a bit blurry. </a:t>
            </a:r>
          </a:p>
        </p:txBody>
      </p:sp>
      <p:pic>
        <p:nvPicPr>
          <p:cNvPr id="5" name="Picture 4" descr="A picture containing text, screen, electronics, screenshot&#10;&#10;Description automatically generated">
            <a:extLst>
              <a:ext uri="{FF2B5EF4-FFF2-40B4-BE49-F238E27FC236}">
                <a16:creationId xmlns:a16="http://schemas.microsoft.com/office/drawing/2014/main" id="{C854CCEA-79B1-8105-767A-99CBBBCD2983}"/>
              </a:ext>
            </a:extLst>
          </p:cNvPr>
          <p:cNvPicPr>
            <a:picLocks noChangeAspect="1"/>
          </p:cNvPicPr>
          <p:nvPr/>
        </p:nvPicPr>
        <p:blipFill>
          <a:blip r:embed="rId2"/>
          <a:stretch>
            <a:fillRect/>
          </a:stretch>
        </p:blipFill>
        <p:spPr>
          <a:xfrm>
            <a:off x="6693426" y="1754372"/>
            <a:ext cx="5172668" cy="3349256"/>
          </a:xfrm>
          <a:prstGeom prst="rect">
            <a:avLst/>
          </a:prstGeom>
        </p:spPr>
      </p:pic>
    </p:spTree>
    <p:extLst>
      <p:ext uri="{BB962C8B-B14F-4D97-AF65-F5344CB8AC3E}">
        <p14:creationId xmlns:p14="http://schemas.microsoft.com/office/powerpoint/2010/main" val="8587541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FB1014-4AD0-CE1A-B323-FA44A02720DC}"/>
              </a:ext>
            </a:extLst>
          </p:cNvPr>
          <p:cNvSpPr>
            <a:spLocks noGrp="1"/>
          </p:cNvSpPr>
          <p:nvPr>
            <p:ph type="title"/>
          </p:nvPr>
        </p:nvSpPr>
        <p:spPr>
          <a:xfrm>
            <a:off x="265043" y="83655"/>
            <a:ext cx="5157216" cy="1344975"/>
          </a:xfrm>
        </p:spPr>
        <p:txBody>
          <a:bodyPr>
            <a:normAutofit/>
          </a:bodyPr>
          <a:lstStyle/>
          <a:p>
            <a:r>
              <a:rPr lang="en-US" sz="4000" dirty="0">
                <a:latin typeface="Times New Roman" panose="02020603050405020304" pitchFamily="18" charset="0"/>
                <a:cs typeface="Times New Roman" panose="02020603050405020304" pitchFamily="18" charset="0"/>
              </a:rPr>
              <a:t>Face2Face:</a:t>
            </a:r>
          </a:p>
        </p:txBody>
      </p:sp>
      <p:sp>
        <p:nvSpPr>
          <p:cNvPr id="3" name="Content Placeholder 2">
            <a:extLst>
              <a:ext uri="{FF2B5EF4-FFF2-40B4-BE49-F238E27FC236}">
                <a16:creationId xmlns:a16="http://schemas.microsoft.com/office/drawing/2014/main" id="{211CD544-ADE0-0C32-91DB-4A897FB399E6}"/>
              </a:ext>
            </a:extLst>
          </p:cNvPr>
          <p:cNvSpPr>
            <a:spLocks noGrp="1"/>
          </p:cNvSpPr>
          <p:nvPr>
            <p:ph idx="1"/>
          </p:nvPr>
        </p:nvSpPr>
        <p:spPr>
          <a:xfrm>
            <a:off x="265043" y="1170813"/>
            <a:ext cx="6116055" cy="5272517"/>
          </a:xfrm>
        </p:spPr>
        <p:txBody>
          <a:bodyPr>
            <a:noAutofit/>
          </a:bodyPr>
          <a:lstStyle/>
          <a:p>
            <a:pPr algn="just"/>
            <a:r>
              <a:rPr lang="en-US" sz="2400" dirty="0">
                <a:latin typeface="Times New Roman" panose="02020603050405020304" pitchFamily="18" charset="0"/>
                <a:cs typeface="Times New Roman" panose="02020603050405020304" pitchFamily="18" charset="0"/>
              </a:rPr>
              <a:t>Reenactment methods, are designed to transfer image facial expression from a source to a target person.</a:t>
            </a:r>
          </a:p>
          <a:p>
            <a:pPr algn="just"/>
            <a:r>
              <a:rPr lang="en-US" sz="2400" dirty="0">
                <a:latin typeface="Times New Roman" panose="02020603050405020304" pitchFamily="18" charset="0"/>
                <a:cs typeface="Times New Roman" panose="02020603050405020304" pitchFamily="18" charset="0"/>
              </a:rPr>
              <a:t>It performs a photorealistic and marker less facial reenactment in real-time from a simple RGB-camera. The program first requires few minutes of prerecorded videos of the target person for a training sequence to reconstruct its facial model.</a:t>
            </a:r>
          </a:p>
          <a:p>
            <a:pPr algn="just"/>
            <a:r>
              <a:rPr lang="en-US" sz="2400" dirty="0">
                <a:latin typeface="Times New Roman" panose="02020603050405020304" pitchFamily="18" charset="0"/>
                <a:cs typeface="Times New Roman" panose="02020603050405020304" pitchFamily="18" charset="0"/>
              </a:rPr>
              <a:t>At runtime, the program tracks both the expressions of the source and target actor's video. The final image synthesis is rendered by overlaying the target face with a morphed facial blend shape to fit the source facial expression.</a:t>
            </a:r>
          </a:p>
        </p:txBody>
      </p:sp>
      <p:pic>
        <p:nvPicPr>
          <p:cNvPr id="5" name="Picture 4" descr="A collage of a person&#10;&#10;Description automatically generated">
            <a:extLst>
              <a:ext uri="{FF2B5EF4-FFF2-40B4-BE49-F238E27FC236}">
                <a16:creationId xmlns:a16="http://schemas.microsoft.com/office/drawing/2014/main" id="{D42BA4C7-F82D-6B16-5ABF-DD9C9101CD50}"/>
              </a:ext>
            </a:extLst>
          </p:cNvPr>
          <p:cNvPicPr>
            <a:picLocks noChangeAspect="1"/>
          </p:cNvPicPr>
          <p:nvPr/>
        </p:nvPicPr>
        <p:blipFill>
          <a:blip r:embed="rId2"/>
          <a:stretch>
            <a:fillRect/>
          </a:stretch>
        </p:blipFill>
        <p:spPr>
          <a:xfrm>
            <a:off x="6712910" y="2249932"/>
            <a:ext cx="5067964" cy="2322068"/>
          </a:xfrm>
          <a:prstGeom prst="rect">
            <a:avLst/>
          </a:prstGeom>
        </p:spPr>
      </p:pic>
    </p:spTree>
    <p:extLst>
      <p:ext uri="{BB962C8B-B14F-4D97-AF65-F5344CB8AC3E}">
        <p14:creationId xmlns:p14="http://schemas.microsoft.com/office/powerpoint/2010/main" val="192192223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910</TotalTime>
  <Words>2820</Words>
  <Application>Microsoft Office PowerPoint</Application>
  <PresentationFormat>Widescreen</PresentationFormat>
  <Paragraphs>170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MesoNet: Facial Video Counterfeit Detection Network Analysis</vt:lpstr>
      <vt:lpstr>CONTENTS:   </vt:lpstr>
      <vt:lpstr>ABSTRACT:</vt:lpstr>
      <vt:lpstr>INTRODUCTION:</vt:lpstr>
      <vt:lpstr>Progress</vt:lpstr>
      <vt:lpstr>Deepfake:</vt:lpstr>
      <vt:lpstr>PowerPoint Presentation</vt:lpstr>
      <vt:lpstr>PowerPoint Presentation</vt:lpstr>
      <vt:lpstr>Face2Face:</vt:lpstr>
      <vt:lpstr>PROPOSED METHOD:</vt:lpstr>
      <vt:lpstr>Meso-4: </vt:lpstr>
      <vt:lpstr>PowerPoint Presentation</vt:lpstr>
      <vt:lpstr>MesoInspection:</vt:lpstr>
      <vt:lpstr>PowerPoint Presentation</vt:lpstr>
      <vt:lpstr>EXPERIMENTS</vt:lpstr>
      <vt:lpstr>DATASETS</vt:lpstr>
      <vt:lpstr>PowerPoint Presentation</vt:lpstr>
      <vt:lpstr>DATASETS </vt:lpstr>
      <vt:lpstr>PowerPoint Presentation</vt:lpstr>
      <vt:lpstr>RESULTS:</vt:lpstr>
      <vt:lpstr>PowerPoint Presentation</vt:lpstr>
      <vt:lpstr>PowerPoint Presentation</vt:lpstr>
      <vt:lpstr>PowerPoint Presentation</vt:lpstr>
      <vt:lpstr>IMAGE RESULTS</vt:lpstr>
      <vt:lpstr>VIDEO 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Ravi Sankar Gogineni</cp:lastModifiedBy>
  <cp:revision>38</cp:revision>
  <dcterms:created xsi:type="dcterms:W3CDTF">2022-12-05T21:04:12Z</dcterms:created>
  <dcterms:modified xsi:type="dcterms:W3CDTF">2024-03-06T15:48:59Z</dcterms:modified>
</cp:coreProperties>
</file>