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77" r:id="rId4"/>
    <p:sldId id="278" r:id="rId5"/>
    <p:sldId id="258" r:id="rId6"/>
    <p:sldId id="259" r:id="rId7"/>
    <p:sldId id="261" r:id="rId8"/>
    <p:sldId id="262" r:id="rId9"/>
    <p:sldId id="264" r:id="rId10"/>
    <p:sldId id="265" r:id="rId11"/>
    <p:sldId id="266" r:id="rId12"/>
    <p:sldId id="276" r:id="rId13"/>
    <p:sldId id="267" r:id="rId14"/>
    <p:sldId id="268" r:id="rId15"/>
    <p:sldId id="269" r:id="rId16"/>
    <p:sldId id="271" r:id="rId17"/>
    <p:sldId id="270" r:id="rId18"/>
    <p:sldId id="274" r:id="rId19"/>
    <p:sldId id="275" r:id="rId20"/>
    <p:sldId id="279" r:id="rId21"/>
    <p:sldId id="280" r:id="rId22"/>
    <p:sldId id="286" r:id="rId23"/>
    <p:sldId id="287" r:id="rId24"/>
    <p:sldId id="288" r:id="rId25"/>
    <p:sldId id="289" r:id="rId26"/>
    <p:sldId id="290" r:id="rId27"/>
    <p:sldId id="281" r:id="rId28"/>
    <p:sldId id="291" r:id="rId29"/>
    <p:sldId id="283" r:id="rId30"/>
    <p:sldId id="285"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1" d="100"/>
          <a:sy n="111" d="100"/>
        </p:scale>
        <p:origin x="-536"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B15B0-AE7D-2044-AE7D-C9E259C90D8F}" type="datetimeFigureOut">
              <a:rPr lang="en-US" smtClean="0"/>
              <a:t>12/04/15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DDBAC-DFE5-894B-95B7-E31FCA128AD7}" type="slidenum">
              <a:rPr lang="en-US" smtClean="0"/>
              <a:t>‹#›</a:t>
            </a:fld>
            <a:endParaRPr lang="en-US"/>
          </a:p>
        </p:txBody>
      </p:sp>
    </p:spTree>
    <p:extLst>
      <p:ext uri="{BB962C8B-B14F-4D97-AF65-F5344CB8AC3E}">
        <p14:creationId xmlns:p14="http://schemas.microsoft.com/office/powerpoint/2010/main" val="34989507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12/04/15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12/04/15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12/04/15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12/04/15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12/04/15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12/04/15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12/04/15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nodejs.org/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r>
              <a:rPr lang="en-US" sz="8800" dirty="0" smtClean="0"/>
              <a:t>MEAN</a:t>
            </a:r>
            <a:r>
              <a:rPr lang="en-US" sz="1400" dirty="0" smtClean="0"/>
              <a:t>		</a:t>
            </a:r>
            <a:r>
              <a:rPr lang="en-US" sz="1400" dirty="0"/>
              <a:t>	 </a:t>
            </a:r>
            <a:r>
              <a:rPr lang="en-US" sz="1400" dirty="0" smtClean="0"/>
              <a:t>                    				</a:t>
            </a:r>
            <a:r>
              <a:rPr lang="en-US" sz="1400" dirty="0"/>
              <a:t>  </a:t>
            </a:r>
            <a:r>
              <a:rPr lang="en-US" sz="1400" dirty="0" smtClean="0">
                <a:solidFill>
                  <a:schemeClr val="accent1"/>
                </a:solidFill>
              </a:rPr>
              <a:t>[ Mongo, Express.js, Angular.js, Node.js ]</a:t>
            </a:r>
            <a:br>
              <a:rPr lang="en-US" sz="1400" dirty="0" smtClean="0">
                <a:solidFill>
                  <a:schemeClr val="accent1"/>
                </a:solidFill>
              </a:rPr>
            </a:br>
            <a:r>
              <a:rPr lang="en-US" sz="1400" dirty="0">
                <a:solidFill>
                  <a:schemeClr val="accent1"/>
                </a:solidFill>
              </a:rPr>
              <a:t/>
            </a:r>
            <a:br>
              <a:rPr lang="en-US" sz="1400" dirty="0">
                <a:solidFill>
                  <a:schemeClr val="accent1"/>
                </a:solidFill>
              </a:rPr>
            </a:br>
            <a:endParaRPr lang="en-US" sz="1400" dirty="0">
              <a:solidFill>
                <a:schemeClr val="accent1"/>
              </a:solidFill>
            </a:endParaRPr>
          </a:p>
        </p:txBody>
      </p:sp>
      <p:sp>
        <p:nvSpPr>
          <p:cNvPr id="4" name="Subtitle 3"/>
          <p:cNvSpPr>
            <a:spLocks noGrp="1"/>
          </p:cNvSpPr>
          <p:nvPr>
            <p:ph type="subTitle" idx="1"/>
          </p:nvPr>
        </p:nvSpPr>
        <p:spPr>
          <a:xfrm>
            <a:off x="1100051" y="4455620"/>
            <a:ext cx="10058400" cy="1074420"/>
          </a:xfrm>
          <a:noFill/>
        </p:spPr>
        <p:txBody>
          <a:bodyPr tIns="0" rIns="0" bIns="0">
            <a:normAutofit/>
          </a:bodyPr>
          <a:lstStyle/>
          <a:p>
            <a:r>
              <a:rPr lang="en-US" sz="1400" dirty="0" smtClean="0"/>
              <a:t>HOST</a:t>
            </a:r>
          </a:p>
          <a:p>
            <a:r>
              <a:rPr lang="en-US" sz="1400" dirty="0" smtClean="0"/>
              <a:t>Ravi </a:t>
            </a:r>
            <a:r>
              <a:rPr lang="en-US" sz="1400" dirty="0" err="1" smtClean="0"/>
              <a:t>kumar</a:t>
            </a:r>
            <a:r>
              <a:rPr lang="en-US" sz="1400" dirty="0" smtClean="0"/>
              <a:t> </a:t>
            </a:r>
            <a:r>
              <a:rPr lang="en-US" sz="1400" dirty="0" err="1" smtClean="0"/>
              <a:t>sha</a:t>
            </a:r>
            <a:endParaRPr lang="en-US" sz="1400" dirty="0" smtClean="0"/>
          </a:p>
          <a:p>
            <a:r>
              <a:rPr lang="en-US" sz="1400" dirty="0" err="1" smtClean="0"/>
              <a:t>Shaurabh</a:t>
            </a:r>
            <a:r>
              <a:rPr lang="en-US" sz="1400" dirty="0" smtClean="0"/>
              <a:t> SINGH</a:t>
            </a:r>
            <a:endParaRPr lang="en-US" sz="1400" dirty="0"/>
          </a:p>
        </p:txBody>
      </p:sp>
    </p:spTree>
    <p:extLst>
      <p:ext uri="{BB962C8B-B14F-4D97-AF65-F5344CB8AC3E}">
        <p14:creationId xmlns:p14="http://schemas.microsoft.com/office/powerpoint/2010/main" val="19762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smtClean="0"/>
              <a:t>Where event determines the flow of execution. Event are handled by callback which executes when something significant happens. Like when a result of DB is available or when user clicks on a button. Lets see an example,</a:t>
            </a:r>
            <a:br>
              <a:rPr lang="en-US" sz="4000" dirty="0" smtClean="0"/>
            </a:br>
            <a:r>
              <a:rPr lang="en-US" sz="4000" dirty="0" smtClean="0"/>
              <a:t/>
            </a:r>
            <a:br>
              <a:rPr lang="en-US" sz="4000" dirty="0" smtClean="0"/>
            </a:br>
            <a:endParaRPr lang="en-US" sz="4000" dirty="0"/>
          </a:p>
        </p:txBody>
      </p:sp>
    </p:spTree>
    <p:extLst>
      <p:ext uri="{BB962C8B-B14F-4D97-AF65-F5344CB8AC3E}">
        <p14:creationId xmlns:p14="http://schemas.microsoft.com/office/powerpoint/2010/main" val="124282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97790" y="602348"/>
            <a:ext cx="10058400" cy="5569156"/>
          </a:xfrm>
        </p:spPr>
        <p:txBody>
          <a:bodyPr anchor="t">
            <a:noAutofit/>
          </a:bodyPr>
          <a:lstStyle/>
          <a:p>
            <a:r>
              <a:rPr lang="en-US" sz="2000" dirty="0" smtClean="0"/>
              <a:t/>
            </a:r>
            <a:br>
              <a:rPr lang="en-US" sz="2000" dirty="0" smtClean="0"/>
            </a:br>
            <a:r>
              <a:rPr lang="en-US" sz="2000" dirty="0" smtClean="0"/>
              <a:t>Consider </a:t>
            </a:r>
            <a:r>
              <a:rPr lang="en-US" sz="2000" dirty="0"/>
              <a:t>how a query to a database is completed in typical blocking I/O programming:</a:t>
            </a:r>
            <a:br>
              <a:rPr lang="en-US" sz="2000" dirty="0"/>
            </a:br>
            <a:r>
              <a:rPr lang="en-US" sz="2000" dirty="0" smtClean="0"/>
              <a:t>	</a:t>
            </a:r>
            <a:br>
              <a:rPr lang="en-US" sz="2000" dirty="0" smtClean="0"/>
            </a:br>
            <a:r>
              <a:rPr lang="en-US" sz="2000" dirty="0" smtClean="0">
                <a:solidFill>
                  <a:schemeClr val="accent5">
                    <a:lumMod val="75000"/>
                  </a:schemeClr>
                </a:solidFill>
              </a:rPr>
              <a:t>	</a:t>
            </a:r>
            <a:br>
              <a:rPr lang="en-US" sz="2000" dirty="0" smtClean="0">
                <a:solidFill>
                  <a:schemeClr val="accent5">
                    <a:lumMod val="75000"/>
                  </a:schemeClr>
                </a:solidFill>
              </a:rPr>
            </a:br>
            <a:r>
              <a:rPr lang="en-US" sz="2000" dirty="0">
                <a:solidFill>
                  <a:schemeClr val="accent5">
                    <a:lumMod val="75000"/>
                  </a:schemeClr>
                </a:solidFill>
              </a:rPr>
              <a:t/>
            </a:r>
            <a:br>
              <a:rPr lang="en-US" sz="2000" dirty="0">
                <a:solidFill>
                  <a:schemeClr val="accent5">
                    <a:lumMod val="75000"/>
                  </a:schemeClr>
                </a:solidFill>
              </a:rPr>
            </a:br>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smtClean="0">
                <a:solidFill>
                  <a:srgbClr val="FF0000"/>
                </a:solidFill>
              </a:rPr>
              <a:t/>
            </a:r>
            <a:br>
              <a:rPr lang="en-US" sz="2000" dirty="0" smtClean="0">
                <a:solidFill>
                  <a:srgbClr val="FF0000"/>
                </a:solidFill>
              </a:rPr>
            </a:br>
            <a:r>
              <a:rPr lang="en-US" sz="2000" dirty="0" smtClean="0"/>
              <a:t>This </a:t>
            </a:r>
            <a:r>
              <a:rPr lang="en-US" sz="2000" dirty="0"/>
              <a:t>query requires that the current thread or process wait until the database layer </a:t>
            </a:r>
            <a:r>
              <a:rPr lang="en-US" sz="2000" dirty="0" smtClean="0"/>
              <a:t>finishes processing it. In </a:t>
            </a:r>
            <a:r>
              <a:rPr lang="en-US" sz="2000" dirty="0"/>
              <a:t>event-driven systems, this query would be performed in this way</a:t>
            </a:r>
            <a:r>
              <a:rPr lang="en-US" sz="2000" dirty="0" smtClean="0"/>
              <a:t>:</a:t>
            </a:r>
            <a:br>
              <a:rPr lang="en-US" sz="2000" dirty="0" smtClean="0"/>
            </a:br>
            <a:r>
              <a:rPr lang="en-US" sz="2000" dirty="0" smtClean="0"/>
              <a:t/>
            </a:r>
            <a:br>
              <a:rPr lang="en-US" sz="2000" dirty="0" smtClean="0"/>
            </a:br>
            <a:r>
              <a:rPr lang="en-US" sz="2000" dirty="0"/>
              <a:t/>
            </a:r>
            <a:br>
              <a:rPr lang="en-US" sz="2000" dirty="0"/>
            </a:br>
            <a:r>
              <a:rPr lang="en-US" sz="2000" dirty="0" smtClean="0"/>
              <a:t>	</a:t>
            </a:r>
            <a:r>
              <a:rPr lang="en-US" sz="2000" dirty="0" smtClean="0">
                <a:solidFill>
                  <a:srgbClr val="A39B4E"/>
                </a:solidFill>
              </a:rPr>
              <a:t>		</a:t>
            </a:r>
            <a:endParaRPr lang="en-US" sz="1500" dirty="0">
              <a:solidFill>
                <a:srgbClr val="F3B56C"/>
              </a:solidFill>
            </a:endParaRPr>
          </a:p>
        </p:txBody>
      </p:sp>
      <p:pic>
        <p:nvPicPr>
          <p:cNvPr id="3" name="Picture 2"/>
          <p:cNvPicPr>
            <a:picLocks noChangeAspect="1"/>
          </p:cNvPicPr>
          <p:nvPr/>
        </p:nvPicPr>
        <p:blipFill>
          <a:blip r:embed="rId2"/>
          <a:stretch>
            <a:fillRect/>
          </a:stretch>
        </p:blipFill>
        <p:spPr>
          <a:xfrm>
            <a:off x="2156542" y="1390155"/>
            <a:ext cx="7175500" cy="1079500"/>
          </a:xfrm>
          <a:prstGeom prst="rect">
            <a:avLst/>
          </a:prstGeom>
        </p:spPr>
      </p:pic>
      <p:pic>
        <p:nvPicPr>
          <p:cNvPr id="4" name="Picture 3"/>
          <p:cNvPicPr>
            <a:picLocks noChangeAspect="1"/>
          </p:cNvPicPr>
          <p:nvPr/>
        </p:nvPicPr>
        <p:blipFill>
          <a:blip r:embed="rId3"/>
          <a:stretch>
            <a:fillRect/>
          </a:stretch>
        </p:blipFill>
        <p:spPr>
          <a:xfrm>
            <a:off x="2017291" y="3843807"/>
            <a:ext cx="7810500" cy="2120900"/>
          </a:xfrm>
          <a:prstGeom prst="rect">
            <a:avLst/>
          </a:prstGeom>
        </p:spPr>
      </p:pic>
    </p:spTree>
    <p:extLst>
      <p:ext uri="{BB962C8B-B14F-4D97-AF65-F5344CB8AC3E}">
        <p14:creationId xmlns:p14="http://schemas.microsoft.com/office/powerpoint/2010/main" val="175719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374" y="256217"/>
            <a:ext cx="11619651" cy="4708982"/>
          </a:xfrm>
          <a:prstGeom prst="rect">
            <a:avLst/>
          </a:prstGeom>
        </p:spPr>
        <p:txBody>
          <a:bodyPr wrap="square">
            <a:spAutoFit/>
          </a:bodyPr>
          <a:lstStyle/>
          <a:p>
            <a:r>
              <a:rPr lang="en-US" dirty="0"/>
              <a:t>This is an example of event-driven or asynchronous programming. One of the defining feature of </a:t>
            </a:r>
            <a:r>
              <a:rPr lang="en-US" dirty="0" err="1"/>
              <a:t>Node.js</a:t>
            </a:r>
            <a:r>
              <a:rPr lang="en-US" dirty="0"/>
              <a:t> also known as Non-blocking I/O. Therefore, several I/O operations can occur in parallel</a:t>
            </a:r>
            <a:r>
              <a:rPr lang="en-US" dirty="0" smtClean="0"/>
              <a:t>.</a:t>
            </a:r>
          </a:p>
          <a:p>
            <a:endParaRPr lang="en-US" dirty="0"/>
          </a:p>
          <a:p>
            <a:r>
              <a:rPr lang="en-US" dirty="0" smtClean="0"/>
              <a:t>The </a:t>
            </a:r>
            <a:r>
              <a:rPr lang="en-US" dirty="0"/>
              <a:t>response to </a:t>
            </a:r>
            <a:r>
              <a:rPr lang="en-US" dirty="0" smtClean="0"/>
              <a:t>the query </a:t>
            </a:r>
            <a:r>
              <a:rPr lang="en-US" dirty="0"/>
              <a:t>may take </a:t>
            </a:r>
            <a:r>
              <a:rPr lang="en-US" dirty="0" smtClean="0"/>
              <a:t>many thousands </a:t>
            </a:r>
            <a:r>
              <a:rPr lang="en-US" dirty="0"/>
              <a:t>of CPU </a:t>
            </a:r>
            <a:r>
              <a:rPr lang="en-US" dirty="0" smtClean="0"/>
              <a:t>cycles (time taken to resolve on particular task), </a:t>
            </a:r>
            <a:r>
              <a:rPr lang="en-US" dirty="0"/>
              <a:t>rendering the entire process unusable during this time. </a:t>
            </a:r>
            <a:r>
              <a:rPr lang="en-US" dirty="0" smtClean="0"/>
              <a:t>We have utilized the </a:t>
            </a:r>
            <a:r>
              <a:rPr lang="en-US" dirty="0"/>
              <a:t>process </a:t>
            </a:r>
            <a:r>
              <a:rPr lang="en-US" dirty="0" smtClean="0"/>
              <a:t>to serve other </a:t>
            </a:r>
            <a:r>
              <a:rPr lang="en-US" dirty="0"/>
              <a:t>client requests instead of just waiting</a:t>
            </a:r>
            <a:r>
              <a:rPr lang="en-US" dirty="0" smtClean="0"/>
              <a:t>.</a:t>
            </a:r>
          </a:p>
          <a:p>
            <a:endParaRPr lang="en-US" dirty="0"/>
          </a:p>
          <a:p>
            <a:r>
              <a:rPr lang="en-US" dirty="0" smtClean="0"/>
              <a:t>Each event generated is stacked in node event queue, node has a event loop were these queue are processed one after another. Event loop then separate each event in order to process them and then call there associated callback. When the callback returned it event loop pick another event. When the event queue is empty, the event loop waits for the new event if there are any pending server calls or server listening or just quits if none.</a:t>
            </a:r>
          </a:p>
          <a:p>
            <a:endParaRPr lang="en-US" dirty="0" smtClean="0"/>
          </a:p>
          <a:p>
            <a:r>
              <a:rPr lang="en-US" dirty="0" smtClean="0"/>
              <a:t>Example</a:t>
            </a:r>
          </a:p>
          <a:p>
            <a:endParaRPr lang="en-US" dirty="0" smtClean="0"/>
          </a:p>
          <a:p>
            <a:endParaRPr lang="en-US" dirty="0"/>
          </a:p>
          <a:p>
            <a:endParaRPr lang="en-US" sz="1500" dirty="0">
              <a:solidFill>
                <a:srgbClr val="F3B56C"/>
              </a:solidFill>
            </a:endParaRPr>
          </a:p>
          <a:p>
            <a:endParaRPr lang="en-US" sz="1500" dirty="0">
              <a:solidFill>
                <a:srgbClr val="F3B56C"/>
              </a:solidFill>
            </a:endParaRPr>
          </a:p>
        </p:txBody>
      </p:sp>
      <p:pic>
        <p:nvPicPr>
          <p:cNvPr id="4" name="Picture 3"/>
          <p:cNvPicPr>
            <a:picLocks noChangeAspect="1"/>
          </p:cNvPicPr>
          <p:nvPr/>
        </p:nvPicPr>
        <p:blipFill>
          <a:blip r:embed="rId2"/>
          <a:stretch>
            <a:fillRect/>
          </a:stretch>
        </p:blipFill>
        <p:spPr>
          <a:xfrm>
            <a:off x="1226532" y="4020266"/>
            <a:ext cx="8001000" cy="1981200"/>
          </a:xfrm>
          <a:prstGeom prst="rect">
            <a:avLst/>
          </a:prstGeom>
        </p:spPr>
      </p:pic>
    </p:spTree>
    <p:extLst>
      <p:ext uri="{BB962C8B-B14F-4D97-AF65-F5344CB8AC3E}">
        <p14:creationId xmlns:p14="http://schemas.microsoft.com/office/powerpoint/2010/main" val="41251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21518" y="1470466"/>
            <a:ext cx="4666827" cy="2945935"/>
          </a:xfrm>
          <a:prstGeom prst="rect">
            <a:avLst/>
          </a:prstGeom>
        </p:spPr>
      </p:pic>
    </p:spTree>
    <p:extLst>
      <p:ext uri="{BB962C8B-B14F-4D97-AF65-F5344CB8AC3E}">
        <p14:creationId xmlns:p14="http://schemas.microsoft.com/office/powerpoint/2010/main" val="306116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6000" y="1524000"/>
            <a:ext cx="5080000" cy="3810000"/>
          </a:xfrm>
          <a:prstGeom prst="rect">
            <a:avLst/>
          </a:prstGeom>
        </p:spPr>
      </p:pic>
    </p:spTree>
    <p:extLst>
      <p:ext uri="{BB962C8B-B14F-4D97-AF65-F5344CB8AC3E}">
        <p14:creationId xmlns:p14="http://schemas.microsoft.com/office/powerpoint/2010/main" val="162123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HELLO WORLD APP</a:t>
            </a:r>
            <a:br>
              <a:rPr lang="en-US" sz="5400" b="1" dirty="0"/>
            </a:br>
            <a:endParaRPr lang="en-US" dirty="0"/>
          </a:p>
        </p:txBody>
      </p:sp>
    </p:spTree>
    <p:extLst>
      <p:ext uri="{BB962C8B-B14F-4D97-AF65-F5344CB8AC3E}">
        <p14:creationId xmlns:p14="http://schemas.microsoft.com/office/powerpoint/2010/main" val="426782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7790" y="602348"/>
            <a:ext cx="10058400" cy="3330036"/>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dirty="0" smtClean="0"/>
              <a:t/>
            </a:r>
            <a:br>
              <a:rPr lang="en-US" sz="2000" dirty="0" smtClean="0"/>
            </a:br>
            <a:r>
              <a:rPr lang="en-US" sz="2000" dirty="0" smtClean="0"/>
              <a:t>Create a file called </a:t>
            </a:r>
            <a:r>
              <a:rPr lang="en-US" sz="2000" dirty="0" err="1" smtClean="0"/>
              <a:t>helloworld.js</a:t>
            </a:r>
            <a:endParaRPr lang="en-US" sz="2000" dirty="0" smtClean="0"/>
          </a:p>
          <a:p>
            <a:r>
              <a:rPr lang="en-US" sz="2000" dirty="0" smtClean="0"/>
              <a:t>	</a:t>
            </a:r>
            <a:br>
              <a:rPr lang="en-US" sz="2000" dirty="0" smtClean="0"/>
            </a:br>
            <a:r>
              <a:rPr lang="en-US" sz="1500" dirty="0" smtClean="0">
                <a:solidFill>
                  <a:srgbClr val="F3B56C"/>
                </a:solidFill>
              </a:rPr>
              <a:t>	</a:t>
            </a:r>
            <a:r>
              <a:rPr lang="en-US" sz="1500" dirty="0" err="1" smtClean="0">
                <a:solidFill>
                  <a:srgbClr val="F3B56C"/>
                </a:solidFill>
              </a:rPr>
              <a:t>console.log</a:t>
            </a:r>
            <a:r>
              <a:rPr lang="en-US" sz="1500" dirty="0" smtClean="0">
                <a:solidFill>
                  <a:srgbClr val="F3B56C"/>
                </a:solidFill>
              </a:rPr>
              <a:t>(‘Hello World’);</a:t>
            </a:r>
          </a:p>
          <a:p>
            <a:endParaRPr lang="en-US" sz="2000" dirty="0">
              <a:solidFill>
                <a:srgbClr val="FF0000"/>
              </a:solidFill>
            </a:endParaRPr>
          </a:p>
          <a:p>
            <a:endParaRPr lang="en-US" sz="2000" dirty="0" smtClean="0">
              <a:solidFill>
                <a:srgbClr val="FF0000"/>
              </a:solidFill>
            </a:endParaRPr>
          </a:p>
          <a:p>
            <a:r>
              <a:rPr lang="en-US" sz="2000" dirty="0" smtClean="0"/>
              <a:t>In terminal</a:t>
            </a:r>
            <a:br>
              <a:rPr lang="en-US" sz="2000" dirty="0" smtClean="0"/>
            </a:br>
            <a:r>
              <a:rPr lang="en-US" sz="2000" dirty="0" smtClean="0"/>
              <a:t/>
            </a:r>
            <a:br>
              <a:rPr lang="en-US" sz="2000" dirty="0" smtClean="0"/>
            </a:br>
            <a:r>
              <a:rPr lang="en-US" sz="1500" dirty="0" smtClean="0">
                <a:solidFill>
                  <a:srgbClr val="F3B56C"/>
                </a:solidFill>
              </a:rPr>
              <a:t>	 node </a:t>
            </a:r>
            <a:r>
              <a:rPr lang="en-US" sz="1500" dirty="0" err="1" smtClean="0">
                <a:solidFill>
                  <a:srgbClr val="F3B56C"/>
                </a:solidFill>
              </a:rPr>
              <a:t>helloworld.js</a:t>
            </a:r>
            <a:endParaRPr lang="en-US" sz="1500" dirty="0">
              <a:solidFill>
                <a:srgbClr val="F3B56C"/>
              </a:solidFill>
            </a:endParaRPr>
          </a:p>
        </p:txBody>
      </p:sp>
    </p:spTree>
    <p:extLst>
      <p:ext uri="{BB962C8B-B14F-4D97-AF65-F5344CB8AC3E}">
        <p14:creationId xmlns:p14="http://schemas.microsoft.com/office/powerpoint/2010/main" val="128877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559857" y="1020693"/>
            <a:ext cx="5052392" cy="4816614"/>
          </a:xfrm>
          <a:prstGeom prst="rect">
            <a:avLst/>
          </a:prstGeom>
        </p:spPr>
      </p:pic>
    </p:spTree>
    <p:extLst>
      <p:ext uri="{BB962C8B-B14F-4D97-AF65-F5344CB8AC3E}">
        <p14:creationId xmlns:p14="http://schemas.microsoft.com/office/powerpoint/2010/main" val="349411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CREATE A HTTP SERVER</a:t>
            </a:r>
            <a:br>
              <a:rPr lang="en-US" sz="5400" b="1" dirty="0" smtClean="0"/>
            </a:br>
            <a:endParaRPr lang="en-US" dirty="0"/>
          </a:p>
        </p:txBody>
      </p:sp>
    </p:spTree>
    <p:extLst>
      <p:ext uri="{BB962C8B-B14F-4D97-AF65-F5344CB8AC3E}">
        <p14:creationId xmlns:p14="http://schemas.microsoft.com/office/powerpoint/2010/main" val="338942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7790" y="602348"/>
            <a:ext cx="10058400" cy="5491176"/>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2000" dirty="0">
              <a:solidFill>
                <a:srgbClr val="A39B4E"/>
              </a:solidFill>
            </a:endParaRPr>
          </a:p>
          <a:p>
            <a:endParaRPr lang="en-US" sz="2000" dirty="0" smtClean="0">
              <a:solidFill>
                <a:srgbClr val="A39B4E"/>
              </a:solidFill>
            </a:endParaRPr>
          </a:p>
          <a:p>
            <a:endParaRPr lang="en-US" sz="2000" dirty="0">
              <a:solidFill>
                <a:srgbClr val="A39B4E"/>
              </a:solidFill>
            </a:endParaRPr>
          </a:p>
        </p:txBody>
      </p:sp>
      <p:pic>
        <p:nvPicPr>
          <p:cNvPr id="5" name="Picture 4"/>
          <p:cNvPicPr>
            <a:picLocks noChangeAspect="1"/>
          </p:cNvPicPr>
          <p:nvPr/>
        </p:nvPicPr>
        <p:blipFill>
          <a:blip r:embed="rId2"/>
          <a:stretch>
            <a:fillRect/>
          </a:stretch>
        </p:blipFill>
        <p:spPr>
          <a:xfrm>
            <a:off x="1694874" y="1262664"/>
            <a:ext cx="7073900" cy="3530600"/>
          </a:xfrm>
          <a:prstGeom prst="rect">
            <a:avLst/>
          </a:prstGeom>
        </p:spPr>
      </p:pic>
    </p:spTree>
    <p:extLst>
      <p:ext uri="{BB962C8B-B14F-4D97-AF65-F5344CB8AC3E}">
        <p14:creationId xmlns:p14="http://schemas.microsoft.com/office/powerpoint/2010/main" val="174852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189882" y="1845734"/>
            <a:ext cx="9965798" cy="4023360"/>
          </a:xfrm>
        </p:spPr>
        <p:txBody>
          <a:bodyPr>
            <a:normAutofit/>
          </a:bodyPr>
          <a:lstStyle/>
          <a:p>
            <a:pPr marL="285750" indent="-285750">
              <a:buClr>
                <a:schemeClr val="tx1">
                  <a:lumMod val="75000"/>
                  <a:lumOff val="25000"/>
                </a:schemeClr>
              </a:buClr>
              <a:buFont typeface="+mj-lt"/>
              <a:buAutoNum type="romanLcPeriod"/>
            </a:pPr>
            <a:r>
              <a:rPr lang="en-US" sz="1200" dirty="0" smtClean="0"/>
              <a:t>Installation </a:t>
            </a:r>
          </a:p>
          <a:p>
            <a:pPr marL="285750" indent="-285750">
              <a:buClr>
                <a:schemeClr val="tx1">
                  <a:lumMod val="75000"/>
                  <a:lumOff val="25000"/>
                </a:schemeClr>
              </a:buClr>
              <a:buFont typeface="+mj-lt"/>
              <a:buAutoNum type="romanLcPeriod"/>
            </a:pPr>
            <a:r>
              <a:rPr lang="en-US" sz="1200" dirty="0" smtClean="0"/>
              <a:t> About Node.js</a:t>
            </a:r>
          </a:p>
          <a:p>
            <a:pPr marL="285750" indent="-285750">
              <a:buClr>
                <a:schemeClr val="tx1">
                  <a:lumMod val="75000"/>
                  <a:lumOff val="25000"/>
                </a:schemeClr>
              </a:buClr>
              <a:buFont typeface="+mj-lt"/>
              <a:buAutoNum type="romanLcPeriod"/>
            </a:pPr>
            <a:r>
              <a:rPr lang="en-US" sz="1200" dirty="0" smtClean="0"/>
              <a:t> Event Driven</a:t>
            </a:r>
            <a:r>
              <a:rPr lang="en-US" sz="1200" dirty="0"/>
              <a:t> </a:t>
            </a:r>
            <a:r>
              <a:rPr lang="en-US" sz="1200" dirty="0" smtClean="0"/>
              <a:t>Programming</a:t>
            </a:r>
          </a:p>
          <a:p>
            <a:pPr marL="285750" indent="-285750">
              <a:buClr>
                <a:schemeClr val="tx1">
                  <a:lumMod val="75000"/>
                  <a:lumOff val="25000"/>
                </a:schemeClr>
              </a:buClr>
              <a:buFont typeface="+mj-lt"/>
              <a:buAutoNum type="romanLcPeriod"/>
            </a:pPr>
            <a:r>
              <a:rPr lang="en-US" sz="1200" dirty="0"/>
              <a:t> </a:t>
            </a:r>
            <a:r>
              <a:rPr lang="en-US" sz="1200" dirty="0" smtClean="0"/>
              <a:t>Hello World Application</a:t>
            </a:r>
          </a:p>
          <a:p>
            <a:pPr marL="285750" indent="-285750">
              <a:buClr>
                <a:schemeClr val="tx1">
                  <a:lumMod val="75000"/>
                  <a:lumOff val="25000"/>
                </a:schemeClr>
              </a:buClr>
              <a:buFont typeface="+mj-lt"/>
              <a:buAutoNum type="romanLcPeriod"/>
            </a:pPr>
            <a:r>
              <a:rPr lang="en-US" sz="1200" dirty="0" smtClean="0"/>
              <a:t> Create http server</a:t>
            </a:r>
          </a:p>
          <a:p>
            <a:pPr marL="285750" indent="-285750">
              <a:buClr>
                <a:schemeClr val="tx1">
                  <a:lumMod val="75000"/>
                  <a:lumOff val="25000"/>
                </a:schemeClr>
              </a:buClr>
              <a:buFont typeface="+mj-lt"/>
              <a:buAutoNum type="romanLcPeriod"/>
            </a:pPr>
            <a:r>
              <a:rPr lang="en-US" sz="1200" dirty="0" smtClean="0"/>
              <a:t> Node Modules</a:t>
            </a:r>
          </a:p>
          <a:p>
            <a:pPr marL="285750" indent="-285750">
              <a:buClr>
                <a:schemeClr val="tx1">
                  <a:lumMod val="75000"/>
                  <a:lumOff val="25000"/>
                </a:schemeClr>
              </a:buClr>
              <a:buFont typeface="+mj-lt"/>
              <a:buAutoNum type="romanLcPeriod"/>
            </a:pPr>
            <a:r>
              <a:rPr lang="en-US" sz="1200" dirty="0" smtClean="0"/>
              <a:t>Middleware</a:t>
            </a:r>
          </a:p>
          <a:p>
            <a:pPr marL="285750" indent="-285750">
              <a:buClr>
                <a:schemeClr val="tx1">
                  <a:lumMod val="75000"/>
                  <a:lumOff val="25000"/>
                </a:schemeClr>
              </a:buClr>
              <a:buFont typeface="+mj-lt"/>
              <a:buAutoNum type="romanLcPeriod"/>
            </a:pPr>
            <a:r>
              <a:rPr lang="en-US" sz="1200" dirty="0" smtClean="0"/>
              <a:t>Custom Middleware</a:t>
            </a:r>
            <a:endParaRPr lang="en-US" sz="1200" dirty="0" smtClean="0"/>
          </a:p>
          <a:p>
            <a:pPr marL="285750" indent="-285750">
              <a:buClr>
                <a:schemeClr val="tx1">
                  <a:lumMod val="75000"/>
                  <a:lumOff val="25000"/>
                </a:schemeClr>
              </a:buClr>
              <a:buFont typeface="+mj-lt"/>
              <a:buAutoNum type="romanLcPeriod"/>
            </a:pPr>
            <a:r>
              <a:rPr lang="en-US" sz="1200" dirty="0" err="1" smtClean="0"/>
              <a:t>Socket.IO</a:t>
            </a:r>
            <a:endParaRPr lang="en-US" sz="1200" dirty="0" smtClean="0"/>
          </a:p>
          <a:p>
            <a:pPr marL="285750" indent="-285750">
              <a:buClr>
                <a:schemeClr val="tx1">
                  <a:lumMod val="75000"/>
                  <a:lumOff val="25000"/>
                </a:schemeClr>
              </a:buClr>
              <a:buFont typeface="+mj-lt"/>
              <a:buAutoNum type="romanLcPeriod"/>
            </a:pPr>
            <a:endParaRPr lang="en-US" sz="1200" dirty="0" smtClean="0"/>
          </a:p>
        </p:txBody>
      </p:sp>
    </p:spTree>
    <p:extLst>
      <p:ext uri="{BB962C8B-B14F-4D97-AF65-F5344CB8AC3E}">
        <p14:creationId xmlns:p14="http://schemas.microsoft.com/office/powerpoint/2010/main" val="273803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NODE MODULES</a:t>
            </a:r>
            <a:endParaRPr lang="en-US" dirty="0"/>
          </a:p>
        </p:txBody>
      </p:sp>
    </p:spTree>
    <p:extLst>
      <p:ext uri="{BB962C8B-B14F-4D97-AF65-F5344CB8AC3E}">
        <p14:creationId xmlns:p14="http://schemas.microsoft.com/office/powerpoint/2010/main" val="1397540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374" y="256217"/>
            <a:ext cx="11619651" cy="5216813"/>
          </a:xfrm>
          <a:prstGeom prst="rect">
            <a:avLst/>
          </a:prstGeom>
        </p:spPr>
        <p:txBody>
          <a:bodyPr wrap="square">
            <a:spAutoFit/>
          </a:bodyPr>
          <a:lstStyle/>
          <a:p>
            <a:r>
              <a:rPr lang="en-US" dirty="0" smtClean="0"/>
              <a:t>Client-side </a:t>
            </a:r>
            <a:r>
              <a:rPr lang="en-US" dirty="0" err="1" smtClean="0"/>
              <a:t>javascript</a:t>
            </a:r>
            <a:r>
              <a:rPr lang="en-US" dirty="0" smtClean="0"/>
              <a:t> has a bad repo because of the global namespace shared by all, which leads to conflicts and security leaks. Node implements module standard, where each module is separated from other modules, having a separate namespace and exporting only the desired modules.</a:t>
            </a:r>
          </a:p>
          <a:p>
            <a:endParaRPr lang="en-US" dirty="0"/>
          </a:p>
          <a:p>
            <a:endParaRPr lang="en-US" dirty="0" smtClean="0"/>
          </a:p>
          <a:p>
            <a:endParaRPr lang="en-US" dirty="0"/>
          </a:p>
          <a:p>
            <a:r>
              <a:rPr lang="en-US" sz="1600" dirty="0"/>
              <a:t>Modules are loaded only once per process, that is, when you have several require calls to the </a:t>
            </a:r>
            <a:r>
              <a:rPr lang="en-US" sz="1600" dirty="0" smtClean="0"/>
              <a:t>same module</a:t>
            </a:r>
            <a:r>
              <a:rPr lang="en-US" sz="1600" dirty="0"/>
              <a:t>, Node caches the require call if it resolves to the same file</a:t>
            </a:r>
            <a:r>
              <a:rPr lang="en-US" sz="1600" dirty="0" smtClean="0"/>
              <a:t>. </a:t>
            </a:r>
            <a:r>
              <a:rPr lang="en-US" sz="1600" dirty="0"/>
              <a:t>So, how does node resolve a call to “require</a:t>
            </a:r>
            <a:r>
              <a:rPr lang="en-US" sz="1600" dirty="0" smtClean="0"/>
              <a:t>(‘http’)</a:t>
            </a:r>
            <a:r>
              <a:rPr lang="en-US" sz="1600" dirty="0"/>
              <a:t>”? Here is the recipe</a:t>
            </a:r>
            <a:r>
              <a:rPr lang="en-US" sz="1600" dirty="0" smtClean="0"/>
              <a:t>:</a:t>
            </a:r>
          </a:p>
          <a:p>
            <a:endParaRPr lang="en-US" sz="1600" dirty="0"/>
          </a:p>
          <a:p>
            <a:r>
              <a:rPr lang="en-US" sz="1600" b="1" dirty="0" smtClean="0"/>
              <a:t>CORE MODULES</a:t>
            </a:r>
          </a:p>
          <a:p>
            <a:endParaRPr lang="en-US" sz="1500" dirty="0" smtClean="0">
              <a:solidFill>
                <a:srgbClr val="F3B56C"/>
              </a:solidFill>
            </a:endParaRPr>
          </a:p>
          <a:p>
            <a:r>
              <a:rPr lang="en-US" sz="1600" dirty="0"/>
              <a:t>There are a list of core modules, which Node includes in the distribution binary. If you require </a:t>
            </a:r>
            <a:r>
              <a:rPr lang="en-US" sz="1600" dirty="0" smtClean="0"/>
              <a:t>one of </a:t>
            </a:r>
            <a:r>
              <a:rPr lang="en-US" sz="1600" dirty="0"/>
              <a:t>those modules, Node just returns that module and the require() ends</a:t>
            </a:r>
            <a:r>
              <a:rPr lang="en-US" sz="1600" dirty="0" smtClean="0"/>
              <a:t>.</a:t>
            </a:r>
          </a:p>
          <a:p>
            <a:endParaRPr lang="en-US" sz="1600" dirty="0">
              <a:solidFill>
                <a:srgbClr val="F3B56C"/>
              </a:solidFill>
            </a:endParaRPr>
          </a:p>
          <a:p>
            <a:r>
              <a:rPr lang="en-US" sz="1600" b="1" dirty="0" smtClean="0"/>
              <a:t>MODULES WITH PATH</a:t>
            </a:r>
          </a:p>
          <a:p>
            <a:endParaRPr lang="en-US" sz="1600" b="1" dirty="0">
              <a:solidFill>
                <a:srgbClr val="F3B56C"/>
              </a:solidFill>
            </a:endParaRPr>
          </a:p>
          <a:p>
            <a:r>
              <a:rPr lang="en-US" sz="1600" dirty="0"/>
              <a:t>If the module path begins with “./” or “/”, Node tries to load the module as a file. If it does </a:t>
            </a:r>
            <a:r>
              <a:rPr lang="en-US" sz="1600" dirty="0" smtClean="0"/>
              <a:t>not succeed</a:t>
            </a:r>
            <a:r>
              <a:rPr lang="en-US" sz="1600" dirty="0"/>
              <a:t>, it tries to load the module as a directory.</a:t>
            </a:r>
            <a:endParaRPr lang="en-US" sz="1600" b="1" dirty="0" smtClean="0">
              <a:solidFill>
                <a:srgbClr val="F3B56C"/>
              </a:solidFill>
            </a:endParaRPr>
          </a:p>
          <a:p>
            <a:endParaRPr lang="en-US" sz="1500" dirty="0" smtClean="0">
              <a:solidFill>
                <a:srgbClr val="F3B56C"/>
              </a:solidFill>
            </a:endParaRPr>
          </a:p>
          <a:p>
            <a:endParaRPr lang="en-US" sz="1500" dirty="0">
              <a:solidFill>
                <a:srgbClr val="F3B56C"/>
              </a:solidFill>
            </a:endParaRPr>
          </a:p>
        </p:txBody>
      </p:sp>
      <p:pic>
        <p:nvPicPr>
          <p:cNvPr id="6" name="Picture 5"/>
          <p:cNvPicPr>
            <a:picLocks noChangeAspect="1"/>
          </p:cNvPicPr>
          <p:nvPr/>
        </p:nvPicPr>
        <p:blipFill>
          <a:blip r:embed="rId2"/>
          <a:stretch>
            <a:fillRect/>
          </a:stretch>
        </p:blipFill>
        <p:spPr>
          <a:xfrm>
            <a:off x="335407" y="1551386"/>
            <a:ext cx="6565900" cy="241300"/>
          </a:xfrm>
          <a:prstGeom prst="rect">
            <a:avLst/>
          </a:prstGeom>
        </p:spPr>
      </p:pic>
    </p:spTree>
    <p:extLst>
      <p:ext uri="{BB962C8B-B14F-4D97-AF65-F5344CB8AC3E}">
        <p14:creationId xmlns:p14="http://schemas.microsoft.com/office/powerpoint/2010/main" val="97344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MIDDLEWARE</a:t>
            </a:r>
            <a:endParaRPr lang="en-US" dirty="0"/>
          </a:p>
        </p:txBody>
      </p:sp>
    </p:spTree>
    <p:extLst>
      <p:ext uri="{BB962C8B-B14F-4D97-AF65-F5344CB8AC3E}">
        <p14:creationId xmlns:p14="http://schemas.microsoft.com/office/powerpoint/2010/main" val="906491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015" y="423316"/>
            <a:ext cx="11029199" cy="5632312"/>
          </a:xfrm>
          <a:prstGeom prst="rect">
            <a:avLst/>
          </a:prstGeom>
          <a:noFill/>
        </p:spPr>
        <p:txBody>
          <a:bodyPr wrap="square" rtlCol="0">
            <a:spAutoFit/>
          </a:bodyPr>
          <a:lstStyle/>
          <a:p>
            <a:r>
              <a:rPr lang="en-US" dirty="0" smtClean="0"/>
              <a:t>Middleware are functions added to the </a:t>
            </a:r>
            <a:r>
              <a:rPr lang="en-US" dirty="0" smtClean="0"/>
              <a:t>stack als</a:t>
            </a:r>
            <a:r>
              <a:rPr lang="en-US" dirty="0" smtClean="0"/>
              <a:t>o known as </a:t>
            </a:r>
            <a:r>
              <a:rPr lang="en-US" u="sng" dirty="0" smtClean="0"/>
              <a:t>MIDDLEWARE STACK</a:t>
            </a:r>
            <a:r>
              <a:rPr lang="en-US" dirty="0" smtClean="0"/>
              <a:t>,</a:t>
            </a:r>
            <a:r>
              <a:rPr lang="en-US" dirty="0" smtClean="0"/>
              <a:t> </a:t>
            </a:r>
            <a:r>
              <a:rPr lang="en-US" dirty="0" smtClean="0"/>
              <a:t>that have access to request and response object, and they </a:t>
            </a:r>
            <a:r>
              <a:rPr lang="en-US" dirty="0" smtClean="0"/>
              <a:t>executed sequentially </a:t>
            </a:r>
            <a:r>
              <a:rPr lang="en-US" b="1" dirty="0" err="1" smtClean="0"/>
              <a:t>app.use</a:t>
            </a:r>
            <a:r>
              <a:rPr lang="en-US" b="1" dirty="0" smtClean="0"/>
              <a:t>() </a:t>
            </a:r>
            <a:r>
              <a:rPr lang="en-US" dirty="0" smtClean="0"/>
              <a:t>method is responsible </a:t>
            </a:r>
            <a:r>
              <a:rPr lang="en-US" dirty="0" smtClean="0"/>
              <a:t>for </a:t>
            </a:r>
            <a:r>
              <a:rPr lang="en-US" dirty="0" smtClean="0"/>
              <a:t>adding the middleware to the application stack. Whatever is returned from </a:t>
            </a:r>
            <a:r>
              <a:rPr lang="en-US" b="1" dirty="0" smtClean="0"/>
              <a:t>use() </a:t>
            </a:r>
            <a:r>
              <a:rPr lang="en-US" dirty="0" smtClean="0"/>
              <a:t>method is goes to the stack. Middleware is in between the raw request and the final intended route. </a:t>
            </a:r>
            <a:endParaRPr lang="en-US" dirty="0"/>
          </a:p>
          <a:p>
            <a:endParaRPr lang="en-US" dirty="0"/>
          </a:p>
          <a:p>
            <a:r>
              <a:rPr lang="en-US" dirty="0" smtClean="0"/>
              <a:t>Inside </a:t>
            </a:r>
            <a:r>
              <a:rPr lang="en-US" dirty="0" smtClean="0"/>
              <a:t>each middleware we can do </a:t>
            </a:r>
            <a:r>
              <a:rPr lang="en-US" dirty="0"/>
              <a:t>V</a:t>
            </a:r>
            <a:r>
              <a:rPr lang="en-US" dirty="0" smtClean="0"/>
              <a:t>alidation, Authentication, Data parsing etc</a:t>
            </a:r>
            <a:r>
              <a:rPr lang="en-US" dirty="0" smtClean="0"/>
              <a:t>.</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a:t> So each </a:t>
            </a:r>
            <a:r>
              <a:rPr lang="en-US" b="1" dirty="0"/>
              <a:t>request</a:t>
            </a:r>
            <a:r>
              <a:rPr lang="en-US" dirty="0"/>
              <a:t> </a:t>
            </a:r>
            <a:r>
              <a:rPr lang="en-US" dirty="0" smtClean="0"/>
              <a:t>generated by client passes </a:t>
            </a:r>
            <a:r>
              <a:rPr lang="en-US" dirty="0"/>
              <a:t>through all the </a:t>
            </a:r>
            <a:r>
              <a:rPr lang="en-US" dirty="0" smtClean="0"/>
              <a:t>steps </a:t>
            </a:r>
            <a:r>
              <a:rPr lang="en-US" dirty="0"/>
              <a:t>written in the </a:t>
            </a:r>
            <a:r>
              <a:rPr lang="en-US" b="1" dirty="0"/>
              <a:t>middleware</a:t>
            </a:r>
            <a:r>
              <a:rPr lang="en-US" dirty="0"/>
              <a:t> to the application routes</a:t>
            </a:r>
            <a:r>
              <a:rPr lang="en-US" dirty="0" smtClean="0"/>
              <a:t>. Let see how a middleware looks like</a:t>
            </a:r>
            <a:endParaRPr lang="en-US" dirty="0"/>
          </a:p>
        </p:txBody>
      </p:sp>
      <p:pic>
        <p:nvPicPr>
          <p:cNvPr id="4" name="Picture 3"/>
          <p:cNvPicPr>
            <a:picLocks noChangeAspect="1"/>
          </p:cNvPicPr>
          <p:nvPr/>
        </p:nvPicPr>
        <p:blipFill>
          <a:blip r:embed="rId2"/>
          <a:stretch>
            <a:fillRect/>
          </a:stretch>
        </p:blipFill>
        <p:spPr>
          <a:xfrm>
            <a:off x="2889835" y="2424738"/>
            <a:ext cx="6176818" cy="2632364"/>
          </a:xfrm>
          <a:prstGeom prst="rect">
            <a:avLst/>
          </a:prstGeom>
        </p:spPr>
      </p:pic>
    </p:spTree>
    <p:extLst>
      <p:ext uri="{BB962C8B-B14F-4D97-AF65-F5344CB8AC3E}">
        <p14:creationId xmlns:p14="http://schemas.microsoft.com/office/powerpoint/2010/main" val="212449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269" y="716783"/>
            <a:ext cx="11987289" cy="4780800"/>
          </a:xfrm>
          <a:prstGeom prst="rect">
            <a:avLst/>
          </a:prstGeom>
        </p:spPr>
      </p:pic>
    </p:spTree>
    <p:extLst>
      <p:ext uri="{BB962C8B-B14F-4D97-AF65-F5344CB8AC3E}">
        <p14:creationId xmlns:p14="http://schemas.microsoft.com/office/powerpoint/2010/main" val="147830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CUSTOM MIDDLEWARE</a:t>
            </a:r>
            <a:endParaRPr lang="en-US" dirty="0"/>
          </a:p>
        </p:txBody>
      </p:sp>
    </p:spTree>
    <p:extLst>
      <p:ext uri="{BB962C8B-B14F-4D97-AF65-F5344CB8AC3E}">
        <p14:creationId xmlns:p14="http://schemas.microsoft.com/office/powerpoint/2010/main" val="54172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015" y="423316"/>
            <a:ext cx="11029199" cy="1200329"/>
          </a:xfrm>
          <a:prstGeom prst="rect">
            <a:avLst/>
          </a:prstGeom>
          <a:noFill/>
        </p:spPr>
        <p:txBody>
          <a:bodyPr wrap="square" rtlCol="0">
            <a:spAutoFit/>
          </a:bodyPr>
          <a:lstStyle/>
          <a:p>
            <a:r>
              <a:rPr lang="en-US" dirty="0"/>
              <a:t>Now, suppose you want to </a:t>
            </a:r>
            <a:r>
              <a:rPr lang="en-US" dirty="0" smtClean="0"/>
              <a:t>maintain a list of requested </a:t>
            </a:r>
            <a:r>
              <a:rPr lang="en-US" dirty="0" err="1" smtClean="0"/>
              <a:t>url</a:t>
            </a:r>
            <a:r>
              <a:rPr lang="en-US" dirty="0" smtClean="0"/>
              <a:t> (</a:t>
            </a:r>
            <a:r>
              <a:rPr lang="en-US" sz="1400" dirty="0" smtClean="0"/>
              <a:t>why the hell you want to do that, no idea</a:t>
            </a:r>
            <a:r>
              <a:rPr lang="en-US" dirty="0" smtClean="0"/>
              <a:t>), </a:t>
            </a:r>
            <a:r>
              <a:rPr lang="en-US" dirty="0"/>
              <a:t>every time </a:t>
            </a:r>
            <a:r>
              <a:rPr lang="en-US" dirty="0" smtClean="0"/>
              <a:t>there is a new request</a:t>
            </a:r>
            <a:r>
              <a:rPr lang="en-US" dirty="0"/>
              <a:t>. You could go to each route and add your </a:t>
            </a:r>
            <a:r>
              <a:rPr lang="en-US" dirty="0" smtClean="0"/>
              <a:t>logic</a:t>
            </a:r>
            <a:r>
              <a:rPr lang="en-US" dirty="0"/>
              <a:t>, or you can use middleware</a:t>
            </a:r>
            <a:r>
              <a:rPr lang="en-US" dirty="0" smtClean="0"/>
              <a:t>!</a:t>
            </a:r>
            <a:endParaRPr lang="en-US" dirty="0"/>
          </a:p>
          <a:p>
            <a:r>
              <a:rPr lang="en-US" dirty="0" smtClean="0"/>
              <a:t>Recollect everything we learnt from previous examples, Middleware works as an interceptor between the raw request and the intended route.</a:t>
            </a:r>
            <a:endParaRPr lang="en-US" dirty="0"/>
          </a:p>
        </p:txBody>
      </p:sp>
      <p:pic>
        <p:nvPicPr>
          <p:cNvPr id="2" name="Picture 1"/>
          <p:cNvPicPr>
            <a:picLocks noChangeAspect="1"/>
          </p:cNvPicPr>
          <p:nvPr/>
        </p:nvPicPr>
        <p:blipFill>
          <a:blip r:embed="rId2"/>
          <a:stretch>
            <a:fillRect/>
          </a:stretch>
        </p:blipFill>
        <p:spPr>
          <a:xfrm>
            <a:off x="554182" y="1851852"/>
            <a:ext cx="11083636" cy="4460371"/>
          </a:xfrm>
          <a:prstGeom prst="rect">
            <a:avLst/>
          </a:prstGeom>
        </p:spPr>
      </p:pic>
    </p:spTree>
    <p:extLst>
      <p:ext uri="{BB962C8B-B14F-4D97-AF65-F5344CB8AC3E}">
        <p14:creationId xmlns:p14="http://schemas.microsoft.com/office/powerpoint/2010/main" val="970656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t>SOCKET.IO</a:t>
            </a:r>
            <a:endParaRPr lang="en-US" dirty="0"/>
          </a:p>
        </p:txBody>
      </p:sp>
    </p:spTree>
    <p:extLst>
      <p:ext uri="{BB962C8B-B14F-4D97-AF65-F5344CB8AC3E}">
        <p14:creationId xmlns:p14="http://schemas.microsoft.com/office/powerpoint/2010/main" val="3562964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015" y="423316"/>
            <a:ext cx="11029199" cy="1200329"/>
          </a:xfrm>
          <a:prstGeom prst="rect">
            <a:avLst/>
          </a:prstGeom>
          <a:noFill/>
        </p:spPr>
        <p:txBody>
          <a:bodyPr wrap="square" rtlCol="0">
            <a:spAutoFit/>
          </a:bodyPr>
          <a:lstStyle/>
          <a:p>
            <a:r>
              <a:rPr lang="en-US" dirty="0"/>
              <a:t>Now, suppose you want to </a:t>
            </a:r>
            <a:r>
              <a:rPr lang="en-US" dirty="0" smtClean="0"/>
              <a:t>maintain a list of requested </a:t>
            </a:r>
            <a:r>
              <a:rPr lang="en-US" dirty="0" err="1" smtClean="0"/>
              <a:t>url</a:t>
            </a:r>
            <a:r>
              <a:rPr lang="en-US" dirty="0" smtClean="0"/>
              <a:t> (</a:t>
            </a:r>
            <a:r>
              <a:rPr lang="en-US" sz="1400" dirty="0" smtClean="0"/>
              <a:t>why the hell you want to do that, no idea</a:t>
            </a:r>
            <a:r>
              <a:rPr lang="en-US" dirty="0" smtClean="0"/>
              <a:t>), </a:t>
            </a:r>
            <a:r>
              <a:rPr lang="en-US" dirty="0"/>
              <a:t>every time </a:t>
            </a:r>
            <a:r>
              <a:rPr lang="en-US" dirty="0" smtClean="0"/>
              <a:t>there is a new request</a:t>
            </a:r>
            <a:r>
              <a:rPr lang="en-US" dirty="0"/>
              <a:t>. You could go to each route and add your </a:t>
            </a:r>
            <a:r>
              <a:rPr lang="en-US" dirty="0" smtClean="0"/>
              <a:t>logic</a:t>
            </a:r>
            <a:r>
              <a:rPr lang="en-US" dirty="0"/>
              <a:t>, or you can use middleware</a:t>
            </a:r>
            <a:r>
              <a:rPr lang="en-US" dirty="0" smtClean="0"/>
              <a:t>!</a:t>
            </a:r>
            <a:endParaRPr lang="en-US" dirty="0"/>
          </a:p>
          <a:p>
            <a:r>
              <a:rPr lang="en-US" dirty="0" smtClean="0"/>
              <a:t>Recollect everything we learnt from previous examples, Middleware works as an interceptor between the raw request and the intended route.</a:t>
            </a:r>
            <a:endParaRPr lang="en-US" dirty="0"/>
          </a:p>
        </p:txBody>
      </p:sp>
    </p:spTree>
    <p:extLst>
      <p:ext uri="{BB962C8B-B14F-4D97-AF65-F5344CB8AC3E}">
        <p14:creationId xmlns:p14="http://schemas.microsoft.com/office/powerpoint/2010/main" val="2767234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70212" y="1052603"/>
            <a:ext cx="6502400" cy="4305300"/>
          </a:xfrm>
          <a:prstGeom prst="rect">
            <a:avLst/>
          </a:prstGeom>
        </p:spPr>
      </p:pic>
    </p:spTree>
    <p:extLst>
      <p:ext uri="{BB962C8B-B14F-4D97-AF65-F5344CB8AC3E}">
        <p14:creationId xmlns:p14="http://schemas.microsoft.com/office/powerpoint/2010/main" val="115229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INSTALLATION</a:t>
            </a:r>
            <a:br>
              <a:rPr lang="en-US" sz="5400" b="1" dirty="0" smtClean="0"/>
            </a:br>
            <a:endParaRPr lang="en-US" sz="5000" dirty="0"/>
          </a:p>
        </p:txBody>
      </p:sp>
    </p:spTree>
    <p:extLst>
      <p:ext uri="{BB962C8B-B14F-4D97-AF65-F5344CB8AC3E}">
        <p14:creationId xmlns:p14="http://schemas.microsoft.com/office/powerpoint/2010/main" val="518947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smtClean="0"/>
              <a:t>npm </a:t>
            </a:r>
            <a:r>
              <a:rPr lang="en-US" sz="5400" b="1" dirty="0" smtClean="0"/>
              <a:t>install </a:t>
            </a:r>
            <a:r>
              <a:rPr lang="en-US" sz="5400" b="1" dirty="0" err="1" smtClean="0"/>
              <a:t>socket.io</a:t>
            </a:r>
            <a:r>
              <a:rPr lang="en-US" sz="5400" b="1" dirty="0" smtClean="0"/>
              <a:t> --save</a:t>
            </a:r>
            <a:endParaRPr lang="en-US" dirty="0"/>
          </a:p>
        </p:txBody>
      </p:sp>
    </p:spTree>
    <p:extLst>
      <p:ext uri="{BB962C8B-B14F-4D97-AF65-F5344CB8AC3E}">
        <p14:creationId xmlns:p14="http://schemas.microsoft.com/office/powerpoint/2010/main" val="125034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94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3"/>
            <a:ext cx="10058400" cy="4109184"/>
          </a:xfrm>
        </p:spPr>
        <p:txBody>
          <a:bodyPr>
            <a:noAutofit/>
          </a:bodyPr>
          <a:lstStyle/>
          <a:p>
            <a:pPr algn="ct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4000" dirty="0" smtClean="0"/>
              <a:t/>
            </a:r>
            <a:br>
              <a:rPr lang="en-US" sz="4000" dirty="0" smtClean="0"/>
            </a:br>
            <a:r>
              <a:rPr lang="en-US" sz="4000" dirty="0" smtClean="0"/>
              <a:t>Installation is pretty much similar to install any software, simply visit the link below and download a installer of your choice.</a:t>
            </a:r>
            <a:br>
              <a:rPr lang="en-US" sz="4000" dirty="0" smtClean="0"/>
            </a:br>
            <a:r>
              <a:rPr lang="en-US" sz="4000" dirty="0"/>
              <a:t/>
            </a:r>
            <a:br>
              <a:rPr lang="en-US" sz="4000" dirty="0"/>
            </a:br>
            <a:r>
              <a:rPr lang="en-US" sz="4000" dirty="0">
                <a:solidFill>
                  <a:srgbClr val="3366FF"/>
                </a:solidFill>
                <a:hlinkClick r:id="rId2"/>
              </a:rPr>
              <a:t>https://</a:t>
            </a:r>
            <a:r>
              <a:rPr lang="en-US" sz="4000" dirty="0" err="1">
                <a:solidFill>
                  <a:srgbClr val="3366FF"/>
                </a:solidFill>
                <a:hlinkClick r:id="rId2"/>
              </a:rPr>
              <a:t>nodejs.org</a:t>
            </a:r>
            <a:r>
              <a:rPr lang="en-US" sz="4000" dirty="0">
                <a:solidFill>
                  <a:srgbClr val="3366FF"/>
                </a:solidFill>
                <a:hlinkClick r:id="rId2"/>
              </a:rPr>
              <a:t>/download/</a:t>
            </a:r>
            <a:r>
              <a:rPr lang="en-US" sz="4000" dirty="0" smtClean="0">
                <a:hlinkClick r:id="rId2"/>
              </a:rPr>
              <a:t/>
            </a:r>
            <a:br>
              <a:rPr lang="en-US" sz="4000" dirty="0" smtClean="0">
                <a:hlinkClick r:id="rId2"/>
              </a:rPr>
            </a:br>
            <a:endParaRPr lang="en-US" sz="4000" dirty="0"/>
          </a:p>
        </p:txBody>
      </p:sp>
    </p:spTree>
    <p:extLst>
      <p:ext uri="{BB962C8B-B14F-4D97-AF65-F5344CB8AC3E}">
        <p14:creationId xmlns:p14="http://schemas.microsoft.com/office/powerpoint/2010/main" val="35723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NODE.JS?</a:t>
            </a:r>
            <a:br>
              <a:rPr lang="en-US" sz="5400" b="1" dirty="0" smtClean="0"/>
            </a:br>
            <a:endParaRPr lang="en-US" sz="5000" dirty="0"/>
          </a:p>
        </p:txBody>
      </p:sp>
    </p:spTree>
    <p:extLst>
      <p:ext uri="{BB962C8B-B14F-4D97-AF65-F5344CB8AC3E}">
        <p14:creationId xmlns:p14="http://schemas.microsoft.com/office/powerpoint/2010/main" val="366652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10100" y="1828800"/>
            <a:ext cx="2971800" cy="3187700"/>
          </a:xfrm>
          <a:prstGeom prst="rect">
            <a:avLst/>
          </a:prstGeom>
        </p:spPr>
      </p:pic>
    </p:spTree>
    <p:extLst>
      <p:ext uri="{BB962C8B-B14F-4D97-AF65-F5344CB8AC3E}">
        <p14:creationId xmlns:p14="http://schemas.microsoft.com/office/powerpoint/2010/main" val="165222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3"/>
            <a:ext cx="10058400" cy="4109184"/>
          </a:xfrm>
        </p:spPr>
        <p:txBody>
          <a:bodyPr>
            <a:noAutofit/>
          </a:bodyPr>
          <a:lstStyle/>
          <a:p>
            <a:pPr algn="ctr"/>
            <a:r>
              <a:rPr lang="en-US" sz="5400" dirty="0" smtClean="0"/>
              <a:t/>
            </a:r>
            <a:br>
              <a:rPr lang="en-US" sz="5400" dirty="0" smtClean="0"/>
            </a:br>
            <a:r>
              <a:rPr lang="en-US" sz="5400" dirty="0"/>
              <a:t/>
            </a:r>
            <a:br>
              <a:rPr lang="en-US" sz="5400" dirty="0"/>
            </a:br>
            <a:r>
              <a:rPr lang="en-US" sz="5400" dirty="0" smtClean="0"/>
              <a:t/>
            </a:r>
            <a:br>
              <a:rPr lang="en-US" sz="5400" dirty="0" smtClean="0"/>
            </a:br>
            <a:r>
              <a:rPr lang="en-US" sz="5400" dirty="0"/>
              <a:t/>
            </a:r>
            <a:br>
              <a:rPr lang="en-US" sz="5400" dirty="0"/>
            </a:br>
            <a:r>
              <a:rPr lang="en-US" sz="4000" dirty="0" smtClean="0"/>
              <a:t/>
            </a:r>
            <a:br>
              <a:rPr lang="en-US" sz="4000" dirty="0" smtClean="0"/>
            </a:br>
            <a:r>
              <a:rPr lang="en-US" sz="4000" dirty="0"/>
              <a:t>Node is an event-driven I/O framework for the V8 JavaScript engine</a:t>
            </a:r>
            <a:r>
              <a:rPr lang="en-US" sz="4000" dirty="0" smtClean="0"/>
              <a:t>. It allow </a:t>
            </a:r>
            <a:r>
              <a:rPr lang="en-US" sz="4000" dirty="0"/>
              <a:t>JavaScript</a:t>
            </a:r>
            <a:r>
              <a:rPr lang="en-US" sz="4000" dirty="0" smtClean="0"/>
              <a:t> to be executed on the server side, and uses V8 JavaScript engine.</a:t>
            </a:r>
            <a:r>
              <a:rPr lang="en-US" sz="4000" dirty="0"/>
              <a:t/>
            </a:r>
            <a:br>
              <a:rPr lang="en-US" sz="4000" dirty="0"/>
            </a:br>
            <a:r>
              <a:rPr lang="en-US" sz="4000" dirty="0" smtClean="0"/>
              <a:t/>
            </a:r>
            <a:br>
              <a:rPr lang="en-US" sz="4000" dirty="0" smtClean="0"/>
            </a:br>
            <a:endParaRPr lang="en-US" sz="4000" dirty="0"/>
          </a:p>
        </p:txBody>
      </p:sp>
    </p:spTree>
    <p:extLst>
      <p:ext uri="{BB962C8B-B14F-4D97-AF65-F5344CB8AC3E}">
        <p14:creationId xmlns:p14="http://schemas.microsoft.com/office/powerpoint/2010/main" val="200655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33900" y="2120900"/>
            <a:ext cx="3124200" cy="2603500"/>
          </a:xfrm>
          <a:prstGeom prst="rect">
            <a:avLst/>
          </a:prstGeom>
        </p:spPr>
      </p:pic>
    </p:spTree>
    <p:extLst>
      <p:ext uri="{BB962C8B-B14F-4D97-AF65-F5344CB8AC3E}">
        <p14:creationId xmlns:p14="http://schemas.microsoft.com/office/powerpoint/2010/main" val="129272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4400" b="1" dirty="0"/>
              <a:t/>
            </a:r>
            <a:br>
              <a:rPr lang="en-US" sz="4400" b="1" dirty="0"/>
            </a:br>
            <a:r>
              <a:rPr lang="en-US" sz="4400" b="1" dirty="0" smtClean="0"/>
              <a:t> EVENT DRIVEN PROGRAMMING</a:t>
            </a:r>
            <a:br>
              <a:rPr lang="en-US" sz="4400" b="1" dirty="0" smtClean="0"/>
            </a:br>
            <a:r>
              <a:rPr lang="en-US" sz="2800" dirty="0" smtClean="0"/>
              <a:t/>
            </a:r>
            <a:br>
              <a:rPr lang="en-US" sz="2800" dirty="0" smtClean="0"/>
            </a:br>
            <a:endParaRPr lang="en-US" sz="2800" b="1" dirty="0"/>
          </a:p>
        </p:txBody>
      </p:sp>
    </p:spTree>
    <p:extLst>
      <p:ext uri="{BB962C8B-B14F-4D97-AF65-F5344CB8AC3E}">
        <p14:creationId xmlns:p14="http://schemas.microsoft.com/office/powerpoint/2010/main" val="10631252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5128</TotalTime>
  <Words>711</Words>
  <Application>Microsoft Macintosh PowerPoint</Application>
  <PresentationFormat>Custom</PresentationFormat>
  <Paragraphs>76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lpstr>
      <vt:lpstr>                            MEAN                              [ Mongo, Express.js, Angular.js, Node.js ]  </vt:lpstr>
      <vt:lpstr>Content</vt:lpstr>
      <vt:lpstr>INSTALLATION </vt:lpstr>
      <vt:lpstr>     Installation is pretty much similar to install any software, simply visit the link below and download a installer of your choice.  https://nodejs.org/download/ </vt:lpstr>
      <vt:lpstr>NODE.JS? </vt:lpstr>
      <vt:lpstr>PowerPoint Presentation</vt:lpstr>
      <vt:lpstr>     Node is an event-driven I/O framework for the V8 JavaScript engine. It allow JavaScript to be executed on the server side, and uses V8 JavaScript engine.  </vt:lpstr>
      <vt:lpstr>PowerPoint Presentation</vt:lpstr>
      <vt:lpstr>  EVENT DRIVEN PROGRAMMING  </vt:lpstr>
      <vt:lpstr>Where event determines the flow of execution. Event are handled by callback which executes when something significant happens. Like when a result of DB is available or when user clicks on a button. Lets see an example,  </vt:lpstr>
      <vt:lpstr> Consider how a query to a database is completed in typical blocking I/O programming:          This query requires that the current thread or process wait until the database layer finishes processing it. In event-driven systems, this query would be performed in this way:      </vt:lpstr>
      <vt:lpstr>PowerPoint Presentation</vt:lpstr>
      <vt:lpstr>PowerPoint Presentation</vt:lpstr>
      <vt:lpstr>PowerPoint Presentation</vt:lpstr>
      <vt:lpstr>HELLO WORLD APP </vt:lpstr>
      <vt:lpstr>PowerPoint Presentation</vt:lpstr>
      <vt:lpstr>PowerPoint Presentation</vt:lpstr>
      <vt:lpstr>CREATE A HTTP SERVER </vt:lpstr>
      <vt:lpstr>PowerPoint Presentation</vt:lpstr>
      <vt:lpstr>NODE MODULES</vt:lpstr>
      <vt:lpstr>PowerPoint Presentation</vt:lpstr>
      <vt:lpstr>MIDDLEWARE</vt:lpstr>
      <vt:lpstr>PowerPoint Presentation</vt:lpstr>
      <vt:lpstr>PowerPoint Presentation</vt:lpstr>
      <vt:lpstr>CUSTOM MIDDLEWARE</vt:lpstr>
      <vt:lpstr>PowerPoint Presentation</vt:lpstr>
      <vt:lpstr>SOCKET.IO</vt:lpstr>
      <vt:lpstr>PowerPoint Presentation</vt:lpstr>
      <vt:lpstr>PowerPoint Presentation</vt:lpstr>
      <vt:lpstr>npm install socket.io --save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iConference                                                   MEAN APPLICATION  </dc:title>
  <dc:creator>Ravi Sha</dc:creator>
  <cp:lastModifiedBy>ravi sha</cp:lastModifiedBy>
  <cp:revision>141</cp:revision>
  <dcterms:created xsi:type="dcterms:W3CDTF">2015-04-01T06:05:20Z</dcterms:created>
  <dcterms:modified xsi:type="dcterms:W3CDTF">2015-04-13T14:51:00Z</dcterms:modified>
</cp:coreProperties>
</file>