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1" r:id="rId6"/>
    <p:sldId id="267" r:id="rId7"/>
    <p:sldId id="270" r:id="rId8"/>
    <p:sldId id="272" r:id="rId9"/>
    <p:sldId id="27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Ravi Sankar Dasari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61636" y="14513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8BCED7-4C45-4446-96E4-6108020145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4813" y="1854200"/>
            <a:ext cx="11169650" cy="434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0" indent="0"/>
            <a:r>
              <a:rPr lang="en-IN" sz="1800" dirty="0"/>
              <a:t>Considering the strategy and objectives of Spark Funds, below can be their investment strategy:</a:t>
            </a:r>
          </a:p>
          <a:p>
            <a:pPr marL="0" indent="0"/>
            <a:endParaRPr lang="en-IN" sz="1800" dirty="0"/>
          </a:p>
          <a:p>
            <a:pPr marL="0" indent="0"/>
            <a:endParaRPr lang="en-IN" sz="1800" dirty="0"/>
          </a:p>
          <a:p>
            <a:pPr marL="0" indent="0"/>
            <a:endParaRPr lang="en-IN" sz="1800" dirty="0"/>
          </a:p>
          <a:p>
            <a:pPr marL="0" indent="0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Venture</a:t>
            </a:r>
            <a:r>
              <a:rPr lang="en-IN" sz="1800" dirty="0"/>
              <a:t> funding type is most suitable investment type for Spark funds, taking into account the 5-15million USD budget per round of investment.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Investing in </a:t>
            </a:r>
            <a:r>
              <a:rPr lang="en-IN" sz="1800" b="1" dirty="0"/>
              <a:t>USA</a:t>
            </a:r>
            <a:r>
              <a:rPr lang="en-IN" sz="1800" dirty="0"/>
              <a:t> is more ideal based on the total raised amount in </a:t>
            </a:r>
            <a:r>
              <a:rPr lang="en-IN" sz="1800" i="1" dirty="0"/>
              <a:t>venture </a:t>
            </a:r>
            <a:r>
              <a:rPr lang="en-IN" sz="1800" dirty="0"/>
              <a:t>funding type. </a:t>
            </a:r>
            <a:r>
              <a:rPr lang="en-IN" sz="1800" b="1" dirty="0"/>
              <a:t>GBR </a:t>
            </a:r>
            <a:r>
              <a:rPr lang="en-IN" sz="1800" dirty="0"/>
              <a:t>and</a:t>
            </a:r>
            <a:r>
              <a:rPr lang="en-IN" sz="1800" b="1" dirty="0"/>
              <a:t> IND </a:t>
            </a:r>
            <a:r>
              <a:rPr lang="en-IN" sz="1800" dirty="0"/>
              <a:t>are the other top English speaking nations which Spark Funds can consider investing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Others, Social/Finance/Analytics/Advertising, Cleantech/Semiconductors and News/Search/Messaging are the top sectors where majority of the investments went into. So, Spark Funds can think of investing in </a:t>
            </a:r>
            <a:r>
              <a:rPr lang="en-IN" sz="1800" b="1" dirty="0"/>
              <a:t>Others </a:t>
            </a:r>
            <a:r>
              <a:rPr lang="en-IN" sz="1800" dirty="0"/>
              <a:t>and</a:t>
            </a:r>
            <a:r>
              <a:rPr lang="en-IN" sz="1800" b="1" dirty="0"/>
              <a:t> Social/Finance/Analytics/Advertising </a:t>
            </a:r>
            <a:r>
              <a:rPr lang="en-IN" sz="1800" dirty="0"/>
              <a:t>sectors.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companies with highest investments in these 2 sectors across all the top countries are suggested in the prior slides. </a:t>
            </a:r>
            <a:r>
              <a:rPr lang="en-IN" sz="1800" b="1" dirty="0"/>
              <a:t>Virtustream</a:t>
            </a:r>
            <a:r>
              <a:rPr lang="en-IN" sz="1800" dirty="0"/>
              <a:t> came out to be the best company to invest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83" y="1925947"/>
            <a:ext cx="11168742" cy="434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100" i="1" dirty="0">
                <a:solidFill>
                  <a:srgbClr val="091E42"/>
                </a:solidFill>
                <a:latin typeface="Merriweather"/>
              </a:rPr>
              <a:t>Business Objective:</a:t>
            </a:r>
          </a:p>
          <a:p>
            <a:pPr marL="0" indent="0">
              <a:buNone/>
            </a:pPr>
            <a:r>
              <a:rPr lang="en-IN" sz="1600" b="0" i="0" dirty="0">
                <a:solidFill>
                  <a:srgbClr val="091E42"/>
                </a:solidFill>
                <a:effectLst/>
                <a:latin typeface="Merriweather"/>
              </a:rPr>
              <a:t>The objective is to identify the best sectors, countries, and a suitable investment type for making investments.</a:t>
            </a:r>
          </a:p>
          <a:p>
            <a:pPr marL="0" indent="0">
              <a:buNone/>
            </a:pPr>
            <a:endParaRPr lang="en-IN" sz="2000" dirty="0">
              <a:solidFill>
                <a:srgbClr val="091E42"/>
              </a:solidFill>
              <a:latin typeface="Merriweather"/>
            </a:endParaRPr>
          </a:p>
          <a:p>
            <a:pPr marL="0" indent="0">
              <a:buNone/>
            </a:pPr>
            <a:r>
              <a:rPr lang="en-IN" sz="2000" i="1" dirty="0">
                <a:solidFill>
                  <a:srgbClr val="091E42"/>
                </a:solidFill>
                <a:latin typeface="Merriweather"/>
              </a:rPr>
              <a:t>Strategies: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91E42"/>
                </a:solidFill>
                <a:latin typeface="Merriweather"/>
              </a:rPr>
              <a:t>Invest where most </a:t>
            </a:r>
            <a:r>
              <a:rPr lang="en-IN" sz="1600" b="1" dirty="0">
                <a:solidFill>
                  <a:srgbClr val="091E42"/>
                </a:solidFill>
                <a:latin typeface="Merriweather"/>
              </a:rPr>
              <a:t>other investors are investing</a:t>
            </a:r>
            <a:r>
              <a:rPr lang="en-IN" sz="1600" dirty="0">
                <a:solidFill>
                  <a:srgbClr val="091E42"/>
                </a:solidFill>
                <a:latin typeface="Merriweathe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91E42"/>
                </a:solidFill>
                <a:latin typeface="Merriweather"/>
              </a:rPr>
              <a:t>Invest between </a:t>
            </a:r>
            <a:r>
              <a:rPr lang="en-IN" sz="1600" b="1" dirty="0">
                <a:solidFill>
                  <a:srgbClr val="091E42"/>
                </a:solidFill>
                <a:latin typeface="Merriweather"/>
              </a:rPr>
              <a:t>5-15 million USD </a:t>
            </a:r>
            <a:r>
              <a:rPr lang="en-IN" sz="1600" dirty="0">
                <a:solidFill>
                  <a:srgbClr val="091E42"/>
                </a:solidFill>
                <a:latin typeface="Merriweather"/>
              </a:rPr>
              <a:t>per round of investment.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091E42"/>
                </a:solidFill>
                <a:effectLst/>
                <a:latin typeface="Merriweather"/>
              </a:rPr>
              <a:t>Invest only in </a:t>
            </a:r>
            <a:r>
              <a:rPr lang="en-IN" sz="1600" b="1" i="0" dirty="0">
                <a:solidFill>
                  <a:srgbClr val="091E42"/>
                </a:solidFill>
                <a:effectLst/>
                <a:latin typeface="Merriweather"/>
              </a:rPr>
              <a:t>English-speaking countries</a:t>
            </a:r>
            <a:r>
              <a:rPr lang="en-IN" sz="1600" b="0" i="0" dirty="0">
                <a:solidFill>
                  <a:srgbClr val="091E42"/>
                </a:solidFill>
                <a:effectLst/>
                <a:latin typeface="Merriweather"/>
              </a:rPr>
              <a:t> considering the ease of communication with the companies.</a:t>
            </a:r>
            <a:endParaRPr lang="en-IN" sz="1600" dirty="0">
              <a:solidFill>
                <a:srgbClr val="091E42"/>
              </a:solidFill>
              <a:latin typeface="Merriweathe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091E42"/>
              </a:solidFill>
              <a:latin typeface="Merriweather"/>
            </a:endParaRPr>
          </a:p>
          <a:p>
            <a:pPr marL="0" indent="0">
              <a:buNone/>
            </a:pPr>
            <a:endParaRPr lang="en-IN" sz="2000" dirty="0">
              <a:solidFill>
                <a:srgbClr val="091E42"/>
              </a:solidFill>
              <a:latin typeface="Merriweather"/>
            </a:endParaRPr>
          </a:p>
          <a:p>
            <a:pPr marL="0" indent="0">
              <a:buNone/>
            </a:pPr>
            <a:r>
              <a:rPr lang="en-IN" sz="2100" i="1" dirty="0">
                <a:solidFill>
                  <a:srgbClr val="091E42"/>
                </a:solidFill>
                <a:latin typeface="Merriweather"/>
              </a:rPr>
              <a:t>Goals: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91E42"/>
                </a:solidFill>
                <a:latin typeface="Merriweather"/>
              </a:rPr>
              <a:t>To identify the most suitable investment type for the budget range between 5-15 Million USD.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091E42"/>
                </a:solidFill>
                <a:effectLst/>
                <a:latin typeface="Merriweather"/>
              </a:rPr>
              <a:t>To </a:t>
            </a:r>
            <a:r>
              <a:rPr lang="en-IN" sz="1600" dirty="0">
                <a:solidFill>
                  <a:srgbClr val="091E42"/>
                </a:solidFill>
                <a:latin typeface="Merriweather"/>
              </a:rPr>
              <a:t>identify the</a:t>
            </a:r>
            <a:r>
              <a:rPr lang="en-IN" sz="1600" b="0" i="0" dirty="0">
                <a:solidFill>
                  <a:srgbClr val="091E42"/>
                </a:solidFill>
                <a:effectLst/>
                <a:latin typeface="Merriweather"/>
              </a:rPr>
              <a:t> countries which have been the most heavily invested in the past for the chosen investment type.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0" i="0" dirty="0">
                <a:solidFill>
                  <a:srgbClr val="091E42"/>
                </a:solidFill>
                <a:effectLst/>
                <a:latin typeface="Merriweather"/>
              </a:rPr>
              <a:t> To understand the distribution of investments across the main sectors and their respective sub-sectors and companies.</a:t>
            </a: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844266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/>
              <a:t>Investment Analysis For Spark Funds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0"/>
            <a:ext cx="9313817" cy="1171852"/>
          </a:xfrm>
        </p:spPr>
        <p:txBody>
          <a:bodyPr/>
          <a:lstStyle/>
          <a:p>
            <a:r>
              <a:rPr lang="en-IN" b="1" dirty="0"/>
              <a:t>      </a:t>
            </a:r>
            <a:r>
              <a:rPr lang="en-IN" dirty="0"/>
              <a:t> Problem solving methodology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A1D80F-8952-489D-9184-F8295D19C3CC}"/>
              </a:ext>
            </a:extLst>
          </p:cNvPr>
          <p:cNvSpPr/>
          <p:nvPr/>
        </p:nvSpPr>
        <p:spPr>
          <a:xfrm>
            <a:off x="111609" y="1755289"/>
            <a:ext cx="1402672" cy="45276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2C0CD-1B50-4FBB-BF32-59F9D60C801C}"/>
              </a:ext>
            </a:extLst>
          </p:cNvPr>
          <p:cNvSpPr/>
          <p:nvPr/>
        </p:nvSpPr>
        <p:spPr>
          <a:xfrm>
            <a:off x="2332791" y="1191784"/>
            <a:ext cx="2496846" cy="1551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CBBA1FE-58CE-4EEA-8B8B-99AB78306ADE}"/>
              </a:ext>
            </a:extLst>
          </p:cNvPr>
          <p:cNvSpPr/>
          <p:nvPr/>
        </p:nvSpPr>
        <p:spPr>
          <a:xfrm>
            <a:off x="5696678" y="1171852"/>
            <a:ext cx="2678704" cy="1478332"/>
          </a:xfrm>
          <a:prstGeom prst="parallelogram">
            <a:avLst>
              <a:gd name="adj" fmla="val 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A24B1-EE7D-4469-8E18-5A414BB07DCC}"/>
              </a:ext>
            </a:extLst>
          </p:cNvPr>
          <p:cNvSpPr/>
          <p:nvPr/>
        </p:nvSpPr>
        <p:spPr>
          <a:xfrm>
            <a:off x="9096034" y="1162236"/>
            <a:ext cx="2376842" cy="14494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E394C-68C1-4359-9E10-226DF6828D6D}"/>
              </a:ext>
            </a:extLst>
          </p:cNvPr>
          <p:cNvSpPr/>
          <p:nvPr/>
        </p:nvSpPr>
        <p:spPr>
          <a:xfrm>
            <a:off x="9219569" y="3717999"/>
            <a:ext cx="2343704" cy="17459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5BC6D1-4078-4807-BE26-E1FD475AC587}"/>
              </a:ext>
            </a:extLst>
          </p:cNvPr>
          <p:cNvCxnSpPr>
            <a:cxnSpLocks/>
          </p:cNvCxnSpPr>
          <p:nvPr/>
        </p:nvCxnSpPr>
        <p:spPr>
          <a:xfrm flipH="1">
            <a:off x="10284455" y="2611669"/>
            <a:ext cx="2958" cy="11204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86B6463-BCB4-4F15-9B76-D60D77EA0723}"/>
              </a:ext>
            </a:extLst>
          </p:cNvPr>
          <p:cNvSpPr/>
          <p:nvPr/>
        </p:nvSpPr>
        <p:spPr>
          <a:xfrm>
            <a:off x="6015934" y="3730419"/>
            <a:ext cx="2476870" cy="174594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64764F-8C74-476E-ABFC-43BCDC087BD7}"/>
              </a:ext>
            </a:extLst>
          </p:cNvPr>
          <p:cNvSpPr txBox="1"/>
          <p:nvPr/>
        </p:nvSpPr>
        <p:spPr>
          <a:xfrm>
            <a:off x="463058" y="1774907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A2D8E2-5050-4455-A33F-68B0FA56FCCB}"/>
              </a:ext>
            </a:extLst>
          </p:cNvPr>
          <p:cNvSpPr txBox="1"/>
          <p:nvPr/>
        </p:nvSpPr>
        <p:spPr>
          <a:xfrm>
            <a:off x="2491017" y="1305138"/>
            <a:ext cx="2948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Business Understanding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048A4D-BB5C-440B-A990-BF752E3EED24}"/>
              </a:ext>
            </a:extLst>
          </p:cNvPr>
          <p:cNvSpPr txBox="1"/>
          <p:nvPr/>
        </p:nvSpPr>
        <p:spPr>
          <a:xfrm>
            <a:off x="5878071" y="1257830"/>
            <a:ext cx="247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Understanding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1CF7CA-CC47-454C-991E-F6DB39777D06}"/>
              </a:ext>
            </a:extLst>
          </p:cNvPr>
          <p:cNvSpPr txBox="1"/>
          <p:nvPr/>
        </p:nvSpPr>
        <p:spPr>
          <a:xfrm>
            <a:off x="9307849" y="1175562"/>
            <a:ext cx="247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Preparation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617AF90-9D59-4FAB-80A0-1D037D1DA99F}"/>
              </a:ext>
            </a:extLst>
          </p:cNvPr>
          <p:cNvSpPr txBox="1"/>
          <p:nvPr/>
        </p:nvSpPr>
        <p:spPr>
          <a:xfrm>
            <a:off x="9237885" y="3826094"/>
            <a:ext cx="247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Investment type Analysis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28CA0C-91A5-4399-BA18-181AB07AF96C}"/>
              </a:ext>
            </a:extLst>
          </p:cNvPr>
          <p:cNvSpPr txBox="1"/>
          <p:nvPr/>
        </p:nvSpPr>
        <p:spPr>
          <a:xfrm>
            <a:off x="2363028" y="1734623"/>
            <a:ext cx="2439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91E42"/>
                </a:solidFill>
                <a:latin typeface="Merriweather"/>
              </a:rPr>
              <a:t>U</a:t>
            </a:r>
            <a:r>
              <a:rPr lang="en-IN" sz="1200" b="0" i="0" dirty="0">
                <a:solidFill>
                  <a:srgbClr val="091E42"/>
                </a:solidFill>
                <a:effectLst/>
                <a:latin typeface="Merriweather"/>
              </a:rPr>
              <a:t>nderstand the global trends in investments so that we can take the investment decisions effectively.</a:t>
            </a:r>
            <a:endParaRPr lang="en-IN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117B9A-A336-4BFD-ADE0-9E5140083AE9}"/>
              </a:ext>
            </a:extLst>
          </p:cNvPr>
          <p:cNvSpPr txBox="1"/>
          <p:nvPr/>
        </p:nvSpPr>
        <p:spPr>
          <a:xfrm>
            <a:off x="5863934" y="1573691"/>
            <a:ext cx="191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Companies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Investment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Sectors classification data</a:t>
            </a:r>
            <a:endParaRPr lang="en-IN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07BA0C-DF6F-4B56-94AB-59A5684261D7}"/>
              </a:ext>
            </a:extLst>
          </p:cNvPr>
          <p:cNvSpPr txBox="1"/>
          <p:nvPr/>
        </p:nvSpPr>
        <p:spPr>
          <a:xfrm>
            <a:off x="9162421" y="1405814"/>
            <a:ext cx="1912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Imputing the missing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Removing 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Merge relevant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91E42"/>
                </a:solidFill>
                <a:latin typeface="Merriweather"/>
              </a:rPr>
              <a:t>Finally work on interested data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DBC1D8-D304-4C8B-888A-E65C392E2A44}"/>
              </a:ext>
            </a:extLst>
          </p:cNvPr>
          <p:cNvSpPr txBox="1"/>
          <p:nvPr/>
        </p:nvSpPr>
        <p:spPr>
          <a:xfrm>
            <a:off x="9388327" y="4164648"/>
            <a:ext cx="2006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>
                <a:solidFill>
                  <a:srgbClr val="091E42"/>
                </a:solidFill>
                <a:effectLst/>
                <a:latin typeface="Merriweather"/>
              </a:rPr>
              <a:t>Compare the typical investment amounts in the venture, seed, angel, private equity etc. which best fits the budget of 5-15 million USD</a:t>
            </a:r>
            <a:endParaRPr lang="en-IN" sz="1200" dirty="0">
              <a:solidFill>
                <a:srgbClr val="091E42"/>
              </a:solidFill>
              <a:latin typeface="Merriweather"/>
            </a:endParaRP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8B450B1D-2927-4CB6-A956-6BD2FA981656}"/>
              </a:ext>
            </a:extLst>
          </p:cNvPr>
          <p:cNvSpPr/>
          <p:nvPr/>
        </p:nvSpPr>
        <p:spPr>
          <a:xfrm>
            <a:off x="2888847" y="3760300"/>
            <a:ext cx="2439487" cy="174594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43F4AAE-565C-470F-B860-8CED0402799E}"/>
              </a:ext>
            </a:extLst>
          </p:cNvPr>
          <p:cNvSpPr txBox="1"/>
          <p:nvPr/>
        </p:nvSpPr>
        <p:spPr>
          <a:xfrm>
            <a:off x="6379317" y="3772650"/>
            <a:ext cx="247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Country Analysis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019076-19BC-475B-9F98-7CDD8ABE5B2C}"/>
              </a:ext>
            </a:extLst>
          </p:cNvPr>
          <p:cNvSpPr txBox="1"/>
          <p:nvPr/>
        </p:nvSpPr>
        <p:spPr>
          <a:xfrm>
            <a:off x="3042576" y="3814880"/>
            <a:ext cx="247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Sector  Analysis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C95264-EF04-4F1E-BB91-ACA29DC7FC40}"/>
              </a:ext>
            </a:extLst>
          </p:cNvPr>
          <p:cNvSpPr txBox="1"/>
          <p:nvPr/>
        </p:nvSpPr>
        <p:spPr>
          <a:xfrm>
            <a:off x="479427" y="434615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2BF931-09FF-4367-93BF-5BB9998CC07B}"/>
              </a:ext>
            </a:extLst>
          </p:cNvPr>
          <p:cNvSpPr txBox="1"/>
          <p:nvPr/>
        </p:nvSpPr>
        <p:spPr>
          <a:xfrm>
            <a:off x="2909075" y="4255943"/>
            <a:ext cx="211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>
                <a:solidFill>
                  <a:srgbClr val="091E42"/>
                </a:solidFill>
                <a:effectLst/>
                <a:latin typeface="Merriweather"/>
              </a:rPr>
              <a:t>Understanding the distribution of investments across the main sectors and </a:t>
            </a:r>
            <a:r>
              <a:rPr lang="en-IN" sz="1200" dirty="0">
                <a:solidFill>
                  <a:srgbClr val="091E42"/>
                </a:solidFill>
                <a:latin typeface="Merriweather"/>
              </a:rPr>
              <a:t>their individual sub-sectors.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CDC16F-9830-48D8-898B-55CB1EC84954}"/>
              </a:ext>
            </a:extLst>
          </p:cNvPr>
          <p:cNvSpPr txBox="1"/>
          <p:nvPr/>
        </p:nvSpPr>
        <p:spPr>
          <a:xfrm>
            <a:off x="6055099" y="4115325"/>
            <a:ext cx="2299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091E42"/>
                </a:solidFill>
                <a:effectLst/>
                <a:latin typeface="Merriweather"/>
              </a:rPr>
              <a:t>Identifying the countries which have been the most heavily invested in the past.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091E42"/>
                </a:solidFill>
                <a:effectLst/>
                <a:latin typeface="Merriweather"/>
              </a:rPr>
              <a:t>Invest only in</a:t>
            </a:r>
            <a:r>
              <a:rPr lang="en-IN" sz="1200" i="0" dirty="0">
                <a:solidFill>
                  <a:srgbClr val="091E42"/>
                </a:solidFill>
                <a:effectLst/>
                <a:latin typeface="Merriweather"/>
              </a:rPr>
              <a:t> English-speaking countries because </a:t>
            </a:r>
            <a:r>
              <a:rPr lang="en-IN" sz="1200" b="0" i="0" dirty="0">
                <a:solidFill>
                  <a:srgbClr val="091E42"/>
                </a:solidFill>
                <a:effectLst/>
                <a:latin typeface="Merriweather"/>
              </a:rPr>
              <a:t>of the ease of communication</a:t>
            </a:r>
            <a:endParaRPr lang="en-IN" sz="1200" dirty="0">
              <a:solidFill>
                <a:srgbClr val="091E42"/>
              </a:solidFill>
              <a:latin typeface="Merriweather"/>
            </a:endParaRP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9A1F7B01-2762-4315-BB6A-2F95D9C91E1D}"/>
              </a:ext>
            </a:extLst>
          </p:cNvPr>
          <p:cNvSpPr/>
          <p:nvPr/>
        </p:nvSpPr>
        <p:spPr>
          <a:xfrm>
            <a:off x="111608" y="3717999"/>
            <a:ext cx="2050473" cy="183054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769A64-CE62-47FB-9EB8-8BEAD3027724}"/>
              </a:ext>
            </a:extLst>
          </p:cNvPr>
          <p:cNvCxnSpPr>
            <a:cxnSpLocks/>
          </p:cNvCxnSpPr>
          <p:nvPr/>
        </p:nvCxnSpPr>
        <p:spPr>
          <a:xfrm flipV="1">
            <a:off x="1514281" y="1961962"/>
            <a:ext cx="820546" cy="1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6AAF82D-F0C2-47F7-965B-0B7910C5C5A9}"/>
              </a:ext>
            </a:extLst>
          </p:cNvPr>
          <p:cNvCxnSpPr>
            <a:cxnSpLocks/>
          </p:cNvCxnSpPr>
          <p:nvPr/>
        </p:nvCxnSpPr>
        <p:spPr>
          <a:xfrm>
            <a:off x="4811908" y="1935331"/>
            <a:ext cx="917330" cy="15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091EE04-CF01-4B33-BFC9-5F21939F5321}"/>
              </a:ext>
            </a:extLst>
          </p:cNvPr>
          <p:cNvCxnSpPr>
            <a:cxnSpLocks/>
          </p:cNvCxnSpPr>
          <p:nvPr/>
        </p:nvCxnSpPr>
        <p:spPr>
          <a:xfrm>
            <a:off x="8374364" y="1954061"/>
            <a:ext cx="743003" cy="7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915183-8B6E-4AD2-9E57-1627EEFEF1A8}"/>
              </a:ext>
            </a:extLst>
          </p:cNvPr>
          <p:cNvCxnSpPr>
            <a:stCxn id="8" idx="1"/>
            <a:endCxn id="28" idx="3"/>
          </p:cNvCxnSpPr>
          <p:nvPr/>
        </p:nvCxnSpPr>
        <p:spPr>
          <a:xfrm flipH="1">
            <a:off x="8487052" y="4590970"/>
            <a:ext cx="732517" cy="7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59B59BC-376C-4BFF-A1DC-38E9FBEBF4BF}"/>
              </a:ext>
            </a:extLst>
          </p:cNvPr>
          <p:cNvCxnSpPr>
            <a:stCxn id="28" idx="1"/>
            <a:endCxn id="99" idx="3"/>
          </p:cNvCxnSpPr>
          <p:nvPr/>
        </p:nvCxnSpPr>
        <p:spPr>
          <a:xfrm flipH="1">
            <a:off x="5317724" y="4603390"/>
            <a:ext cx="698210" cy="12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20FEF8-045E-4151-8819-C3D0BC9C10D6}"/>
              </a:ext>
            </a:extLst>
          </p:cNvPr>
          <p:cNvCxnSpPr/>
          <p:nvPr/>
        </p:nvCxnSpPr>
        <p:spPr>
          <a:xfrm flipH="1">
            <a:off x="2147225" y="4610726"/>
            <a:ext cx="7226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D10D53D-7579-4661-9CCF-9AE98DD20BBF}"/>
              </a:ext>
            </a:extLst>
          </p:cNvPr>
          <p:cNvSpPr txBox="1"/>
          <p:nvPr/>
        </p:nvSpPr>
        <p:spPr>
          <a:xfrm>
            <a:off x="197693" y="4102325"/>
            <a:ext cx="2112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091E42"/>
                </a:solidFill>
                <a:effectLst/>
                <a:latin typeface="Merriweather"/>
              </a:rPr>
              <a:t>Propose the most suitable investment options to Spark Funds</a:t>
            </a:r>
            <a:endParaRPr lang="en-IN" sz="1600" b="1" dirty="0">
              <a:solidFill>
                <a:srgbClr val="091E42"/>
              </a:solidFill>
              <a:latin typeface="Merriweather"/>
            </a:endParaRP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7248948-C385-4602-AF68-3FA392085B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814" y="5645001"/>
            <a:ext cx="836932" cy="674671"/>
          </a:xfrm>
          <a:prstGeom prst="bentConnector3">
            <a:avLst>
              <a:gd name="adj1" fmla="val 1009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Terminator 137">
            <a:extLst>
              <a:ext uri="{FF2B5EF4-FFF2-40B4-BE49-F238E27FC236}">
                <a16:creationId xmlns:a16="http://schemas.microsoft.com/office/drawing/2014/main" id="{79F49DF8-6048-4B80-85C7-06EA15EFCEFC}"/>
              </a:ext>
            </a:extLst>
          </p:cNvPr>
          <p:cNvSpPr/>
          <p:nvPr/>
        </p:nvSpPr>
        <p:spPr>
          <a:xfrm>
            <a:off x="1608832" y="6189748"/>
            <a:ext cx="1402672" cy="452762"/>
          </a:xfrm>
          <a:prstGeom prst="flowChartTerminator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0AADE9-E6D5-4F4B-BD23-2113923DFCD4}"/>
              </a:ext>
            </a:extLst>
          </p:cNvPr>
          <p:cNvSpPr txBox="1"/>
          <p:nvPr/>
        </p:nvSpPr>
        <p:spPr>
          <a:xfrm>
            <a:off x="2020500" y="6216137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246" y="11629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Funding Type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9F287-FC3E-4A82-8F80-06D35423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12" y="972435"/>
            <a:ext cx="4456591" cy="43563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0F48C37-219E-47CB-97E9-D81BE9A7B740}"/>
              </a:ext>
            </a:extLst>
          </p:cNvPr>
          <p:cNvSpPr txBox="1">
            <a:spLocks/>
          </p:cNvSpPr>
          <p:nvPr/>
        </p:nvSpPr>
        <p:spPr>
          <a:xfrm>
            <a:off x="524953" y="5370506"/>
            <a:ext cx="10749688" cy="1358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above pie chart depicts that the majority of the investments(78.3%) are put into Venture funding type(among the selected 4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As we can see from the first plot that there are a lot of outliers in the data for the venture/seed/angel/</a:t>
            </a:r>
            <a:r>
              <a:rPr lang="en-IN" sz="1800" dirty="0" err="1"/>
              <a:t>private_equity</a:t>
            </a:r>
            <a:r>
              <a:rPr lang="en-IN" sz="1800" dirty="0"/>
              <a:t> funding round types. Hence ‘</a:t>
            </a:r>
            <a:r>
              <a:rPr lang="en-IN" sz="1800" b="1" dirty="0"/>
              <a:t>median</a:t>
            </a:r>
            <a:r>
              <a:rPr lang="en-IN" sz="1800" dirty="0"/>
              <a:t>’ will be most suitable metric which represents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 From the second plot, we can clearly see the ‘</a:t>
            </a:r>
            <a:r>
              <a:rPr lang="en-IN" sz="1800" b="1" dirty="0"/>
              <a:t>Venture</a:t>
            </a:r>
            <a:r>
              <a:rPr lang="en-IN" sz="1800" dirty="0"/>
              <a:t>’ funding type best suits our investment requirement of </a:t>
            </a:r>
            <a:r>
              <a:rPr lang="en-IN" sz="1800" b="1" dirty="0"/>
              <a:t>5-15 million USD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AE796D84-62FD-42AB-89FD-A8D3052F4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267"/>
              </p:ext>
            </p:extLst>
          </p:nvPr>
        </p:nvGraphicFramePr>
        <p:xfrm>
          <a:off x="7581530" y="2951314"/>
          <a:ext cx="445659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96">
                  <a:extLst>
                    <a:ext uri="{9D8B030D-6E8A-4147-A177-3AD203B41FA5}">
                      <a16:colId xmlns:a16="http://schemas.microsoft.com/office/drawing/2014/main" val="1335317054"/>
                    </a:ext>
                  </a:extLst>
                </a:gridCol>
                <a:gridCol w="2228296">
                  <a:extLst>
                    <a:ext uri="{9D8B030D-6E8A-4147-A177-3AD203B41FA5}">
                      <a16:colId xmlns:a16="http://schemas.microsoft.com/office/drawing/2014/main" val="2290715192"/>
                    </a:ext>
                  </a:extLst>
                </a:gridCol>
              </a:tblGrid>
              <a:tr h="494697">
                <a:tc>
                  <a:txBody>
                    <a:bodyPr/>
                    <a:lstStyle/>
                    <a:p>
                      <a:r>
                        <a:rPr lang="en-IN" dirty="0"/>
                        <a:t>Funding Round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Representative funding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62074"/>
                  </a:ext>
                </a:extLst>
              </a:tr>
              <a:tr h="282684"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7472170"/>
                  </a:ext>
                </a:extLst>
              </a:tr>
              <a:tr h="282684">
                <a:tc>
                  <a:txBody>
                    <a:bodyPr/>
                    <a:lstStyle/>
                    <a:p>
                      <a:r>
                        <a:rPr lang="en-IN" dirty="0"/>
                        <a:t>Venture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1796973"/>
                  </a:ext>
                </a:extLst>
              </a:tr>
              <a:tr h="282684">
                <a:tc>
                  <a:txBody>
                    <a:bodyPr/>
                    <a:lstStyle/>
                    <a:p>
                      <a:r>
                        <a:rPr lang="en-IN" dirty="0"/>
                        <a:t>Angel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58317"/>
                  </a:ext>
                </a:extLst>
              </a:tr>
              <a:tr h="282684">
                <a:tc>
                  <a:txBody>
                    <a:bodyPr/>
                    <a:lstStyle/>
                    <a:p>
                      <a:r>
                        <a:rPr lang="en-IN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06757"/>
                  </a:ext>
                </a:extLst>
              </a:tr>
            </a:tbl>
          </a:graphicData>
        </a:graphic>
      </p:graphicFrame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1E80E6B-D3A2-42BD-9CA9-A566D568F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11" y="972435"/>
            <a:ext cx="3192874" cy="4229604"/>
          </a:xfrm>
        </p:spPr>
      </p:pic>
      <p:pic>
        <p:nvPicPr>
          <p:cNvPr id="22" name="Content Placeholder 5">
            <a:extLst>
              <a:ext uri="{FF2B5EF4-FFF2-40B4-BE49-F238E27FC236}">
                <a16:creationId xmlns:a16="http://schemas.microsoft.com/office/drawing/2014/main" id="{AAA6C0EB-61A4-437A-B304-9AA9BDDB1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757" y="128958"/>
            <a:ext cx="2952925" cy="28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729" y="1828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Country Analysis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13DF63-CA5C-4692-B5D3-C3694F6F5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5501"/>
              </p:ext>
            </p:extLst>
          </p:nvPr>
        </p:nvGraphicFramePr>
        <p:xfrm>
          <a:off x="8774884" y="1039018"/>
          <a:ext cx="314247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465">
                  <a:extLst>
                    <a:ext uri="{9D8B030D-6E8A-4147-A177-3AD203B41FA5}">
                      <a16:colId xmlns:a16="http://schemas.microsoft.com/office/drawing/2014/main" val="2387593074"/>
                    </a:ext>
                  </a:extLst>
                </a:gridCol>
                <a:gridCol w="1873013">
                  <a:extLst>
                    <a:ext uri="{9D8B030D-6E8A-4147-A177-3AD203B41FA5}">
                      <a16:colId xmlns:a16="http://schemas.microsoft.com/office/drawing/2014/main" val="3896672302"/>
                    </a:ext>
                  </a:extLst>
                </a:gridCol>
              </a:tblGrid>
              <a:tr h="569674">
                <a:tc>
                  <a:txBody>
                    <a:bodyPr/>
                    <a:lstStyle/>
                    <a:p>
                      <a:r>
                        <a:rPr lang="en-IN" dirty="0"/>
                        <a:t>Country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raised amount (in 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22063"/>
                  </a:ext>
                </a:extLst>
              </a:tr>
              <a:tr h="542547"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</a:rPr>
                        <a:t>USA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422,510,842,796.00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5613867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CHN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39,835,418,773.00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58185315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GBR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20,245,627,416.00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33598945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IND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14,391,858,718.00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1770975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CAN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9,583,332,317.00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98189448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FRA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7,259,536,732.00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60255226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 dirty="0">
                          <a:effectLst/>
                        </a:rPr>
                        <a:t>ISR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6,907,514,579.00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05070309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DEU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6,346,959,822.00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92364616"/>
                  </a:ext>
                </a:extLst>
              </a:tr>
              <a:tr h="298401">
                <a:tc>
                  <a:txBody>
                    <a:bodyPr/>
                    <a:lstStyle/>
                    <a:p>
                      <a:pPr algn="l" fontAlgn="ctr"/>
                      <a:r>
                        <a:rPr lang="en-IN" b="0">
                          <a:effectLst/>
                        </a:rPr>
                        <a:t>JPN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3,363,676,611.00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9167258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B183687-ECAD-4779-BAFD-3CA9539173D4}"/>
              </a:ext>
            </a:extLst>
          </p:cNvPr>
          <p:cNvSpPr txBox="1">
            <a:spLocks/>
          </p:cNvSpPr>
          <p:nvPr/>
        </p:nvSpPr>
        <p:spPr>
          <a:xfrm>
            <a:off x="721156" y="5191984"/>
            <a:ext cx="10749688" cy="1483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Based on the number of investments made in the ‘Venture’ funding type, above are the top 9 countries which Spark Funds should be interested in to invest.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Since Spark Funds wants to invest in companies where others are heavily investing, above are the list of top9 countries based on total raised amount in </a:t>
            </a:r>
            <a:r>
              <a:rPr lang="en-IN" sz="1800" i="1" dirty="0"/>
              <a:t>venture </a:t>
            </a:r>
            <a:r>
              <a:rPr lang="en-IN" sz="1800" dirty="0"/>
              <a:t>funding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top 3 English speaking countries where Spark Funds can invest in are </a:t>
            </a:r>
            <a:r>
              <a:rPr lang="en-IN" sz="1800" b="1" dirty="0"/>
              <a:t>USA</a:t>
            </a:r>
            <a:r>
              <a:rPr lang="en-IN" sz="1800" dirty="0"/>
              <a:t>, </a:t>
            </a:r>
            <a:r>
              <a:rPr lang="en-IN" sz="1800" b="1" dirty="0"/>
              <a:t>GBR</a:t>
            </a:r>
            <a:r>
              <a:rPr lang="en-IN" sz="1800" dirty="0"/>
              <a:t> and </a:t>
            </a:r>
            <a:r>
              <a:rPr lang="en-IN" sz="1800" b="1" dirty="0"/>
              <a:t>IND</a:t>
            </a:r>
            <a:r>
              <a:rPr lang="en-IN" sz="1800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3F4403-3487-40BE-B61B-7B119225A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696" y="864066"/>
            <a:ext cx="4798501" cy="4139627"/>
          </a:xfrm>
        </p:spPr>
      </p:pic>
      <p:pic>
        <p:nvPicPr>
          <p:cNvPr id="8" name="Content Placeholder 18">
            <a:extLst>
              <a:ext uri="{FF2B5EF4-FFF2-40B4-BE49-F238E27FC236}">
                <a16:creationId xmlns:a16="http://schemas.microsoft.com/office/drawing/2014/main" id="{F14961D5-AEB5-4B80-ADF0-57B9AF18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3" y="943007"/>
            <a:ext cx="3980060" cy="40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91" y="213852"/>
            <a:ext cx="9313817" cy="856138"/>
          </a:xfrm>
        </p:spPr>
        <p:txBody>
          <a:bodyPr/>
          <a:lstStyle/>
          <a:p>
            <a:r>
              <a:rPr lang="en-IN" sz="2800" dirty="0"/>
              <a:t>Sector Analysis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B9DF2A-592F-44EE-8788-AEC12E2878A6}"/>
              </a:ext>
            </a:extLst>
          </p:cNvPr>
          <p:cNvSpPr txBox="1">
            <a:spLocks/>
          </p:cNvSpPr>
          <p:nvPr/>
        </p:nvSpPr>
        <p:spPr>
          <a:xfrm>
            <a:off x="721156" y="5191984"/>
            <a:ext cx="10749688" cy="11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Across the main 8 sectors, the investments made by the top 3 countries are as depicted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can clearly identify that </a:t>
            </a:r>
            <a:r>
              <a:rPr lang="en-IN" sz="1800" b="1" dirty="0"/>
              <a:t>Others</a:t>
            </a:r>
            <a:r>
              <a:rPr lang="en-IN" sz="1800" dirty="0"/>
              <a:t>, </a:t>
            </a:r>
            <a:r>
              <a:rPr lang="en-IN" sz="1800" b="1" dirty="0"/>
              <a:t>Social/Finance/Analytics/Advertising </a:t>
            </a:r>
            <a:r>
              <a:rPr lang="en-IN" sz="1800" dirty="0"/>
              <a:t>and </a:t>
            </a:r>
            <a:r>
              <a:rPr lang="en-IN" sz="1800" b="1" dirty="0"/>
              <a:t>Cleantech/Semiconductors </a:t>
            </a:r>
            <a:r>
              <a:rPr lang="en-IN" sz="1800" dirty="0"/>
              <a:t>are the 3 primary sectors where majority of Venture type funding went into.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4FDE0A6-AF08-4A99-BE4C-8CAA2790A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55" y="858982"/>
            <a:ext cx="9855200" cy="4435265"/>
          </a:xfr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91" y="287743"/>
            <a:ext cx="9313817" cy="856138"/>
          </a:xfrm>
        </p:spPr>
        <p:txBody>
          <a:bodyPr/>
          <a:lstStyle/>
          <a:p>
            <a:r>
              <a:rPr lang="en-IN" sz="2800" dirty="0"/>
              <a:t>Sector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918575-8977-4EFB-BA2B-18C3B59A4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77" y="1008929"/>
            <a:ext cx="5973456" cy="3619500"/>
          </a:xfr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FD08F10-193D-42F5-9FCF-A3849D9EA1DB}"/>
              </a:ext>
            </a:extLst>
          </p:cNvPr>
          <p:cNvGraphicFramePr>
            <a:graphicFrameLocks noGrp="1"/>
          </p:cNvGraphicFramePr>
          <p:nvPr/>
        </p:nvGraphicFramePr>
        <p:xfrm>
          <a:off x="6199465" y="796955"/>
          <a:ext cx="545284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391">
                  <a:extLst>
                    <a:ext uri="{9D8B030D-6E8A-4147-A177-3AD203B41FA5}">
                      <a16:colId xmlns:a16="http://schemas.microsoft.com/office/drawing/2014/main" val="1232882898"/>
                    </a:ext>
                  </a:extLst>
                </a:gridCol>
                <a:gridCol w="1391031">
                  <a:extLst>
                    <a:ext uri="{9D8B030D-6E8A-4147-A177-3AD203B41FA5}">
                      <a16:colId xmlns:a16="http://schemas.microsoft.com/office/drawing/2014/main" val="985276890"/>
                    </a:ext>
                  </a:extLst>
                </a:gridCol>
                <a:gridCol w="1363211">
                  <a:extLst>
                    <a:ext uri="{9D8B030D-6E8A-4147-A177-3AD203B41FA5}">
                      <a16:colId xmlns:a16="http://schemas.microsoft.com/office/drawing/2014/main" val="4239812572"/>
                    </a:ext>
                  </a:extLst>
                </a:gridCol>
                <a:gridCol w="1363211">
                  <a:extLst>
                    <a:ext uri="{9D8B030D-6E8A-4147-A177-3AD203B41FA5}">
                      <a16:colId xmlns:a16="http://schemas.microsoft.com/office/drawing/2014/main" val="2905384640"/>
                    </a:ext>
                  </a:extLst>
                </a:gridCol>
              </a:tblGrid>
              <a:tr h="564970">
                <a:tc>
                  <a:txBody>
                    <a:bodyPr/>
                    <a:lstStyle/>
                    <a:p>
                      <a:r>
                        <a:rPr lang="en-IN" dirty="0"/>
                        <a:t>Top 3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 3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81976"/>
                  </a:ext>
                </a:extLst>
              </a:tr>
              <a:tr h="322840">
                <a:tc rowSpan="3"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3930422"/>
                  </a:ext>
                </a:extLst>
              </a:tr>
              <a:tr h="322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9115401"/>
                  </a:ext>
                </a:extLst>
              </a:tr>
              <a:tr h="322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0461241"/>
                  </a:ext>
                </a:extLst>
              </a:tr>
              <a:tr h="322840">
                <a:tc rowSpan="3">
                  <a:txBody>
                    <a:bodyPr/>
                    <a:lstStyle/>
                    <a:p>
                      <a:r>
                        <a:rPr lang="en-IN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0764077"/>
                  </a:ext>
                </a:extLst>
              </a:tr>
              <a:tr h="322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6261834"/>
                  </a:ext>
                </a:extLst>
              </a:tr>
              <a:tr h="322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1664643"/>
                  </a:ext>
                </a:extLst>
              </a:tr>
              <a:tr h="322840">
                <a:tc rowSpan="3">
                  <a:txBody>
                    <a:bodyPr/>
                    <a:lstStyle/>
                    <a:p>
                      <a:r>
                        <a:rPr lang="en-IN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9109648"/>
                  </a:ext>
                </a:extLst>
              </a:tr>
              <a:tr h="322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6988161"/>
                  </a:ext>
                </a:extLst>
              </a:tr>
              <a:tr h="322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9300529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87B9DF2A-592F-44EE-8788-AEC12E2878A6}"/>
              </a:ext>
            </a:extLst>
          </p:cNvPr>
          <p:cNvSpPr txBox="1">
            <a:spLocks/>
          </p:cNvSpPr>
          <p:nvPr/>
        </p:nvSpPr>
        <p:spPr>
          <a:xfrm>
            <a:off x="721156" y="5191984"/>
            <a:ext cx="10749688" cy="11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For the </a:t>
            </a:r>
            <a:r>
              <a:rPr lang="en-IN" sz="1800" b="1" dirty="0"/>
              <a:t>Top 3 English speaking countries </a:t>
            </a:r>
            <a:r>
              <a:rPr lang="en-IN" sz="1800" dirty="0"/>
              <a:t>in the prior analysis, above are the </a:t>
            </a:r>
            <a:r>
              <a:rPr lang="en-IN" sz="1800" b="1" dirty="0"/>
              <a:t>Top 3 main sectors </a:t>
            </a:r>
            <a:r>
              <a:rPr lang="en-IN" sz="1800" dirty="0"/>
              <a:t>based on the number of investments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Others, Social/Finance/Analytics/Advertising, Cleantech/Semiconductors and News/Search/Messaging are the top main sectors to invest in these top 3 countries for Venture funding type.</a:t>
            </a:r>
          </a:p>
        </p:txBody>
      </p:sp>
    </p:spTree>
    <p:extLst>
      <p:ext uri="{BB962C8B-B14F-4D97-AF65-F5344CB8AC3E}">
        <p14:creationId xmlns:p14="http://schemas.microsoft.com/office/powerpoint/2010/main" val="132462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8607" y="133996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76834AA-160A-4B19-AE79-4EBA1012F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6325"/>
            <a:ext cx="3847828" cy="2914555"/>
          </a:xfr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CA1C26D-D0E4-47FB-8A1F-A3BF5948AB6C}"/>
              </a:ext>
            </a:extLst>
          </p:cNvPr>
          <p:cNvSpPr txBox="1">
            <a:spLocks/>
          </p:cNvSpPr>
          <p:nvPr/>
        </p:nvSpPr>
        <p:spPr>
          <a:xfrm>
            <a:off x="1439091" y="76692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800" dirty="0"/>
              <a:t>Sector Analysis in Top 3 countries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45A693-EE2C-46CD-8D73-E46FBDA334E6}"/>
              </a:ext>
            </a:extLst>
          </p:cNvPr>
          <p:cNvSpPr txBox="1">
            <a:spLocks/>
          </p:cNvSpPr>
          <p:nvPr/>
        </p:nvSpPr>
        <p:spPr>
          <a:xfrm>
            <a:off x="184261" y="4317585"/>
            <a:ext cx="3775340" cy="168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Based on the number of investments made Others, Social/Finance/Analytics/Advertising and Cleantech / Semiconductors are the top 3 main sectors in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Based on the total amount of investments made(sum) Others, Social/Finance/Analytics/Advertising and Cleantech / Semiconductors are the top 3 main sectors in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C543EAC-8F0D-4F39-BB94-6C9BD325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829" y="990133"/>
            <a:ext cx="4130102" cy="2813933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53B709B1-0FEC-4DBE-ADC4-CD28F06D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375" y="959323"/>
            <a:ext cx="4189842" cy="281393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2216FF-9B17-41F5-A46F-E08E9DCF357B}"/>
              </a:ext>
            </a:extLst>
          </p:cNvPr>
          <p:cNvSpPr txBox="1">
            <a:spLocks/>
          </p:cNvSpPr>
          <p:nvPr/>
        </p:nvSpPr>
        <p:spPr>
          <a:xfrm>
            <a:off x="4160939" y="4275640"/>
            <a:ext cx="3719977" cy="2116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Based on the number of investments made Others, Social/Finance/Analytics/Advertising and Cleantech / Semiconductors are the top 3 main sectors in GBR.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Based on the total amount of investments made(sum) Others, Cleantech / Semiconductors and Social/Finance/Analytics/Advertising are the top 3 main sectors in GBR.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7AD2DBB-126A-4C22-B6D9-B5175153C681}"/>
              </a:ext>
            </a:extLst>
          </p:cNvPr>
          <p:cNvSpPr txBox="1">
            <a:spLocks/>
          </p:cNvSpPr>
          <p:nvPr/>
        </p:nvSpPr>
        <p:spPr>
          <a:xfrm>
            <a:off x="7873621" y="4166583"/>
            <a:ext cx="4362274" cy="1978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Based on the number of investments made Others, Social/Finance/Analytics/Advertising and News/ Search/Messaging are the top 3 main sectors in 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Based on the total amount of investments made(sum) Others, Social/Finance/Analytics/Advertising and News/Search/Messaging are the top 3 main sectors in 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52870-20B8-425A-A52A-A189862C755A}"/>
              </a:ext>
            </a:extLst>
          </p:cNvPr>
          <p:cNvSpPr txBox="1"/>
          <p:nvPr/>
        </p:nvSpPr>
        <p:spPr>
          <a:xfrm>
            <a:off x="1359016" y="3819779"/>
            <a:ext cx="2751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Sector Analysis for USA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E751A-F070-455C-8735-0E9E1CF79B13}"/>
              </a:ext>
            </a:extLst>
          </p:cNvPr>
          <p:cNvSpPr txBox="1"/>
          <p:nvPr/>
        </p:nvSpPr>
        <p:spPr>
          <a:xfrm>
            <a:off x="5469621" y="3799749"/>
            <a:ext cx="2751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Sector Analysis for GBR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CEE56B-9C9D-4C6F-AB42-9D26607D0F21}"/>
              </a:ext>
            </a:extLst>
          </p:cNvPr>
          <p:cNvSpPr txBox="1"/>
          <p:nvPr/>
        </p:nvSpPr>
        <p:spPr>
          <a:xfrm>
            <a:off x="9599723" y="3747476"/>
            <a:ext cx="2751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Sector Analysis for IND</a:t>
            </a:r>
          </a:p>
        </p:txBody>
      </p:sp>
    </p:spTree>
    <p:extLst>
      <p:ext uri="{BB962C8B-B14F-4D97-AF65-F5344CB8AC3E}">
        <p14:creationId xmlns:p14="http://schemas.microsoft.com/office/powerpoint/2010/main" val="196032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98607" y="133996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A1C26D-D0E4-47FB-8A1F-A3BF5948AB6C}"/>
              </a:ext>
            </a:extLst>
          </p:cNvPr>
          <p:cNvSpPr txBox="1">
            <a:spLocks/>
          </p:cNvSpPr>
          <p:nvPr/>
        </p:nvSpPr>
        <p:spPr>
          <a:xfrm>
            <a:off x="1439091" y="103185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800" dirty="0"/>
              <a:t>Company Analysis in Top 3 countries in chosen sectors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C733D6-6382-4494-94B4-F54A699B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" y="1120440"/>
            <a:ext cx="3945621" cy="262943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AECD55A1-2335-40B5-A8EE-457D953CD16D}"/>
              </a:ext>
            </a:extLst>
          </p:cNvPr>
          <p:cNvSpPr txBox="1">
            <a:spLocks/>
          </p:cNvSpPr>
          <p:nvPr/>
        </p:nvSpPr>
        <p:spPr>
          <a:xfrm>
            <a:off x="75506" y="4284030"/>
            <a:ext cx="4110601" cy="1873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top sector (Others): Virtustream, Capella Photonics and </a:t>
            </a:r>
            <a:r>
              <a:rPr lang="en-IN" sz="1400" dirty="0" err="1"/>
              <a:t>AirTight</a:t>
            </a:r>
            <a:r>
              <a:rPr lang="en-IN" sz="1400" dirty="0"/>
              <a:t> Networks are the highly invested companies in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second top sector (Social/Finance/Analytics/Advertising): SST Inc., </a:t>
            </a:r>
            <a:r>
              <a:rPr lang="en-IN" sz="1400" dirty="0" err="1"/>
              <a:t>Demandbase</a:t>
            </a:r>
            <a:r>
              <a:rPr lang="en-IN" sz="1400" dirty="0"/>
              <a:t> and Intacct are the highly invested companies in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5BC4E7-F350-4A4B-8177-4A201E8F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08" y="1120440"/>
            <a:ext cx="3945621" cy="2629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62AB8B-30D0-4A27-B8A1-3841BDFA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30" y="1132746"/>
            <a:ext cx="4258242" cy="246613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1B2ABAE-0192-40D0-94C0-BECAF743EF63}"/>
              </a:ext>
            </a:extLst>
          </p:cNvPr>
          <p:cNvSpPr txBox="1">
            <a:spLocks/>
          </p:cNvSpPr>
          <p:nvPr/>
        </p:nvSpPr>
        <p:spPr>
          <a:xfrm>
            <a:off x="4098021" y="4078499"/>
            <a:ext cx="3945621" cy="2284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top sector (Others): Electric Cloud, </a:t>
            </a:r>
            <a:r>
              <a:rPr lang="en-IN" sz="1400" dirty="0" err="1"/>
              <a:t>SenSage</a:t>
            </a:r>
            <a:r>
              <a:rPr lang="en-IN" sz="1400" dirty="0"/>
              <a:t> and </a:t>
            </a:r>
            <a:r>
              <a:rPr lang="en-IN" sz="1400" dirty="0" err="1"/>
              <a:t>Enigmatec</a:t>
            </a:r>
            <a:r>
              <a:rPr lang="en-IN" sz="1400" dirty="0"/>
              <a:t> are the highly invested companies in GBR.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second top sector (Social/Finance/Analytics/Advertising): </a:t>
            </a:r>
            <a:r>
              <a:rPr lang="en-IN" sz="1400" dirty="0" err="1"/>
              <a:t>Celltick</a:t>
            </a:r>
            <a:r>
              <a:rPr lang="en-IN" sz="1400" dirty="0"/>
              <a:t> Technologies, </a:t>
            </a:r>
            <a:r>
              <a:rPr lang="en-IN" sz="1400" dirty="0" err="1"/>
              <a:t>myThings</a:t>
            </a:r>
            <a:r>
              <a:rPr lang="en-IN" sz="1400" dirty="0"/>
              <a:t> and Zopa are the highly invested companies in GBR.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5A2D15-B6DB-4124-89B3-5D662D0F6953}"/>
              </a:ext>
            </a:extLst>
          </p:cNvPr>
          <p:cNvSpPr txBox="1">
            <a:spLocks/>
          </p:cNvSpPr>
          <p:nvPr/>
        </p:nvSpPr>
        <p:spPr>
          <a:xfrm>
            <a:off x="7963950" y="4078498"/>
            <a:ext cx="4538743" cy="2284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top sector (Others): FirstCry.com, Myntra and </a:t>
            </a:r>
            <a:r>
              <a:rPr lang="en-IN" sz="1400" dirty="0" err="1"/>
              <a:t>CommonFloor</a:t>
            </a:r>
            <a:r>
              <a:rPr lang="en-IN" sz="1400" dirty="0"/>
              <a:t> are the highly invested companies in 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second top sector (Social/Finance/Analytics/Advertising): Manthan Systems, </a:t>
            </a:r>
            <a:r>
              <a:rPr lang="en-IN" sz="1400" dirty="0" err="1"/>
              <a:t>Komli</a:t>
            </a:r>
            <a:r>
              <a:rPr lang="en-IN" sz="1400" dirty="0"/>
              <a:t> Media and ShopClues.com are the highly invested companies in 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EBB3A-CF2B-45D9-B290-064EB4825716}"/>
              </a:ext>
            </a:extLst>
          </p:cNvPr>
          <p:cNvSpPr txBox="1"/>
          <p:nvPr/>
        </p:nvSpPr>
        <p:spPr>
          <a:xfrm>
            <a:off x="1434518" y="3699545"/>
            <a:ext cx="2751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Company Analysis for USA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1DBF4-5CC9-47B4-9F74-882B3D007056}"/>
              </a:ext>
            </a:extLst>
          </p:cNvPr>
          <p:cNvSpPr txBox="1"/>
          <p:nvPr/>
        </p:nvSpPr>
        <p:spPr>
          <a:xfrm>
            <a:off x="5254306" y="3680545"/>
            <a:ext cx="2751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Company Analysis for GBR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E71F7-4AA7-4163-9FC3-3AA095195F02}"/>
              </a:ext>
            </a:extLst>
          </p:cNvPr>
          <p:cNvSpPr txBox="1"/>
          <p:nvPr/>
        </p:nvSpPr>
        <p:spPr>
          <a:xfrm>
            <a:off x="9300597" y="3656884"/>
            <a:ext cx="2751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Company Analysis for IND</a:t>
            </a:r>
          </a:p>
        </p:txBody>
      </p:sp>
    </p:spTree>
    <p:extLst>
      <p:ext uri="{BB962C8B-B14F-4D97-AF65-F5344CB8AC3E}">
        <p14:creationId xmlns:p14="http://schemas.microsoft.com/office/powerpoint/2010/main" val="10082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2536</TotalTime>
  <Words>1227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Merriweather</vt:lpstr>
      <vt:lpstr>Times New Roman</vt:lpstr>
      <vt:lpstr>Wingdings</vt:lpstr>
      <vt:lpstr>Office Theme</vt:lpstr>
      <vt:lpstr>INVESTMENT ASSIGNMENT  SUBMISSION </vt:lpstr>
      <vt:lpstr> Investment Analysis For Spark Funds</vt:lpstr>
      <vt:lpstr>       Problem solving methodology</vt:lpstr>
      <vt:lpstr> Funding Type Analysis</vt:lpstr>
      <vt:lpstr> Country Analysis</vt:lpstr>
      <vt:lpstr>Sector Analysis</vt:lpstr>
      <vt:lpstr>Sector Analysis</vt:lpstr>
      <vt:lpstr> </vt:lpstr>
      <vt:lpstr> 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Dasari, RaviSankar</cp:lastModifiedBy>
  <cp:revision>99</cp:revision>
  <dcterms:created xsi:type="dcterms:W3CDTF">2016-06-09T08:16:28Z</dcterms:created>
  <dcterms:modified xsi:type="dcterms:W3CDTF">2021-04-28T10:53:49Z</dcterms:modified>
</cp:coreProperties>
</file>