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68" r:id="rId15"/>
    <p:sldId id="270" r:id="rId16"/>
    <p:sldId id="271" r:id="rId17"/>
    <p:sldId id="272" r:id="rId18"/>
    <p:sldId id="273" r:id="rId19"/>
    <p:sldId id="274" r:id="rId20"/>
    <p:sldId id="281" r:id="rId21"/>
    <p:sldId id="275" r:id="rId22"/>
    <p:sldId id="276" r:id="rId23"/>
    <p:sldId id="277" r:id="rId24"/>
    <p:sldId id="278" r:id="rId25"/>
    <p:sldId id="279" r:id="rId26"/>
    <p:sldId id="280" r:id="rId27"/>
    <p:sldId id="282" r:id="rId28"/>
    <p:sldId id="284" r:id="rId29"/>
    <p:sldId id="285" r:id="rId30"/>
    <p:sldId id="286" r:id="rId31"/>
    <p:sldId id="287" r:id="rId32"/>
    <p:sldId id="288" r:id="rId33"/>
    <p:sldId id="289" r:id="rId34"/>
    <p:sldId id="290" r:id="rId35"/>
    <p:sldId id="291" r:id="rId36"/>
    <p:sldId id="292" r:id="rId37"/>
    <p:sldId id="293" r:id="rId38"/>
    <p:sldId id="283"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5" autoAdjust="0"/>
    <p:restoredTop sz="94660"/>
  </p:normalViewPr>
  <p:slideViewPr>
    <p:cSldViewPr snapToGrid="0">
      <p:cViewPr varScale="1">
        <p:scale>
          <a:sx n="58" d="100"/>
          <a:sy n="58" d="100"/>
        </p:scale>
        <p:origin x="282"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9/19/2015</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9/19/2015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9/19/2015</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9/19/2015</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9/19/2015</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9/19/2015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9/19/2015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9/19/2015</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9/19/2015</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9/19/2015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9/19/2015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9/19/2015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9/19/2015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9/19/2015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9/19/2015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9/19/2015</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4515556"/>
            <a:ext cx="9448800" cy="1057893"/>
          </a:xfrm>
        </p:spPr>
        <p:txBody>
          <a:bodyPr>
            <a:normAutofit fontScale="90000"/>
          </a:bodyPr>
          <a:lstStyle/>
          <a:p>
            <a:r>
              <a:rPr lang="en-US" dirty="0"/>
              <a:t>The Impacts of Test Automation on Software’s Cost and Quality and Time to Market</a:t>
            </a:r>
            <a:br>
              <a:rPr lang="en-US" dirty="0"/>
            </a:br>
            <a:r>
              <a:rPr lang="en-US" dirty="0"/>
              <a:t> </a:t>
            </a:r>
            <a:br>
              <a:rPr lang="en-US" dirty="0"/>
            </a:br>
            <a:r>
              <a:rPr lang="en-US" dirty="0" smtClean="0"/>
              <a:t>                                       </a:t>
            </a:r>
            <a:endParaRPr lang="en-US" dirty="0"/>
          </a:p>
        </p:txBody>
      </p:sp>
      <p:sp>
        <p:nvSpPr>
          <p:cNvPr id="3" name="Subtitle 2"/>
          <p:cNvSpPr>
            <a:spLocks noGrp="1"/>
          </p:cNvSpPr>
          <p:nvPr>
            <p:ph type="subTitle" idx="1"/>
          </p:nvPr>
        </p:nvSpPr>
        <p:spPr>
          <a:xfrm>
            <a:off x="1371600" y="4887649"/>
            <a:ext cx="9448800" cy="685800"/>
          </a:xfrm>
        </p:spPr>
        <p:txBody>
          <a:bodyPr/>
          <a:lstStyle/>
          <a:p>
            <a:r>
              <a:rPr lang="en-US" dirty="0" smtClean="0"/>
              <a:t>PROJECT INCHARGE:  Mr. DIVYA KUMAR</a:t>
            </a:r>
            <a:endParaRPr lang="en-US" dirty="0"/>
          </a:p>
        </p:txBody>
      </p:sp>
      <p:sp>
        <p:nvSpPr>
          <p:cNvPr id="4" name="Rectangle 3"/>
          <p:cNvSpPr/>
          <p:nvPr/>
        </p:nvSpPr>
        <p:spPr>
          <a:xfrm>
            <a:off x="5678311" y="5573449"/>
            <a:ext cx="6096000" cy="646331"/>
          </a:xfrm>
          <a:prstGeom prst="rect">
            <a:avLst/>
          </a:prstGeom>
        </p:spPr>
        <p:txBody>
          <a:bodyPr>
            <a:spAutoFit/>
          </a:bodyPr>
          <a:lstStyle/>
          <a:p>
            <a:r>
              <a:rPr lang="en-US" dirty="0" smtClean="0"/>
              <a:t>Group Members:  Ravi </a:t>
            </a:r>
            <a:r>
              <a:rPr lang="en-US" dirty="0"/>
              <a:t>R</a:t>
            </a:r>
            <a:r>
              <a:rPr lang="en-US" dirty="0" smtClean="0"/>
              <a:t>atan</a:t>
            </a:r>
            <a:endParaRPr lang="en-US" dirty="0"/>
          </a:p>
          <a:p>
            <a:r>
              <a:rPr lang="en-US" dirty="0" smtClean="0"/>
              <a:t>                                </a:t>
            </a:r>
            <a:r>
              <a:rPr lang="en-US" dirty="0" err="1" smtClean="0"/>
              <a:t>Akash</a:t>
            </a:r>
            <a:r>
              <a:rPr lang="en-US" dirty="0" smtClean="0"/>
              <a:t> </a:t>
            </a:r>
            <a:r>
              <a:rPr lang="en-US" dirty="0" err="1" smtClean="0"/>
              <a:t>Verma</a:t>
            </a:r>
            <a:endParaRPr lang="en-US" dirty="0"/>
          </a:p>
        </p:txBody>
      </p:sp>
    </p:spTree>
    <p:extLst>
      <p:ext uri="{BB962C8B-B14F-4D97-AF65-F5344CB8AC3E}">
        <p14:creationId xmlns:p14="http://schemas.microsoft.com/office/powerpoint/2010/main" val="29644244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465514"/>
            <a:ext cx="10820400" cy="5753172"/>
          </a:xfrm>
        </p:spPr>
        <p:txBody>
          <a:bodyPr>
            <a:normAutofit fontScale="92500" lnSpcReduction="20000"/>
          </a:bodyPr>
          <a:lstStyle/>
          <a:p>
            <a:r>
              <a:rPr lang="en-US" dirty="0"/>
              <a:t>TCP analysis is an approach for doing an accurate</a:t>
            </a:r>
            <a:br>
              <a:rPr lang="en-US" dirty="0"/>
            </a:br>
            <a:r>
              <a:rPr lang="en-US" dirty="0"/>
              <a:t>estimation of functional testing projects. This approach</a:t>
            </a:r>
            <a:br>
              <a:rPr lang="en-US" dirty="0"/>
            </a:br>
            <a:r>
              <a:rPr lang="en-US" dirty="0"/>
              <a:t>emphasizes on key testing factors that determine the</a:t>
            </a:r>
            <a:br>
              <a:rPr lang="en-US" dirty="0"/>
            </a:br>
            <a:r>
              <a:rPr lang="en-US" dirty="0"/>
              <a:t>complexity of the entire testing cycle and gives us a way</a:t>
            </a:r>
            <a:br>
              <a:rPr lang="en-US" dirty="0"/>
            </a:br>
            <a:r>
              <a:rPr lang="en-US" dirty="0"/>
              <a:t>of translating test creation efforts to test execution efforts,</a:t>
            </a:r>
            <a:br>
              <a:rPr lang="en-US" dirty="0"/>
            </a:br>
            <a:r>
              <a:rPr lang="en-US" dirty="0"/>
              <a:t>which is very useful for regression testing estimation.</a:t>
            </a:r>
            <a:br>
              <a:rPr lang="en-US" dirty="0"/>
            </a:br>
            <a:r>
              <a:rPr lang="en-US" dirty="0"/>
              <a:t/>
            </a:r>
            <a:br>
              <a:rPr lang="en-US" dirty="0"/>
            </a:br>
            <a:r>
              <a:rPr lang="en-US" dirty="0"/>
              <a:t>TCP analysis generates test efforts for separate testing</a:t>
            </a:r>
            <a:br>
              <a:rPr lang="en-US" dirty="0"/>
            </a:br>
            <a:r>
              <a:rPr lang="en-US" dirty="0"/>
              <a:t>activities. This is essential because testing projects fall</a:t>
            </a:r>
            <a:br>
              <a:rPr lang="en-US" dirty="0"/>
            </a:br>
            <a:r>
              <a:rPr lang="en-US" dirty="0"/>
              <a:t>under four different models: Test Case Generation,</a:t>
            </a:r>
            <a:br>
              <a:rPr lang="en-US" dirty="0"/>
            </a:br>
            <a:r>
              <a:rPr lang="en-US" dirty="0"/>
              <a:t>Automated Script Generation, Manual Test Execution,</a:t>
            </a:r>
            <a:br>
              <a:rPr lang="en-US" dirty="0"/>
            </a:br>
            <a:r>
              <a:rPr lang="en-US" dirty="0"/>
              <a:t>and Automated Test Execution.</a:t>
            </a:r>
            <a:br>
              <a:rPr lang="en-US" dirty="0"/>
            </a:br>
            <a:endParaRPr lang="en-US" dirty="0"/>
          </a:p>
          <a:p>
            <a:r>
              <a:rPr lang="en-US" dirty="0"/>
              <a:t>TCP Analysis uses a 6-step process consisting of the</a:t>
            </a:r>
            <a:br>
              <a:rPr lang="en-US" dirty="0"/>
            </a:br>
            <a:r>
              <a:rPr lang="en-US" dirty="0"/>
              <a:t>following stages:</a:t>
            </a:r>
            <a:br>
              <a:rPr lang="en-US" dirty="0"/>
            </a:br>
            <a:r>
              <a:rPr lang="en-US" dirty="0"/>
              <a:t>1. Identify Requirements</a:t>
            </a:r>
            <a:br>
              <a:rPr lang="en-US" dirty="0"/>
            </a:br>
            <a:r>
              <a:rPr lang="en-US" dirty="0"/>
              <a:t>2. Calculate TCP for Test Case Generation</a:t>
            </a:r>
            <a:br>
              <a:rPr lang="en-US" dirty="0"/>
            </a:br>
            <a:r>
              <a:rPr lang="en-US" dirty="0"/>
              <a:t>3. Calculate TCP for Test Case Execution</a:t>
            </a:r>
            <a:br>
              <a:rPr lang="en-US" dirty="0"/>
            </a:br>
            <a:r>
              <a:rPr lang="en-US" dirty="0"/>
              <a:t>4. Calculate other related tasks (One time task &amp;</a:t>
            </a:r>
            <a:br>
              <a:rPr lang="en-US" dirty="0"/>
            </a:br>
            <a:r>
              <a:rPr lang="en-US" dirty="0"/>
              <a:t>miscellaneous task)</a:t>
            </a:r>
            <a:br>
              <a:rPr lang="en-US" dirty="0"/>
            </a:br>
            <a:r>
              <a:rPr lang="en-US" dirty="0"/>
              <a:t>5. Calculate Productivity Task</a:t>
            </a:r>
            <a:br>
              <a:rPr lang="en-US" dirty="0"/>
            </a:br>
            <a:r>
              <a:rPr lang="en-US" dirty="0"/>
              <a:t>6. Calculate Total TCP</a:t>
            </a:r>
            <a:br>
              <a:rPr lang="en-US" dirty="0"/>
            </a:br>
            <a:r>
              <a:rPr lang="en-US" dirty="0"/>
              <a:t/>
            </a:r>
            <a:br>
              <a:rPr lang="en-US" dirty="0"/>
            </a:br>
            <a:endParaRPr lang="en-US" dirty="0"/>
          </a:p>
        </p:txBody>
      </p:sp>
    </p:spTree>
    <p:extLst>
      <p:ext uri="{BB962C8B-B14F-4D97-AF65-F5344CB8AC3E}">
        <p14:creationId xmlns:p14="http://schemas.microsoft.com/office/powerpoint/2010/main" val="19643843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282235"/>
            <a:ext cx="8610600" cy="848296"/>
          </a:xfrm>
        </p:spPr>
        <p:txBody>
          <a:bodyPr>
            <a:normAutofit/>
          </a:bodyPr>
          <a:lstStyle/>
          <a:p>
            <a:r>
              <a:rPr lang="en-US" dirty="0" smtClean="0"/>
              <a:t>MANUAL </a:t>
            </a:r>
            <a:r>
              <a:rPr lang="en-US" dirty="0" err="1" smtClean="0"/>
              <a:t>TEstING</a:t>
            </a:r>
            <a:endParaRPr lang="en-US" dirty="0"/>
          </a:p>
        </p:txBody>
      </p:sp>
      <p:sp>
        <p:nvSpPr>
          <p:cNvPr id="3" name="Content Placeholder 2"/>
          <p:cNvSpPr>
            <a:spLocks noGrp="1"/>
          </p:cNvSpPr>
          <p:nvPr>
            <p:ph idx="1"/>
          </p:nvPr>
        </p:nvSpPr>
        <p:spPr>
          <a:xfrm>
            <a:off x="685800" y="1479665"/>
            <a:ext cx="10820400" cy="5020888"/>
          </a:xfrm>
        </p:spPr>
        <p:txBody>
          <a:bodyPr>
            <a:normAutofit lnSpcReduction="10000"/>
          </a:bodyPr>
          <a:lstStyle/>
          <a:p>
            <a:r>
              <a:rPr lang="en-US" i="1" dirty="0"/>
              <a:t>A. Calculate TCP for test case generations</a:t>
            </a:r>
            <a:r>
              <a:rPr lang="en-US" dirty="0"/>
              <a:t/>
            </a:r>
            <a:br>
              <a:rPr lang="en-US" dirty="0"/>
            </a:br>
            <a:r>
              <a:rPr lang="en-US" dirty="0" smtClean="0"/>
              <a:t>FORMULA</a:t>
            </a:r>
          </a:p>
          <a:p>
            <a:pPr marL="0" indent="0">
              <a:buNone/>
            </a:pPr>
            <a:r>
              <a:rPr lang="en-US" dirty="0" smtClean="0"/>
              <a:t> Weight </a:t>
            </a:r>
            <a:r>
              <a:rPr lang="en-US" dirty="0"/>
              <a:t>= (((Validation x 1+test steps x 2+ Interface x</a:t>
            </a:r>
            <a:br>
              <a:rPr lang="en-US" dirty="0"/>
            </a:br>
            <a:r>
              <a:rPr lang="en-US" dirty="0"/>
              <a:t>3)/5) x 3</a:t>
            </a:r>
            <a:r>
              <a:rPr lang="en-US" dirty="0" smtClean="0"/>
              <a:t>)</a:t>
            </a:r>
          </a:p>
          <a:p>
            <a:pPr marL="0" indent="0">
              <a:buNone/>
            </a:pPr>
            <a:r>
              <a:rPr lang="en-US" dirty="0" smtClean="0"/>
              <a:t>Calculating </a:t>
            </a:r>
            <a:r>
              <a:rPr lang="en-US" dirty="0"/>
              <a:t>complexity weights.</a:t>
            </a:r>
            <a:br>
              <a:rPr lang="en-US" dirty="0"/>
            </a:br>
            <a:r>
              <a:rPr lang="en-US" dirty="0"/>
              <a:t/>
            </a:r>
            <a:br>
              <a:rPr lang="en-US" dirty="0"/>
            </a:br>
            <a:r>
              <a:rPr lang="en-US" dirty="0"/>
              <a:t/>
            </a:r>
            <a:br>
              <a:rPr lang="en-US" dirty="0"/>
            </a:b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Rough </a:t>
            </a:r>
            <a:r>
              <a:rPr lang="en-US" dirty="0"/>
              <a:t>TCP-G = ( Simple Test Cases X its complexity</a:t>
            </a:r>
          </a:p>
          <a:p>
            <a:pPr marL="0" indent="0">
              <a:buNone/>
            </a:pPr>
            <a:r>
              <a:rPr lang="en-US" dirty="0"/>
              <a:t>weight ) + (Medium Test Cases X its complexity weight )</a:t>
            </a:r>
          </a:p>
          <a:p>
            <a:pPr marL="0" indent="0">
              <a:buNone/>
            </a:pPr>
            <a:r>
              <a:rPr lang="en-US" dirty="0"/>
              <a:t>+ ( Complex Test Cases X its complexity weight )</a:t>
            </a:r>
          </a:p>
        </p:txBody>
      </p:sp>
      <p:graphicFrame>
        <p:nvGraphicFramePr>
          <p:cNvPr id="4" name="Table 3"/>
          <p:cNvGraphicFramePr>
            <a:graphicFrameLocks noGrp="1"/>
          </p:cNvGraphicFramePr>
          <p:nvPr>
            <p:extLst>
              <p:ext uri="{D42A27DB-BD31-4B8C-83A1-F6EECF244321}">
                <p14:modId xmlns:p14="http://schemas.microsoft.com/office/powerpoint/2010/main" val="1840921314"/>
              </p:ext>
            </p:extLst>
          </p:nvPr>
        </p:nvGraphicFramePr>
        <p:xfrm>
          <a:off x="802178" y="3408217"/>
          <a:ext cx="10203875" cy="1752600"/>
        </p:xfrm>
        <a:graphic>
          <a:graphicData uri="http://schemas.openxmlformats.org/drawingml/2006/table">
            <a:tbl>
              <a:tblPr firstRow="1" bandRow="1">
                <a:tableStyleId>{5C22544A-7EE6-4342-B048-85BDC9FD1C3A}</a:tableStyleId>
              </a:tblPr>
              <a:tblGrid>
                <a:gridCol w="1700646"/>
                <a:gridCol w="1700646"/>
                <a:gridCol w="1700646"/>
                <a:gridCol w="1700646"/>
                <a:gridCol w="1323110"/>
                <a:gridCol w="2078181"/>
              </a:tblGrid>
              <a:tr h="229215">
                <a:tc>
                  <a:txBody>
                    <a:bodyPr/>
                    <a:lstStyle/>
                    <a:p>
                      <a:r>
                        <a:rPr lang="en-US" dirty="0" smtClean="0"/>
                        <a:t>S. No.</a:t>
                      </a:r>
                      <a:endParaRPr lang="en-US" dirty="0"/>
                    </a:p>
                  </a:txBody>
                  <a:tcPr/>
                </a:tc>
                <a:tc>
                  <a:txBody>
                    <a:bodyPr/>
                    <a:lstStyle/>
                    <a:p>
                      <a:r>
                        <a:rPr lang="en-US" dirty="0" smtClean="0"/>
                        <a:t>TC Category</a:t>
                      </a:r>
                      <a:endParaRPr lang="en-US" dirty="0"/>
                    </a:p>
                  </a:txBody>
                  <a:tcPr/>
                </a:tc>
                <a:tc>
                  <a:txBody>
                    <a:bodyPr/>
                    <a:lstStyle/>
                    <a:p>
                      <a:r>
                        <a:rPr lang="en-US" dirty="0" smtClean="0"/>
                        <a:t>Validation</a:t>
                      </a:r>
                      <a:endParaRPr lang="en-US" dirty="0"/>
                    </a:p>
                  </a:txBody>
                  <a:tcPr/>
                </a:tc>
                <a:tc>
                  <a:txBody>
                    <a:bodyPr/>
                    <a:lstStyle/>
                    <a:p>
                      <a:r>
                        <a:rPr lang="en-US" dirty="0" smtClean="0"/>
                        <a:t>Test Steps</a:t>
                      </a:r>
                      <a:endParaRPr lang="en-US" dirty="0"/>
                    </a:p>
                  </a:txBody>
                  <a:tcPr/>
                </a:tc>
                <a:tc>
                  <a:txBody>
                    <a:bodyPr/>
                    <a:lstStyle/>
                    <a:p>
                      <a:r>
                        <a:rPr lang="en-US" dirty="0" smtClean="0"/>
                        <a:t>Interface</a:t>
                      </a:r>
                      <a:endParaRPr lang="en-US" dirty="0"/>
                    </a:p>
                  </a:txBody>
                  <a:tcPr/>
                </a:tc>
                <a:tc>
                  <a:txBody>
                    <a:bodyPr/>
                    <a:lstStyle/>
                    <a:p>
                      <a:r>
                        <a:rPr lang="en-US" dirty="0" smtClean="0"/>
                        <a:t>Complexity Weight</a:t>
                      </a:r>
                      <a:endParaRPr lang="en-US" dirty="0"/>
                    </a:p>
                  </a:txBody>
                  <a:tcPr/>
                </a:tc>
              </a:tr>
              <a:tr h="370840">
                <a:tc>
                  <a:txBody>
                    <a:bodyPr/>
                    <a:lstStyle/>
                    <a:p>
                      <a:r>
                        <a:rPr lang="en-US" dirty="0" smtClean="0"/>
                        <a:t>1</a:t>
                      </a:r>
                    </a:p>
                  </a:txBody>
                  <a:tcPr/>
                </a:tc>
                <a:tc>
                  <a:txBody>
                    <a:bodyPr/>
                    <a:lstStyle/>
                    <a:p>
                      <a:r>
                        <a:rPr lang="en-US" dirty="0" smtClean="0"/>
                        <a:t>Simple</a:t>
                      </a:r>
                      <a:endParaRPr lang="en-US" dirty="0"/>
                    </a:p>
                  </a:txBody>
                  <a:tcPr/>
                </a:tc>
                <a:tc>
                  <a:txBody>
                    <a:bodyPr/>
                    <a:lstStyle/>
                    <a:p>
                      <a:r>
                        <a:rPr lang="en-US" dirty="0" smtClean="0"/>
                        <a:t>2</a:t>
                      </a:r>
                      <a:endParaRPr lang="en-US" dirty="0"/>
                    </a:p>
                  </a:txBody>
                  <a:tcPr/>
                </a:tc>
                <a:tc>
                  <a:txBody>
                    <a:bodyPr/>
                    <a:lstStyle/>
                    <a:p>
                      <a:r>
                        <a:rPr lang="en-US" dirty="0" smtClean="0"/>
                        <a:t>3</a:t>
                      </a:r>
                      <a:endParaRPr lang="en-US" dirty="0"/>
                    </a:p>
                  </a:txBody>
                  <a:tcPr/>
                </a:tc>
                <a:tc>
                  <a:txBody>
                    <a:bodyPr/>
                    <a:lstStyle/>
                    <a:p>
                      <a:r>
                        <a:rPr lang="en-US" dirty="0" smtClean="0"/>
                        <a:t>0</a:t>
                      </a:r>
                      <a:endParaRPr lang="en-US" dirty="0"/>
                    </a:p>
                  </a:txBody>
                  <a:tcPr/>
                </a:tc>
                <a:tc>
                  <a:txBody>
                    <a:bodyPr/>
                    <a:lstStyle/>
                    <a:p>
                      <a:r>
                        <a:rPr lang="en-US" dirty="0" smtClean="0"/>
                        <a:t>5</a:t>
                      </a:r>
                      <a:endParaRPr lang="en-US" dirty="0"/>
                    </a:p>
                  </a:txBody>
                  <a:tcPr/>
                </a:tc>
              </a:tr>
              <a:tr h="370840">
                <a:tc>
                  <a:txBody>
                    <a:bodyPr/>
                    <a:lstStyle/>
                    <a:p>
                      <a:r>
                        <a:rPr lang="en-US" dirty="0" smtClean="0"/>
                        <a:t>2</a:t>
                      </a:r>
                      <a:endParaRPr lang="en-US" dirty="0"/>
                    </a:p>
                  </a:txBody>
                  <a:tcPr/>
                </a:tc>
                <a:tc>
                  <a:txBody>
                    <a:bodyPr/>
                    <a:lstStyle/>
                    <a:p>
                      <a:r>
                        <a:rPr lang="en-US" dirty="0" smtClean="0"/>
                        <a:t>Medium</a:t>
                      </a:r>
                      <a:endParaRPr lang="en-US" dirty="0"/>
                    </a:p>
                  </a:txBody>
                  <a:tcPr/>
                </a:tc>
                <a:tc>
                  <a:txBody>
                    <a:bodyPr/>
                    <a:lstStyle/>
                    <a:p>
                      <a:r>
                        <a:rPr lang="en-US" dirty="0" smtClean="0"/>
                        <a:t>3</a:t>
                      </a:r>
                      <a:endParaRPr lang="en-US" dirty="0"/>
                    </a:p>
                  </a:txBody>
                  <a:tcPr/>
                </a:tc>
                <a:tc>
                  <a:txBody>
                    <a:bodyPr/>
                    <a:lstStyle/>
                    <a:p>
                      <a:r>
                        <a:rPr lang="en-US" dirty="0" smtClean="0"/>
                        <a:t>5</a:t>
                      </a:r>
                      <a:endParaRPr lang="en-US" dirty="0"/>
                    </a:p>
                  </a:txBody>
                  <a:tcPr/>
                </a:tc>
                <a:tc>
                  <a:txBody>
                    <a:bodyPr/>
                    <a:lstStyle/>
                    <a:p>
                      <a:r>
                        <a:rPr lang="en-US" dirty="0" smtClean="0"/>
                        <a:t>0</a:t>
                      </a:r>
                      <a:endParaRPr lang="en-US" dirty="0"/>
                    </a:p>
                  </a:txBody>
                  <a:tcPr/>
                </a:tc>
                <a:tc>
                  <a:txBody>
                    <a:bodyPr/>
                    <a:lstStyle/>
                    <a:p>
                      <a:r>
                        <a:rPr lang="en-US" dirty="0" smtClean="0"/>
                        <a:t>8</a:t>
                      </a:r>
                      <a:endParaRPr lang="en-US" dirty="0"/>
                    </a:p>
                  </a:txBody>
                  <a:tcPr/>
                </a:tc>
              </a:tr>
              <a:tr h="370840">
                <a:tc>
                  <a:txBody>
                    <a:bodyPr/>
                    <a:lstStyle/>
                    <a:p>
                      <a:r>
                        <a:rPr lang="en-US" dirty="0" smtClean="0"/>
                        <a:t>3</a:t>
                      </a:r>
                      <a:endParaRPr lang="en-US" dirty="0"/>
                    </a:p>
                  </a:txBody>
                  <a:tcPr/>
                </a:tc>
                <a:tc>
                  <a:txBody>
                    <a:bodyPr/>
                    <a:lstStyle/>
                    <a:p>
                      <a:r>
                        <a:rPr lang="en-US" dirty="0" smtClean="0"/>
                        <a:t>Complex</a:t>
                      </a:r>
                      <a:endParaRPr lang="en-US" dirty="0"/>
                    </a:p>
                  </a:txBody>
                  <a:tcPr/>
                </a:tc>
                <a:tc>
                  <a:txBody>
                    <a:bodyPr/>
                    <a:lstStyle/>
                    <a:p>
                      <a:r>
                        <a:rPr lang="en-US" dirty="0" smtClean="0"/>
                        <a:t>4</a:t>
                      </a:r>
                      <a:endParaRPr lang="en-US" dirty="0"/>
                    </a:p>
                  </a:txBody>
                  <a:tcPr/>
                </a:tc>
                <a:tc>
                  <a:txBody>
                    <a:bodyPr/>
                    <a:lstStyle/>
                    <a:p>
                      <a:r>
                        <a:rPr lang="en-US" dirty="0" smtClean="0"/>
                        <a:t>8</a:t>
                      </a:r>
                      <a:endParaRPr lang="en-US" dirty="0"/>
                    </a:p>
                  </a:txBody>
                  <a:tcPr/>
                </a:tc>
                <a:tc>
                  <a:txBody>
                    <a:bodyPr/>
                    <a:lstStyle/>
                    <a:p>
                      <a:r>
                        <a:rPr lang="en-US" dirty="0" smtClean="0"/>
                        <a:t>2</a:t>
                      </a:r>
                      <a:endParaRPr lang="en-US" dirty="0"/>
                    </a:p>
                  </a:txBody>
                  <a:tcPr/>
                </a:tc>
                <a:tc>
                  <a:txBody>
                    <a:bodyPr/>
                    <a:lstStyle/>
                    <a:p>
                      <a:r>
                        <a:rPr lang="en-US" dirty="0" smtClean="0"/>
                        <a:t>16</a:t>
                      </a:r>
                      <a:endParaRPr lang="en-US" dirty="0"/>
                    </a:p>
                  </a:txBody>
                  <a:tcPr/>
                </a:tc>
              </a:tr>
            </a:tbl>
          </a:graphicData>
        </a:graphic>
      </p:graphicFrame>
    </p:spTree>
    <p:extLst>
      <p:ext uri="{BB962C8B-B14F-4D97-AF65-F5344CB8AC3E}">
        <p14:creationId xmlns:p14="http://schemas.microsoft.com/office/powerpoint/2010/main" val="9681114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465514"/>
            <a:ext cx="10820400" cy="5753172"/>
          </a:xfrm>
        </p:spPr>
        <p:txBody>
          <a:bodyPr>
            <a:normAutofit fontScale="92500" lnSpcReduction="10000"/>
          </a:bodyPr>
          <a:lstStyle/>
          <a:p>
            <a:r>
              <a:rPr lang="en-US" i="1" dirty="0"/>
              <a:t>B. Calculate TCP for Test Case Execution</a:t>
            </a:r>
            <a:r>
              <a:rPr lang="en-US" dirty="0"/>
              <a:t/>
            </a:r>
            <a:br>
              <a:rPr lang="en-US" dirty="0"/>
            </a:br>
            <a:r>
              <a:rPr lang="en-US" dirty="0"/>
              <a:t/>
            </a:r>
            <a:br>
              <a:rPr lang="en-US" dirty="0"/>
            </a:br>
            <a:r>
              <a:rPr lang="en-US" dirty="0" smtClean="0"/>
              <a:t>1. Pre-conditions</a:t>
            </a:r>
            <a:r>
              <a:rPr lang="en-US" dirty="0"/>
              <a:t/>
            </a:r>
            <a:br>
              <a:rPr lang="en-US" dirty="0"/>
            </a:br>
            <a:r>
              <a:rPr lang="en-US" dirty="0"/>
              <a:t>This usually involves setting up the</a:t>
            </a:r>
            <a:br>
              <a:rPr lang="en-US" dirty="0"/>
            </a:br>
            <a:r>
              <a:rPr lang="en-US" dirty="0"/>
              <a:t>test data. It also includes the steps</a:t>
            </a:r>
            <a:br>
              <a:rPr lang="en-US" dirty="0"/>
            </a:br>
            <a:r>
              <a:rPr lang="en-US" dirty="0"/>
              <a:t>needed before starting the execution.</a:t>
            </a:r>
            <a:br>
              <a:rPr lang="en-US" dirty="0"/>
            </a:br>
            <a:r>
              <a:rPr lang="en-US" dirty="0"/>
              <a:t/>
            </a:r>
            <a:br>
              <a:rPr lang="en-US" dirty="0"/>
            </a:br>
            <a:r>
              <a:rPr lang="en-US" dirty="0" smtClean="0"/>
              <a:t>2. Steps </a:t>
            </a:r>
            <a:r>
              <a:rPr lang="en-US" dirty="0"/>
              <a:t>in the Test Case +</a:t>
            </a:r>
            <a:br>
              <a:rPr lang="en-US" dirty="0"/>
            </a:br>
            <a:r>
              <a:rPr lang="en-US" dirty="0"/>
              <a:t>If the steps themselves are complex,</a:t>
            </a:r>
            <a:br>
              <a:rPr lang="en-US" dirty="0"/>
            </a:br>
            <a:r>
              <a:rPr lang="en-US" dirty="0"/>
              <a:t>the manual execution effort will</a:t>
            </a:r>
            <a:br>
              <a:rPr lang="en-US" dirty="0"/>
            </a:br>
            <a:r>
              <a:rPr lang="en-US" dirty="0"/>
              <a:t>increase.</a:t>
            </a:r>
            <a:br>
              <a:rPr lang="en-US" dirty="0"/>
            </a:br>
            <a:r>
              <a:rPr lang="en-US" dirty="0"/>
              <a:t/>
            </a:r>
            <a:br>
              <a:rPr lang="en-US" dirty="0"/>
            </a:br>
            <a:r>
              <a:rPr lang="en-US" dirty="0"/>
              <a:t>Weight = (((Test steps x 1+ Validation x 2+ </a:t>
            </a:r>
            <a:r>
              <a:rPr lang="en-US" dirty="0" smtClean="0"/>
              <a:t>Preconditions x</a:t>
            </a:r>
            <a:r>
              <a:rPr lang="en-US" dirty="0"/>
              <a:t/>
            </a:r>
            <a:br>
              <a:rPr lang="en-US" dirty="0"/>
            </a:br>
            <a:r>
              <a:rPr lang="en-US" dirty="0"/>
              <a:t>3)/5) x 3)</a:t>
            </a:r>
            <a:br>
              <a:rPr lang="en-US" dirty="0"/>
            </a:br>
            <a:endParaRPr lang="en-US" dirty="0" smtClean="0"/>
          </a:p>
          <a:p>
            <a:r>
              <a:rPr lang="en-US" dirty="0"/>
              <a:t>Rough TCP-E = (Simple Test Cases X its complexity</a:t>
            </a:r>
            <a:br>
              <a:rPr lang="en-US" dirty="0"/>
            </a:br>
            <a:r>
              <a:rPr lang="en-US" dirty="0"/>
              <a:t>weight) + (Medium Test Cases X its complexity weight)</a:t>
            </a:r>
            <a:br>
              <a:rPr lang="en-US" dirty="0"/>
            </a:br>
            <a:r>
              <a:rPr lang="en-US" dirty="0"/>
              <a:t>+ (Complex Test Cases X its complexity weight)</a:t>
            </a:r>
            <a:br>
              <a:rPr lang="en-US" dirty="0"/>
            </a:br>
            <a:r>
              <a:rPr lang="en-US" dirty="0"/>
              <a:t/>
            </a:r>
            <a:br>
              <a:rPr lang="en-US" dirty="0"/>
            </a:br>
            <a:r>
              <a:rPr lang="en-US" dirty="0"/>
              <a:t/>
            </a:r>
            <a:br>
              <a:rPr lang="en-US" dirty="0"/>
            </a:br>
            <a:endParaRPr lang="en-US" dirty="0"/>
          </a:p>
        </p:txBody>
      </p:sp>
    </p:spTree>
    <p:extLst>
      <p:ext uri="{BB962C8B-B14F-4D97-AF65-F5344CB8AC3E}">
        <p14:creationId xmlns:p14="http://schemas.microsoft.com/office/powerpoint/2010/main" val="14645911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482138"/>
            <a:ext cx="10820400" cy="6375862"/>
          </a:xfrm>
        </p:spPr>
        <p:txBody>
          <a:bodyPr>
            <a:normAutofit fontScale="55000" lnSpcReduction="20000"/>
          </a:bodyPr>
          <a:lstStyle/>
          <a:p>
            <a:r>
              <a:rPr lang="en-US" sz="3400" i="1" dirty="0"/>
              <a:t>Calculate Productivity Task</a:t>
            </a:r>
            <a:r>
              <a:rPr lang="en-US" sz="3400" dirty="0"/>
              <a:t/>
            </a:r>
            <a:br>
              <a:rPr lang="en-US" sz="3400" dirty="0"/>
            </a:br>
            <a:r>
              <a:rPr lang="en-US" sz="4400" dirty="0"/>
              <a:t/>
            </a:r>
            <a:br>
              <a:rPr lang="en-US" sz="4400" dirty="0"/>
            </a:br>
            <a:r>
              <a:rPr lang="en-US" sz="4400" dirty="0"/>
              <a:t>Productivity sheet, lists out various domain/application</a:t>
            </a:r>
            <a:br>
              <a:rPr lang="en-US" sz="4400" dirty="0"/>
            </a:br>
            <a:r>
              <a:rPr lang="en-US" sz="4400" dirty="0"/>
              <a:t>type. Industry standard or Historical data of Productivity</a:t>
            </a:r>
            <a:br>
              <a:rPr lang="en-US" sz="4400" dirty="0"/>
            </a:br>
            <a:r>
              <a:rPr lang="en-US" sz="4400" dirty="0"/>
              <a:t>in hrs. /TCP is collected. These are indicative figures</a:t>
            </a:r>
            <a:br>
              <a:rPr lang="en-US" sz="4400" dirty="0"/>
            </a:br>
            <a:r>
              <a:rPr lang="en-US" sz="4400" dirty="0"/>
              <a:t>based on the platform of choice.</a:t>
            </a:r>
            <a:br>
              <a:rPr lang="en-US" sz="4400" dirty="0"/>
            </a:br>
            <a:r>
              <a:rPr lang="en-US" sz="4400" dirty="0"/>
              <a:t/>
            </a:r>
            <a:br>
              <a:rPr lang="en-US" sz="4400" dirty="0"/>
            </a:br>
            <a:r>
              <a:rPr lang="en-US" sz="4400" dirty="0"/>
              <a:t>This figure will become</a:t>
            </a:r>
            <a:br>
              <a:rPr lang="en-US" sz="4400" dirty="0"/>
            </a:br>
            <a:r>
              <a:rPr lang="en-US" sz="4400" dirty="0"/>
              <a:t>more consistent and reliable as we collect historical </a:t>
            </a:r>
            <a:r>
              <a:rPr lang="en-US" sz="4400" dirty="0" smtClean="0"/>
              <a:t>data </a:t>
            </a:r>
            <a:r>
              <a:rPr lang="en-US" sz="4400" dirty="0"/>
              <a:t>from projects that get completed and </a:t>
            </a:r>
            <a:r>
              <a:rPr lang="en-US" sz="4400" dirty="0" smtClean="0"/>
              <a:t>feedback productivity </a:t>
            </a:r>
            <a:r>
              <a:rPr lang="en-US" sz="4400" dirty="0"/>
              <a:t>figures into the system.</a:t>
            </a:r>
            <a:br>
              <a:rPr lang="en-US" sz="4400" dirty="0"/>
            </a:br>
            <a:r>
              <a:rPr lang="en-US" sz="4400" dirty="0"/>
              <a:t/>
            </a:r>
            <a:br>
              <a:rPr lang="en-US" sz="4400" dirty="0"/>
            </a:br>
            <a:endParaRPr lang="en-US" sz="4400" dirty="0" smtClean="0"/>
          </a:p>
          <a:p>
            <a:r>
              <a:rPr lang="en-US" sz="4400" dirty="0"/>
              <a:t>PCB productivity </a:t>
            </a:r>
            <a:r>
              <a:rPr lang="en-US" sz="4400" dirty="0" smtClean="0"/>
              <a:t>standards for </a:t>
            </a:r>
            <a:r>
              <a:rPr lang="en-US" sz="4400" dirty="0"/>
              <a:t>test </a:t>
            </a:r>
            <a:r>
              <a:rPr lang="en-US" sz="4400" dirty="0" smtClean="0"/>
              <a:t>generation of Database type application is 2 TCP/</a:t>
            </a:r>
            <a:r>
              <a:rPr lang="en-US" sz="4400" dirty="0" err="1" smtClean="0"/>
              <a:t>prsn</a:t>
            </a:r>
            <a:r>
              <a:rPr lang="en-US" sz="4400" dirty="0" smtClean="0"/>
              <a:t> hrs.</a:t>
            </a:r>
          </a:p>
          <a:p>
            <a:r>
              <a:rPr lang="en-US" sz="4400" dirty="0"/>
              <a:t>PCB productivity </a:t>
            </a:r>
            <a:r>
              <a:rPr lang="en-US" sz="4400" dirty="0" smtClean="0"/>
              <a:t>standards for </a:t>
            </a:r>
            <a:r>
              <a:rPr lang="en-US" sz="4400" dirty="0"/>
              <a:t>test </a:t>
            </a:r>
            <a:r>
              <a:rPr lang="en-US" sz="4400" dirty="0" smtClean="0"/>
              <a:t>execution of Database type application is</a:t>
            </a:r>
          </a:p>
          <a:p>
            <a:pPr marL="0" indent="0">
              <a:buNone/>
            </a:pPr>
            <a:r>
              <a:rPr lang="en-US" sz="4400" dirty="0"/>
              <a:t> </a:t>
            </a:r>
            <a:r>
              <a:rPr lang="en-US" sz="4400" dirty="0" smtClean="0"/>
              <a:t>   5 TCP/</a:t>
            </a:r>
            <a:r>
              <a:rPr lang="en-US" sz="4400" dirty="0" err="1" smtClean="0"/>
              <a:t>prsn</a:t>
            </a:r>
            <a:r>
              <a:rPr lang="en-US" sz="4400" dirty="0" smtClean="0"/>
              <a:t> hrs</a:t>
            </a:r>
            <a:r>
              <a:rPr lang="en-US" sz="3400" dirty="0" smtClean="0"/>
              <a:t>.</a:t>
            </a:r>
          </a:p>
          <a:p>
            <a:pPr marL="0" indent="0">
              <a:buNone/>
            </a:pPr>
            <a:r>
              <a:rPr lang="en-US" sz="3400" dirty="0"/>
              <a:t/>
            </a:r>
            <a:br>
              <a:rPr lang="en-US" sz="3400"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endParaRPr lang="en-US" dirty="0"/>
          </a:p>
        </p:txBody>
      </p:sp>
    </p:spTree>
    <p:extLst>
      <p:ext uri="{BB962C8B-B14F-4D97-AF65-F5344CB8AC3E}">
        <p14:creationId xmlns:p14="http://schemas.microsoft.com/office/powerpoint/2010/main" val="34163232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515390"/>
            <a:ext cx="10820400" cy="5703296"/>
          </a:xfrm>
        </p:spPr>
        <p:txBody>
          <a:bodyPr>
            <a:noAutofit/>
          </a:bodyPr>
          <a:lstStyle/>
          <a:p>
            <a:pPr marL="0" indent="0">
              <a:buNone/>
            </a:pPr>
            <a:r>
              <a:rPr lang="en-US" sz="2300" i="1" dirty="0"/>
              <a:t>Calculate Total TCP</a:t>
            </a:r>
            <a:r>
              <a:rPr lang="en-US" sz="2300" dirty="0"/>
              <a:t/>
            </a:r>
            <a:br>
              <a:rPr lang="en-US" sz="2300" dirty="0"/>
            </a:br>
            <a:r>
              <a:rPr lang="en-US" sz="2300" dirty="0"/>
              <a:t>The Total TCP is computed by summing up the individual</a:t>
            </a:r>
            <a:br>
              <a:rPr lang="en-US" sz="2300" dirty="0"/>
            </a:br>
            <a:r>
              <a:rPr lang="en-US" sz="2300" dirty="0"/>
              <a:t>TCPs for Test Case Generation and Test Execution.</a:t>
            </a:r>
            <a:br>
              <a:rPr lang="en-US" sz="2300" dirty="0"/>
            </a:br>
            <a:r>
              <a:rPr lang="en-US" sz="2300" dirty="0"/>
              <a:t>1. Test Preparation Productivity (TCP/person hrs.):</a:t>
            </a:r>
            <a:br>
              <a:rPr lang="en-US" sz="2300" dirty="0"/>
            </a:br>
            <a:r>
              <a:rPr lang="en-US" sz="2300" dirty="0"/>
              <a:t>Organisation Level Productivity in TCP/person</a:t>
            </a:r>
            <a:br>
              <a:rPr lang="en-US" sz="2300" dirty="0"/>
            </a:br>
            <a:r>
              <a:rPr lang="en-US" sz="2300" dirty="0"/>
              <a:t>hrs.[Refer the Industry Standard Productivity figures</a:t>
            </a:r>
            <a:br>
              <a:rPr lang="en-US" sz="2300" dirty="0"/>
            </a:br>
            <a:r>
              <a:rPr lang="en-US" sz="2300" dirty="0"/>
              <a:t>]</a:t>
            </a:r>
            <a:br>
              <a:rPr lang="en-US" sz="2300" dirty="0"/>
            </a:br>
            <a:r>
              <a:rPr lang="en-US" sz="2300" dirty="0"/>
              <a:t>2. Test Execution Productivity (TCP/person hrs.):</a:t>
            </a:r>
            <a:br>
              <a:rPr lang="en-US" sz="2300" dirty="0"/>
            </a:br>
            <a:r>
              <a:rPr lang="en-US" sz="2300" dirty="0"/>
              <a:t>Organisation Level Productivity in TCP/person</a:t>
            </a:r>
            <a:br>
              <a:rPr lang="en-US" sz="2300" dirty="0"/>
            </a:br>
            <a:r>
              <a:rPr lang="en-US" sz="2300" dirty="0"/>
              <a:t>hrs.[Refer the Industry Standard Productivity]</a:t>
            </a:r>
            <a:br>
              <a:rPr lang="en-US" sz="2300" dirty="0"/>
            </a:br>
            <a:r>
              <a:rPr lang="en-US" sz="2300" dirty="0"/>
              <a:t>3. One time task (person hrs.)</a:t>
            </a:r>
            <a:br>
              <a:rPr lang="en-US" sz="2300" dirty="0"/>
            </a:br>
            <a:r>
              <a:rPr lang="en-US" sz="2300" dirty="0"/>
              <a:t>4. Miscellaneous task (person hrs.)</a:t>
            </a:r>
            <a:br>
              <a:rPr lang="en-US" sz="2300" dirty="0"/>
            </a:br>
            <a:r>
              <a:rPr lang="en-US" sz="2300" dirty="0"/>
              <a:t>5. Test case Generation effort = (test case preparation x</a:t>
            </a:r>
            <a:br>
              <a:rPr lang="en-US" sz="2300" dirty="0"/>
            </a:br>
            <a:r>
              <a:rPr lang="en-US" sz="2300" dirty="0"/>
              <a:t>preparation adjustment factor)/ test preparation</a:t>
            </a:r>
            <a:br>
              <a:rPr lang="en-US" sz="2300" dirty="0"/>
            </a:br>
            <a:r>
              <a:rPr lang="en-US" sz="2300" dirty="0"/>
              <a:t>productivity.</a:t>
            </a:r>
            <a:br>
              <a:rPr lang="en-US" sz="2300" dirty="0"/>
            </a:br>
            <a:r>
              <a:rPr lang="en-US" sz="2300" dirty="0"/>
              <a:t>6. Test case execution effort = (test case execution x</a:t>
            </a:r>
            <a:br>
              <a:rPr lang="en-US" sz="2300" dirty="0"/>
            </a:br>
            <a:r>
              <a:rPr lang="en-US" sz="2300" dirty="0"/>
              <a:t>execution adjustment factor)/ test execution</a:t>
            </a:r>
            <a:br>
              <a:rPr lang="en-US" sz="2300" dirty="0"/>
            </a:br>
            <a:r>
              <a:rPr lang="en-US" sz="2300" dirty="0"/>
              <a:t>productivity</a:t>
            </a:r>
            <a:r>
              <a:rPr lang="en-US" sz="2300" dirty="0" smtClean="0"/>
              <a:t>.</a:t>
            </a:r>
            <a:r>
              <a:rPr lang="en-US" sz="2300" dirty="0"/>
              <a:t/>
            </a:r>
            <a:br>
              <a:rPr lang="en-US" sz="2300" dirty="0"/>
            </a:br>
            <a:r>
              <a:rPr lang="en-US" sz="2300" dirty="0"/>
              <a:t/>
            </a:r>
            <a:br>
              <a:rPr lang="en-US" sz="2300" dirty="0"/>
            </a:br>
            <a:endParaRPr lang="en-US" sz="2300" dirty="0"/>
          </a:p>
        </p:txBody>
      </p:sp>
    </p:spTree>
    <p:extLst>
      <p:ext uri="{BB962C8B-B14F-4D97-AF65-F5344CB8AC3E}">
        <p14:creationId xmlns:p14="http://schemas.microsoft.com/office/powerpoint/2010/main" val="33338150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2844" y="199108"/>
            <a:ext cx="8610600" cy="731917"/>
          </a:xfrm>
        </p:spPr>
        <p:txBody>
          <a:bodyPr/>
          <a:lstStyle/>
          <a:p>
            <a:r>
              <a:rPr lang="en-US" dirty="0" smtClean="0"/>
              <a:t>CALCULATIONS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40136628"/>
              </p:ext>
            </p:extLst>
          </p:nvPr>
        </p:nvGraphicFramePr>
        <p:xfrm>
          <a:off x="619125" y="1745672"/>
          <a:ext cx="10820400" cy="4754880"/>
        </p:xfrm>
        <a:graphic>
          <a:graphicData uri="http://schemas.openxmlformats.org/drawingml/2006/table">
            <a:tbl>
              <a:tblPr firstRow="1" bandRow="1">
                <a:tableStyleId>{5C22544A-7EE6-4342-B048-85BDC9FD1C3A}</a:tableStyleId>
              </a:tblPr>
              <a:tblGrid>
                <a:gridCol w="2705100"/>
                <a:gridCol w="2705100"/>
                <a:gridCol w="2705100"/>
                <a:gridCol w="2705100"/>
              </a:tblGrid>
              <a:tr h="351346">
                <a:tc>
                  <a:txBody>
                    <a:bodyPr/>
                    <a:lstStyle/>
                    <a:p>
                      <a:r>
                        <a:rPr lang="en-US" dirty="0" smtClean="0"/>
                        <a:t>S. No.</a:t>
                      </a:r>
                      <a:endParaRPr lang="en-US" dirty="0"/>
                    </a:p>
                  </a:txBody>
                  <a:tcPr/>
                </a:tc>
                <a:tc>
                  <a:txBody>
                    <a:bodyPr/>
                    <a:lstStyle/>
                    <a:p>
                      <a:r>
                        <a:rPr lang="en-US" dirty="0" smtClean="0"/>
                        <a:t>Test case</a:t>
                      </a:r>
                      <a:endParaRPr lang="en-US" dirty="0"/>
                    </a:p>
                  </a:txBody>
                  <a:tcPr/>
                </a:tc>
                <a:tc>
                  <a:txBody>
                    <a:bodyPr/>
                    <a:lstStyle/>
                    <a:p>
                      <a:r>
                        <a:rPr lang="en-US" dirty="0" smtClean="0"/>
                        <a:t>Complexity</a:t>
                      </a:r>
                      <a:endParaRPr lang="en-US" dirty="0"/>
                    </a:p>
                  </a:txBody>
                  <a:tcPr/>
                </a:tc>
                <a:tc>
                  <a:txBody>
                    <a:bodyPr/>
                    <a:lstStyle/>
                    <a:p>
                      <a:r>
                        <a:rPr lang="en-US" dirty="0" smtClean="0"/>
                        <a:t>Weight</a:t>
                      </a:r>
                      <a:endParaRPr lang="en-US" dirty="0"/>
                    </a:p>
                  </a:txBody>
                  <a:tcPr/>
                </a:tc>
              </a:tr>
              <a:tr h="351346">
                <a:tc>
                  <a:txBody>
                    <a:bodyPr/>
                    <a:lstStyle/>
                    <a:p>
                      <a:r>
                        <a:rPr lang="en-US" dirty="0" smtClean="0"/>
                        <a:t>1</a:t>
                      </a:r>
                      <a:endParaRPr lang="en-US" dirty="0"/>
                    </a:p>
                  </a:txBody>
                  <a:tcPr/>
                </a:tc>
                <a:tc>
                  <a:txBody>
                    <a:bodyPr/>
                    <a:lstStyle/>
                    <a:p>
                      <a:r>
                        <a:rPr lang="en-US" dirty="0" smtClean="0"/>
                        <a:t>TC1</a:t>
                      </a:r>
                      <a:endParaRPr lang="en-US" dirty="0"/>
                    </a:p>
                  </a:txBody>
                  <a:tcPr/>
                </a:tc>
                <a:tc>
                  <a:txBody>
                    <a:bodyPr/>
                    <a:lstStyle/>
                    <a:p>
                      <a:r>
                        <a:rPr lang="en-US" dirty="0" smtClean="0"/>
                        <a:t>Simple</a:t>
                      </a:r>
                      <a:endParaRPr lang="en-US" dirty="0"/>
                    </a:p>
                  </a:txBody>
                  <a:tcPr/>
                </a:tc>
                <a:tc>
                  <a:txBody>
                    <a:bodyPr/>
                    <a:lstStyle/>
                    <a:p>
                      <a:r>
                        <a:rPr lang="en-US" dirty="0" smtClean="0"/>
                        <a:t>5</a:t>
                      </a:r>
                      <a:endParaRPr lang="en-US" dirty="0"/>
                    </a:p>
                  </a:txBody>
                  <a:tcPr/>
                </a:tc>
              </a:tr>
              <a:tr h="351346">
                <a:tc>
                  <a:txBody>
                    <a:bodyPr/>
                    <a:lstStyle/>
                    <a:p>
                      <a:r>
                        <a:rPr lang="en-US" dirty="0" smtClean="0"/>
                        <a:t>2</a:t>
                      </a:r>
                      <a:endParaRPr lang="en-US" dirty="0"/>
                    </a:p>
                  </a:txBody>
                  <a:tcPr/>
                </a:tc>
                <a:tc>
                  <a:txBody>
                    <a:bodyPr/>
                    <a:lstStyle/>
                    <a:p>
                      <a:r>
                        <a:rPr lang="en-US" dirty="0" smtClean="0"/>
                        <a:t>TC2</a:t>
                      </a:r>
                      <a:endParaRPr lang="en-US" dirty="0"/>
                    </a:p>
                  </a:txBody>
                  <a:tcPr/>
                </a:tc>
                <a:tc>
                  <a:txBody>
                    <a:bodyPr/>
                    <a:lstStyle/>
                    <a:p>
                      <a:r>
                        <a:rPr lang="en-US" dirty="0" smtClean="0"/>
                        <a:t>Simple</a:t>
                      </a:r>
                      <a:endParaRPr lang="en-US" dirty="0"/>
                    </a:p>
                  </a:txBody>
                  <a:tcPr/>
                </a:tc>
                <a:tc>
                  <a:txBody>
                    <a:bodyPr/>
                    <a:lstStyle/>
                    <a:p>
                      <a:r>
                        <a:rPr lang="en-US" dirty="0" smtClean="0"/>
                        <a:t>5</a:t>
                      </a:r>
                      <a:endParaRPr lang="en-US" dirty="0"/>
                    </a:p>
                  </a:txBody>
                  <a:tcPr/>
                </a:tc>
              </a:tr>
              <a:tr h="351346">
                <a:tc>
                  <a:txBody>
                    <a:bodyPr/>
                    <a:lstStyle/>
                    <a:p>
                      <a:r>
                        <a:rPr lang="en-US" dirty="0" smtClean="0"/>
                        <a:t>3</a:t>
                      </a:r>
                      <a:endParaRPr lang="en-US" dirty="0"/>
                    </a:p>
                  </a:txBody>
                  <a:tcPr/>
                </a:tc>
                <a:tc>
                  <a:txBody>
                    <a:bodyPr/>
                    <a:lstStyle/>
                    <a:p>
                      <a:r>
                        <a:rPr lang="en-US" dirty="0" smtClean="0"/>
                        <a:t>TC3</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Simple</a:t>
                      </a:r>
                    </a:p>
                  </a:txBody>
                  <a:tcPr/>
                </a:tc>
                <a:tc>
                  <a:txBody>
                    <a:bodyPr/>
                    <a:lstStyle/>
                    <a:p>
                      <a:r>
                        <a:rPr lang="en-US" dirty="0" smtClean="0"/>
                        <a:t>5</a:t>
                      </a:r>
                      <a:endParaRPr lang="en-US" dirty="0"/>
                    </a:p>
                  </a:txBody>
                  <a:tcPr/>
                </a:tc>
              </a:tr>
              <a:tr h="351346">
                <a:tc>
                  <a:txBody>
                    <a:bodyPr/>
                    <a:lstStyle/>
                    <a:p>
                      <a:r>
                        <a:rPr lang="en-US" dirty="0" smtClean="0"/>
                        <a:t>4</a:t>
                      </a:r>
                      <a:endParaRPr lang="en-US" dirty="0"/>
                    </a:p>
                  </a:txBody>
                  <a:tcPr/>
                </a:tc>
                <a:tc>
                  <a:txBody>
                    <a:bodyPr/>
                    <a:lstStyle/>
                    <a:p>
                      <a:r>
                        <a:rPr lang="en-US" dirty="0" smtClean="0"/>
                        <a:t>TC4</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Simple</a:t>
                      </a:r>
                    </a:p>
                  </a:txBody>
                  <a:tcPr/>
                </a:tc>
                <a:tc>
                  <a:txBody>
                    <a:bodyPr/>
                    <a:lstStyle/>
                    <a:p>
                      <a:r>
                        <a:rPr lang="en-US" dirty="0" smtClean="0"/>
                        <a:t>5</a:t>
                      </a:r>
                      <a:endParaRPr lang="en-US" dirty="0"/>
                    </a:p>
                  </a:txBody>
                  <a:tcPr/>
                </a:tc>
              </a:tr>
              <a:tr h="351346">
                <a:tc>
                  <a:txBody>
                    <a:bodyPr/>
                    <a:lstStyle/>
                    <a:p>
                      <a:r>
                        <a:rPr lang="en-US" dirty="0" smtClean="0"/>
                        <a:t>5</a:t>
                      </a:r>
                      <a:endParaRPr lang="en-US" dirty="0"/>
                    </a:p>
                  </a:txBody>
                  <a:tcPr/>
                </a:tc>
                <a:tc>
                  <a:txBody>
                    <a:bodyPr/>
                    <a:lstStyle/>
                    <a:p>
                      <a:r>
                        <a:rPr lang="en-US" dirty="0" smtClean="0"/>
                        <a:t>TC5</a:t>
                      </a:r>
                      <a:endParaRPr lang="en-US" dirty="0"/>
                    </a:p>
                  </a:txBody>
                  <a:tcPr/>
                </a:tc>
                <a:tc>
                  <a:txBody>
                    <a:bodyPr/>
                    <a:lstStyle/>
                    <a:p>
                      <a:r>
                        <a:rPr lang="en-US" dirty="0" smtClean="0"/>
                        <a:t>Medium</a:t>
                      </a:r>
                      <a:endParaRPr lang="en-US" dirty="0"/>
                    </a:p>
                  </a:txBody>
                  <a:tcPr/>
                </a:tc>
                <a:tc>
                  <a:txBody>
                    <a:bodyPr/>
                    <a:lstStyle/>
                    <a:p>
                      <a:r>
                        <a:rPr lang="en-US" dirty="0" smtClean="0"/>
                        <a:t>8</a:t>
                      </a:r>
                      <a:endParaRPr lang="en-US" dirty="0"/>
                    </a:p>
                  </a:txBody>
                  <a:tcPr/>
                </a:tc>
              </a:tr>
              <a:tr h="351346">
                <a:tc>
                  <a:txBody>
                    <a:bodyPr/>
                    <a:lstStyle/>
                    <a:p>
                      <a:r>
                        <a:rPr lang="en-US" dirty="0" smtClean="0"/>
                        <a:t>6</a:t>
                      </a:r>
                      <a:endParaRPr lang="en-US" dirty="0"/>
                    </a:p>
                  </a:txBody>
                  <a:tcPr/>
                </a:tc>
                <a:tc>
                  <a:txBody>
                    <a:bodyPr/>
                    <a:lstStyle/>
                    <a:p>
                      <a:r>
                        <a:rPr lang="en-US" dirty="0" smtClean="0"/>
                        <a:t>TC6</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Medium</a:t>
                      </a:r>
                    </a:p>
                  </a:txBody>
                  <a:tcPr/>
                </a:tc>
                <a:tc>
                  <a:txBody>
                    <a:bodyPr/>
                    <a:lstStyle/>
                    <a:p>
                      <a:r>
                        <a:rPr lang="en-US" dirty="0" smtClean="0"/>
                        <a:t>8</a:t>
                      </a:r>
                      <a:endParaRPr lang="en-US" dirty="0"/>
                    </a:p>
                  </a:txBody>
                  <a:tcPr/>
                </a:tc>
              </a:tr>
              <a:tr h="351346">
                <a:tc>
                  <a:txBody>
                    <a:bodyPr/>
                    <a:lstStyle/>
                    <a:p>
                      <a:r>
                        <a:rPr lang="en-US" dirty="0" smtClean="0"/>
                        <a:t>7</a:t>
                      </a:r>
                      <a:endParaRPr lang="en-US" dirty="0"/>
                    </a:p>
                  </a:txBody>
                  <a:tcPr/>
                </a:tc>
                <a:tc>
                  <a:txBody>
                    <a:bodyPr/>
                    <a:lstStyle/>
                    <a:p>
                      <a:r>
                        <a:rPr lang="en-US" dirty="0" smtClean="0"/>
                        <a:t>TC7</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Medium</a:t>
                      </a:r>
                    </a:p>
                  </a:txBody>
                  <a:tcPr/>
                </a:tc>
                <a:tc>
                  <a:txBody>
                    <a:bodyPr/>
                    <a:lstStyle/>
                    <a:p>
                      <a:r>
                        <a:rPr lang="en-US" dirty="0" smtClean="0"/>
                        <a:t>8</a:t>
                      </a:r>
                      <a:endParaRPr lang="en-US" dirty="0"/>
                    </a:p>
                  </a:txBody>
                  <a:tcPr/>
                </a:tc>
              </a:tr>
              <a:tr h="351346">
                <a:tc>
                  <a:txBody>
                    <a:bodyPr/>
                    <a:lstStyle/>
                    <a:p>
                      <a:r>
                        <a:rPr lang="en-US" dirty="0" smtClean="0"/>
                        <a:t>8</a:t>
                      </a:r>
                      <a:endParaRPr lang="en-US" dirty="0"/>
                    </a:p>
                  </a:txBody>
                  <a:tcPr/>
                </a:tc>
                <a:tc>
                  <a:txBody>
                    <a:bodyPr/>
                    <a:lstStyle/>
                    <a:p>
                      <a:r>
                        <a:rPr lang="en-US" dirty="0" smtClean="0"/>
                        <a:t>TC8</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Medium</a:t>
                      </a:r>
                    </a:p>
                  </a:txBody>
                  <a:tcPr/>
                </a:tc>
                <a:tc>
                  <a:txBody>
                    <a:bodyPr/>
                    <a:lstStyle/>
                    <a:p>
                      <a:r>
                        <a:rPr lang="en-US" dirty="0" smtClean="0"/>
                        <a:t>8</a:t>
                      </a:r>
                      <a:endParaRPr lang="en-US" dirty="0"/>
                    </a:p>
                  </a:txBody>
                  <a:tcPr/>
                </a:tc>
              </a:tr>
              <a:tr h="351346">
                <a:tc>
                  <a:txBody>
                    <a:bodyPr/>
                    <a:lstStyle/>
                    <a:p>
                      <a:r>
                        <a:rPr lang="en-US" dirty="0" smtClean="0"/>
                        <a:t>9</a:t>
                      </a:r>
                      <a:endParaRPr lang="en-US" dirty="0"/>
                    </a:p>
                  </a:txBody>
                  <a:tcPr/>
                </a:tc>
                <a:tc>
                  <a:txBody>
                    <a:bodyPr/>
                    <a:lstStyle/>
                    <a:p>
                      <a:r>
                        <a:rPr lang="en-US" dirty="0" smtClean="0"/>
                        <a:t>TC9</a:t>
                      </a:r>
                      <a:endParaRPr lang="en-US" dirty="0"/>
                    </a:p>
                  </a:txBody>
                  <a:tcPr/>
                </a:tc>
                <a:tc>
                  <a:txBody>
                    <a:bodyPr/>
                    <a:lstStyle/>
                    <a:p>
                      <a:r>
                        <a:rPr lang="en-US" dirty="0" smtClean="0"/>
                        <a:t>Simple</a:t>
                      </a:r>
                      <a:endParaRPr lang="en-US" dirty="0"/>
                    </a:p>
                  </a:txBody>
                  <a:tcPr/>
                </a:tc>
                <a:tc>
                  <a:txBody>
                    <a:bodyPr/>
                    <a:lstStyle/>
                    <a:p>
                      <a:r>
                        <a:rPr lang="en-US" dirty="0" smtClean="0"/>
                        <a:t>5</a:t>
                      </a:r>
                      <a:endParaRPr lang="en-US" dirty="0"/>
                    </a:p>
                  </a:txBody>
                  <a:tcPr/>
                </a:tc>
              </a:tr>
              <a:tr h="351346">
                <a:tc>
                  <a:txBody>
                    <a:bodyPr/>
                    <a:lstStyle/>
                    <a:p>
                      <a:r>
                        <a:rPr lang="en-US" dirty="0" smtClean="0"/>
                        <a:t>10</a:t>
                      </a:r>
                      <a:endParaRPr lang="en-US" dirty="0"/>
                    </a:p>
                  </a:txBody>
                  <a:tcPr/>
                </a:tc>
                <a:tc>
                  <a:txBody>
                    <a:bodyPr/>
                    <a:lstStyle/>
                    <a:p>
                      <a:r>
                        <a:rPr lang="en-US" dirty="0" smtClean="0"/>
                        <a:t>TC10</a:t>
                      </a:r>
                      <a:endParaRPr lang="en-US" dirty="0"/>
                    </a:p>
                  </a:txBody>
                  <a:tcPr/>
                </a:tc>
                <a:tc>
                  <a:txBody>
                    <a:bodyPr/>
                    <a:lstStyle/>
                    <a:p>
                      <a:r>
                        <a:rPr lang="en-US" dirty="0" smtClean="0"/>
                        <a:t>Simple</a:t>
                      </a:r>
                      <a:endParaRPr lang="en-US" dirty="0"/>
                    </a:p>
                  </a:txBody>
                  <a:tcPr/>
                </a:tc>
                <a:tc>
                  <a:txBody>
                    <a:bodyPr/>
                    <a:lstStyle/>
                    <a:p>
                      <a:r>
                        <a:rPr lang="en-US" dirty="0" smtClean="0"/>
                        <a:t>5</a:t>
                      </a:r>
                      <a:endParaRPr lang="en-US" dirty="0"/>
                    </a:p>
                  </a:txBody>
                  <a:tcPr/>
                </a:tc>
              </a:tr>
              <a:tr h="351346">
                <a:tc>
                  <a:txBody>
                    <a:bodyPr/>
                    <a:lstStyle/>
                    <a:p>
                      <a:r>
                        <a:rPr lang="en-US" dirty="0" smtClean="0"/>
                        <a:t>11</a:t>
                      </a:r>
                      <a:endParaRPr lang="en-US" dirty="0"/>
                    </a:p>
                  </a:txBody>
                  <a:tcPr/>
                </a:tc>
                <a:tc>
                  <a:txBody>
                    <a:bodyPr/>
                    <a:lstStyle/>
                    <a:p>
                      <a:r>
                        <a:rPr lang="en-US" dirty="0" smtClean="0"/>
                        <a:t>TC11</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Medium</a:t>
                      </a:r>
                    </a:p>
                  </a:txBody>
                  <a:tcPr/>
                </a:tc>
                <a:tc>
                  <a:txBody>
                    <a:bodyPr/>
                    <a:lstStyle/>
                    <a:p>
                      <a:r>
                        <a:rPr lang="en-US" dirty="0" smtClean="0"/>
                        <a:t>8</a:t>
                      </a:r>
                      <a:endParaRPr lang="en-US" dirty="0"/>
                    </a:p>
                  </a:txBody>
                  <a:tcPr/>
                </a:tc>
              </a:tr>
              <a:tr h="351346">
                <a:tc>
                  <a:txBody>
                    <a:bodyPr/>
                    <a:lstStyle/>
                    <a:p>
                      <a:endParaRPr lang="en-US" dirty="0"/>
                    </a:p>
                  </a:txBody>
                  <a:tcPr/>
                </a:tc>
                <a:tc>
                  <a:txBody>
                    <a:bodyPr/>
                    <a:lstStyle/>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Total</a:t>
                      </a:r>
                    </a:p>
                  </a:txBody>
                  <a:tcPr/>
                </a:tc>
                <a:tc>
                  <a:txBody>
                    <a:bodyPr/>
                    <a:lstStyle/>
                    <a:p>
                      <a:r>
                        <a:rPr lang="en-US" dirty="0" smtClean="0"/>
                        <a:t>70</a:t>
                      </a:r>
                      <a:endParaRPr lang="en-US" dirty="0"/>
                    </a:p>
                  </a:txBody>
                  <a:tcPr/>
                </a:tc>
              </a:tr>
            </a:tbl>
          </a:graphicData>
        </a:graphic>
      </p:graphicFrame>
      <p:sp>
        <p:nvSpPr>
          <p:cNvPr id="5" name="Rectangle 4"/>
          <p:cNvSpPr/>
          <p:nvPr/>
        </p:nvSpPr>
        <p:spPr>
          <a:xfrm>
            <a:off x="1063000" y="1255231"/>
            <a:ext cx="4607352" cy="369332"/>
          </a:xfrm>
          <a:prstGeom prst="rect">
            <a:avLst/>
          </a:prstGeom>
        </p:spPr>
        <p:txBody>
          <a:bodyPr wrap="none">
            <a:spAutoFit/>
          </a:bodyPr>
          <a:lstStyle/>
          <a:p>
            <a:r>
              <a:rPr lang="en-US" i="1" dirty="0"/>
              <a:t>Calculate TCP for test case generations</a:t>
            </a:r>
            <a:endParaRPr lang="en-US" dirty="0"/>
          </a:p>
        </p:txBody>
      </p:sp>
    </p:spTree>
    <p:extLst>
      <p:ext uri="{BB962C8B-B14F-4D97-AF65-F5344CB8AC3E}">
        <p14:creationId xmlns:p14="http://schemas.microsoft.com/office/powerpoint/2010/main" val="25386277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99506"/>
            <a:ext cx="10820400" cy="6019180"/>
          </a:xfrm>
        </p:spPr>
        <p:txBody>
          <a:bodyPr/>
          <a:lstStyle/>
          <a:p>
            <a:r>
              <a:rPr lang="en-US" i="1" dirty="0"/>
              <a:t>Calculate TCP for Test Case </a:t>
            </a:r>
            <a:r>
              <a:rPr lang="en-US" i="1" dirty="0" smtClean="0"/>
              <a:t>Execution</a:t>
            </a:r>
          </a:p>
          <a:p>
            <a:endParaRPr lang="en-US" dirty="0"/>
          </a:p>
        </p:txBody>
      </p:sp>
      <p:graphicFrame>
        <p:nvGraphicFramePr>
          <p:cNvPr id="4" name="Content Placeholder 3"/>
          <p:cNvGraphicFramePr>
            <a:graphicFrameLocks/>
          </p:cNvGraphicFramePr>
          <p:nvPr>
            <p:extLst>
              <p:ext uri="{D42A27DB-BD31-4B8C-83A1-F6EECF244321}">
                <p14:modId xmlns:p14="http://schemas.microsoft.com/office/powerpoint/2010/main" val="1025679200"/>
              </p:ext>
            </p:extLst>
          </p:nvPr>
        </p:nvGraphicFramePr>
        <p:xfrm>
          <a:off x="569249" y="1280159"/>
          <a:ext cx="10820400" cy="4754880"/>
        </p:xfrm>
        <a:graphic>
          <a:graphicData uri="http://schemas.openxmlformats.org/drawingml/2006/table">
            <a:tbl>
              <a:tblPr firstRow="1" bandRow="1">
                <a:tableStyleId>{5C22544A-7EE6-4342-B048-85BDC9FD1C3A}</a:tableStyleId>
              </a:tblPr>
              <a:tblGrid>
                <a:gridCol w="2705100"/>
                <a:gridCol w="2705100"/>
                <a:gridCol w="2705100"/>
                <a:gridCol w="2705100"/>
              </a:tblGrid>
              <a:tr h="351346">
                <a:tc>
                  <a:txBody>
                    <a:bodyPr/>
                    <a:lstStyle/>
                    <a:p>
                      <a:r>
                        <a:rPr lang="en-US" dirty="0" smtClean="0"/>
                        <a:t>S. No.</a:t>
                      </a:r>
                      <a:endParaRPr lang="en-US" dirty="0"/>
                    </a:p>
                  </a:txBody>
                  <a:tcPr/>
                </a:tc>
                <a:tc>
                  <a:txBody>
                    <a:bodyPr/>
                    <a:lstStyle/>
                    <a:p>
                      <a:r>
                        <a:rPr lang="en-US" dirty="0" smtClean="0"/>
                        <a:t>Test case</a:t>
                      </a:r>
                      <a:endParaRPr lang="en-US" dirty="0"/>
                    </a:p>
                  </a:txBody>
                  <a:tcPr/>
                </a:tc>
                <a:tc>
                  <a:txBody>
                    <a:bodyPr/>
                    <a:lstStyle/>
                    <a:p>
                      <a:r>
                        <a:rPr lang="en-US" dirty="0" smtClean="0"/>
                        <a:t>Complexity</a:t>
                      </a:r>
                      <a:endParaRPr lang="en-US" dirty="0"/>
                    </a:p>
                  </a:txBody>
                  <a:tcPr/>
                </a:tc>
                <a:tc>
                  <a:txBody>
                    <a:bodyPr/>
                    <a:lstStyle/>
                    <a:p>
                      <a:r>
                        <a:rPr lang="en-US" dirty="0" smtClean="0"/>
                        <a:t>Weight</a:t>
                      </a:r>
                      <a:endParaRPr lang="en-US" dirty="0"/>
                    </a:p>
                  </a:txBody>
                  <a:tcPr/>
                </a:tc>
              </a:tr>
              <a:tr h="351346">
                <a:tc>
                  <a:txBody>
                    <a:bodyPr/>
                    <a:lstStyle/>
                    <a:p>
                      <a:r>
                        <a:rPr lang="en-US" dirty="0" smtClean="0"/>
                        <a:t>1</a:t>
                      </a:r>
                      <a:endParaRPr lang="en-US" dirty="0"/>
                    </a:p>
                  </a:txBody>
                  <a:tcPr/>
                </a:tc>
                <a:tc>
                  <a:txBody>
                    <a:bodyPr/>
                    <a:lstStyle/>
                    <a:p>
                      <a:r>
                        <a:rPr lang="en-US" dirty="0" smtClean="0"/>
                        <a:t>TC1</a:t>
                      </a:r>
                      <a:endParaRPr lang="en-US" dirty="0"/>
                    </a:p>
                  </a:txBody>
                  <a:tcPr/>
                </a:tc>
                <a:tc>
                  <a:txBody>
                    <a:bodyPr/>
                    <a:lstStyle/>
                    <a:p>
                      <a:r>
                        <a:rPr lang="en-US" dirty="0" smtClean="0"/>
                        <a:t>Simple</a:t>
                      </a:r>
                      <a:endParaRPr lang="en-US" dirty="0"/>
                    </a:p>
                  </a:txBody>
                  <a:tcPr/>
                </a:tc>
                <a:tc>
                  <a:txBody>
                    <a:bodyPr/>
                    <a:lstStyle/>
                    <a:p>
                      <a:r>
                        <a:rPr lang="en-US" dirty="0" smtClean="0"/>
                        <a:t>4</a:t>
                      </a:r>
                      <a:endParaRPr lang="en-US" dirty="0"/>
                    </a:p>
                  </a:txBody>
                  <a:tcPr/>
                </a:tc>
              </a:tr>
              <a:tr h="351346">
                <a:tc>
                  <a:txBody>
                    <a:bodyPr/>
                    <a:lstStyle/>
                    <a:p>
                      <a:r>
                        <a:rPr lang="en-US" dirty="0" smtClean="0"/>
                        <a:t>2</a:t>
                      </a:r>
                      <a:endParaRPr lang="en-US" dirty="0"/>
                    </a:p>
                  </a:txBody>
                  <a:tcPr/>
                </a:tc>
                <a:tc>
                  <a:txBody>
                    <a:bodyPr/>
                    <a:lstStyle/>
                    <a:p>
                      <a:r>
                        <a:rPr lang="en-US" dirty="0" smtClean="0"/>
                        <a:t>TC2</a:t>
                      </a:r>
                      <a:endParaRPr lang="en-US" dirty="0"/>
                    </a:p>
                  </a:txBody>
                  <a:tcPr/>
                </a:tc>
                <a:tc>
                  <a:txBody>
                    <a:bodyPr/>
                    <a:lstStyle/>
                    <a:p>
                      <a:r>
                        <a:rPr lang="en-US" dirty="0" smtClean="0"/>
                        <a:t>Simple</a:t>
                      </a:r>
                      <a:endParaRPr lang="en-US" dirty="0"/>
                    </a:p>
                  </a:txBody>
                  <a:tcPr/>
                </a:tc>
                <a:tc>
                  <a:txBody>
                    <a:bodyPr/>
                    <a:lstStyle/>
                    <a:p>
                      <a:r>
                        <a:rPr lang="en-US" dirty="0" smtClean="0"/>
                        <a:t>4</a:t>
                      </a:r>
                      <a:endParaRPr lang="en-US" dirty="0"/>
                    </a:p>
                  </a:txBody>
                  <a:tcPr/>
                </a:tc>
              </a:tr>
              <a:tr h="351346">
                <a:tc>
                  <a:txBody>
                    <a:bodyPr/>
                    <a:lstStyle/>
                    <a:p>
                      <a:r>
                        <a:rPr lang="en-US" dirty="0" smtClean="0"/>
                        <a:t>3</a:t>
                      </a:r>
                      <a:endParaRPr lang="en-US" dirty="0"/>
                    </a:p>
                  </a:txBody>
                  <a:tcPr/>
                </a:tc>
                <a:tc>
                  <a:txBody>
                    <a:bodyPr/>
                    <a:lstStyle/>
                    <a:p>
                      <a:r>
                        <a:rPr lang="en-US" dirty="0" smtClean="0"/>
                        <a:t>TC3</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Simple</a:t>
                      </a:r>
                    </a:p>
                  </a:txBody>
                  <a:tcPr/>
                </a:tc>
                <a:tc>
                  <a:txBody>
                    <a:bodyPr/>
                    <a:lstStyle/>
                    <a:p>
                      <a:r>
                        <a:rPr lang="en-US" dirty="0" smtClean="0"/>
                        <a:t>4</a:t>
                      </a:r>
                      <a:endParaRPr lang="en-US" dirty="0"/>
                    </a:p>
                  </a:txBody>
                  <a:tcPr/>
                </a:tc>
              </a:tr>
              <a:tr h="351346">
                <a:tc>
                  <a:txBody>
                    <a:bodyPr/>
                    <a:lstStyle/>
                    <a:p>
                      <a:r>
                        <a:rPr lang="en-US" dirty="0" smtClean="0"/>
                        <a:t>4</a:t>
                      </a:r>
                      <a:endParaRPr lang="en-US" dirty="0"/>
                    </a:p>
                  </a:txBody>
                  <a:tcPr/>
                </a:tc>
                <a:tc>
                  <a:txBody>
                    <a:bodyPr/>
                    <a:lstStyle/>
                    <a:p>
                      <a:r>
                        <a:rPr lang="en-US" dirty="0" smtClean="0"/>
                        <a:t>TC4</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Simple</a:t>
                      </a:r>
                    </a:p>
                  </a:txBody>
                  <a:tcPr/>
                </a:tc>
                <a:tc>
                  <a:txBody>
                    <a:bodyPr/>
                    <a:lstStyle/>
                    <a:p>
                      <a:r>
                        <a:rPr lang="en-US" dirty="0" smtClean="0"/>
                        <a:t>4</a:t>
                      </a:r>
                      <a:endParaRPr lang="en-US" dirty="0"/>
                    </a:p>
                  </a:txBody>
                  <a:tcPr/>
                </a:tc>
              </a:tr>
              <a:tr h="351346">
                <a:tc>
                  <a:txBody>
                    <a:bodyPr/>
                    <a:lstStyle/>
                    <a:p>
                      <a:r>
                        <a:rPr lang="en-US" dirty="0" smtClean="0"/>
                        <a:t>5</a:t>
                      </a:r>
                      <a:endParaRPr lang="en-US" dirty="0"/>
                    </a:p>
                  </a:txBody>
                  <a:tcPr/>
                </a:tc>
                <a:tc>
                  <a:txBody>
                    <a:bodyPr/>
                    <a:lstStyle/>
                    <a:p>
                      <a:r>
                        <a:rPr lang="en-US" dirty="0" smtClean="0"/>
                        <a:t>TC5</a:t>
                      </a:r>
                      <a:endParaRPr lang="en-US" dirty="0"/>
                    </a:p>
                  </a:txBody>
                  <a:tcPr/>
                </a:tc>
                <a:tc>
                  <a:txBody>
                    <a:bodyPr/>
                    <a:lstStyle/>
                    <a:p>
                      <a:r>
                        <a:rPr lang="en-US" dirty="0" smtClean="0"/>
                        <a:t>Medium</a:t>
                      </a:r>
                      <a:endParaRPr lang="en-US" dirty="0"/>
                    </a:p>
                  </a:txBody>
                  <a:tcPr/>
                </a:tc>
                <a:tc>
                  <a:txBody>
                    <a:bodyPr/>
                    <a:lstStyle/>
                    <a:p>
                      <a:r>
                        <a:rPr lang="en-US" dirty="0" smtClean="0"/>
                        <a:t>7</a:t>
                      </a:r>
                      <a:endParaRPr lang="en-US" dirty="0"/>
                    </a:p>
                  </a:txBody>
                  <a:tcPr/>
                </a:tc>
              </a:tr>
              <a:tr h="351346">
                <a:tc>
                  <a:txBody>
                    <a:bodyPr/>
                    <a:lstStyle/>
                    <a:p>
                      <a:r>
                        <a:rPr lang="en-US" dirty="0" smtClean="0"/>
                        <a:t>6</a:t>
                      </a:r>
                      <a:endParaRPr lang="en-US" dirty="0"/>
                    </a:p>
                  </a:txBody>
                  <a:tcPr/>
                </a:tc>
                <a:tc>
                  <a:txBody>
                    <a:bodyPr/>
                    <a:lstStyle/>
                    <a:p>
                      <a:r>
                        <a:rPr lang="en-US" dirty="0" smtClean="0"/>
                        <a:t>TC6</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Medium</a:t>
                      </a:r>
                    </a:p>
                  </a:txBody>
                  <a:tcPr/>
                </a:tc>
                <a:tc>
                  <a:txBody>
                    <a:bodyPr/>
                    <a:lstStyle/>
                    <a:p>
                      <a:r>
                        <a:rPr lang="en-US" dirty="0" smtClean="0"/>
                        <a:t>7</a:t>
                      </a:r>
                      <a:endParaRPr lang="en-US" dirty="0"/>
                    </a:p>
                  </a:txBody>
                  <a:tcPr/>
                </a:tc>
              </a:tr>
              <a:tr h="351346">
                <a:tc>
                  <a:txBody>
                    <a:bodyPr/>
                    <a:lstStyle/>
                    <a:p>
                      <a:r>
                        <a:rPr lang="en-US" dirty="0" smtClean="0"/>
                        <a:t>7</a:t>
                      </a:r>
                      <a:endParaRPr lang="en-US" dirty="0"/>
                    </a:p>
                  </a:txBody>
                  <a:tcPr/>
                </a:tc>
                <a:tc>
                  <a:txBody>
                    <a:bodyPr/>
                    <a:lstStyle/>
                    <a:p>
                      <a:r>
                        <a:rPr lang="en-US" dirty="0" smtClean="0"/>
                        <a:t>TC7</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Medium</a:t>
                      </a:r>
                    </a:p>
                  </a:txBody>
                  <a:tcPr/>
                </a:tc>
                <a:tc>
                  <a:txBody>
                    <a:bodyPr/>
                    <a:lstStyle/>
                    <a:p>
                      <a:r>
                        <a:rPr lang="en-US" dirty="0" smtClean="0"/>
                        <a:t>7</a:t>
                      </a:r>
                      <a:endParaRPr lang="en-US" dirty="0"/>
                    </a:p>
                  </a:txBody>
                  <a:tcPr/>
                </a:tc>
              </a:tr>
              <a:tr h="351346">
                <a:tc>
                  <a:txBody>
                    <a:bodyPr/>
                    <a:lstStyle/>
                    <a:p>
                      <a:r>
                        <a:rPr lang="en-US" dirty="0" smtClean="0"/>
                        <a:t>8</a:t>
                      </a:r>
                      <a:endParaRPr lang="en-US" dirty="0"/>
                    </a:p>
                  </a:txBody>
                  <a:tcPr/>
                </a:tc>
                <a:tc>
                  <a:txBody>
                    <a:bodyPr/>
                    <a:lstStyle/>
                    <a:p>
                      <a:r>
                        <a:rPr lang="en-US" dirty="0" smtClean="0"/>
                        <a:t>TC8</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Medium</a:t>
                      </a:r>
                    </a:p>
                  </a:txBody>
                  <a:tcPr/>
                </a:tc>
                <a:tc>
                  <a:txBody>
                    <a:bodyPr/>
                    <a:lstStyle/>
                    <a:p>
                      <a:r>
                        <a:rPr lang="en-US" dirty="0" smtClean="0"/>
                        <a:t>7</a:t>
                      </a:r>
                      <a:endParaRPr lang="en-US" dirty="0"/>
                    </a:p>
                  </a:txBody>
                  <a:tcPr/>
                </a:tc>
              </a:tr>
              <a:tr h="351346">
                <a:tc>
                  <a:txBody>
                    <a:bodyPr/>
                    <a:lstStyle/>
                    <a:p>
                      <a:r>
                        <a:rPr lang="en-US" dirty="0" smtClean="0"/>
                        <a:t>9</a:t>
                      </a:r>
                      <a:endParaRPr lang="en-US" dirty="0"/>
                    </a:p>
                  </a:txBody>
                  <a:tcPr/>
                </a:tc>
                <a:tc>
                  <a:txBody>
                    <a:bodyPr/>
                    <a:lstStyle/>
                    <a:p>
                      <a:r>
                        <a:rPr lang="en-US" dirty="0" smtClean="0"/>
                        <a:t>TC9</a:t>
                      </a:r>
                      <a:endParaRPr lang="en-US" dirty="0"/>
                    </a:p>
                  </a:txBody>
                  <a:tcPr/>
                </a:tc>
                <a:tc>
                  <a:txBody>
                    <a:bodyPr/>
                    <a:lstStyle/>
                    <a:p>
                      <a:r>
                        <a:rPr lang="en-US" dirty="0" smtClean="0"/>
                        <a:t>Simple</a:t>
                      </a:r>
                      <a:endParaRPr lang="en-US" dirty="0"/>
                    </a:p>
                  </a:txBody>
                  <a:tcPr/>
                </a:tc>
                <a:tc>
                  <a:txBody>
                    <a:bodyPr/>
                    <a:lstStyle/>
                    <a:p>
                      <a:r>
                        <a:rPr lang="en-US" dirty="0" smtClean="0"/>
                        <a:t>4</a:t>
                      </a:r>
                      <a:endParaRPr lang="en-US" dirty="0"/>
                    </a:p>
                  </a:txBody>
                  <a:tcPr/>
                </a:tc>
              </a:tr>
              <a:tr h="351346">
                <a:tc>
                  <a:txBody>
                    <a:bodyPr/>
                    <a:lstStyle/>
                    <a:p>
                      <a:r>
                        <a:rPr lang="en-US" dirty="0" smtClean="0"/>
                        <a:t>10</a:t>
                      </a:r>
                      <a:endParaRPr lang="en-US" dirty="0"/>
                    </a:p>
                  </a:txBody>
                  <a:tcPr/>
                </a:tc>
                <a:tc>
                  <a:txBody>
                    <a:bodyPr/>
                    <a:lstStyle/>
                    <a:p>
                      <a:r>
                        <a:rPr lang="en-US" dirty="0" smtClean="0"/>
                        <a:t>TC10</a:t>
                      </a:r>
                      <a:endParaRPr lang="en-US" dirty="0"/>
                    </a:p>
                  </a:txBody>
                  <a:tcPr/>
                </a:tc>
                <a:tc>
                  <a:txBody>
                    <a:bodyPr/>
                    <a:lstStyle/>
                    <a:p>
                      <a:r>
                        <a:rPr lang="en-US" dirty="0" smtClean="0"/>
                        <a:t>Simple</a:t>
                      </a:r>
                      <a:endParaRPr lang="en-US" dirty="0"/>
                    </a:p>
                  </a:txBody>
                  <a:tcPr/>
                </a:tc>
                <a:tc>
                  <a:txBody>
                    <a:bodyPr/>
                    <a:lstStyle/>
                    <a:p>
                      <a:r>
                        <a:rPr lang="en-US" dirty="0" smtClean="0"/>
                        <a:t>4</a:t>
                      </a:r>
                      <a:endParaRPr lang="en-US" dirty="0"/>
                    </a:p>
                  </a:txBody>
                  <a:tcPr/>
                </a:tc>
              </a:tr>
              <a:tr h="351346">
                <a:tc>
                  <a:txBody>
                    <a:bodyPr/>
                    <a:lstStyle/>
                    <a:p>
                      <a:r>
                        <a:rPr lang="en-US" dirty="0" smtClean="0"/>
                        <a:t>11</a:t>
                      </a:r>
                      <a:endParaRPr lang="en-US" dirty="0"/>
                    </a:p>
                  </a:txBody>
                  <a:tcPr/>
                </a:tc>
                <a:tc>
                  <a:txBody>
                    <a:bodyPr/>
                    <a:lstStyle/>
                    <a:p>
                      <a:r>
                        <a:rPr lang="en-US" dirty="0" smtClean="0"/>
                        <a:t>TC11</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Medium</a:t>
                      </a:r>
                    </a:p>
                  </a:txBody>
                  <a:tcPr/>
                </a:tc>
                <a:tc>
                  <a:txBody>
                    <a:bodyPr/>
                    <a:lstStyle/>
                    <a:p>
                      <a:r>
                        <a:rPr lang="en-US" dirty="0" smtClean="0"/>
                        <a:t>7</a:t>
                      </a:r>
                      <a:endParaRPr lang="en-US" dirty="0"/>
                    </a:p>
                  </a:txBody>
                  <a:tcPr/>
                </a:tc>
              </a:tr>
              <a:tr h="351346">
                <a:tc>
                  <a:txBody>
                    <a:bodyPr/>
                    <a:lstStyle/>
                    <a:p>
                      <a:endParaRPr lang="en-US" dirty="0"/>
                    </a:p>
                  </a:txBody>
                  <a:tcPr/>
                </a:tc>
                <a:tc>
                  <a:txBody>
                    <a:bodyPr/>
                    <a:lstStyle/>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Total</a:t>
                      </a:r>
                    </a:p>
                  </a:txBody>
                  <a:tcPr/>
                </a:tc>
                <a:tc>
                  <a:txBody>
                    <a:bodyPr/>
                    <a:lstStyle/>
                    <a:p>
                      <a:r>
                        <a:rPr lang="en-US" dirty="0" smtClean="0"/>
                        <a:t>59</a:t>
                      </a:r>
                      <a:endParaRPr lang="en-US" dirty="0"/>
                    </a:p>
                  </a:txBody>
                  <a:tcPr/>
                </a:tc>
              </a:tr>
            </a:tbl>
          </a:graphicData>
        </a:graphic>
      </p:graphicFrame>
    </p:spTree>
    <p:extLst>
      <p:ext uri="{BB962C8B-B14F-4D97-AF65-F5344CB8AC3E}">
        <p14:creationId xmlns:p14="http://schemas.microsoft.com/office/powerpoint/2010/main" val="269030688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249383"/>
            <a:ext cx="10820400" cy="4688378"/>
          </a:xfrm>
        </p:spPr>
        <p:txBody>
          <a:bodyPr/>
          <a:lstStyle/>
          <a:p>
            <a:r>
              <a:rPr lang="en-US" dirty="0" smtClean="0"/>
              <a:t>Productivity</a:t>
            </a:r>
          </a:p>
          <a:p>
            <a:r>
              <a:rPr lang="en-US" dirty="0" smtClean="0"/>
              <a:t>For Generation=2</a:t>
            </a:r>
          </a:p>
          <a:p>
            <a:r>
              <a:rPr lang="en-US" dirty="0" smtClean="0"/>
              <a:t>For Execution=5</a:t>
            </a:r>
          </a:p>
          <a:p>
            <a:endParaRPr lang="en-US" dirty="0"/>
          </a:p>
        </p:txBody>
      </p:sp>
      <p:sp>
        <p:nvSpPr>
          <p:cNvPr id="4" name="Rectangle 3"/>
          <p:cNvSpPr/>
          <p:nvPr/>
        </p:nvSpPr>
        <p:spPr>
          <a:xfrm>
            <a:off x="953192" y="1676736"/>
            <a:ext cx="10435243" cy="4524315"/>
          </a:xfrm>
          <a:prstGeom prst="rect">
            <a:avLst/>
          </a:prstGeom>
        </p:spPr>
        <p:txBody>
          <a:bodyPr wrap="square">
            <a:spAutoFit/>
          </a:bodyPr>
          <a:lstStyle/>
          <a:p>
            <a:pPr marL="342900" indent="-342900">
              <a:buAutoNum type="arabicPeriod"/>
            </a:pPr>
            <a:r>
              <a:rPr lang="en-US" dirty="0" smtClean="0"/>
              <a:t>Test </a:t>
            </a:r>
            <a:r>
              <a:rPr lang="en-US" dirty="0"/>
              <a:t>Preparation Productivity (TCP/person hrs</a:t>
            </a:r>
            <a:r>
              <a:rPr lang="en-US" dirty="0" smtClean="0"/>
              <a:t>.): Organisation </a:t>
            </a:r>
            <a:r>
              <a:rPr lang="en-US" dirty="0"/>
              <a:t>Level Productivity in </a:t>
            </a:r>
            <a:r>
              <a:rPr lang="en-US" dirty="0" smtClean="0"/>
              <a:t>TCP/person </a:t>
            </a:r>
            <a:r>
              <a:rPr lang="en-US" dirty="0" err="1" smtClean="0"/>
              <a:t>hrs</a:t>
            </a:r>
            <a:r>
              <a:rPr lang="en-US" dirty="0" smtClean="0"/>
              <a:t> =2</a:t>
            </a:r>
            <a:r>
              <a:rPr lang="en-US" dirty="0"/>
              <a:t/>
            </a:r>
            <a:br>
              <a:rPr lang="en-US" dirty="0"/>
            </a:br>
            <a:r>
              <a:rPr lang="en-US" dirty="0"/>
              <a:t>2. Test Execution Productivity (TCP/person hrs</a:t>
            </a:r>
            <a:r>
              <a:rPr lang="en-US" dirty="0" smtClean="0"/>
              <a:t>.): Organisation </a:t>
            </a:r>
            <a:r>
              <a:rPr lang="en-US" dirty="0"/>
              <a:t>Level Productivity in TCP/person</a:t>
            </a:r>
            <a:br>
              <a:rPr lang="en-US" dirty="0"/>
            </a:br>
            <a:r>
              <a:rPr lang="en-US" dirty="0" err="1" smtClean="0"/>
              <a:t>hrs</a:t>
            </a:r>
            <a:r>
              <a:rPr lang="en-US" dirty="0" smtClean="0"/>
              <a:t> = 5</a:t>
            </a:r>
            <a:r>
              <a:rPr lang="en-US" dirty="0"/>
              <a:t/>
            </a:r>
            <a:br>
              <a:rPr lang="en-US" dirty="0"/>
            </a:br>
            <a:r>
              <a:rPr lang="en-US" dirty="0"/>
              <a:t>3. One time task (person hrs</a:t>
            </a:r>
            <a:r>
              <a:rPr lang="en-US" dirty="0" smtClean="0"/>
              <a:t>.)=0</a:t>
            </a:r>
            <a:r>
              <a:rPr lang="en-US" dirty="0"/>
              <a:t/>
            </a:r>
            <a:br>
              <a:rPr lang="en-US" dirty="0"/>
            </a:br>
            <a:r>
              <a:rPr lang="en-US" dirty="0"/>
              <a:t>4. Miscellaneous task (person hrs</a:t>
            </a:r>
            <a:r>
              <a:rPr lang="en-US" dirty="0" smtClean="0"/>
              <a:t>.)=0</a:t>
            </a:r>
            <a:r>
              <a:rPr lang="en-US" dirty="0"/>
              <a:t/>
            </a:r>
            <a:br>
              <a:rPr lang="en-US" dirty="0"/>
            </a:br>
            <a:r>
              <a:rPr lang="en-US" dirty="0"/>
              <a:t>5. Test case Generation effort = (</a:t>
            </a:r>
            <a:r>
              <a:rPr lang="en-US" dirty="0" smtClean="0"/>
              <a:t>test </a:t>
            </a:r>
            <a:r>
              <a:rPr lang="en-US" dirty="0"/>
              <a:t>case preparation </a:t>
            </a:r>
            <a:r>
              <a:rPr lang="en-US" dirty="0" smtClean="0"/>
              <a:t>x preparation </a:t>
            </a:r>
            <a:r>
              <a:rPr lang="en-US" dirty="0"/>
              <a:t>adjustment factor)/ test </a:t>
            </a:r>
            <a:r>
              <a:rPr lang="en-US" dirty="0" smtClean="0"/>
              <a:t>preparation productivity.= 35 PH</a:t>
            </a:r>
            <a:r>
              <a:rPr lang="en-US" dirty="0"/>
              <a:t/>
            </a:r>
            <a:br>
              <a:rPr lang="en-US" dirty="0"/>
            </a:br>
            <a:r>
              <a:rPr lang="en-US" dirty="0"/>
              <a:t>6. Test case execution effort = (test case execution </a:t>
            </a:r>
            <a:r>
              <a:rPr lang="en-US" dirty="0" smtClean="0"/>
              <a:t>x execution </a:t>
            </a:r>
            <a:r>
              <a:rPr lang="en-US" dirty="0"/>
              <a:t>adjustment factor)/ test </a:t>
            </a:r>
            <a:r>
              <a:rPr lang="en-US" dirty="0" smtClean="0"/>
              <a:t>execution productivity.=11.8 PH</a:t>
            </a:r>
            <a:r>
              <a:rPr lang="en-US" dirty="0"/>
              <a:t/>
            </a:r>
            <a:br>
              <a:rPr lang="en-US" dirty="0"/>
            </a:br>
            <a:endParaRPr lang="en-US" dirty="0" smtClean="0"/>
          </a:p>
          <a:p>
            <a:r>
              <a:rPr lang="en-US" dirty="0" smtClean="0"/>
              <a:t>Total Effort= 35+11.8+0+0=46.8 PH</a:t>
            </a:r>
          </a:p>
          <a:p>
            <a:endParaRPr lang="en-US" dirty="0"/>
          </a:p>
          <a:p>
            <a:r>
              <a:rPr lang="en-US" dirty="0" smtClean="0"/>
              <a:t>Time using COCOMO</a:t>
            </a:r>
          </a:p>
          <a:p>
            <a:r>
              <a:rPr lang="en-US" dirty="0" smtClean="0"/>
              <a:t>T=2.5*(46.8)^.38=10.78 H</a:t>
            </a:r>
            <a:endParaRPr lang="en-US" dirty="0"/>
          </a:p>
        </p:txBody>
      </p:sp>
    </p:spTree>
    <p:extLst>
      <p:ext uri="{BB962C8B-B14F-4D97-AF65-F5344CB8AC3E}">
        <p14:creationId xmlns:p14="http://schemas.microsoft.com/office/powerpoint/2010/main" val="51106884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853256"/>
            <a:ext cx="10820400" cy="5365430"/>
          </a:xfrm>
        </p:spPr>
        <p:txBody>
          <a:bodyPr/>
          <a:lstStyle/>
          <a:p>
            <a:pPr marL="457200" indent="-457200">
              <a:buAutoNum type="arabicPeriod"/>
            </a:pPr>
            <a:r>
              <a:rPr lang="en-US" sz="2600" dirty="0" smtClean="0"/>
              <a:t>Manual test case execution(Tm)=10.78H</a:t>
            </a:r>
          </a:p>
          <a:p>
            <a:pPr marL="457200" indent="-457200">
              <a:buAutoNum type="arabicPeriod"/>
            </a:pPr>
            <a:r>
              <a:rPr lang="en-US" sz="2600" dirty="0" smtClean="0"/>
              <a:t>Script Development=.5H</a:t>
            </a:r>
          </a:p>
          <a:p>
            <a:pPr marL="457200" indent="-457200">
              <a:buAutoNum type="arabicPeriod"/>
            </a:pPr>
            <a:r>
              <a:rPr lang="en-US" sz="2600" dirty="0" smtClean="0"/>
              <a:t>Script Execution=0.002H</a:t>
            </a:r>
          </a:p>
          <a:p>
            <a:pPr marL="457200" indent="-457200">
              <a:buAutoNum type="arabicPeriod"/>
            </a:pPr>
            <a:r>
              <a:rPr lang="en-US" sz="2600" dirty="0" smtClean="0"/>
              <a:t>Verification=0H</a:t>
            </a:r>
          </a:p>
          <a:p>
            <a:pPr marL="457200" indent="-457200">
              <a:buAutoNum type="arabicPeriod"/>
            </a:pPr>
            <a:r>
              <a:rPr lang="en-US" sz="2600" dirty="0" smtClean="0"/>
              <a:t>Action points=0H</a:t>
            </a:r>
          </a:p>
          <a:p>
            <a:pPr marL="0" indent="0">
              <a:buNone/>
            </a:pPr>
            <a:endParaRPr lang="en-US" sz="2600" dirty="0" smtClean="0"/>
          </a:p>
          <a:p>
            <a:pPr marL="0" indent="0">
              <a:buNone/>
            </a:pPr>
            <a:r>
              <a:rPr lang="en-US" sz="2600" dirty="0" smtClean="0"/>
              <a:t>Time in Scripting=</a:t>
            </a:r>
            <a:r>
              <a:rPr lang="en-US" sz="2600" dirty="0"/>
              <a:t> </a:t>
            </a:r>
            <a:r>
              <a:rPr lang="en-US" sz="2600" dirty="0" smtClean="0"/>
              <a:t>=5</a:t>
            </a:r>
            <a:r>
              <a:rPr lang="en-US" sz="2600" dirty="0"/>
              <a:t>+.002+0+0=0.502H </a:t>
            </a:r>
            <a:endParaRPr lang="en-US" sz="2600" dirty="0" smtClean="0"/>
          </a:p>
          <a:p>
            <a:pPr marL="0" indent="0">
              <a:buNone/>
            </a:pPr>
            <a:r>
              <a:rPr lang="en-US" sz="2600" dirty="0" smtClean="0"/>
              <a:t>Total Time=0.502+10.78=11.282H</a:t>
            </a:r>
          </a:p>
          <a:p>
            <a:pPr marL="0" indent="0">
              <a:buNone/>
            </a:pPr>
            <a:r>
              <a:rPr lang="en-US" dirty="0" smtClean="0"/>
              <a:t> </a:t>
            </a:r>
            <a:endParaRPr lang="en-US" dirty="0"/>
          </a:p>
        </p:txBody>
      </p:sp>
      <p:sp>
        <p:nvSpPr>
          <p:cNvPr id="4" name="Rectangle 3"/>
          <p:cNvSpPr/>
          <p:nvPr/>
        </p:nvSpPr>
        <p:spPr>
          <a:xfrm>
            <a:off x="6317674" y="299258"/>
            <a:ext cx="5414252" cy="553998"/>
          </a:xfrm>
          <a:prstGeom prst="rect">
            <a:avLst/>
          </a:prstGeom>
        </p:spPr>
        <p:txBody>
          <a:bodyPr wrap="square">
            <a:spAutoFit/>
          </a:bodyPr>
          <a:lstStyle/>
          <a:p>
            <a:r>
              <a:rPr lang="en-US" sz="3000" dirty="0" smtClean="0"/>
              <a:t>TESTING AUTOMATION TIME </a:t>
            </a:r>
            <a:endParaRPr lang="en-US" sz="3000" dirty="0"/>
          </a:p>
        </p:txBody>
      </p:sp>
    </p:spTree>
    <p:extLst>
      <p:ext uri="{BB962C8B-B14F-4D97-AF65-F5344CB8AC3E}">
        <p14:creationId xmlns:p14="http://schemas.microsoft.com/office/powerpoint/2010/main" val="40374675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 TABLE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32254115"/>
              </p:ext>
            </p:extLst>
          </p:nvPr>
        </p:nvGraphicFramePr>
        <p:xfrm>
          <a:off x="685800" y="2193925"/>
          <a:ext cx="10820400" cy="3795067"/>
        </p:xfrm>
        <a:graphic>
          <a:graphicData uri="http://schemas.openxmlformats.org/drawingml/2006/table">
            <a:tbl>
              <a:tblPr firstRow="1" bandRow="1">
                <a:tableStyleId>{5C22544A-7EE6-4342-B048-85BDC9FD1C3A}</a:tableStyleId>
              </a:tblPr>
              <a:tblGrid>
                <a:gridCol w="1803400"/>
                <a:gridCol w="1803400"/>
                <a:gridCol w="1803400"/>
                <a:gridCol w="1803400"/>
                <a:gridCol w="1803400"/>
                <a:gridCol w="1803400"/>
              </a:tblGrid>
              <a:tr h="1164417">
                <a:tc>
                  <a:txBody>
                    <a:bodyPr/>
                    <a:lstStyle/>
                    <a:p>
                      <a:r>
                        <a:rPr lang="en-US" dirty="0" smtClean="0"/>
                        <a:t>Versions</a:t>
                      </a:r>
                      <a:endParaRPr lang="en-US" dirty="0"/>
                    </a:p>
                  </a:txBody>
                  <a:tcPr/>
                </a:tc>
                <a:tc>
                  <a:txBody>
                    <a:bodyPr/>
                    <a:lstStyle/>
                    <a:p>
                      <a:r>
                        <a:rPr lang="en-US" dirty="0" smtClean="0"/>
                        <a:t>Manual testing Time(Tm) in H</a:t>
                      </a:r>
                      <a:endParaRPr lang="en-US" dirty="0"/>
                    </a:p>
                  </a:txBody>
                  <a:tcPr/>
                </a:tc>
                <a:tc>
                  <a:txBody>
                    <a:bodyPr/>
                    <a:lstStyle/>
                    <a:p>
                      <a:r>
                        <a:rPr lang="en-US" dirty="0" smtClean="0"/>
                        <a:t>Automate Testing Time(Ta) in H</a:t>
                      </a:r>
                      <a:endParaRPr lang="en-US" dirty="0"/>
                    </a:p>
                  </a:txBody>
                  <a:tcPr/>
                </a:tc>
                <a:tc>
                  <a:txBody>
                    <a:bodyPr/>
                    <a:lstStyle/>
                    <a:p>
                      <a:r>
                        <a:rPr lang="en-US" dirty="0" smtClean="0"/>
                        <a:t>Time</a:t>
                      </a:r>
                      <a:r>
                        <a:rPr lang="en-US" baseline="0" dirty="0" smtClean="0"/>
                        <a:t> Difference</a:t>
                      </a:r>
                      <a:endParaRPr lang="en-US" dirty="0"/>
                    </a:p>
                  </a:txBody>
                  <a:tcPr/>
                </a:tc>
                <a:tc>
                  <a:txBody>
                    <a:bodyPr/>
                    <a:lstStyle/>
                    <a:p>
                      <a:r>
                        <a:rPr lang="en-US" dirty="0" smtClean="0"/>
                        <a:t>% gain</a:t>
                      </a:r>
                      <a:endParaRPr lang="en-US" dirty="0"/>
                    </a:p>
                  </a:txBody>
                  <a:tcPr/>
                </a:tc>
                <a:tc>
                  <a:txBody>
                    <a:bodyPr/>
                    <a:lstStyle/>
                    <a:p>
                      <a:r>
                        <a:rPr lang="en-US" dirty="0" smtClean="0"/>
                        <a:t>% Automation</a:t>
                      </a:r>
                      <a:endParaRPr lang="en-US" dirty="0"/>
                    </a:p>
                  </a:txBody>
                  <a:tcPr/>
                </a:tc>
              </a:tr>
              <a:tr h="624090">
                <a:tc>
                  <a:txBody>
                    <a:bodyPr/>
                    <a:lstStyle/>
                    <a:p>
                      <a:r>
                        <a:rPr lang="en-US" dirty="0" smtClean="0"/>
                        <a:t>1</a:t>
                      </a:r>
                      <a:endParaRPr lang="en-US" dirty="0"/>
                    </a:p>
                  </a:txBody>
                  <a:tcPr/>
                </a:tc>
                <a:tc>
                  <a:txBody>
                    <a:bodyPr/>
                    <a:lstStyle/>
                    <a:p>
                      <a:r>
                        <a:rPr lang="en-US" dirty="0" smtClean="0"/>
                        <a:t>10.78</a:t>
                      </a:r>
                      <a:endParaRPr lang="en-US" dirty="0"/>
                    </a:p>
                  </a:txBody>
                  <a:tcPr/>
                </a:tc>
                <a:tc>
                  <a:txBody>
                    <a:bodyPr/>
                    <a:lstStyle/>
                    <a:p>
                      <a:r>
                        <a:rPr lang="en-US" dirty="0" smtClean="0"/>
                        <a:t>11.28</a:t>
                      </a:r>
                      <a:endParaRPr lang="en-US" dirty="0"/>
                    </a:p>
                  </a:txBody>
                  <a:tcPr/>
                </a:tc>
                <a:tc>
                  <a:txBody>
                    <a:bodyPr/>
                    <a:lstStyle/>
                    <a:p>
                      <a:r>
                        <a:rPr lang="en-US" dirty="0" smtClean="0"/>
                        <a:t>-0.5</a:t>
                      </a:r>
                      <a:endParaRPr lang="en-US" dirty="0"/>
                    </a:p>
                  </a:txBody>
                  <a:tcPr/>
                </a:tc>
                <a:tc>
                  <a:txBody>
                    <a:bodyPr/>
                    <a:lstStyle/>
                    <a:p>
                      <a:r>
                        <a:rPr lang="en-US" dirty="0" smtClean="0"/>
                        <a:t>-4.6%</a:t>
                      </a:r>
                      <a:endParaRPr lang="en-US" dirty="0"/>
                    </a:p>
                  </a:txBody>
                  <a:tcPr/>
                </a:tc>
                <a:tc>
                  <a:txBody>
                    <a:bodyPr/>
                    <a:lstStyle/>
                    <a:p>
                      <a:r>
                        <a:rPr lang="en-US" dirty="0" smtClean="0"/>
                        <a:t>100%</a:t>
                      </a:r>
                      <a:endParaRPr lang="en-US" dirty="0"/>
                    </a:p>
                  </a:txBody>
                  <a:tcPr/>
                </a:tc>
              </a:tr>
              <a:tr h="501640">
                <a:tc>
                  <a:txBody>
                    <a:bodyPr/>
                    <a:lstStyle/>
                    <a:p>
                      <a:r>
                        <a:rPr lang="en-US" dirty="0" smtClean="0"/>
                        <a:t>2</a:t>
                      </a:r>
                      <a:endParaRPr lang="en-US" dirty="0"/>
                    </a:p>
                  </a:txBody>
                  <a:tcPr/>
                </a:tc>
                <a:tc>
                  <a:txBody>
                    <a:bodyPr/>
                    <a:lstStyle/>
                    <a:p>
                      <a:r>
                        <a:rPr lang="en-US" dirty="0" smtClean="0"/>
                        <a:t>12.9</a:t>
                      </a:r>
                      <a:endParaRPr lang="en-US" dirty="0"/>
                    </a:p>
                  </a:txBody>
                  <a:tcPr/>
                </a:tc>
                <a:tc>
                  <a:txBody>
                    <a:bodyPr/>
                    <a:lstStyle/>
                    <a:p>
                      <a:r>
                        <a:rPr lang="en-US" dirty="0" smtClean="0"/>
                        <a:t>9.39</a:t>
                      </a:r>
                      <a:endParaRPr lang="en-US" dirty="0"/>
                    </a:p>
                  </a:txBody>
                  <a:tcPr/>
                </a:tc>
                <a:tc>
                  <a:txBody>
                    <a:bodyPr/>
                    <a:lstStyle/>
                    <a:p>
                      <a:r>
                        <a:rPr lang="en-US" dirty="0" smtClean="0"/>
                        <a:t>3.51</a:t>
                      </a:r>
                      <a:endParaRPr lang="en-US" dirty="0"/>
                    </a:p>
                  </a:txBody>
                  <a:tcPr/>
                </a:tc>
                <a:tc>
                  <a:txBody>
                    <a:bodyPr/>
                    <a:lstStyle/>
                    <a:p>
                      <a:r>
                        <a:rPr lang="en-US" dirty="0" smtClean="0"/>
                        <a:t>27.20%</a:t>
                      </a:r>
                      <a:endParaRPr lang="en-US" dirty="0"/>
                    </a:p>
                  </a:txBody>
                  <a:tcPr/>
                </a:tc>
                <a:tc>
                  <a:txBody>
                    <a:bodyPr/>
                    <a:lstStyle/>
                    <a:p>
                      <a:r>
                        <a:rPr lang="en-US" dirty="0" smtClean="0"/>
                        <a:t>64.7%</a:t>
                      </a:r>
                      <a:endParaRPr lang="en-US" dirty="0"/>
                    </a:p>
                  </a:txBody>
                  <a:tcPr/>
                </a:tc>
              </a:tr>
              <a:tr h="501640">
                <a:tc>
                  <a:txBody>
                    <a:bodyPr/>
                    <a:lstStyle/>
                    <a:p>
                      <a:r>
                        <a:rPr lang="en-US" dirty="0" smtClean="0"/>
                        <a:t>3</a:t>
                      </a:r>
                      <a:endParaRPr lang="en-US" dirty="0"/>
                    </a:p>
                  </a:txBody>
                  <a:tcPr/>
                </a:tc>
                <a:tc>
                  <a:txBody>
                    <a:bodyPr/>
                    <a:lstStyle/>
                    <a:p>
                      <a:r>
                        <a:rPr lang="en-US" dirty="0" smtClean="0"/>
                        <a:t>14.55</a:t>
                      </a:r>
                      <a:endParaRPr lang="en-US" dirty="0"/>
                    </a:p>
                  </a:txBody>
                  <a:tcPr/>
                </a:tc>
                <a:tc>
                  <a:txBody>
                    <a:bodyPr/>
                    <a:lstStyle/>
                    <a:p>
                      <a:r>
                        <a:rPr lang="en-US" dirty="0" smtClean="0"/>
                        <a:t>12.07</a:t>
                      </a:r>
                      <a:endParaRPr lang="en-US" dirty="0"/>
                    </a:p>
                  </a:txBody>
                  <a:tcPr/>
                </a:tc>
                <a:tc>
                  <a:txBody>
                    <a:bodyPr/>
                    <a:lstStyle/>
                    <a:p>
                      <a:r>
                        <a:rPr lang="en-US" dirty="0" smtClean="0"/>
                        <a:t>2.48</a:t>
                      </a:r>
                      <a:endParaRPr lang="en-US" dirty="0"/>
                    </a:p>
                  </a:txBody>
                  <a:tcPr/>
                </a:tc>
                <a:tc>
                  <a:txBody>
                    <a:bodyPr/>
                    <a:lstStyle/>
                    <a:p>
                      <a:r>
                        <a:rPr lang="en-US" dirty="0" smtClean="0"/>
                        <a:t>17.04%</a:t>
                      </a:r>
                      <a:endParaRPr lang="en-US" dirty="0"/>
                    </a:p>
                  </a:txBody>
                  <a:tcPr/>
                </a:tc>
                <a:tc>
                  <a:txBody>
                    <a:bodyPr/>
                    <a:lstStyle/>
                    <a:p>
                      <a:r>
                        <a:rPr lang="en-US" dirty="0" smtClean="0"/>
                        <a:t>47.82%</a:t>
                      </a:r>
                      <a:endParaRPr lang="en-US" dirty="0"/>
                    </a:p>
                  </a:txBody>
                  <a:tcPr/>
                </a:tc>
              </a:tr>
              <a:tr h="501640">
                <a:tc>
                  <a:txBody>
                    <a:bodyPr/>
                    <a:lstStyle/>
                    <a:p>
                      <a:r>
                        <a:rPr lang="en-US" dirty="0" smtClean="0"/>
                        <a:t>4</a:t>
                      </a:r>
                      <a:endParaRPr lang="en-US" dirty="0"/>
                    </a:p>
                  </a:txBody>
                  <a:tcPr/>
                </a:tc>
                <a:tc>
                  <a:txBody>
                    <a:bodyPr/>
                    <a:lstStyle/>
                    <a:p>
                      <a:r>
                        <a:rPr lang="en-US" dirty="0" smtClean="0"/>
                        <a:t>15.07</a:t>
                      </a:r>
                      <a:endParaRPr lang="en-US" dirty="0"/>
                    </a:p>
                  </a:txBody>
                  <a:tcPr/>
                </a:tc>
                <a:tc>
                  <a:txBody>
                    <a:bodyPr/>
                    <a:lstStyle/>
                    <a:p>
                      <a:r>
                        <a:rPr lang="en-US" dirty="0" smtClean="0"/>
                        <a:t>12.81</a:t>
                      </a:r>
                      <a:endParaRPr lang="en-US" dirty="0"/>
                    </a:p>
                  </a:txBody>
                  <a:tcPr/>
                </a:tc>
                <a:tc>
                  <a:txBody>
                    <a:bodyPr/>
                    <a:lstStyle/>
                    <a:p>
                      <a:r>
                        <a:rPr lang="en-US" dirty="0" smtClean="0"/>
                        <a:t>2.26</a:t>
                      </a:r>
                      <a:endParaRPr lang="en-US" dirty="0"/>
                    </a:p>
                  </a:txBody>
                  <a:tcPr/>
                </a:tc>
                <a:tc>
                  <a:txBody>
                    <a:bodyPr/>
                    <a:lstStyle/>
                    <a:p>
                      <a:r>
                        <a:rPr lang="en-US" dirty="0" smtClean="0"/>
                        <a:t>14.99</a:t>
                      </a:r>
                      <a:endParaRPr lang="en-US" dirty="0"/>
                    </a:p>
                  </a:txBody>
                  <a:tcPr/>
                </a:tc>
                <a:tc>
                  <a:txBody>
                    <a:bodyPr/>
                    <a:lstStyle/>
                    <a:p>
                      <a:r>
                        <a:rPr lang="en-US" dirty="0" smtClean="0"/>
                        <a:t>42.3%</a:t>
                      </a:r>
                      <a:endParaRPr lang="en-US" dirty="0"/>
                    </a:p>
                  </a:txBody>
                  <a:tcPr/>
                </a:tc>
              </a:tr>
              <a:tr h="501640">
                <a:tc>
                  <a:txBody>
                    <a:bodyPr/>
                    <a:lstStyle/>
                    <a:p>
                      <a:r>
                        <a:rPr lang="en-US" dirty="0" smtClean="0"/>
                        <a:t>5</a:t>
                      </a:r>
                      <a:endParaRPr lang="en-US" dirty="0"/>
                    </a:p>
                  </a:txBody>
                  <a:tcPr/>
                </a:tc>
                <a:tc>
                  <a:txBody>
                    <a:bodyPr/>
                    <a:lstStyle/>
                    <a:p>
                      <a:r>
                        <a:rPr lang="en-US" dirty="0" smtClean="0"/>
                        <a:t>16.99</a:t>
                      </a:r>
                      <a:endParaRPr lang="en-US" dirty="0"/>
                    </a:p>
                  </a:txBody>
                  <a:tcPr/>
                </a:tc>
                <a:tc>
                  <a:txBody>
                    <a:bodyPr/>
                    <a:lstStyle/>
                    <a:p>
                      <a:r>
                        <a:rPr lang="en-US" dirty="0" smtClean="0"/>
                        <a:t>15.34</a:t>
                      </a:r>
                      <a:endParaRPr lang="en-US" dirty="0"/>
                    </a:p>
                  </a:txBody>
                  <a:tcPr/>
                </a:tc>
                <a:tc>
                  <a:txBody>
                    <a:bodyPr/>
                    <a:lstStyle/>
                    <a:p>
                      <a:r>
                        <a:rPr lang="en-US" dirty="0" smtClean="0"/>
                        <a:t>1.65</a:t>
                      </a:r>
                      <a:endParaRPr lang="en-US" dirty="0"/>
                    </a:p>
                  </a:txBody>
                  <a:tcPr/>
                </a:tc>
                <a:tc>
                  <a:txBody>
                    <a:bodyPr/>
                    <a:lstStyle/>
                    <a:p>
                      <a:r>
                        <a:rPr lang="en-US" dirty="0" smtClean="0"/>
                        <a:t>9.71%</a:t>
                      </a:r>
                      <a:endParaRPr lang="en-US" dirty="0"/>
                    </a:p>
                  </a:txBody>
                  <a:tcPr/>
                </a:tc>
                <a:tc>
                  <a:txBody>
                    <a:bodyPr/>
                    <a:lstStyle/>
                    <a:p>
                      <a:r>
                        <a:rPr lang="en-US" dirty="0" smtClean="0"/>
                        <a:t>31.42%</a:t>
                      </a:r>
                      <a:endParaRPr lang="en-US" dirty="0"/>
                    </a:p>
                  </a:txBody>
                  <a:tcPr/>
                </a:tc>
              </a:tr>
            </a:tbl>
          </a:graphicData>
        </a:graphic>
      </p:graphicFrame>
    </p:spTree>
    <p:extLst>
      <p:ext uri="{BB962C8B-B14F-4D97-AF65-F5344CB8AC3E}">
        <p14:creationId xmlns:p14="http://schemas.microsoft.com/office/powerpoint/2010/main" val="40730156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a:t>Software Testing is the process to bring on the latent defects into identifiable ones. This crucial phase of the software development life cycle uncovers the hidden defects in the software product. It utilizes approximately 40%-50% of total resources, 30% of total effort and 60% of the total cost of software development </a:t>
            </a:r>
            <a:r>
              <a:rPr lang="en-US" dirty="0" smtClean="0"/>
              <a:t>.</a:t>
            </a:r>
          </a:p>
          <a:p>
            <a:endParaRPr lang="en-US" dirty="0" smtClean="0"/>
          </a:p>
          <a:p>
            <a:r>
              <a:rPr lang="en-US" dirty="0" smtClean="0"/>
              <a:t> </a:t>
            </a:r>
            <a:r>
              <a:rPr lang="en-US" dirty="0"/>
              <a:t>So, testing phase, being a major factor in software development, can be considered as a fair opportunity that can considerably help to improve and optimize software’s cost, quality and time to </a:t>
            </a:r>
            <a:r>
              <a:rPr lang="en-US" dirty="0" smtClean="0"/>
              <a:t>market.</a:t>
            </a:r>
          </a:p>
          <a:p>
            <a:endParaRPr lang="en-US" dirty="0"/>
          </a:p>
        </p:txBody>
      </p:sp>
    </p:spTree>
    <p:extLst>
      <p:ext uri="{BB962C8B-B14F-4D97-AF65-F5344CB8AC3E}">
        <p14:creationId xmlns:p14="http://schemas.microsoft.com/office/powerpoint/2010/main" val="304463460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 </a:t>
            </a:r>
            <a:r>
              <a:rPr lang="en-US" dirty="0"/>
              <a:t>TABLE(cumulative)</a:t>
            </a:r>
          </a:p>
        </p:txBody>
      </p:sp>
      <p:graphicFrame>
        <p:nvGraphicFramePr>
          <p:cNvPr id="4" name="Content Placeholder 4"/>
          <p:cNvGraphicFramePr>
            <a:graphicFrameLocks noGrp="1"/>
          </p:cNvGraphicFramePr>
          <p:nvPr>
            <p:ph idx="1"/>
            <p:extLst>
              <p:ext uri="{D42A27DB-BD31-4B8C-83A1-F6EECF244321}">
                <p14:modId xmlns:p14="http://schemas.microsoft.com/office/powerpoint/2010/main" val="1027097442"/>
              </p:ext>
            </p:extLst>
          </p:nvPr>
        </p:nvGraphicFramePr>
        <p:xfrm>
          <a:off x="685800" y="2310303"/>
          <a:ext cx="10820400" cy="3042920"/>
        </p:xfrm>
        <a:graphic>
          <a:graphicData uri="http://schemas.openxmlformats.org/drawingml/2006/table">
            <a:tbl>
              <a:tblPr firstRow="1" bandRow="1">
                <a:tableStyleId>{5C22544A-7EE6-4342-B048-85BDC9FD1C3A}</a:tableStyleId>
              </a:tblPr>
              <a:tblGrid>
                <a:gridCol w="1803400"/>
                <a:gridCol w="1803400"/>
                <a:gridCol w="1803400"/>
                <a:gridCol w="1803400"/>
                <a:gridCol w="1803400"/>
                <a:gridCol w="1803400"/>
              </a:tblGrid>
              <a:tr h="370840">
                <a:tc>
                  <a:txBody>
                    <a:bodyPr/>
                    <a:lstStyle/>
                    <a:p>
                      <a:r>
                        <a:rPr lang="en-GB" dirty="0" smtClean="0"/>
                        <a:t>Version</a:t>
                      </a:r>
                      <a:endParaRPr lang="en-GB"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Manual testing Time(Tm) in H</a:t>
                      </a:r>
                    </a:p>
                    <a:p>
                      <a:endParaRPr lang="en-GB" dirty="0"/>
                    </a:p>
                  </a:txBody>
                  <a:tcPr/>
                </a:tc>
                <a:tc>
                  <a:txBody>
                    <a:bodyPr/>
                    <a:lstStyle/>
                    <a:p>
                      <a:r>
                        <a:rPr lang="en-GB" dirty="0" smtClean="0"/>
                        <a:t>Automate Testing </a:t>
                      </a:r>
                      <a:r>
                        <a:rPr lang="en-GB" dirty="0" err="1" smtClean="0"/>
                        <a:t>Ttime</a:t>
                      </a:r>
                      <a:r>
                        <a:rPr lang="en-US" dirty="0" smtClean="0"/>
                        <a:t>(Ta) in H</a:t>
                      </a:r>
                      <a:endParaRPr lang="en-GB"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Time</a:t>
                      </a:r>
                      <a:r>
                        <a:rPr lang="en-US" baseline="0" dirty="0" smtClean="0"/>
                        <a:t> Difference</a:t>
                      </a:r>
                      <a:endParaRPr lang="en-US" dirty="0" smtClean="0"/>
                    </a:p>
                    <a:p>
                      <a:endParaRPr lang="en-GB"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gain</a:t>
                      </a:r>
                    </a:p>
                    <a:p>
                      <a:endParaRPr lang="en-GB" dirty="0"/>
                    </a:p>
                  </a:txBody>
                  <a:tcPr/>
                </a:tc>
                <a:tc>
                  <a:txBody>
                    <a:bodyPr/>
                    <a:lstStyle/>
                    <a:p>
                      <a:r>
                        <a:rPr lang="en-US" dirty="0" smtClean="0"/>
                        <a:t>% Automation</a:t>
                      </a:r>
                      <a:endParaRPr lang="en-GB" dirty="0"/>
                    </a:p>
                  </a:txBody>
                  <a:tcPr/>
                </a:tc>
              </a:tr>
              <a:tr h="370840">
                <a:tc>
                  <a:txBody>
                    <a:bodyPr/>
                    <a:lstStyle/>
                    <a:p>
                      <a:r>
                        <a:rPr lang="en-GB" dirty="0" smtClean="0"/>
                        <a:t>1</a:t>
                      </a:r>
                      <a:endParaRPr lang="en-GB" dirty="0"/>
                    </a:p>
                  </a:txBody>
                  <a:tcPr/>
                </a:tc>
                <a:tc>
                  <a:txBody>
                    <a:bodyPr/>
                    <a:lstStyle/>
                    <a:p>
                      <a:r>
                        <a:rPr lang="en-GB" dirty="0" smtClean="0"/>
                        <a:t>10.78</a:t>
                      </a:r>
                      <a:endParaRPr lang="en-GB" dirty="0"/>
                    </a:p>
                  </a:txBody>
                  <a:tcPr/>
                </a:tc>
                <a:tc>
                  <a:txBody>
                    <a:bodyPr/>
                    <a:lstStyle/>
                    <a:p>
                      <a:r>
                        <a:rPr lang="en-GB" dirty="0" smtClean="0"/>
                        <a:t>11.28</a:t>
                      </a:r>
                      <a:endParaRPr lang="en-GB" dirty="0"/>
                    </a:p>
                  </a:txBody>
                  <a:tcPr/>
                </a:tc>
                <a:tc>
                  <a:txBody>
                    <a:bodyPr/>
                    <a:lstStyle/>
                    <a:p>
                      <a:r>
                        <a:rPr lang="en-GB" dirty="0" smtClean="0"/>
                        <a:t>-0.5</a:t>
                      </a:r>
                      <a:endParaRPr lang="en-GB" dirty="0"/>
                    </a:p>
                  </a:txBody>
                  <a:tcPr/>
                </a:tc>
                <a:tc>
                  <a:txBody>
                    <a:bodyPr/>
                    <a:lstStyle/>
                    <a:p>
                      <a:r>
                        <a:rPr lang="en-GB" dirty="0" smtClean="0"/>
                        <a:t>-4.6%</a:t>
                      </a:r>
                      <a:endParaRPr lang="en-GB" dirty="0"/>
                    </a:p>
                  </a:txBody>
                  <a:tcPr/>
                </a:tc>
                <a:tc>
                  <a:txBody>
                    <a:bodyPr/>
                    <a:lstStyle/>
                    <a:p>
                      <a:r>
                        <a:rPr lang="en-GB" dirty="0" smtClean="0"/>
                        <a:t>100%</a:t>
                      </a:r>
                      <a:endParaRPr lang="en-GB" dirty="0"/>
                    </a:p>
                  </a:txBody>
                  <a:tcPr/>
                </a:tc>
              </a:tr>
              <a:tr h="370840">
                <a:tc>
                  <a:txBody>
                    <a:bodyPr/>
                    <a:lstStyle/>
                    <a:p>
                      <a:r>
                        <a:rPr lang="en-GB" dirty="0" smtClean="0"/>
                        <a:t>2</a:t>
                      </a:r>
                      <a:endParaRPr lang="en-GB" dirty="0"/>
                    </a:p>
                  </a:txBody>
                  <a:tcPr/>
                </a:tc>
                <a:tc>
                  <a:txBody>
                    <a:bodyPr/>
                    <a:lstStyle/>
                    <a:p>
                      <a:r>
                        <a:rPr lang="en-GB" dirty="0" smtClean="0"/>
                        <a:t>12.9</a:t>
                      </a:r>
                      <a:endParaRPr lang="en-GB" dirty="0"/>
                    </a:p>
                  </a:txBody>
                  <a:tcPr/>
                </a:tc>
                <a:tc>
                  <a:txBody>
                    <a:bodyPr/>
                    <a:lstStyle/>
                    <a:p>
                      <a:r>
                        <a:rPr lang="en-GB" dirty="0" smtClean="0"/>
                        <a:t>9.89</a:t>
                      </a:r>
                      <a:endParaRPr lang="en-GB" dirty="0"/>
                    </a:p>
                  </a:txBody>
                  <a:tcPr/>
                </a:tc>
                <a:tc>
                  <a:txBody>
                    <a:bodyPr/>
                    <a:lstStyle/>
                    <a:p>
                      <a:r>
                        <a:rPr lang="en-GB" dirty="0" smtClean="0"/>
                        <a:t>3.01</a:t>
                      </a:r>
                      <a:endParaRPr lang="en-GB" dirty="0"/>
                    </a:p>
                  </a:txBody>
                  <a:tcPr/>
                </a:tc>
                <a:tc>
                  <a:txBody>
                    <a:bodyPr/>
                    <a:lstStyle/>
                    <a:p>
                      <a:r>
                        <a:rPr lang="en-GB" dirty="0" smtClean="0"/>
                        <a:t>23.33%</a:t>
                      </a:r>
                      <a:endParaRPr lang="en-GB" dirty="0"/>
                    </a:p>
                  </a:txBody>
                  <a:tcPr/>
                </a:tc>
                <a:tc>
                  <a:txBody>
                    <a:bodyPr/>
                    <a:lstStyle/>
                    <a:p>
                      <a:r>
                        <a:rPr lang="en-GB" dirty="0" smtClean="0"/>
                        <a:t>100%</a:t>
                      </a:r>
                      <a:endParaRPr lang="en-GB" dirty="0"/>
                    </a:p>
                  </a:txBody>
                  <a:tcPr/>
                </a:tc>
              </a:tr>
              <a:tr h="370840">
                <a:tc>
                  <a:txBody>
                    <a:bodyPr/>
                    <a:lstStyle/>
                    <a:p>
                      <a:r>
                        <a:rPr lang="en-GB" dirty="0" smtClean="0"/>
                        <a:t>3</a:t>
                      </a:r>
                      <a:endParaRPr lang="en-GB" dirty="0"/>
                    </a:p>
                  </a:txBody>
                  <a:tcPr/>
                </a:tc>
                <a:tc>
                  <a:txBody>
                    <a:bodyPr/>
                    <a:lstStyle/>
                    <a:p>
                      <a:r>
                        <a:rPr lang="en-GB" dirty="0" smtClean="0"/>
                        <a:t>14.55</a:t>
                      </a:r>
                      <a:endParaRPr lang="en-GB" dirty="0"/>
                    </a:p>
                  </a:txBody>
                  <a:tcPr/>
                </a:tc>
                <a:tc>
                  <a:txBody>
                    <a:bodyPr/>
                    <a:lstStyle/>
                    <a:p>
                      <a:r>
                        <a:rPr lang="en-GB" dirty="0" smtClean="0"/>
                        <a:t>10.39</a:t>
                      </a:r>
                      <a:endParaRPr lang="en-GB" dirty="0"/>
                    </a:p>
                  </a:txBody>
                  <a:tcPr/>
                </a:tc>
                <a:tc>
                  <a:txBody>
                    <a:bodyPr/>
                    <a:lstStyle/>
                    <a:p>
                      <a:r>
                        <a:rPr lang="en-GB" dirty="0" smtClean="0"/>
                        <a:t>4.16</a:t>
                      </a:r>
                      <a:endParaRPr lang="en-GB" dirty="0"/>
                    </a:p>
                  </a:txBody>
                  <a:tcPr/>
                </a:tc>
                <a:tc>
                  <a:txBody>
                    <a:bodyPr/>
                    <a:lstStyle/>
                    <a:p>
                      <a:r>
                        <a:rPr lang="en-GB" dirty="0" smtClean="0"/>
                        <a:t>28.59%</a:t>
                      </a:r>
                      <a:endParaRPr lang="en-GB" dirty="0"/>
                    </a:p>
                  </a:txBody>
                  <a:tcPr/>
                </a:tc>
                <a:tc>
                  <a:txBody>
                    <a:bodyPr/>
                    <a:lstStyle/>
                    <a:p>
                      <a:r>
                        <a:rPr lang="en-GB" dirty="0" smtClean="0"/>
                        <a:t>100%</a:t>
                      </a:r>
                      <a:endParaRPr lang="en-GB" dirty="0"/>
                    </a:p>
                  </a:txBody>
                  <a:tcPr/>
                </a:tc>
              </a:tr>
              <a:tr h="370840">
                <a:tc>
                  <a:txBody>
                    <a:bodyPr/>
                    <a:lstStyle/>
                    <a:p>
                      <a:r>
                        <a:rPr lang="en-GB" dirty="0" smtClean="0"/>
                        <a:t>4</a:t>
                      </a:r>
                      <a:endParaRPr lang="en-GB" dirty="0"/>
                    </a:p>
                  </a:txBody>
                  <a:tcPr/>
                </a:tc>
                <a:tc>
                  <a:txBody>
                    <a:bodyPr/>
                    <a:lstStyle/>
                    <a:p>
                      <a:r>
                        <a:rPr lang="en-GB" dirty="0" smtClean="0"/>
                        <a:t>15.07</a:t>
                      </a:r>
                      <a:endParaRPr lang="en-GB" dirty="0"/>
                    </a:p>
                  </a:txBody>
                  <a:tcPr/>
                </a:tc>
                <a:tc>
                  <a:txBody>
                    <a:bodyPr/>
                    <a:lstStyle/>
                    <a:p>
                      <a:r>
                        <a:rPr lang="en-GB" dirty="0" smtClean="0"/>
                        <a:t>7.37</a:t>
                      </a:r>
                      <a:endParaRPr lang="en-GB" dirty="0"/>
                    </a:p>
                  </a:txBody>
                  <a:tcPr/>
                </a:tc>
                <a:tc>
                  <a:txBody>
                    <a:bodyPr/>
                    <a:lstStyle/>
                    <a:p>
                      <a:r>
                        <a:rPr lang="en-GB" dirty="0" smtClean="0"/>
                        <a:t>7.7</a:t>
                      </a:r>
                      <a:endParaRPr lang="en-GB" dirty="0"/>
                    </a:p>
                  </a:txBody>
                  <a:tcPr/>
                </a:tc>
                <a:tc>
                  <a:txBody>
                    <a:bodyPr/>
                    <a:lstStyle/>
                    <a:p>
                      <a:r>
                        <a:rPr lang="en-GB" dirty="0" smtClean="0"/>
                        <a:t>51.09%</a:t>
                      </a:r>
                      <a:endParaRPr lang="en-GB" dirty="0"/>
                    </a:p>
                  </a:txBody>
                  <a:tcPr/>
                </a:tc>
                <a:tc>
                  <a:txBody>
                    <a:bodyPr/>
                    <a:lstStyle/>
                    <a:p>
                      <a:r>
                        <a:rPr lang="en-GB" dirty="0" smtClean="0"/>
                        <a:t>100%</a:t>
                      </a:r>
                      <a:endParaRPr lang="en-GB" dirty="0"/>
                    </a:p>
                  </a:txBody>
                  <a:tcPr/>
                </a:tc>
              </a:tr>
              <a:tr h="370840">
                <a:tc>
                  <a:txBody>
                    <a:bodyPr/>
                    <a:lstStyle/>
                    <a:p>
                      <a:r>
                        <a:rPr lang="en-GB" dirty="0" smtClean="0"/>
                        <a:t>5</a:t>
                      </a:r>
                      <a:endParaRPr lang="en-GB" dirty="0"/>
                    </a:p>
                  </a:txBody>
                  <a:tcPr/>
                </a:tc>
                <a:tc>
                  <a:txBody>
                    <a:bodyPr/>
                    <a:lstStyle/>
                    <a:p>
                      <a:r>
                        <a:rPr lang="en-GB" dirty="0" smtClean="0"/>
                        <a:t>16.99</a:t>
                      </a:r>
                      <a:endParaRPr lang="en-GB" dirty="0"/>
                    </a:p>
                  </a:txBody>
                  <a:tcPr/>
                </a:tc>
                <a:tc>
                  <a:txBody>
                    <a:bodyPr/>
                    <a:lstStyle/>
                    <a:p>
                      <a:r>
                        <a:rPr lang="en-GB" dirty="0" smtClean="0"/>
                        <a:t>12.87</a:t>
                      </a:r>
                      <a:endParaRPr lang="en-GB" dirty="0"/>
                    </a:p>
                  </a:txBody>
                  <a:tcPr/>
                </a:tc>
                <a:tc>
                  <a:txBody>
                    <a:bodyPr/>
                    <a:lstStyle/>
                    <a:p>
                      <a:r>
                        <a:rPr lang="en-GB" dirty="0" smtClean="0"/>
                        <a:t>4.12</a:t>
                      </a:r>
                      <a:endParaRPr lang="en-GB" dirty="0"/>
                    </a:p>
                  </a:txBody>
                  <a:tcPr/>
                </a:tc>
                <a:tc>
                  <a:txBody>
                    <a:bodyPr/>
                    <a:lstStyle/>
                    <a:p>
                      <a:r>
                        <a:rPr lang="en-GB" dirty="0" smtClean="0"/>
                        <a:t>24.24%</a:t>
                      </a:r>
                      <a:endParaRPr lang="en-GB" dirty="0"/>
                    </a:p>
                  </a:txBody>
                  <a:tcPr/>
                </a:tc>
                <a:tc>
                  <a:txBody>
                    <a:bodyPr/>
                    <a:lstStyle/>
                    <a:p>
                      <a:r>
                        <a:rPr lang="en-GB" dirty="0" smtClean="0"/>
                        <a:t>100%</a:t>
                      </a:r>
                      <a:endParaRPr lang="en-GB" dirty="0"/>
                    </a:p>
                  </a:txBody>
                  <a:tcPr/>
                </a:tc>
              </a:tr>
            </a:tbl>
          </a:graphicData>
        </a:graphic>
      </p:graphicFrame>
    </p:spTree>
    <p:extLst>
      <p:ext uri="{BB962C8B-B14F-4D97-AF65-F5344CB8AC3E}">
        <p14:creationId xmlns:p14="http://schemas.microsoft.com/office/powerpoint/2010/main" val="215322712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ABOUT THE SOFTWARE</a:t>
            </a:r>
            <a:endParaRPr lang="en-GB" dirty="0"/>
          </a:p>
        </p:txBody>
      </p:sp>
      <p:sp>
        <p:nvSpPr>
          <p:cNvPr id="4" name="Content Placeholder 2"/>
          <p:cNvSpPr>
            <a:spLocks noGrp="1"/>
          </p:cNvSpPr>
          <p:nvPr>
            <p:ph idx="1"/>
          </p:nvPr>
        </p:nvSpPr>
        <p:spPr>
          <a:xfrm>
            <a:off x="852054" y="2057401"/>
            <a:ext cx="10820400" cy="4024125"/>
          </a:xfrm>
        </p:spPr>
        <p:txBody>
          <a:bodyPr>
            <a:normAutofit fontScale="92500" lnSpcReduction="10000"/>
          </a:bodyPr>
          <a:lstStyle/>
          <a:p>
            <a:r>
              <a:rPr lang="en-US" sz="2400" dirty="0" smtClean="0"/>
              <a:t>We have a software “Restaurant Menu” which suppose to display menu i.e. </a:t>
            </a:r>
          </a:p>
          <a:p>
            <a:pPr marL="0" indent="0">
              <a:buNone/>
            </a:pPr>
            <a:r>
              <a:rPr lang="en-US" sz="2400" dirty="0"/>
              <a:t>f</a:t>
            </a:r>
            <a:r>
              <a:rPr lang="en-US" sz="2400" dirty="0" smtClean="0"/>
              <a:t>ood items currently available to order and also record the order of customers for bill generation.</a:t>
            </a:r>
          </a:p>
          <a:p>
            <a:r>
              <a:rPr lang="en-US" sz="2400" dirty="0" smtClean="0"/>
              <a:t>It’s written in C++.</a:t>
            </a:r>
          </a:p>
          <a:p>
            <a:r>
              <a:rPr lang="en-US" sz="2400" dirty="0" smtClean="0"/>
              <a:t>Its to be released in 5 versions with enhanced features.</a:t>
            </a:r>
          </a:p>
          <a:p>
            <a:r>
              <a:rPr lang="en-US" sz="2400" dirty="0" smtClean="0"/>
              <a:t>So, we automated all the common test cases in various versions for testing and analysis the time and effort difference in doing testing manually and  using automated shell scripts.</a:t>
            </a:r>
          </a:p>
          <a:p>
            <a:r>
              <a:rPr lang="en-US" sz="2400" dirty="0" smtClean="0"/>
              <a:t>For this we studied- advance shell scripting and found all the test cases of different versions with their flow diagrams</a:t>
            </a:r>
            <a:r>
              <a:rPr lang="en-US" dirty="0" smtClean="0"/>
              <a:t>.</a:t>
            </a:r>
          </a:p>
          <a:p>
            <a:r>
              <a:rPr lang="en-US" dirty="0" smtClean="0"/>
              <a:t>For estimation we used the method previously described in the slides.</a:t>
            </a:r>
          </a:p>
          <a:p>
            <a:endParaRPr lang="en-US" dirty="0"/>
          </a:p>
          <a:p>
            <a:endParaRPr lang="en-US" dirty="0" smtClean="0"/>
          </a:p>
          <a:p>
            <a:endParaRPr lang="en-US" dirty="0"/>
          </a:p>
        </p:txBody>
      </p:sp>
    </p:spTree>
    <p:extLst>
      <p:ext uri="{BB962C8B-B14F-4D97-AF65-F5344CB8AC3E}">
        <p14:creationId xmlns:p14="http://schemas.microsoft.com/office/powerpoint/2010/main" val="384402150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2978" y="143484"/>
            <a:ext cx="8610600" cy="906383"/>
          </a:xfrm>
        </p:spPr>
        <p:txBody>
          <a:bodyPr/>
          <a:lstStyle/>
          <a:p>
            <a:r>
              <a:rPr lang="en-US" dirty="0" smtClean="0"/>
              <a:t>Calculations FOR Version 1</a:t>
            </a:r>
            <a:endParaRPr lang="en-US" dirty="0"/>
          </a:p>
        </p:txBody>
      </p:sp>
      <p:graphicFrame>
        <p:nvGraphicFramePr>
          <p:cNvPr id="7" name="Content Placeholder 3"/>
          <p:cNvGraphicFramePr>
            <a:graphicFrameLocks noGrp="1"/>
          </p:cNvGraphicFramePr>
          <p:nvPr>
            <p:ph idx="1"/>
            <p:extLst>
              <p:ext uri="{D42A27DB-BD31-4B8C-83A1-F6EECF244321}">
                <p14:modId xmlns:p14="http://schemas.microsoft.com/office/powerpoint/2010/main" val="671899674"/>
              </p:ext>
            </p:extLst>
          </p:nvPr>
        </p:nvGraphicFramePr>
        <p:xfrm>
          <a:off x="619125" y="1745672"/>
          <a:ext cx="10820400" cy="4754880"/>
        </p:xfrm>
        <a:graphic>
          <a:graphicData uri="http://schemas.openxmlformats.org/drawingml/2006/table">
            <a:tbl>
              <a:tblPr firstRow="1" bandRow="1">
                <a:tableStyleId>{5C22544A-7EE6-4342-B048-85BDC9FD1C3A}</a:tableStyleId>
              </a:tblPr>
              <a:tblGrid>
                <a:gridCol w="2705100"/>
                <a:gridCol w="2705100"/>
                <a:gridCol w="2705100"/>
                <a:gridCol w="2705100"/>
              </a:tblGrid>
              <a:tr h="351346">
                <a:tc>
                  <a:txBody>
                    <a:bodyPr/>
                    <a:lstStyle/>
                    <a:p>
                      <a:r>
                        <a:rPr lang="en-US" dirty="0" smtClean="0"/>
                        <a:t>S. No.</a:t>
                      </a:r>
                      <a:endParaRPr lang="en-US" dirty="0"/>
                    </a:p>
                  </a:txBody>
                  <a:tcPr/>
                </a:tc>
                <a:tc>
                  <a:txBody>
                    <a:bodyPr/>
                    <a:lstStyle/>
                    <a:p>
                      <a:r>
                        <a:rPr lang="en-US" dirty="0" smtClean="0"/>
                        <a:t>Test case</a:t>
                      </a:r>
                      <a:endParaRPr lang="en-US" dirty="0"/>
                    </a:p>
                  </a:txBody>
                  <a:tcPr/>
                </a:tc>
                <a:tc>
                  <a:txBody>
                    <a:bodyPr/>
                    <a:lstStyle/>
                    <a:p>
                      <a:r>
                        <a:rPr lang="en-US" dirty="0" smtClean="0"/>
                        <a:t>Complexity</a:t>
                      </a:r>
                      <a:endParaRPr lang="en-US" dirty="0"/>
                    </a:p>
                  </a:txBody>
                  <a:tcPr/>
                </a:tc>
                <a:tc>
                  <a:txBody>
                    <a:bodyPr/>
                    <a:lstStyle/>
                    <a:p>
                      <a:r>
                        <a:rPr lang="en-US" dirty="0" smtClean="0"/>
                        <a:t>Weight</a:t>
                      </a:r>
                      <a:endParaRPr lang="en-US" dirty="0"/>
                    </a:p>
                  </a:txBody>
                  <a:tcPr/>
                </a:tc>
              </a:tr>
              <a:tr h="351346">
                <a:tc>
                  <a:txBody>
                    <a:bodyPr/>
                    <a:lstStyle/>
                    <a:p>
                      <a:r>
                        <a:rPr lang="en-US" dirty="0" smtClean="0"/>
                        <a:t>1</a:t>
                      </a:r>
                      <a:endParaRPr lang="en-US" dirty="0"/>
                    </a:p>
                  </a:txBody>
                  <a:tcPr/>
                </a:tc>
                <a:tc>
                  <a:txBody>
                    <a:bodyPr/>
                    <a:lstStyle/>
                    <a:p>
                      <a:r>
                        <a:rPr lang="en-US" dirty="0" smtClean="0"/>
                        <a:t>TC1</a:t>
                      </a:r>
                      <a:endParaRPr lang="en-US" dirty="0"/>
                    </a:p>
                  </a:txBody>
                  <a:tcPr/>
                </a:tc>
                <a:tc>
                  <a:txBody>
                    <a:bodyPr/>
                    <a:lstStyle/>
                    <a:p>
                      <a:r>
                        <a:rPr lang="en-US" dirty="0" smtClean="0"/>
                        <a:t>Simple</a:t>
                      </a:r>
                      <a:endParaRPr lang="en-US" dirty="0"/>
                    </a:p>
                  </a:txBody>
                  <a:tcPr/>
                </a:tc>
                <a:tc>
                  <a:txBody>
                    <a:bodyPr/>
                    <a:lstStyle/>
                    <a:p>
                      <a:r>
                        <a:rPr lang="en-US" dirty="0" smtClean="0"/>
                        <a:t>5</a:t>
                      </a:r>
                      <a:endParaRPr lang="en-US" dirty="0"/>
                    </a:p>
                  </a:txBody>
                  <a:tcPr/>
                </a:tc>
              </a:tr>
              <a:tr h="351346">
                <a:tc>
                  <a:txBody>
                    <a:bodyPr/>
                    <a:lstStyle/>
                    <a:p>
                      <a:r>
                        <a:rPr lang="en-US" dirty="0" smtClean="0"/>
                        <a:t>2</a:t>
                      </a:r>
                      <a:endParaRPr lang="en-US" dirty="0"/>
                    </a:p>
                  </a:txBody>
                  <a:tcPr/>
                </a:tc>
                <a:tc>
                  <a:txBody>
                    <a:bodyPr/>
                    <a:lstStyle/>
                    <a:p>
                      <a:r>
                        <a:rPr lang="en-US" dirty="0" smtClean="0"/>
                        <a:t>TC2</a:t>
                      </a:r>
                      <a:endParaRPr lang="en-US" dirty="0"/>
                    </a:p>
                  </a:txBody>
                  <a:tcPr/>
                </a:tc>
                <a:tc>
                  <a:txBody>
                    <a:bodyPr/>
                    <a:lstStyle/>
                    <a:p>
                      <a:r>
                        <a:rPr lang="en-US" dirty="0" smtClean="0"/>
                        <a:t>Simple</a:t>
                      </a:r>
                      <a:endParaRPr lang="en-US" dirty="0"/>
                    </a:p>
                  </a:txBody>
                  <a:tcPr/>
                </a:tc>
                <a:tc>
                  <a:txBody>
                    <a:bodyPr/>
                    <a:lstStyle/>
                    <a:p>
                      <a:r>
                        <a:rPr lang="en-US" dirty="0" smtClean="0"/>
                        <a:t>5</a:t>
                      </a:r>
                      <a:endParaRPr lang="en-US" dirty="0"/>
                    </a:p>
                  </a:txBody>
                  <a:tcPr/>
                </a:tc>
              </a:tr>
              <a:tr h="351346">
                <a:tc>
                  <a:txBody>
                    <a:bodyPr/>
                    <a:lstStyle/>
                    <a:p>
                      <a:r>
                        <a:rPr lang="en-US" dirty="0" smtClean="0"/>
                        <a:t>3</a:t>
                      </a:r>
                      <a:endParaRPr lang="en-US" dirty="0"/>
                    </a:p>
                  </a:txBody>
                  <a:tcPr/>
                </a:tc>
                <a:tc>
                  <a:txBody>
                    <a:bodyPr/>
                    <a:lstStyle/>
                    <a:p>
                      <a:r>
                        <a:rPr lang="en-US" dirty="0" smtClean="0"/>
                        <a:t>TC3</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Simple</a:t>
                      </a:r>
                    </a:p>
                  </a:txBody>
                  <a:tcPr/>
                </a:tc>
                <a:tc>
                  <a:txBody>
                    <a:bodyPr/>
                    <a:lstStyle/>
                    <a:p>
                      <a:r>
                        <a:rPr lang="en-US" dirty="0" smtClean="0"/>
                        <a:t>5</a:t>
                      </a:r>
                      <a:endParaRPr lang="en-US" dirty="0"/>
                    </a:p>
                  </a:txBody>
                  <a:tcPr/>
                </a:tc>
              </a:tr>
              <a:tr h="351346">
                <a:tc>
                  <a:txBody>
                    <a:bodyPr/>
                    <a:lstStyle/>
                    <a:p>
                      <a:r>
                        <a:rPr lang="en-US" dirty="0" smtClean="0"/>
                        <a:t>4</a:t>
                      </a:r>
                      <a:endParaRPr lang="en-US" dirty="0"/>
                    </a:p>
                  </a:txBody>
                  <a:tcPr/>
                </a:tc>
                <a:tc>
                  <a:txBody>
                    <a:bodyPr/>
                    <a:lstStyle/>
                    <a:p>
                      <a:r>
                        <a:rPr lang="en-US" dirty="0" smtClean="0"/>
                        <a:t>TC4</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Simple</a:t>
                      </a:r>
                    </a:p>
                  </a:txBody>
                  <a:tcPr/>
                </a:tc>
                <a:tc>
                  <a:txBody>
                    <a:bodyPr/>
                    <a:lstStyle/>
                    <a:p>
                      <a:r>
                        <a:rPr lang="en-US" dirty="0" smtClean="0"/>
                        <a:t>5</a:t>
                      </a:r>
                      <a:endParaRPr lang="en-US" dirty="0"/>
                    </a:p>
                  </a:txBody>
                  <a:tcPr/>
                </a:tc>
              </a:tr>
              <a:tr h="351346">
                <a:tc>
                  <a:txBody>
                    <a:bodyPr/>
                    <a:lstStyle/>
                    <a:p>
                      <a:r>
                        <a:rPr lang="en-US" dirty="0" smtClean="0"/>
                        <a:t>5</a:t>
                      </a:r>
                      <a:endParaRPr lang="en-US" dirty="0"/>
                    </a:p>
                  </a:txBody>
                  <a:tcPr/>
                </a:tc>
                <a:tc>
                  <a:txBody>
                    <a:bodyPr/>
                    <a:lstStyle/>
                    <a:p>
                      <a:r>
                        <a:rPr lang="en-US" dirty="0" smtClean="0"/>
                        <a:t>TC5</a:t>
                      </a:r>
                      <a:endParaRPr lang="en-US" dirty="0"/>
                    </a:p>
                  </a:txBody>
                  <a:tcPr/>
                </a:tc>
                <a:tc>
                  <a:txBody>
                    <a:bodyPr/>
                    <a:lstStyle/>
                    <a:p>
                      <a:r>
                        <a:rPr lang="en-US" dirty="0" smtClean="0"/>
                        <a:t>Medium</a:t>
                      </a:r>
                      <a:endParaRPr lang="en-US" dirty="0"/>
                    </a:p>
                  </a:txBody>
                  <a:tcPr/>
                </a:tc>
                <a:tc>
                  <a:txBody>
                    <a:bodyPr/>
                    <a:lstStyle/>
                    <a:p>
                      <a:r>
                        <a:rPr lang="en-US" dirty="0" smtClean="0"/>
                        <a:t>8</a:t>
                      </a:r>
                      <a:endParaRPr lang="en-US" dirty="0"/>
                    </a:p>
                  </a:txBody>
                  <a:tcPr/>
                </a:tc>
              </a:tr>
              <a:tr h="351346">
                <a:tc>
                  <a:txBody>
                    <a:bodyPr/>
                    <a:lstStyle/>
                    <a:p>
                      <a:r>
                        <a:rPr lang="en-US" dirty="0" smtClean="0"/>
                        <a:t>6</a:t>
                      </a:r>
                      <a:endParaRPr lang="en-US" dirty="0"/>
                    </a:p>
                  </a:txBody>
                  <a:tcPr/>
                </a:tc>
                <a:tc>
                  <a:txBody>
                    <a:bodyPr/>
                    <a:lstStyle/>
                    <a:p>
                      <a:r>
                        <a:rPr lang="en-US" dirty="0" smtClean="0"/>
                        <a:t>TC6</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Medium</a:t>
                      </a:r>
                    </a:p>
                  </a:txBody>
                  <a:tcPr/>
                </a:tc>
                <a:tc>
                  <a:txBody>
                    <a:bodyPr/>
                    <a:lstStyle/>
                    <a:p>
                      <a:r>
                        <a:rPr lang="en-US" dirty="0" smtClean="0"/>
                        <a:t>8</a:t>
                      </a:r>
                      <a:endParaRPr lang="en-US" dirty="0"/>
                    </a:p>
                  </a:txBody>
                  <a:tcPr/>
                </a:tc>
              </a:tr>
              <a:tr h="351346">
                <a:tc>
                  <a:txBody>
                    <a:bodyPr/>
                    <a:lstStyle/>
                    <a:p>
                      <a:r>
                        <a:rPr lang="en-US" dirty="0" smtClean="0"/>
                        <a:t>7</a:t>
                      </a:r>
                      <a:endParaRPr lang="en-US" dirty="0"/>
                    </a:p>
                  </a:txBody>
                  <a:tcPr/>
                </a:tc>
                <a:tc>
                  <a:txBody>
                    <a:bodyPr/>
                    <a:lstStyle/>
                    <a:p>
                      <a:r>
                        <a:rPr lang="en-US" dirty="0" smtClean="0"/>
                        <a:t>TC7</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Medium</a:t>
                      </a:r>
                    </a:p>
                  </a:txBody>
                  <a:tcPr/>
                </a:tc>
                <a:tc>
                  <a:txBody>
                    <a:bodyPr/>
                    <a:lstStyle/>
                    <a:p>
                      <a:r>
                        <a:rPr lang="en-US" dirty="0" smtClean="0"/>
                        <a:t>8</a:t>
                      </a:r>
                      <a:endParaRPr lang="en-US" dirty="0"/>
                    </a:p>
                  </a:txBody>
                  <a:tcPr/>
                </a:tc>
              </a:tr>
              <a:tr h="351346">
                <a:tc>
                  <a:txBody>
                    <a:bodyPr/>
                    <a:lstStyle/>
                    <a:p>
                      <a:r>
                        <a:rPr lang="en-US" dirty="0" smtClean="0"/>
                        <a:t>8</a:t>
                      </a:r>
                      <a:endParaRPr lang="en-US" dirty="0"/>
                    </a:p>
                  </a:txBody>
                  <a:tcPr/>
                </a:tc>
                <a:tc>
                  <a:txBody>
                    <a:bodyPr/>
                    <a:lstStyle/>
                    <a:p>
                      <a:r>
                        <a:rPr lang="en-US" dirty="0" smtClean="0"/>
                        <a:t>TC8</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Complex</a:t>
                      </a:r>
                    </a:p>
                  </a:txBody>
                  <a:tcPr/>
                </a:tc>
                <a:tc>
                  <a:txBody>
                    <a:bodyPr/>
                    <a:lstStyle/>
                    <a:p>
                      <a:r>
                        <a:rPr lang="en-US" dirty="0" smtClean="0"/>
                        <a:t>16</a:t>
                      </a:r>
                      <a:endParaRPr lang="en-US" dirty="0"/>
                    </a:p>
                  </a:txBody>
                  <a:tcPr/>
                </a:tc>
              </a:tr>
              <a:tr h="351346">
                <a:tc>
                  <a:txBody>
                    <a:bodyPr/>
                    <a:lstStyle/>
                    <a:p>
                      <a:r>
                        <a:rPr lang="en-US" dirty="0" smtClean="0"/>
                        <a:t>9</a:t>
                      </a:r>
                      <a:endParaRPr lang="en-US" dirty="0"/>
                    </a:p>
                  </a:txBody>
                  <a:tcPr/>
                </a:tc>
                <a:tc>
                  <a:txBody>
                    <a:bodyPr/>
                    <a:lstStyle/>
                    <a:p>
                      <a:r>
                        <a:rPr lang="en-US" dirty="0" smtClean="0"/>
                        <a:t>TC9</a:t>
                      </a:r>
                      <a:endParaRPr lang="en-US" dirty="0"/>
                    </a:p>
                  </a:txBody>
                  <a:tcPr/>
                </a:tc>
                <a:tc>
                  <a:txBody>
                    <a:bodyPr/>
                    <a:lstStyle/>
                    <a:p>
                      <a:r>
                        <a:rPr lang="en-US" dirty="0" smtClean="0"/>
                        <a:t>Complex</a:t>
                      </a:r>
                      <a:endParaRPr lang="en-US" dirty="0"/>
                    </a:p>
                  </a:txBody>
                  <a:tcPr/>
                </a:tc>
                <a:tc>
                  <a:txBody>
                    <a:bodyPr/>
                    <a:lstStyle/>
                    <a:p>
                      <a:r>
                        <a:rPr lang="en-US" dirty="0" smtClean="0"/>
                        <a:t>16</a:t>
                      </a:r>
                      <a:endParaRPr lang="en-US" dirty="0"/>
                    </a:p>
                  </a:txBody>
                  <a:tcPr/>
                </a:tc>
              </a:tr>
              <a:tr h="351346">
                <a:tc>
                  <a:txBody>
                    <a:bodyPr/>
                    <a:lstStyle/>
                    <a:p>
                      <a:r>
                        <a:rPr lang="en-US" dirty="0" smtClean="0"/>
                        <a:t>10</a:t>
                      </a:r>
                      <a:endParaRPr lang="en-US" dirty="0"/>
                    </a:p>
                  </a:txBody>
                  <a:tcPr/>
                </a:tc>
                <a:tc>
                  <a:txBody>
                    <a:bodyPr/>
                    <a:lstStyle/>
                    <a:p>
                      <a:r>
                        <a:rPr lang="en-US" dirty="0" smtClean="0"/>
                        <a:t>TC10</a:t>
                      </a:r>
                      <a:endParaRPr lang="en-US" dirty="0"/>
                    </a:p>
                  </a:txBody>
                  <a:tcPr/>
                </a:tc>
                <a:tc>
                  <a:txBody>
                    <a:bodyPr/>
                    <a:lstStyle/>
                    <a:p>
                      <a:r>
                        <a:rPr lang="en-US" dirty="0" smtClean="0"/>
                        <a:t>Simple</a:t>
                      </a:r>
                      <a:endParaRPr lang="en-US" dirty="0"/>
                    </a:p>
                  </a:txBody>
                  <a:tcPr/>
                </a:tc>
                <a:tc>
                  <a:txBody>
                    <a:bodyPr/>
                    <a:lstStyle/>
                    <a:p>
                      <a:r>
                        <a:rPr lang="en-US" dirty="0" smtClean="0"/>
                        <a:t>5</a:t>
                      </a:r>
                      <a:endParaRPr lang="en-US" dirty="0"/>
                    </a:p>
                  </a:txBody>
                  <a:tcPr/>
                </a:tc>
              </a:tr>
              <a:tr h="351346">
                <a:tc>
                  <a:txBody>
                    <a:bodyPr/>
                    <a:lstStyle/>
                    <a:p>
                      <a:r>
                        <a:rPr lang="en-US" dirty="0" smtClean="0"/>
                        <a:t>11</a:t>
                      </a:r>
                      <a:endParaRPr lang="en-US" dirty="0"/>
                    </a:p>
                  </a:txBody>
                  <a:tcPr/>
                </a:tc>
                <a:tc>
                  <a:txBody>
                    <a:bodyPr/>
                    <a:lstStyle/>
                    <a:p>
                      <a:r>
                        <a:rPr lang="en-US" dirty="0" smtClean="0"/>
                        <a:t>TC11</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Simple</a:t>
                      </a:r>
                    </a:p>
                  </a:txBody>
                  <a:tcPr/>
                </a:tc>
                <a:tc>
                  <a:txBody>
                    <a:bodyPr/>
                    <a:lstStyle/>
                    <a:p>
                      <a:r>
                        <a:rPr lang="en-US" dirty="0" smtClean="0"/>
                        <a:t>5</a:t>
                      </a:r>
                      <a:endParaRPr lang="en-US" dirty="0"/>
                    </a:p>
                  </a:txBody>
                  <a:tcPr/>
                </a:tc>
              </a:tr>
              <a:tr h="351346">
                <a:tc>
                  <a:txBody>
                    <a:bodyPr/>
                    <a:lstStyle/>
                    <a:p>
                      <a:endParaRPr lang="en-US" dirty="0"/>
                    </a:p>
                  </a:txBody>
                  <a:tcPr/>
                </a:tc>
                <a:tc>
                  <a:txBody>
                    <a:bodyPr/>
                    <a:lstStyle/>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Total</a:t>
                      </a:r>
                    </a:p>
                  </a:txBody>
                  <a:tcPr/>
                </a:tc>
                <a:tc>
                  <a:txBody>
                    <a:bodyPr/>
                    <a:lstStyle/>
                    <a:p>
                      <a:r>
                        <a:rPr lang="en-US" dirty="0" smtClean="0"/>
                        <a:t>86</a:t>
                      </a:r>
                      <a:endParaRPr lang="en-US" dirty="0"/>
                    </a:p>
                  </a:txBody>
                  <a:tcPr/>
                </a:tc>
              </a:tr>
            </a:tbl>
          </a:graphicData>
        </a:graphic>
      </p:graphicFrame>
      <p:sp>
        <p:nvSpPr>
          <p:cNvPr id="8" name="Rectangle 7"/>
          <p:cNvSpPr/>
          <p:nvPr/>
        </p:nvSpPr>
        <p:spPr>
          <a:xfrm>
            <a:off x="1063000" y="1255231"/>
            <a:ext cx="4607352" cy="369332"/>
          </a:xfrm>
          <a:prstGeom prst="rect">
            <a:avLst/>
          </a:prstGeom>
        </p:spPr>
        <p:txBody>
          <a:bodyPr wrap="none">
            <a:spAutoFit/>
          </a:bodyPr>
          <a:lstStyle/>
          <a:p>
            <a:r>
              <a:rPr lang="en-US" i="1" dirty="0"/>
              <a:t>Calculate TCP for test case generations</a:t>
            </a:r>
            <a:endParaRPr lang="en-US" dirty="0"/>
          </a:p>
        </p:txBody>
      </p:sp>
    </p:spTree>
    <p:extLst>
      <p:ext uri="{BB962C8B-B14F-4D97-AF65-F5344CB8AC3E}">
        <p14:creationId xmlns:p14="http://schemas.microsoft.com/office/powerpoint/2010/main" val="160549242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p:cNvGraphicFramePr>
          <p:nvPr>
            <p:extLst>
              <p:ext uri="{D42A27DB-BD31-4B8C-83A1-F6EECF244321}">
                <p14:modId xmlns:p14="http://schemas.microsoft.com/office/powerpoint/2010/main" val="2198164140"/>
              </p:ext>
            </p:extLst>
          </p:nvPr>
        </p:nvGraphicFramePr>
        <p:xfrm>
          <a:off x="569249" y="1280159"/>
          <a:ext cx="10820400" cy="4754880"/>
        </p:xfrm>
        <a:graphic>
          <a:graphicData uri="http://schemas.openxmlformats.org/drawingml/2006/table">
            <a:tbl>
              <a:tblPr firstRow="1" bandRow="1">
                <a:tableStyleId>{5C22544A-7EE6-4342-B048-85BDC9FD1C3A}</a:tableStyleId>
              </a:tblPr>
              <a:tblGrid>
                <a:gridCol w="2705100"/>
                <a:gridCol w="2705100"/>
                <a:gridCol w="2705100"/>
                <a:gridCol w="2705100"/>
              </a:tblGrid>
              <a:tr h="351346">
                <a:tc>
                  <a:txBody>
                    <a:bodyPr/>
                    <a:lstStyle/>
                    <a:p>
                      <a:r>
                        <a:rPr lang="en-US" dirty="0" smtClean="0"/>
                        <a:t>S. No.</a:t>
                      </a:r>
                      <a:endParaRPr lang="en-US" dirty="0"/>
                    </a:p>
                  </a:txBody>
                  <a:tcPr/>
                </a:tc>
                <a:tc>
                  <a:txBody>
                    <a:bodyPr/>
                    <a:lstStyle/>
                    <a:p>
                      <a:r>
                        <a:rPr lang="en-US" dirty="0" smtClean="0"/>
                        <a:t>Test case</a:t>
                      </a:r>
                      <a:endParaRPr lang="en-US" dirty="0"/>
                    </a:p>
                  </a:txBody>
                  <a:tcPr/>
                </a:tc>
                <a:tc>
                  <a:txBody>
                    <a:bodyPr/>
                    <a:lstStyle/>
                    <a:p>
                      <a:r>
                        <a:rPr lang="en-US" dirty="0" smtClean="0"/>
                        <a:t>Complexity</a:t>
                      </a:r>
                      <a:endParaRPr lang="en-US" dirty="0"/>
                    </a:p>
                  </a:txBody>
                  <a:tcPr/>
                </a:tc>
                <a:tc>
                  <a:txBody>
                    <a:bodyPr/>
                    <a:lstStyle/>
                    <a:p>
                      <a:r>
                        <a:rPr lang="en-US" dirty="0" smtClean="0"/>
                        <a:t>Weight</a:t>
                      </a:r>
                      <a:endParaRPr lang="en-US" dirty="0"/>
                    </a:p>
                  </a:txBody>
                  <a:tcPr/>
                </a:tc>
              </a:tr>
              <a:tr h="351346">
                <a:tc>
                  <a:txBody>
                    <a:bodyPr/>
                    <a:lstStyle/>
                    <a:p>
                      <a:r>
                        <a:rPr lang="en-US" dirty="0" smtClean="0"/>
                        <a:t>1</a:t>
                      </a:r>
                      <a:endParaRPr lang="en-US" dirty="0"/>
                    </a:p>
                  </a:txBody>
                  <a:tcPr/>
                </a:tc>
                <a:tc>
                  <a:txBody>
                    <a:bodyPr/>
                    <a:lstStyle/>
                    <a:p>
                      <a:r>
                        <a:rPr lang="en-US" dirty="0" smtClean="0"/>
                        <a:t>TC1</a:t>
                      </a:r>
                      <a:endParaRPr lang="en-US" dirty="0"/>
                    </a:p>
                  </a:txBody>
                  <a:tcPr/>
                </a:tc>
                <a:tc>
                  <a:txBody>
                    <a:bodyPr/>
                    <a:lstStyle/>
                    <a:p>
                      <a:r>
                        <a:rPr lang="en-US" dirty="0" smtClean="0"/>
                        <a:t>Simple</a:t>
                      </a:r>
                      <a:endParaRPr lang="en-US" dirty="0"/>
                    </a:p>
                  </a:txBody>
                  <a:tcPr/>
                </a:tc>
                <a:tc>
                  <a:txBody>
                    <a:bodyPr/>
                    <a:lstStyle/>
                    <a:p>
                      <a:r>
                        <a:rPr lang="en-US" dirty="0" smtClean="0"/>
                        <a:t>4</a:t>
                      </a:r>
                      <a:endParaRPr lang="en-US" dirty="0"/>
                    </a:p>
                  </a:txBody>
                  <a:tcPr/>
                </a:tc>
              </a:tr>
              <a:tr h="351346">
                <a:tc>
                  <a:txBody>
                    <a:bodyPr/>
                    <a:lstStyle/>
                    <a:p>
                      <a:r>
                        <a:rPr lang="en-US" dirty="0" smtClean="0"/>
                        <a:t>2</a:t>
                      </a:r>
                      <a:endParaRPr lang="en-US" dirty="0"/>
                    </a:p>
                  </a:txBody>
                  <a:tcPr/>
                </a:tc>
                <a:tc>
                  <a:txBody>
                    <a:bodyPr/>
                    <a:lstStyle/>
                    <a:p>
                      <a:r>
                        <a:rPr lang="en-US" dirty="0" smtClean="0"/>
                        <a:t>TC2</a:t>
                      </a:r>
                      <a:endParaRPr lang="en-US" dirty="0"/>
                    </a:p>
                  </a:txBody>
                  <a:tcPr/>
                </a:tc>
                <a:tc>
                  <a:txBody>
                    <a:bodyPr/>
                    <a:lstStyle/>
                    <a:p>
                      <a:r>
                        <a:rPr lang="en-US" dirty="0" smtClean="0"/>
                        <a:t>Simple</a:t>
                      </a:r>
                      <a:endParaRPr lang="en-US" dirty="0"/>
                    </a:p>
                  </a:txBody>
                  <a:tcPr/>
                </a:tc>
                <a:tc>
                  <a:txBody>
                    <a:bodyPr/>
                    <a:lstStyle/>
                    <a:p>
                      <a:r>
                        <a:rPr lang="en-US" dirty="0" smtClean="0"/>
                        <a:t>4</a:t>
                      </a:r>
                      <a:endParaRPr lang="en-US" dirty="0"/>
                    </a:p>
                  </a:txBody>
                  <a:tcPr/>
                </a:tc>
              </a:tr>
              <a:tr h="351346">
                <a:tc>
                  <a:txBody>
                    <a:bodyPr/>
                    <a:lstStyle/>
                    <a:p>
                      <a:r>
                        <a:rPr lang="en-US" dirty="0" smtClean="0"/>
                        <a:t>3</a:t>
                      </a:r>
                      <a:endParaRPr lang="en-US" dirty="0"/>
                    </a:p>
                  </a:txBody>
                  <a:tcPr/>
                </a:tc>
                <a:tc>
                  <a:txBody>
                    <a:bodyPr/>
                    <a:lstStyle/>
                    <a:p>
                      <a:r>
                        <a:rPr lang="en-US" dirty="0" smtClean="0"/>
                        <a:t>TC3</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Simple</a:t>
                      </a:r>
                    </a:p>
                  </a:txBody>
                  <a:tcPr/>
                </a:tc>
                <a:tc>
                  <a:txBody>
                    <a:bodyPr/>
                    <a:lstStyle/>
                    <a:p>
                      <a:r>
                        <a:rPr lang="en-US" dirty="0" smtClean="0"/>
                        <a:t>4</a:t>
                      </a:r>
                      <a:endParaRPr lang="en-US" dirty="0"/>
                    </a:p>
                  </a:txBody>
                  <a:tcPr/>
                </a:tc>
              </a:tr>
              <a:tr h="351346">
                <a:tc>
                  <a:txBody>
                    <a:bodyPr/>
                    <a:lstStyle/>
                    <a:p>
                      <a:r>
                        <a:rPr lang="en-US" dirty="0" smtClean="0"/>
                        <a:t>4</a:t>
                      </a:r>
                      <a:endParaRPr lang="en-US" dirty="0"/>
                    </a:p>
                  </a:txBody>
                  <a:tcPr/>
                </a:tc>
                <a:tc>
                  <a:txBody>
                    <a:bodyPr/>
                    <a:lstStyle/>
                    <a:p>
                      <a:r>
                        <a:rPr lang="en-US" dirty="0" smtClean="0"/>
                        <a:t>TC4</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Simple</a:t>
                      </a:r>
                    </a:p>
                  </a:txBody>
                  <a:tcPr/>
                </a:tc>
                <a:tc>
                  <a:txBody>
                    <a:bodyPr/>
                    <a:lstStyle/>
                    <a:p>
                      <a:r>
                        <a:rPr lang="en-US" dirty="0" smtClean="0"/>
                        <a:t>4</a:t>
                      </a:r>
                      <a:endParaRPr lang="en-US" dirty="0"/>
                    </a:p>
                  </a:txBody>
                  <a:tcPr/>
                </a:tc>
              </a:tr>
              <a:tr h="351346">
                <a:tc>
                  <a:txBody>
                    <a:bodyPr/>
                    <a:lstStyle/>
                    <a:p>
                      <a:r>
                        <a:rPr lang="en-US" dirty="0" smtClean="0"/>
                        <a:t>5</a:t>
                      </a:r>
                      <a:endParaRPr lang="en-US" dirty="0"/>
                    </a:p>
                  </a:txBody>
                  <a:tcPr/>
                </a:tc>
                <a:tc>
                  <a:txBody>
                    <a:bodyPr/>
                    <a:lstStyle/>
                    <a:p>
                      <a:r>
                        <a:rPr lang="en-US" dirty="0" smtClean="0"/>
                        <a:t>TC5</a:t>
                      </a:r>
                      <a:endParaRPr lang="en-US" dirty="0"/>
                    </a:p>
                  </a:txBody>
                  <a:tcPr/>
                </a:tc>
                <a:tc>
                  <a:txBody>
                    <a:bodyPr/>
                    <a:lstStyle/>
                    <a:p>
                      <a:r>
                        <a:rPr lang="en-US" dirty="0" smtClean="0"/>
                        <a:t>Medium</a:t>
                      </a:r>
                      <a:endParaRPr lang="en-US" dirty="0"/>
                    </a:p>
                  </a:txBody>
                  <a:tcPr/>
                </a:tc>
                <a:tc>
                  <a:txBody>
                    <a:bodyPr/>
                    <a:lstStyle/>
                    <a:p>
                      <a:r>
                        <a:rPr lang="en-US" dirty="0" smtClean="0"/>
                        <a:t>8</a:t>
                      </a:r>
                      <a:endParaRPr lang="en-US" dirty="0"/>
                    </a:p>
                  </a:txBody>
                  <a:tcPr/>
                </a:tc>
              </a:tr>
              <a:tr h="351346">
                <a:tc>
                  <a:txBody>
                    <a:bodyPr/>
                    <a:lstStyle/>
                    <a:p>
                      <a:r>
                        <a:rPr lang="en-US" dirty="0" smtClean="0"/>
                        <a:t>6</a:t>
                      </a:r>
                      <a:endParaRPr lang="en-US" dirty="0"/>
                    </a:p>
                  </a:txBody>
                  <a:tcPr/>
                </a:tc>
                <a:tc>
                  <a:txBody>
                    <a:bodyPr/>
                    <a:lstStyle/>
                    <a:p>
                      <a:r>
                        <a:rPr lang="en-US" dirty="0" smtClean="0"/>
                        <a:t>TC6</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Medium</a:t>
                      </a:r>
                    </a:p>
                  </a:txBody>
                  <a:tcPr/>
                </a:tc>
                <a:tc>
                  <a:txBody>
                    <a:bodyPr/>
                    <a:lstStyle/>
                    <a:p>
                      <a:r>
                        <a:rPr lang="en-US" dirty="0" smtClean="0"/>
                        <a:t>8</a:t>
                      </a:r>
                      <a:endParaRPr lang="en-US" dirty="0"/>
                    </a:p>
                  </a:txBody>
                  <a:tcPr/>
                </a:tc>
              </a:tr>
              <a:tr h="351346">
                <a:tc>
                  <a:txBody>
                    <a:bodyPr/>
                    <a:lstStyle/>
                    <a:p>
                      <a:r>
                        <a:rPr lang="en-US" dirty="0" smtClean="0"/>
                        <a:t>7</a:t>
                      </a:r>
                      <a:endParaRPr lang="en-US" dirty="0"/>
                    </a:p>
                  </a:txBody>
                  <a:tcPr/>
                </a:tc>
                <a:tc>
                  <a:txBody>
                    <a:bodyPr/>
                    <a:lstStyle/>
                    <a:p>
                      <a:r>
                        <a:rPr lang="en-US" dirty="0" smtClean="0"/>
                        <a:t>TC7</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Medium</a:t>
                      </a:r>
                    </a:p>
                  </a:txBody>
                  <a:tcPr/>
                </a:tc>
                <a:tc>
                  <a:txBody>
                    <a:bodyPr/>
                    <a:lstStyle/>
                    <a:p>
                      <a:r>
                        <a:rPr lang="en-US" dirty="0" smtClean="0"/>
                        <a:t>8</a:t>
                      </a:r>
                      <a:endParaRPr lang="en-US" dirty="0"/>
                    </a:p>
                  </a:txBody>
                  <a:tcPr/>
                </a:tc>
              </a:tr>
              <a:tr h="351346">
                <a:tc>
                  <a:txBody>
                    <a:bodyPr/>
                    <a:lstStyle/>
                    <a:p>
                      <a:r>
                        <a:rPr lang="en-US" dirty="0" smtClean="0"/>
                        <a:t>8</a:t>
                      </a:r>
                      <a:endParaRPr lang="en-US" dirty="0"/>
                    </a:p>
                  </a:txBody>
                  <a:tcPr/>
                </a:tc>
                <a:tc>
                  <a:txBody>
                    <a:bodyPr/>
                    <a:lstStyle/>
                    <a:p>
                      <a:r>
                        <a:rPr lang="en-US" dirty="0" smtClean="0"/>
                        <a:t>TC8</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Complex</a:t>
                      </a:r>
                    </a:p>
                  </a:txBody>
                  <a:tcPr/>
                </a:tc>
                <a:tc>
                  <a:txBody>
                    <a:bodyPr/>
                    <a:lstStyle/>
                    <a:p>
                      <a:r>
                        <a:rPr lang="en-US" dirty="0" smtClean="0"/>
                        <a:t>13</a:t>
                      </a:r>
                      <a:endParaRPr lang="en-US" dirty="0"/>
                    </a:p>
                  </a:txBody>
                  <a:tcPr/>
                </a:tc>
              </a:tr>
              <a:tr h="351346">
                <a:tc>
                  <a:txBody>
                    <a:bodyPr/>
                    <a:lstStyle/>
                    <a:p>
                      <a:r>
                        <a:rPr lang="en-US" dirty="0" smtClean="0"/>
                        <a:t>9</a:t>
                      </a:r>
                      <a:endParaRPr lang="en-US" dirty="0"/>
                    </a:p>
                  </a:txBody>
                  <a:tcPr/>
                </a:tc>
                <a:tc>
                  <a:txBody>
                    <a:bodyPr/>
                    <a:lstStyle/>
                    <a:p>
                      <a:r>
                        <a:rPr lang="en-US" dirty="0" smtClean="0"/>
                        <a:t>TC9</a:t>
                      </a:r>
                      <a:endParaRPr lang="en-US" dirty="0"/>
                    </a:p>
                  </a:txBody>
                  <a:tcPr/>
                </a:tc>
                <a:tc>
                  <a:txBody>
                    <a:bodyPr/>
                    <a:lstStyle/>
                    <a:p>
                      <a:r>
                        <a:rPr lang="en-US" dirty="0" smtClean="0"/>
                        <a:t>Complex</a:t>
                      </a:r>
                      <a:endParaRPr lang="en-US" dirty="0"/>
                    </a:p>
                  </a:txBody>
                  <a:tcPr/>
                </a:tc>
                <a:tc>
                  <a:txBody>
                    <a:bodyPr/>
                    <a:lstStyle/>
                    <a:p>
                      <a:r>
                        <a:rPr lang="en-US" dirty="0" smtClean="0"/>
                        <a:t>13</a:t>
                      </a:r>
                      <a:endParaRPr lang="en-US" dirty="0"/>
                    </a:p>
                  </a:txBody>
                  <a:tcPr/>
                </a:tc>
              </a:tr>
              <a:tr h="351346">
                <a:tc>
                  <a:txBody>
                    <a:bodyPr/>
                    <a:lstStyle/>
                    <a:p>
                      <a:r>
                        <a:rPr lang="en-US" dirty="0" smtClean="0"/>
                        <a:t>10</a:t>
                      </a:r>
                      <a:endParaRPr lang="en-US" dirty="0"/>
                    </a:p>
                  </a:txBody>
                  <a:tcPr/>
                </a:tc>
                <a:tc>
                  <a:txBody>
                    <a:bodyPr/>
                    <a:lstStyle/>
                    <a:p>
                      <a:r>
                        <a:rPr lang="en-US" dirty="0" smtClean="0"/>
                        <a:t>TC10</a:t>
                      </a:r>
                      <a:endParaRPr lang="en-US" dirty="0"/>
                    </a:p>
                  </a:txBody>
                  <a:tcPr/>
                </a:tc>
                <a:tc>
                  <a:txBody>
                    <a:bodyPr/>
                    <a:lstStyle/>
                    <a:p>
                      <a:r>
                        <a:rPr lang="en-US" dirty="0" smtClean="0"/>
                        <a:t>Simple</a:t>
                      </a:r>
                      <a:endParaRPr lang="en-US" dirty="0"/>
                    </a:p>
                  </a:txBody>
                  <a:tcPr/>
                </a:tc>
                <a:tc>
                  <a:txBody>
                    <a:bodyPr/>
                    <a:lstStyle/>
                    <a:p>
                      <a:r>
                        <a:rPr lang="en-US" dirty="0" smtClean="0"/>
                        <a:t>4</a:t>
                      </a:r>
                      <a:endParaRPr lang="en-US" dirty="0"/>
                    </a:p>
                  </a:txBody>
                  <a:tcPr/>
                </a:tc>
              </a:tr>
              <a:tr h="351346">
                <a:tc>
                  <a:txBody>
                    <a:bodyPr/>
                    <a:lstStyle/>
                    <a:p>
                      <a:r>
                        <a:rPr lang="en-US" dirty="0" smtClean="0"/>
                        <a:t>11</a:t>
                      </a:r>
                      <a:endParaRPr lang="en-US" dirty="0"/>
                    </a:p>
                  </a:txBody>
                  <a:tcPr/>
                </a:tc>
                <a:tc>
                  <a:txBody>
                    <a:bodyPr/>
                    <a:lstStyle/>
                    <a:p>
                      <a:r>
                        <a:rPr lang="en-US" dirty="0" smtClean="0"/>
                        <a:t>TC11</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Simple</a:t>
                      </a:r>
                    </a:p>
                  </a:txBody>
                  <a:tcPr/>
                </a:tc>
                <a:tc>
                  <a:txBody>
                    <a:bodyPr/>
                    <a:lstStyle/>
                    <a:p>
                      <a:r>
                        <a:rPr lang="en-US" dirty="0" smtClean="0"/>
                        <a:t>4</a:t>
                      </a:r>
                      <a:endParaRPr lang="en-US" dirty="0"/>
                    </a:p>
                  </a:txBody>
                  <a:tcPr/>
                </a:tc>
              </a:tr>
              <a:tr h="351346">
                <a:tc>
                  <a:txBody>
                    <a:bodyPr/>
                    <a:lstStyle/>
                    <a:p>
                      <a:endParaRPr lang="en-US" dirty="0"/>
                    </a:p>
                  </a:txBody>
                  <a:tcPr/>
                </a:tc>
                <a:tc>
                  <a:txBody>
                    <a:bodyPr/>
                    <a:lstStyle/>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Total</a:t>
                      </a:r>
                    </a:p>
                  </a:txBody>
                  <a:tcPr/>
                </a:tc>
                <a:tc>
                  <a:txBody>
                    <a:bodyPr/>
                    <a:lstStyle/>
                    <a:p>
                      <a:r>
                        <a:rPr lang="en-US" dirty="0" smtClean="0"/>
                        <a:t>74</a:t>
                      </a:r>
                      <a:endParaRPr lang="en-US" dirty="0"/>
                    </a:p>
                  </a:txBody>
                  <a:tcPr/>
                </a:tc>
              </a:tr>
            </a:tbl>
          </a:graphicData>
        </a:graphic>
      </p:graphicFrame>
      <p:sp>
        <p:nvSpPr>
          <p:cNvPr id="5" name="TextBox 4"/>
          <p:cNvSpPr txBox="1"/>
          <p:nvPr/>
        </p:nvSpPr>
        <p:spPr>
          <a:xfrm>
            <a:off x="462845" y="293511"/>
            <a:ext cx="4426212" cy="646331"/>
          </a:xfrm>
          <a:prstGeom prst="rect">
            <a:avLst/>
          </a:prstGeom>
          <a:noFill/>
        </p:spPr>
        <p:txBody>
          <a:bodyPr wrap="none" rtlCol="0">
            <a:spAutoFit/>
          </a:bodyPr>
          <a:lstStyle/>
          <a:p>
            <a:r>
              <a:rPr lang="en-US" i="1" dirty="0"/>
              <a:t>Calculate TCP for Test Case Execution</a:t>
            </a:r>
          </a:p>
          <a:p>
            <a:endParaRPr lang="en-US" dirty="0"/>
          </a:p>
        </p:txBody>
      </p:sp>
    </p:spTree>
    <p:extLst>
      <p:ext uri="{BB962C8B-B14F-4D97-AF65-F5344CB8AC3E}">
        <p14:creationId xmlns:p14="http://schemas.microsoft.com/office/powerpoint/2010/main" val="84048294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685800" y="249383"/>
            <a:ext cx="10820400" cy="4688378"/>
          </a:xfrm>
        </p:spPr>
        <p:txBody>
          <a:bodyPr/>
          <a:lstStyle/>
          <a:p>
            <a:r>
              <a:rPr lang="en-US" dirty="0" smtClean="0"/>
              <a:t>Productivity</a:t>
            </a:r>
          </a:p>
          <a:p>
            <a:r>
              <a:rPr lang="en-US" dirty="0" smtClean="0"/>
              <a:t>For Generation=2</a:t>
            </a:r>
          </a:p>
          <a:p>
            <a:r>
              <a:rPr lang="en-US" dirty="0" smtClean="0"/>
              <a:t>For Execution=5</a:t>
            </a:r>
          </a:p>
          <a:p>
            <a:endParaRPr lang="en-US" dirty="0"/>
          </a:p>
        </p:txBody>
      </p:sp>
      <p:sp>
        <p:nvSpPr>
          <p:cNvPr id="5" name="Rectangle 4"/>
          <p:cNvSpPr/>
          <p:nvPr/>
        </p:nvSpPr>
        <p:spPr>
          <a:xfrm>
            <a:off x="953192" y="1676736"/>
            <a:ext cx="10435243" cy="4524315"/>
          </a:xfrm>
          <a:prstGeom prst="rect">
            <a:avLst/>
          </a:prstGeom>
        </p:spPr>
        <p:txBody>
          <a:bodyPr wrap="square">
            <a:spAutoFit/>
          </a:bodyPr>
          <a:lstStyle/>
          <a:p>
            <a:pPr marL="342900" indent="-342900">
              <a:buAutoNum type="arabicPeriod"/>
            </a:pPr>
            <a:r>
              <a:rPr lang="en-US" dirty="0" smtClean="0"/>
              <a:t>Test </a:t>
            </a:r>
            <a:r>
              <a:rPr lang="en-US" dirty="0"/>
              <a:t>Preparation Productivity (TCP/person hrs</a:t>
            </a:r>
            <a:r>
              <a:rPr lang="en-US" dirty="0" smtClean="0"/>
              <a:t>.): Organisation </a:t>
            </a:r>
            <a:r>
              <a:rPr lang="en-US" dirty="0"/>
              <a:t>Level Productivity in </a:t>
            </a:r>
            <a:r>
              <a:rPr lang="en-US" dirty="0" smtClean="0"/>
              <a:t>TCP/person </a:t>
            </a:r>
            <a:r>
              <a:rPr lang="en-US" dirty="0" err="1" smtClean="0"/>
              <a:t>hrs</a:t>
            </a:r>
            <a:r>
              <a:rPr lang="en-US" dirty="0" smtClean="0"/>
              <a:t> =2</a:t>
            </a:r>
            <a:r>
              <a:rPr lang="en-US" dirty="0"/>
              <a:t/>
            </a:r>
            <a:br>
              <a:rPr lang="en-US" dirty="0"/>
            </a:br>
            <a:r>
              <a:rPr lang="en-US" dirty="0"/>
              <a:t>2. Test Execution Productivity (TCP/person hrs</a:t>
            </a:r>
            <a:r>
              <a:rPr lang="en-US" dirty="0" smtClean="0"/>
              <a:t>.): Organisation </a:t>
            </a:r>
            <a:r>
              <a:rPr lang="en-US" dirty="0"/>
              <a:t>Level Productivity in TCP/person</a:t>
            </a:r>
            <a:br>
              <a:rPr lang="en-US" dirty="0"/>
            </a:br>
            <a:r>
              <a:rPr lang="en-US" dirty="0" err="1" smtClean="0"/>
              <a:t>hrs</a:t>
            </a:r>
            <a:r>
              <a:rPr lang="en-US" dirty="0" smtClean="0"/>
              <a:t> = 5</a:t>
            </a:r>
            <a:r>
              <a:rPr lang="en-US" dirty="0"/>
              <a:t/>
            </a:r>
            <a:br>
              <a:rPr lang="en-US" dirty="0"/>
            </a:br>
            <a:r>
              <a:rPr lang="en-US" dirty="0"/>
              <a:t>3. One time task (person hrs</a:t>
            </a:r>
            <a:r>
              <a:rPr lang="en-US" dirty="0" smtClean="0"/>
              <a:t>.)=0</a:t>
            </a:r>
            <a:r>
              <a:rPr lang="en-US" dirty="0"/>
              <a:t/>
            </a:r>
            <a:br>
              <a:rPr lang="en-US" dirty="0"/>
            </a:br>
            <a:r>
              <a:rPr lang="en-US" dirty="0"/>
              <a:t>4. Miscellaneous task (person hrs</a:t>
            </a:r>
            <a:r>
              <a:rPr lang="en-US" dirty="0" smtClean="0"/>
              <a:t>.)=0</a:t>
            </a:r>
            <a:r>
              <a:rPr lang="en-US" dirty="0"/>
              <a:t/>
            </a:r>
            <a:br>
              <a:rPr lang="en-US" dirty="0"/>
            </a:br>
            <a:r>
              <a:rPr lang="en-US" dirty="0"/>
              <a:t>5. Test case Generation effort = (</a:t>
            </a:r>
            <a:r>
              <a:rPr lang="en-US" dirty="0" smtClean="0"/>
              <a:t>test </a:t>
            </a:r>
            <a:r>
              <a:rPr lang="en-US" dirty="0"/>
              <a:t>case preparation </a:t>
            </a:r>
            <a:r>
              <a:rPr lang="en-US" dirty="0" smtClean="0"/>
              <a:t>x preparation </a:t>
            </a:r>
            <a:r>
              <a:rPr lang="en-US" dirty="0"/>
              <a:t>adjustment factor)/ test </a:t>
            </a:r>
            <a:r>
              <a:rPr lang="en-US" dirty="0" smtClean="0"/>
              <a:t>preparation productivity.= 43 PH</a:t>
            </a:r>
            <a:r>
              <a:rPr lang="en-US" dirty="0"/>
              <a:t/>
            </a:r>
            <a:br>
              <a:rPr lang="en-US" dirty="0"/>
            </a:br>
            <a:r>
              <a:rPr lang="en-US" dirty="0"/>
              <a:t>6. Test case execution effort = (test case execution </a:t>
            </a:r>
            <a:r>
              <a:rPr lang="en-US" dirty="0" smtClean="0"/>
              <a:t>x execution </a:t>
            </a:r>
            <a:r>
              <a:rPr lang="en-US" dirty="0"/>
              <a:t>adjustment factor)/ test </a:t>
            </a:r>
            <a:r>
              <a:rPr lang="en-US" dirty="0" smtClean="0"/>
              <a:t>execution productivity.=14.8 PH</a:t>
            </a:r>
            <a:r>
              <a:rPr lang="en-US" dirty="0"/>
              <a:t/>
            </a:r>
            <a:br>
              <a:rPr lang="en-US" dirty="0"/>
            </a:br>
            <a:endParaRPr lang="en-US" dirty="0" smtClean="0"/>
          </a:p>
          <a:p>
            <a:r>
              <a:rPr lang="en-US" dirty="0" smtClean="0"/>
              <a:t>Total Effort= 43+14.8+0+0=57.8 PH</a:t>
            </a:r>
          </a:p>
          <a:p>
            <a:endParaRPr lang="en-US" dirty="0"/>
          </a:p>
          <a:p>
            <a:r>
              <a:rPr lang="en-US" dirty="0" smtClean="0"/>
              <a:t>Time using COCOMO</a:t>
            </a:r>
          </a:p>
          <a:p>
            <a:r>
              <a:rPr lang="en-US" dirty="0" smtClean="0"/>
              <a:t>T=2.5*(57.8)^.38=11.68 H</a:t>
            </a:r>
            <a:endParaRPr lang="en-US" dirty="0"/>
          </a:p>
        </p:txBody>
      </p:sp>
    </p:spTree>
    <p:extLst>
      <p:ext uri="{BB962C8B-B14F-4D97-AF65-F5344CB8AC3E}">
        <p14:creationId xmlns:p14="http://schemas.microsoft.com/office/powerpoint/2010/main" val="138100194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8846" y="346685"/>
            <a:ext cx="8610600" cy="822661"/>
          </a:xfrm>
        </p:spPr>
        <p:txBody>
          <a:bodyPr>
            <a:normAutofit fontScale="90000"/>
          </a:bodyPr>
          <a:lstStyle/>
          <a:p>
            <a:r>
              <a:rPr lang="en-US" dirty="0"/>
              <a:t>TESTING AUTOMATION TIME </a:t>
            </a:r>
            <a:br>
              <a:rPr lang="en-US" dirty="0"/>
            </a:br>
            <a:endParaRPr lang="en-US" dirty="0"/>
          </a:p>
        </p:txBody>
      </p:sp>
      <p:sp>
        <p:nvSpPr>
          <p:cNvPr id="4" name="Content Placeholder 2"/>
          <p:cNvSpPr>
            <a:spLocks noGrp="1"/>
          </p:cNvSpPr>
          <p:nvPr>
            <p:ph idx="1"/>
          </p:nvPr>
        </p:nvSpPr>
        <p:spPr>
          <a:xfrm>
            <a:off x="685800" y="853256"/>
            <a:ext cx="10820400" cy="5365430"/>
          </a:xfrm>
        </p:spPr>
        <p:txBody>
          <a:bodyPr/>
          <a:lstStyle/>
          <a:p>
            <a:pPr marL="457200" indent="-457200">
              <a:buAutoNum type="arabicPeriod"/>
            </a:pPr>
            <a:r>
              <a:rPr lang="en-US" sz="2600" dirty="0" smtClean="0"/>
              <a:t>Manual test case execution(Tm)=11.68H</a:t>
            </a:r>
          </a:p>
          <a:p>
            <a:pPr marL="457200" indent="-457200">
              <a:buAutoNum type="arabicPeriod"/>
            </a:pPr>
            <a:r>
              <a:rPr lang="en-US" sz="2600" dirty="0" smtClean="0"/>
              <a:t>Script Development=.5H</a:t>
            </a:r>
          </a:p>
          <a:p>
            <a:pPr marL="457200" indent="-457200">
              <a:buAutoNum type="arabicPeriod"/>
            </a:pPr>
            <a:r>
              <a:rPr lang="en-US" sz="2600" dirty="0" smtClean="0"/>
              <a:t>Script Execution=0.002H</a:t>
            </a:r>
          </a:p>
          <a:p>
            <a:pPr marL="457200" indent="-457200">
              <a:buAutoNum type="arabicPeriod"/>
            </a:pPr>
            <a:r>
              <a:rPr lang="en-US" sz="2600" dirty="0" smtClean="0"/>
              <a:t>Verification=0H</a:t>
            </a:r>
          </a:p>
          <a:p>
            <a:pPr marL="457200" indent="-457200">
              <a:buAutoNum type="arabicPeriod"/>
            </a:pPr>
            <a:r>
              <a:rPr lang="en-US" sz="2600" dirty="0" smtClean="0"/>
              <a:t>Action points=0H</a:t>
            </a:r>
          </a:p>
          <a:p>
            <a:pPr marL="0" indent="0">
              <a:buNone/>
            </a:pPr>
            <a:endParaRPr lang="en-US" sz="2600" dirty="0" smtClean="0"/>
          </a:p>
          <a:p>
            <a:pPr marL="0" indent="0">
              <a:buNone/>
            </a:pPr>
            <a:r>
              <a:rPr lang="en-US" sz="2600" dirty="0" smtClean="0"/>
              <a:t>Time in Scripting=</a:t>
            </a:r>
            <a:r>
              <a:rPr lang="en-US" sz="2600" dirty="0"/>
              <a:t> .</a:t>
            </a:r>
            <a:r>
              <a:rPr lang="en-US" sz="2600" dirty="0" smtClean="0"/>
              <a:t>5</a:t>
            </a:r>
            <a:r>
              <a:rPr lang="en-US" sz="2600" dirty="0"/>
              <a:t>+.002+0+0=0.502H </a:t>
            </a:r>
            <a:endParaRPr lang="en-US" sz="2600" dirty="0" smtClean="0"/>
          </a:p>
          <a:p>
            <a:pPr marL="0" indent="0">
              <a:buNone/>
            </a:pPr>
            <a:r>
              <a:rPr lang="en-US" sz="2600" dirty="0" smtClean="0"/>
              <a:t>Total Time=0.502+11.68=12.18H</a:t>
            </a:r>
          </a:p>
          <a:p>
            <a:pPr marL="0" indent="0">
              <a:buNone/>
            </a:pPr>
            <a:r>
              <a:rPr lang="en-US" dirty="0" smtClean="0"/>
              <a:t> </a:t>
            </a:r>
            <a:endParaRPr lang="en-US" dirty="0"/>
          </a:p>
        </p:txBody>
      </p:sp>
    </p:spTree>
    <p:extLst>
      <p:ext uri="{BB962C8B-B14F-4D97-AF65-F5344CB8AC3E}">
        <p14:creationId xmlns:p14="http://schemas.microsoft.com/office/powerpoint/2010/main" val="225942277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873022" y="767644"/>
            <a:ext cx="8610600" cy="1293028"/>
          </a:xfrm>
        </p:spPr>
        <p:txBody>
          <a:bodyPr/>
          <a:lstStyle/>
          <a:p>
            <a:r>
              <a:rPr lang="en-US" dirty="0" smtClean="0"/>
              <a:t>CoMPARISON TABLE</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882730424"/>
              </p:ext>
            </p:extLst>
          </p:nvPr>
        </p:nvGraphicFramePr>
        <p:xfrm>
          <a:off x="1377245" y="2415821"/>
          <a:ext cx="9832622" cy="3061922"/>
        </p:xfrm>
        <a:graphic>
          <a:graphicData uri="http://schemas.openxmlformats.org/drawingml/2006/table">
            <a:tbl>
              <a:tblPr firstRow="1" firstCol="1" bandRow="1">
                <a:tableStyleId>{5C22544A-7EE6-4342-B048-85BDC9FD1C3A}</a:tableStyleId>
              </a:tblPr>
              <a:tblGrid>
                <a:gridCol w="1439025"/>
                <a:gridCol w="1767019"/>
                <a:gridCol w="1546578"/>
                <a:gridCol w="1591733"/>
                <a:gridCol w="1636889"/>
                <a:gridCol w="1851378"/>
              </a:tblGrid>
              <a:tr h="891824">
                <a:tc>
                  <a:txBody>
                    <a:bodyPr/>
                    <a:lstStyle/>
                    <a:p>
                      <a:pPr marL="0" marR="0">
                        <a:lnSpc>
                          <a:spcPct val="107000"/>
                        </a:lnSpc>
                        <a:spcBef>
                          <a:spcPts val="0"/>
                        </a:spcBef>
                        <a:spcAft>
                          <a:spcPts val="0"/>
                        </a:spcAft>
                      </a:pPr>
                      <a:r>
                        <a:rPr lang="en-US" sz="1400" dirty="0">
                          <a:effectLst/>
                        </a:rPr>
                        <a:t>VERSION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MANUAL</a:t>
                      </a:r>
                      <a:endParaRPr lang="en-US" sz="1100">
                        <a:effectLst/>
                      </a:endParaRPr>
                    </a:p>
                    <a:p>
                      <a:pPr marL="0" marR="0">
                        <a:lnSpc>
                          <a:spcPct val="107000"/>
                        </a:lnSpc>
                        <a:spcBef>
                          <a:spcPts val="0"/>
                        </a:spcBef>
                        <a:spcAft>
                          <a:spcPts val="0"/>
                        </a:spcAft>
                      </a:pPr>
                      <a:r>
                        <a:rPr lang="en-US" sz="1400">
                          <a:effectLst/>
                        </a:rPr>
                        <a:t>TESTING TIME™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AUTOMATED</a:t>
                      </a:r>
                      <a:endParaRPr lang="en-US" sz="1100">
                        <a:effectLst/>
                      </a:endParaRPr>
                    </a:p>
                    <a:p>
                      <a:pPr marL="0" marR="0">
                        <a:lnSpc>
                          <a:spcPct val="107000"/>
                        </a:lnSpc>
                        <a:spcBef>
                          <a:spcPts val="0"/>
                        </a:spcBef>
                        <a:spcAft>
                          <a:spcPts val="0"/>
                        </a:spcAft>
                      </a:pPr>
                      <a:r>
                        <a:rPr lang="en-US" sz="1400">
                          <a:effectLst/>
                        </a:rPr>
                        <a:t>TESTING TIME(Ta)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TIME DIFFERENCE</a:t>
                      </a:r>
                      <a:endParaRPr lang="en-US" sz="1100">
                        <a:effectLst/>
                      </a:endParaRPr>
                    </a:p>
                    <a:p>
                      <a:pPr marL="0" marR="0">
                        <a:lnSpc>
                          <a:spcPct val="107000"/>
                        </a:lnSpc>
                        <a:spcBef>
                          <a:spcPts val="0"/>
                        </a:spcBef>
                        <a:spcAft>
                          <a:spcPts val="0"/>
                        </a:spcAft>
                      </a:pPr>
                      <a:r>
                        <a:rPr lang="en-US" sz="1400">
                          <a:effectLst/>
                        </a:rPr>
                        <a:t>(Tm-Ta)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 GAIN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 AUTOMATION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62844">
                <a:tc>
                  <a:txBody>
                    <a:bodyPr/>
                    <a:lstStyle/>
                    <a:p>
                      <a:pPr marL="0" marR="0">
                        <a:lnSpc>
                          <a:spcPct val="107000"/>
                        </a:lnSpc>
                        <a:spcBef>
                          <a:spcPts val="0"/>
                        </a:spcBef>
                        <a:spcAft>
                          <a:spcPts val="0"/>
                        </a:spcAft>
                      </a:pPr>
                      <a:r>
                        <a:rPr lang="en-US" sz="140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11.68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12.18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-0.5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-4.3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100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83822">
                <a:tc>
                  <a:txBody>
                    <a:bodyPr/>
                    <a:lstStyle/>
                    <a:p>
                      <a:pPr marL="0" marR="0">
                        <a:lnSpc>
                          <a:spcPct val="107000"/>
                        </a:lnSpc>
                        <a:spcBef>
                          <a:spcPts val="0"/>
                        </a:spcBef>
                        <a:spcAft>
                          <a:spcPts val="0"/>
                        </a:spcAft>
                      </a:pPr>
                      <a:r>
                        <a:rPr lang="en-US" sz="1400">
                          <a:effectLst/>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13.80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9.31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effectLst/>
                        </a:rPr>
                        <a:t>4.49</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32.54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78.6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41144">
                <a:tc>
                  <a:txBody>
                    <a:bodyPr/>
                    <a:lstStyle/>
                    <a:p>
                      <a:pPr marL="0" marR="0">
                        <a:lnSpc>
                          <a:spcPct val="107000"/>
                        </a:lnSpc>
                        <a:spcBef>
                          <a:spcPts val="0"/>
                        </a:spcBef>
                        <a:spcAft>
                          <a:spcPts val="0"/>
                        </a:spcAft>
                      </a:pPr>
                      <a:r>
                        <a:rPr lang="en-US" sz="140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15.64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12.60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3.04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19.44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61.11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41144">
                <a:tc>
                  <a:txBody>
                    <a:bodyPr/>
                    <a:lstStyle/>
                    <a:p>
                      <a:pPr marL="0" marR="0">
                        <a:lnSpc>
                          <a:spcPct val="107000"/>
                        </a:lnSpc>
                        <a:spcBef>
                          <a:spcPts val="0"/>
                        </a:spcBef>
                        <a:spcAft>
                          <a:spcPts val="0"/>
                        </a:spcAft>
                      </a:pPr>
                      <a:r>
                        <a:rPr lang="en-US" sz="1400">
                          <a:effectLst/>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17.18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14.75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2.43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14.14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50.00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41144">
                <a:tc>
                  <a:txBody>
                    <a:bodyPr/>
                    <a:lstStyle/>
                    <a:p>
                      <a:pPr marL="0" marR="0">
                        <a:lnSpc>
                          <a:spcPct val="107000"/>
                        </a:lnSpc>
                        <a:spcBef>
                          <a:spcPts val="0"/>
                        </a:spcBef>
                        <a:spcAft>
                          <a:spcPts val="0"/>
                        </a:spcAft>
                      </a:pPr>
                      <a:r>
                        <a:rPr lang="en-US" sz="1400">
                          <a:effectLst/>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effectLst/>
                        </a:rPr>
                        <a:t>18.55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effectLst/>
                        </a:rPr>
                        <a:t>16.49</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2.06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11.10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effectLst/>
                        </a:rPr>
                        <a:t>40.74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269912994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 TABLE(cumulative)</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276668645"/>
              </p:ext>
            </p:extLst>
          </p:nvPr>
        </p:nvGraphicFramePr>
        <p:xfrm>
          <a:off x="1392638" y="2593774"/>
          <a:ext cx="9839806" cy="2894017"/>
        </p:xfrm>
        <a:graphic>
          <a:graphicData uri="http://schemas.openxmlformats.org/drawingml/2006/table">
            <a:tbl>
              <a:tblPr firstRow="1" firstCol="1" bandRow="1">
                <a:tableStyleId>{5C22544A-7EE6-4342-B048-85BDC9FD1C3A}</a:tableStyleId>
              </a:tblPr>
              <a:tblGrid>
                <a:gridCol w="1529214"/>
                <a:gridCol w="1684015"/>
                <a:gridCol w="1524000"/>
                <a:gridCol w="1659466"/>
                <a:gridCol w="1727200"/>
                <a:gridCol w="1715911"/>
              </a:tblGrid>
              <a:tr h="897777">
                <a:tc>
                  <a:txBody>
                    <a:bodyPr/>
                    <a:lstStyle/>
                    <a:p>
                      <a:pPr marL="0" marR="0">
                        <a:lnSpc>
                          <a:spcPct val="107000"/>
                        </a:lnSpc>
                        <a:spcBef>
                          <a:spcPts val="0"/>
                        </a:spcBef>
                        <a:spcAft>
                          <a:spcPts val="0"/>
                        </a:spcAft>
                      </a:pPr>
                      <a:r>
                        <a:rPr lang="en-US" sz="1400" baseline="0">
                          <a:effectLst/>
                        </a:rPr>
                        <a:t>VERSION</a:t>
                      </a:r>
                      <a:endParaRPr lang="en-US" sz="1100" baseline="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baseline="0">
                          <a:effectLst/>
                        </a:rPr>
                        <a:t>MANUAL</a:t>
                      </a:r>
                      <a:endParaRPr lang="en-US" sz="1100" baseline="0">
                        <a:effectLst/>
                      </a:endParaRPr>
                    </a:p>
                    <a:p>
                      <a:pPr marL="0" marR="0">
                        <a:lnSpc>
                          <a:spcPct val="107000"/>
                        </a:lnSpc>
                        <a:spcBef>
                          <a:spcPts val="0"/>
                        </a:spcBef>
                        <a:spcAft>
                          <a:spcPts val="0"/>
                        </a:spcAft>
                      </a:pPr>
                      <a:r>
                        <a:rPr lang="en-US" sz="1400" baseline="0">
                          <a:effectLst/>
                        </a:rPr>
                        <a:t>TESTING TIME™</a:t>
                      </a:r>
                      <a:endParaRPr lang="en-US" sz="1100" baseline="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baseline="0">
                          <a:effectLst/>
                        </a:rPr>
                        <a:t>AUTOMATED</a:t>
                      </a:r>
                      <a:endParaRPr lang="en-US" sz="1100" baseline="0">
                        <a:effectLst/>
                      </a:endParaRPr>
                    </a:p>
                    <a:p>
                      <a:pPr marL="0" marR="0">
                        <a:lnSpc>
                          <a:spcPct val="107000"/>
                        </a:lnSpc>
                        <a:spcBef>
                          <a:spcPts val="0"/>
                        </a:spcBef>
                        <a:spcAft>
                          <a:spcPts val="0"/>
                        </a:spcAft>
                      </a:pPr>
                      <a:r>
                        <a:rPr lang="en-US" sz="1400" baseline="0">
                          <a:effectLst/>
                        </a:rPr>
                        <a:t>TESTING TIME(Ta)</a:t>
                      </a:r>
                      <a:endParaRPr lang="en-US" sz="1100" baseline="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baseline="0">
                          <a:effectLst/>
                        </a:rPr>
                        <a:t>TIME DIFFERENCE</a:t>
                      </a:r>
                      <a:endParaRPr lang="en-US" sz="1100" baseline="0">
                        <a:effectLst/>
                      </a:endParaRPr>
                    </a:p>
                    <a:p>
                      <a:pPr marL="0" marR="0">
                        <a:lnSpc>
                          <a:spcPct val="107000"/>
                        </a:lnSpc>
                        <a:spcBef>
                          <a:spcPts val="0"/>
                        </a:spcBef>
                        <a:spcAft>
                          <a:spcPts val="0"/>
                        </a:spcAft>
                      </a:pPr>
                      <a:r>
                        <a:rPr lang="en-US" sz="1400" baseline="0">
                          <a:effectLst/>
                        </a:rPr>
                        <a:t>(Tm-Ta)</a:t>
                      </a:r>
                      <a:endParaRPr lang="en-US" sz="1100" baseline="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baseline="0">
                          <a:effectLst/>
                        </a:rPr>
                        <a:t>% GAIN</a:t>
                      </a:r>
                      <a:endParaRPr lang="en-US" sz="1100" baseline="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baseline="0">
                          <a:effectLst/>
                        </a:rPr>
                        <a:t>% AUTOMATION</a:t>
                      </a:r>
                      <a:endParaRPr lang="en-US" sz="1100" baseline="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99248">
                <a:tc>
                  <a:txBody>
                    <a:bodyPr/>
                    <a:lstStyle/>
                    <a:p>
                      <a:pPr marL="0" marR="0">
                        <a:lnSpc>
                          <a:spcPct val="107000"/>
                        </a:lnSpc>
                        <a:spcBef>
                          <a:spcPts val="0"/>
                        </a:spcBef>
                        <a:spcAft>
                          <a:spcPts val="0"/>
                        </a:spcAft>
                      </a:pPr>
                      <a:r>
                        <a:rPr lang="en-US" sz="1400" baseline="0">
                          <a:effectLst/>
                        </a:rPr>
                        <a:t>1</a:t>
                      </a:r>
                      <a:endParaRPr lang="en-US" sz="1100" baseline="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baseline="0">
                          <a:effectLst/>
                        </a:rPr>
                        <a:t>11.68</a:t>
                      </a:r>
                      <a:endParaRPr lang="en-US" sz="1100" baseline="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baseline="0">
                          <a:effectLst/>
                        </a:rPr>
                        <a:t>12.18</a:t>
                      </a:r>
                      <a:endParaRPr lang="en-US" sz="1100" baseline="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baseline="0">
                          <a:effectLst/>
                        </a:rPr>
                        <a:t>-0.5</a:t>
                      </a:r>
                      <a:endParaRPr lang="en-US" sz="1100" baseline="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baseline="0">
                          <a:effectLst/>
                        </a:rPr>
                        <a:t>-4.3</a:t>
                      </a:r>
                      <a:endParaRPr lang="en-US" sz="1100" baseline="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baseline="0">
                          <a:effectLst/>
                        </a:rPr>
                        <a:t>100</a:t>
                      </a:r>
                      <a:endParaRPr lang="en-US" sz="1100" baseline="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99248">
                <a:tc>
                  <a:txBody>
                    <a:bodyPr/>
                    <a:lstStyle/>
                    <a:p>
                      <a:pPr marL="0" marR="0">
                        <a:lnSpc>
                          <a:spcPct val="107000"/>
                        </a:lnSpc>
                        <a:spcBef>
                          <a:spcPts val="0"/>
                        </a:spcBef>
                        <a:spcAft>
                          <a:spcPts val="0"/>
                        </a:spcAft>
                      </a:pPr>
                      <a:r>
                        <a:rPr lang="en-US" sz="1400" baseline="0">
                          <a:effectLst/>
                        </a:rPr>
                        <a:t>2</a:t>
                      </a:r>
                      <a:endParaRPr lang="en-US" sz="1100" baseline="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baseline="0">
                          <a:effectLst/>
                        </a:rPr>
                        <a:t>13.80</a:t>
                      </a:r>
                      <a:endParaRPr lang="en-US" sz="1100" baseline="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baseline="0" dirty="0">
                          <a:effectLst/>
                        </a:rPr>
                        <a:t>9.81</a:t>
                      </a:r>
                      <a:endParaRPr lang="en-US" sz="1100" baseline="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baseline="0">
                          <a:effectLst/>
                        </a:rPr>
                        <a:t>3.99</a:t>
                      </a:r>
                      <a:endParaRPr lang="en-US" sz="1100" baseline="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baseline="0" dirty="0">
                          <a:effectLst/>
                        </a:rPr>
                        <a:t>28.91</a:t>
                      </a:r>
                      <a:endParaRPr lang="en-US" sz="1100" baseline="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baseline="0">
                          <a:effectLst/>
                        </a:rPr>
                        <a:t>100</a:t>
                      </a:r>
                      <a:endParaRPr lang="en-US" sz="1100" baseline="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99248">
                <a:tc>
                  <a:txBody>
                    <a:bodyPr/>
                    <a:lstStyle/>
                    <a:p>
                      <a:pPr marL="0" marR="0">
                        <a:lnSpc>
                          <a:spcPct val="107000"/>
                        </a:lnSpc>
                        <a:spcBef>
                          <a:spcPts val="0"/>
                        </a:spcBef>
                        <a:spcAft>
                          <a:spcPts val="0"/>
                        </a:spcAft>
                      </a:pPr>
                      <a:r>
                        <a:rPr lang="en-US" sz="1400" baseline="0">
                          <a:effectLst/>
                        </a:rPr>
                        <a:t>3</a:t>
                      </a:r>
                      <a:endParaRPr lang="en-US" sz="1100" baseline="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baseline="0">
                          <a:effectLst/>
                        </a:rPr>
                        <a:t>15.64</a:t>
                      </a:r>
                      <a:endParaRPr lang="en-US" sz="1100" baseline="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baseline="0">
                          <a:effectLst/>
                        </a:rPr>
                        <a:t>10.16</a:t>
                      </a:r>
                      <a:endParaRPr lang="en-US" sz="1100" baseline="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baseline="0">
                          <a:effectLst/>
                        </a:rPr>
                        <a:t>5.48</a:t>
                      </a:r>
                      <a:endParaRPr lang="en-US" sz="1100" baseline="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baseline="0">
                          <a:effectLst/>
                        </a:rPr>
                        <a:t>35.04</a:t>
                      </a:r>
                      <a:endParaRPr lang="en-US" sz="1100" baseline="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baseline="0">
                          <a:effectLst/>
                        </a:rPr>
                        <a:t>100</a:t>
                      </a:r>
                      <a:endParaRPr lang="en-US" sz="1100" baseline="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99248">
                <a:tc>
                  <a:txBody>
                    <a:bodyPr/>
                    <a:lstStyle/>
                    <a:p>
                      <a:pPr marL="0" marR="0">
                        <a:lnSpc>
                          <a:spcPct val="107000"/>
                        </a:lnSpc>
                        <a:spcBef>
                          <a:spcPts val="0"/>
                        </a:spcBef>
                        <a:spcAft>
                          <a:spcPts val="0"/>
                        </a:spcAft>
                      </a:pPr>
                      <a:r>
                        <a:rPr lang="en-US" sz="1400" baseline="0">
                          <a:effectLst/>
                        </a:rPr>
                        <a:t>4</a:t>
                      </a:r>
                      <a:endParaRPr lang="en-US" sz="1100" baseline="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baseline="0">
                          <a:effectLst/>
                        </a:rPr>
                        <a:t>17.18</a:t>
                      </a:r>
                      <a:endParaRPr lang="en-US" sz="1100" baseline="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baseline="0">
                          <a:effectLst/>
                        </a:rPr>
                        <a:t>10.14</a:t>
                      </a:r>
                      <a:endParaRPr lang="en-US" sz="1100" baseline="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baseline="0">
                          <a:effectLst/>
                        </a:rPr>
                        <a:t>7.04</a:t>
                      </a:r>
                      <a:endParaRPr lang="en-US" sz="1100" baseline="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baseline="0">
                          <a:effectLst/>
                        </a:rPr>
                        <a:t>41.00</a:t>
                      </a:r>
                      <a:endParaRPr lang="en-US" sz="1100" baseline="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baseline="0">
                          <a:effectLst/>
                        </a:rPr>
                        <a:t>100</a:t>
                      </a:r>
                      <a:endParaRPr lang="en-US" sz="1100" baseline="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99248">
                <a:tc>
                  <a:txBody>
                    <a:bodyPr/>
                    <a:lstStyle/>
                    <a:p>
                      <a:pPr marL="0" marR="0">
                        <a:lnSpc>
                          <a:spcPct val="107000"/>
                        </a:lnSpc>
                        <a:spcBef>
                          <a:spcPts val="0"/>
                        </a:spcBef>
                        <a:spcAft>
                          <a:spcPts val="0"/>
                        </a:spcAft>
                      </a:pPr>
                      <a:r>
                        <a:rPr lang="en-US" sz="1400" baseline="0">
                          <a:effectLst/>
                        </a:rPr>
                        <a:t>5</a:t>
                      </a:r>
                      <a:endParaRPr lang="en-US" sz="1100" baseline="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baseline="0">
                          <a:effectLst/>
                        </a:rPr>
                        <a:t>18.55</a:t>
                      </a:r>
                      <a:endParaRPr lang="en-US" sz="1100" baseline="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baseline="0">
                          <a:effectLst/>
                        </a:rPr>
                        <a:t>10.23</a:t>
                      </a:r>
                      <a:endParaRPr lang="en-US" sz="1100" baseline="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baseline="0">
                          <a:effectLst/>
                        </a:rPr>
                        <a:t>8.32</a:t>
                      </a:r>
                      <a:endParaRPr lang="en-US" sz="1100" baseline="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baseline="0">
                          <a:effectLst/>
                        </a:rPr>
                        <a:t>44.85</a:t>
                      </a:r>
                      <a:endParaRPr lang="en-US" sz="1100" baseline="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baseline="0" dirty="0">
                          <a:effectLst/>
                        </a:rPr>
                        <a:t>100</a:t>
                      </a:r>
                      <a:endParaRPr lang="en-US" sz="1100" baseline="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22199538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the software</a:t>
            </a:r>
            <a:endParaRPr lang="en-US" dirty="0"/>
          </a:p>
        </p:txBody>
      </p:sp>
      <p:sp>
        <p:nvSpPr>
          <p:cNvPr id="4" name="Content Placeholder 2"/>
          <p:cNvSpPr>
            <a:spLocks noGrp="1"/>
          </p:cNvSpPr>
          <p:nvPr>
            <p:ph idx="1"/>
          </p:nvPr>
        </p:nvSpPr>
        <p:spPr>
          <a:xfrm>
            <a:off x="852054" y="2057401"/>
            <a:ext cx="10820400" cy="4024125"/>
          </a:xfrm>
        </p:spPr>
        <p:txBody>
          <a:bodyPr>
            <a:normAutofit lnSpcReduction="10000"/>
          </a:bodyPr>
          <a:lstStyle/>
          <a:p>
            <a:r>
              <a:rPr lang="en-US" sz="2400" dirty="0" smtClean="0"/>
              <a:t>We have a software “Figure” which suppose to tell the geometric figure using sides(length) or coordinates input by user.</a:t>
            </a:r>
          </a:p>
          <a:p>
            <a:r>
              <a:rPr lang="en-US" sz="2400" dirty="0" smtClean="0"/>
              <a:t>It’s written in C++.</a:t>
            </a:r>
          </a:p>
          <a:p>
            <a:r>
              <a:rPr lang="en-US" sz="2400" dirty="0" smtClean="0"/>
              <a:t>Its to be released in 3 versions with enhanced features , version 1 for triangles only -&gt; version 3 for both triangles and quadrilaterals.</a:t>
            </a:r>
          </a:p>
          <a:p>
            <a:r>
              <a:rPr lang="en-US" sz="2400" dirty="0" smtClean="0"/>
              <a:t>So, we automated all the common test cases in various versions for testing and analysis the time and effort difference in doing testing manually and  using automated shell scripts.</a:t>
            </a:r>
          </a:p>
          <a:p>
            <a:r>
              <a:rPr lang="en-US" sz="2400" dirty="0" smtClean="0"/>
              <a:t>For this we studied- advance shell scripting and found all the test cases of different versions with their flow diagrams</a:t>
            </a:r>
            <a:r>
              <a:rPr lang="en-US" dirty="0" smtClean="0"/>
              <a:t>.</a:t>
            </a:r>
          </a:p>
          <a:p>
            <a:r>
              <a:rPr lang="en-US" dirty="0" smtClean="0"/>
              <a:t>For estimation we used the method previously described in the slides.</a:t>
            </a:r>
          </a:p>
          <a:p>
            <a:endParaRPr lang="en-US" dirty="0"/>
          </a:p>
          <a:p>
            <a:endParaRPr lang="en-US" dirty="0" smtClean="0"/>
          </a:p>
          <a:p>
            <a:endParaRPr lang="en-US" dirty="0"/>
          </a:p>
        </p:txBody>
      </p:sp>
    </p:spTree>
    <p:extLst>
      <p:ext uri="{BB962C8B-B14F-4D97-AF65-F5344CB8AC3E}">
        <p14:creationId xmlns:p14="http://schemas.microsoft.com/office/powerpoint/2010/main" val="161550707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74623" y="0"/>
            <a:ext cx="8610600" cy="1061156"/>
          </a:xfrm>
        </p:spPr>
        <p:txBody>
          <a:bodyPr/>
          <a:lstStyle/>
          <a:p>
            <a:r>
              <a:rPr lang="en-US" dirty="0" smtClean="0"/>
              <a:t>Calculation for version 1</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59967662"/>
              </p:ext>
            </p:extLst>
          </p:nvPr>
        </p:nvGraphicFramePr>
        <p:xfrm>
          <a:off x="619125" y="1790828"/>
          <a:ext cx="10820400" cy="4389120"/>
        </p:xfrm>
        <a:graphic>
          <a:graphicData uri="http://schemas.openxmlformats.org/drawingml/2006/table">
            <a:tbl>
              <a:tblPr firstRow="1" bandRow="1">
                <a:tableStyleId>{5C22544A-7EE6-4342-B048-85BDC9FD1C3A}</a:tableStyleId>
              </a:tblPr>
              <a:tblGrid>
                <a:gridCol w="2705100"/>
                <a:gridCol w="2705100"/>
                <a:gridCol w="2705100"/>
                <a:gridCol w="2705100"/>
              </a:tblGrid>
              <a:tr h="351346">
                <a:tc>
                  <a:txBody>
                    <a:bodyPr/>
                    <a:lstStyle/>
                    <a:p>
                      <a:r>
                        <a:rPr lang="en-US" dirty="0" smtClean="0"/>
                        <a:t>S. No.</a:t>
                      </a:r>
                      <a:endParaRPr lang="en-US" dirty="0"/>
                    </a:p>
                  </a:txBody>
                  <a:tcPr/>
                </a:tc>
                <a:tc>
                  <a:txBody>
                    <a:bodyPr/>
                    <a:lstStyle/>
                    <a:p>
                      <a:r>
                        <a:rPr lang="en-US" dirty="0" smtClean="0"/>
                        <a:t>Test case</a:t>
                      </a:r>
                      <a:endParaRPr lang="en-US" dirty="0"/>
                    </a:p>
                  </a:txBody>
                  <a:tcPr/>
                </a:tc>
                <a:tc>
                  <a:txBody>
                    <a:bodyPr/>
                    <a:lstStyle/>
                    <a:p>
                      <a:r>
                        <a:rPr lang="en-US" dirty="0" smtClean="0"/>
                        <a:t>Complexity</a:t>
                      </a:r>
                      <a:endParaRPr lang="en-US" dirty="0"/>
                    </a:p>
                  </a:txBody>
                  <a:tcPr/>
                </a:tc>
                <a:tc>
                  <a:txBody>
                    <a:bodyPr/>
                    <a:lstStyle/>
                    <a:p>
                      <a:r>
                        <a:rPr lang="en-US" dirty="0" smtClean="0"/>
                        <a:t>Weight</a:t>
                      </a:r>
                      <a:endParaRPr lang="en-US" dirty="0"/>
                    </a:p>
                  </a:txBody>
                  <a:tcPr/>
                </a:tc>
              </a:tr>
              <a:tr h="351346">
                <a:tc>
                  <a:txBody>
                    <a:bodyPr/>
                    <a:lstStyle/>
                    <a:p>
                      <a:r>
                        <a:rPr lang="en-US" dirty="0" smtClean="0"/>
                        <a:t>1</a:t>
                      </a:r>
                      <a:endParaRPr lang="en-US" dirty="0"/>
                    </a:p>
                  </a:txBody>
                  <a:tcPr/>
                </a:tc>
                <a:tc>
                  <a:txBody>
                    <a:bodyPr/>
                    <a:lstStyle/>
                    <a:p>
                      <a:r>
                        <a:rPr lang="en-US" dirty="0" smtClean="0"/>
                        <a:t>TC1</a:t>
                      </a:r>
                      <a:endParaRPr lang="en-US" dirty="0"/>
                    </a:p>
                  </a:txBody>
                  <a:tcPr/>
                </a:tc>
                <a:tc>
                  <a:txBody>
                    <a:bodyPr/>
                    <a:lstStyle/>
                    <a:p>
                      <a:r>
                        <a:rPr lang="en-US" dirty="0" smtClean="0"/>
                        <a:t>Medium</a:t>
                      </a:r>
                      <a:endParaRPr lang="en-US" dirty="0"/>
                    </a:p>
                  </a:txBody>
                  <a:tcPr/>
                </a:tc>
                <a:tc>
                  <a:txBody>
                    <a:bodyPr/>
                    <a:lstStyle/>
                    <a:p>
                      <a:r>
                        <a:rPr lang="en-US" dirty="0" smtClean="0"/>
                        <a:t>8</a:t>
                      </a:r>
                      <a:endParaRPr lang="en-US" dirty="0"/>
                    </a:p>
                  </a:txBody>
                  <a:tcPr/>
                </a:tc>
              </a:tr>
              <a:tr h="351346">
                <a:tc>
                  <a:txBody>
                    <a:bodyPr/>
                    <a:lstStyle/>
                    <a:p>
                      <a:r>
                        <a:rPr lang="en-US" dirty="0" smtClean="0"/>
                        <a:t>2</a:t>
                      </a:r>
                      <a:endParaRPr lang="en-US" dirty="0"/>
                    </a:p>
                  </a:txBody>
                  <a:tcPr/>
                </a:tc>
                <a:tc>
                  <a:txBody>
                    <a:bodyPr/>
                    <a:lstStyle/>
                    <a:p>
                      <a:r>
                        <a:rPr lang="en-US" dirty="0" smtClean="0"/>
                        <a:t>TC2</a:t>
                      </a:r>
                      <a:endParaRPr lang="en-US" dirty="0"/>
                    </a:p>
                  </a:txBody>
                  <a:tcPr/>
                </a:tc>
                <a:tc>
                  <a:txBody>
                    <a:bodyPr/>
                    <a:lstStyle/>
                    <a:p>
                      <a:r>
                        <a:rPr lang="en-US" dirty="0" smtClean="0"/>
                        <a:t>Simple</a:t>
                      </a:r>
                      <a:endParaRPr lang="en-US" dirty="0"/>
                    </a:p>
                  </a:txBody>
                  <a:tcPr/>
                </a:tc>
                <a:tc>
                  <a:txBody>
                    <a:bodyPr/>
                    <a:lstStyle/>
                    <a:p>
                      <a:r>
                        <a:rPr lang="en-US" dirty="0" smtClean="0"/>
                        <a:t>5</a:t>
                      </a:r>
                      <a:endParaRPr lang="en-US" dirty="0"/>
                    </a:p>
                  </a:txBody>
                  <a:tcPr/>
                </a:tc>
              </a:tr>
              <a:tr h="351346">
                <a:tc>
                  <a:txBody>
                    <a:bodyPr/>
                    <a:lstStyle/>
                    <a:p>
                      <a:r>
                        <a:rPr lang="en-US" dirty="0" smtClean="0"/>
                        <a:t>3</a:t>
                      </a:r>
                      <a:endParaRPr lang="en-US" dirty="0"/>
                    </a:p>
                  </a:txBody>
                  <a:tcPr/>
                </a:tc>
                <a:tc>
                  <a:txBody>
                    <a:bodyPr/>
                    <a:lstStyle/>
                    <a:p>
                      <a:r>
                        <a:rPr lang="en-US" dirty="0" smtClean="0"/>
                        <a:t>TC3</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Medium</a:t>
                      </a:r>
                    </a:p>
                  </a:txBody>
                  <a:tcPr/>
                </a:tc>
                <a:tc>
                  <a:txBody>
                    <a:bodyPr/>
                    <a:lstStyle/>
                    <a:p>
                      <a:r>
                        <a:rPr lang="en-US" dirty="0" smtClean="0"/>
                        <a:t>8</a:t>
                      </a:r>
                      <a:endParaRPr lang="en-US" dirty="0"/>
                    </a:p>
                  </a:txBody>
                  <a:tcPr/>
                </a:tc>
              </a:tr>
              <a:tr h="351346">
                <a:tc>
                  <a:txBody>
                    <a:bodyPr/>
                    <a:lstStyle/>
                    <a:p>
                      <a:r>
                        <a:rPr lang="en-US" dirty="0" smtClean="0"/>
                        <a:t>4</a:t>
                      </a:r>
                      <a:endParaRPr lang="en-US" dirty="0"/>
                    </a:p>
                  </a:txBody>
                  <a:tcPr/>
                </a:tc>
                <a:tc>
                  <a:txBody>
                    <a:bodyPr/>
                    <a:lstStyle/>
                    <a:p>
                      <a:r>
                        <a:rPr lang="en-US" dirty="0" smtClean="0"/>
                        <a:t>TC4</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Simple</a:t>
                      </a:r>
                    </a:p>
                  </a:txBody>
                  <a:tcPr/>
                </a:tc>
                <a:tc>
                  <a:txBody>
                    <a:bodyPr/>
                    <a:lstStyle/>
                    <a:p>
                      <a:r>
                        <a:rPr lang="en-US" dirty="0" smtClean="0"/>
                        <a:t>5</a:t>
                      </a:r>
                      <a:endParaRPr lang="en-US" dirty="0"/>
                    </a:p>
                  </a:txBody>
                  <a:tcPr/>
                </a:tc>
              </a:tr>
              <a:tr h="351346">
                <a:tc>
                  <a:txBody>
                    <a:bodyPr/>
                    <a:lstStyle/>
                    <a:p>
                      <a:r>
                        <a:rPr lang="en-US" dirty="0" smtClean="0"/>
                        <a:t>5</a:t>
                      </a:r>
                      <a:endParaRPr lang="en-US" dirty="0"/>
                    </a:p>
                  </a:txBody>
                  <a:tcPr/>
                </a:tc>
                <a:tc>
                  <a:txBody>
                    <a:bodyPr/>
                    <a:lstStyle/>
                    <a:p>
                      <a:r>
                        <a:rPr lang="en-US" dirty="0" smtClean="0"/>
                        <a:t>TC5</a:t>
                      </a:r>
                      <a:endParaRPr lang="en-US" dirty="0"/>
                    </a:p>
                  </a:txBody>
                  <a:tcPr/>
                </a:tc>
                <a:tc>
                  <a:txBody>
                    <a:bodyPr/>
                    <a:lstStyle/>
                    <a:p>
                      <a:r>
                        <a:rPr lang="en-US" dirty="0" smtClean="0"/>
                        <a:t>Simple</a:t>
                      </a:r>
                      <a:endParaRPr lang="en-US" dirty="0"/>
                    </a:p>
                  </a:txBody>
                  <a:tcPr/>
                </a:tc>
                <a:tc>
                  <a:txBody>
                    <a:bodyPr/>
                    <a:lstStyle/>
                    <a:p>
                      <a:r>
                        <a:rPr lang="en-US" dirty="0" smtClean="0"/>
                        <a:t>5</a:t>
                      </a:r>
                      <a:endParaRPr lang="en-US" dirty="0"/>
                    </a:p>
                  </a:txBody>
                  <a:tcPr/>
                </a:tc>
              </a:tr>
              <a:tr h="351346">
                <a:tc>
                  <a:txBody>
                    <a:bodyPr/>
                    <a:lstStyle/>
                    <a:p>
                      <a:r>
                        <a:rPr lang="en-US" dirty="0" smtClean="0"/>
                        <a:t>6</a:t>
                      </a:r>
                      <a:endParaRPr lang="en-US" dirty="0"/>
                    </a:p>
                  </a:txBody>
                  <a:tcPr/>
                </a:tc>
                <a:tc>
                  <a:txBody>
                    <a:bodyPr/>
                    <a:lstStyle/>
                    <a:p>
                      <a:r>
                        <a:rPr lang="en-US" dirty="0" smtClean="0"/>
                        <a:t>TC6</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Simple</a:t>
                      </a:r>
                    </a:p>
                  </a:txBody>
                  <a:tcPr/>
                </a:tc>
                <a:tc>
                  <a:txBody>
                    <a:bodyPr/>
                    <a:lstStyle/>
                    <a:p>
                      <a:r>
                        <a:rPr lang="en-US" dirty="0" smtClean="0"/>
                        <a:t>5</a:t>
                      </a:r>
                      <a:endParaRPr lang="en-US" dirty="0"/>
                    </a:p>
                  </a:txBody>
                  <a:tcPr/>
                </a:tc>
              </a:tr>
              <a:tr h="351346">
                <a:tc>
                  <a:txBody>
                    <a:bodyPr/>
                    <a:lstStyle/>
                    <a:p>
                      <a:r>
                        <a:rPr lang="en-US" dirty="0" smtClean="0"/>
                        <a:t>7</a:t>
                      </a:r>
                      <a:endParaRPr lang="en-US" dirty="0"/>
                    </a:p>
                  </a:txBody>
                  <a:tcPr/>
                </a:tc>
                <a:tc>
                  <a:txBody>
                    <a:bodyPr/>
                    <a:lstStyle/>
                    <a:p>
                      <a:r>
                        <a:rPr lang="en-US" dirty="0" smtClean="0"/>
                        <a:t>TC7</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Simple</a:t>
                      </a:r>
                    </a:p>
                  </a:txBody>
                  <a:tcPr/>
                </a:tc>
                <a:tc>
                  <a:txBody>
                    <a:bodyPr/>
                    <a:lstStyle/>
                    <a:p>
                      <a:r>
                        <a:rPr lang="en-US" dirty="0" smtClean="0"/>
                        <a:t>5</a:t>
                      </a:r>
                      <a:endParaRPr lang="en-US" dirty="0"/>
                    </a:p>
                  </a:txBody>
                  <a:tcPr/>
                </a:tc>
              </a:tr>
              <a:tr h="351346">
                <a:tc>
                  <a:txBody>
                    <a:bodyPr/>
                    <a:lstStyle/>
                    <a:p>
                      <a:r>
                        <a:rPr lang="en-US" dirty="0" smtClean="0"/>
                        <a:t>8</a:t>
                      </a:r>
                      <a:endParaRPr lang="en-US" dirty="0"/>
                    </a:p>
                  </a:txBody>
                  <a:tcPr/>
                </a:tc>
                <a:tc>
                  <a:txBody>
                    <a:bodyPr/>
                    <a:lstStyle/>
                    <a:p>
                      <a:r>
                        <a:rPr lang="en-US" dirty="0" smtClean="0"/>
                        <a:t>TC8</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Simple</a:t>
                      </a:r>
                    </a:p>
                  </a:txBody>
                  <a:tcPr/>
                </a:tc>
                <a:tc>
                  <a:txBody>
                    <a:bodyPr/>
                    <a:lstStyle/>
                    <a:p>
                      <a:r>
                        <a:rPr lang="en-US" dirty="0" smtClean="0"/>
                        <a:t>5</a:t>
                      </a:r>
                      <a:endParaRPr lang="en-US" dirty="0"/>
                    </a:p>
                  </a:txBody>
                  <a:tcPr/>
                </a:tc>
              </a:tr>
              <a:tr h="351346">
                <a:tc>
                  <a:txBody>
                    <a:bodyPr/>
                    <a:lstStyle/>
                    <a:p>
                      <a:r>
                        <a:rPr lang="en-US" dirty="0" smtClean="0"/>
                        <a:t>9</a:t>
                      </a:r>
                      <a:endParaRPr lang="en-US" dirty="0"/>
                    </a:p>
                  </a:txBody>
                  <a:tcPr/>
                </a:tc>
                <a:tc>
                  <a:txBody>
                    <a:bodyPr/>
                    <a:lstStyle/>
                    <a:p>
                      <a:r>
                        <a:rPr lang="en-US" dirty="0" smtClean="0"/>
                        <a:t>TC9</a:t>
                      </a:r>
                      <a:endParaRPr lang="en-US" dirty="0"/>
                    </a:p>
                  </a:txBody>
                  <a:tcPr/>
                </a:tc>
                <a:tc>
                  <a:txBody>
                    <a:bodyPr/>
                    <a:lstStyle/>
                    <a:p>
                      <a:r>
                        <a:rPr lang="en-US" dirty="0" smtClean="0"/>
                        <a:t>Simple</a:t>
                      </a:r>
                      <a:endParaRPr lang="en-US" dirty="0"/>
                    </a:p>
                  </a:txBody>
                  <a:tcPr/>
                </a:tc>
                <a:tc>
                  <a:txBody>
                    <a:bodyPr/>
                    <a:lstStyle/>
                    <a:p>
                      <a:r>
                        <a:rPr lang="en-US" dirty="0" smtClean="0"/>
                        <a:t>5</a:t>
                      </a:r>
                      <a:endParaRPr lang="en-US" dirty="0"/>
                    </a:p>
                  </a:txBody>
                  <a:tcPr/>
                </a:tc>
              </a:tr>
              <a:tr h="351346">
                <a:tc>
                  <a:txBody>
                    <a:bodyPr/>
                    <a:lstStyle/>
                    <a:p>
                      <a:r>
                        <a:rPr lang="en-US" dirty="0" smtClean="0"/>
                        <a:t>10</a:t>
                      </a:r>
                      <a:endParaRPr lang="en-US" dirty="0"/>
                    </a:p>
                  </a:txBody>
                  <a:tcPr/>
                </a:tc>
                <a:tc>
                  <a:txBody>
                    <a:bodyPr/>
                    <a:lstStyle/>
                    <a:p>
                      <a:r>
                        <a:rPr lang="en-US" dirty="0" smtClean="0"/>
                        <a:t>TC10</a:t>
                      </a:r>
                      <a:endParaRPr lang="en-US" dirty="0"/>
                    </a:p>
                  </a:txBody>
                  <a:tcPr/>
                </a:tc>
                <a:tc>
                  <a:txBody>
                    <a:bodyPr/>
                    <a:lstStyle/>
                    <a:p>
                      <a:r>
                        <a:rPr lang="en-US" dirty="0" smtClean="0"/>
                        <a:t>Simple</a:t>
                      </a:r>
                      <a:endParaRPr lang="en-US" dirty="0"/>
                    </a:p>
                  </a:txBody>
                  <a:tcPr/>
                </a:tc>
                <a:tc>
                  <a:txBody>
                    <a:bodyPr/>
                    <a:lstStyle/>
                    <a:p>
                      <a:r>
                        <a:rPr lang="en-US" dirty="0" smtClean="0"/>
                        <a:t>5</a:t>
                      </a:r>
                      <a:endParaRPr lang="en-US" dirty="0"/>
                    </a:p>
                  </a:txBody>
                  <a:tcPr/>
                </a:tc>
              </a:tr>
              <a:tr h="351346">
                <a:tc>
                  <a:txBody>
                    <a:bodyPr/>
                    <a:lstStyle/>
                    <a:p>
                      <a:endParaRPr lang="en-US" dirty="0"/>
                    </a:p>
                  </a:txBody>
                  <a:tcPr/>
                </a:tc>
                <a:tc>
                  <a:txBody>
                    <a:bodyPr/>
                    <a:lstStyle/>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Total</a:t>
                      </a:r>
                    </a:p>
                  </a:txBody>
                  <a:tcPr/>
                </a:tc>
                <a:tc>
                  <a:txBody>
                    <a:bodyPr/>
                    <a:lstStyle/>
                    <a:p>
                      <a:r>
                        <a:rPr lang="en-US" dirty="0" smtClean="0"/>
                        <a:t>56</a:t>
                      </a:r>
                      <a:endParaRPr lang="en-US" dirty="0"/>
                    </a:p>
                  </a:txBody>
                  <a:tcPr/>
                </a:tc>
              </a:tr>
            </a:tbl>
          </a:graphicData>
        </a:graphic>
      </p:graphicFrame>
      <p:sp>
        <p:nvSpPr>
          <p:cNvPr id="5" name="Rectangle 4"/>
          <p:cNvSpPr/>
          <p:nvPr/>
        </p:nvSpPr>
        <p:spPr>
          <a:xfrm>
            <a:off x="1063000" y="1255231"/>
            <a:ext cx="4607352" cy="369332"/>
          </a:xfrm>
          <a:prstGeom prst="rect">
            <a:avLst/>
          </a:prstGeom>
        </p:spPr>
        <p:txBody>
          <a:bodyPr wrap="none">
            <a:spAutoFit/>
          </a:bodyPr>
          <a:lstStyle/>
          <a:p>
            <a:r>
              <a:rPr lang="en-US" i="1" dirty="0"/>
              <a:t>Calculate TCP for test case generations</a:t>
            </a:r>
            <a:endParaRPr lang="en-US" dirty="0"/>
          </a:p>
        </p:txBody>
      </p:sp>
    </p:spTree>
    <p:extLst>
      <p:ext uri="{BB962C8B-B14F-4D97-AF65-F5344CB8AC3E}">
        <p14:creationId xmlns:p14="http://schemas.microsoft.com/office/powerpoint/2010/main" val="36523656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CLASSIFICATION OF SOFTWARE TESTING</a:t>
            </a:r>
            <a:endParaRPr lang="en-US" dirty="0"/>
          </a:p>
        </p:txBody>
      </p:sp>
      <p:sp>
        <p:nvSpPr>
          <p:cNvPr id="3" name="Content Placeholder 2"/>
          <p:cNvSpPr>
            <a:spLocks noGrp="1"/>
          </p:cNvSpPr>
          <p:nvPr>
            <p:ph idx="1"/>
          </p:nvPr>
        </p:nvSpPr>
        <p:spPr/>
        <p:txBody>
          <a:bodyPr/>
          <a:lstStyle/>
          <a:p>
            <a:r>
              <a:rPr lang="en-US" dirty="0"/>
              <a:t>A) Manual Testing </a:t>
            </a:r>
            <a:r>
              <a:rPr lang="en-US" dirty="0" smtClean="0"/>
              <a:t>: </a:t>
            </a:r>
            <a:r>
              <a:rPr lang="en-US" dirty="0"/>
              <a:t>I</a:t>
            </a:r>
            <a:r>
              <a:rPr lang="en-US" dirty="0" smtClean="0"/>
              <a:t>n </a:t>
            </a:r>
            <a:r>
              <a:rPr lang="en-US" dirty="0"/>
              <a:t>this type of testing a human tester executes the application and initiates various tests by interpreting and analyzing the behavior of the product on various input conditions </a:t>
            </a:r>
            <a:r>
              <a:rPr lang="en-US" dirty="0" smtClean="0"/>
              <a:t>.</a:t>
            </a:r>
            <a:r>
              <a:rPr lang="en-US" dirty="0"/>
              <a:t> The human tester later prepares the reports and provides comments on the quality-state of the product by comparing the actual results against the expected results.</a:t>
            </a:r>
          </a:p>
          <a:p>
            <a:endParaRPr lang="en-US" dirty="0"/>
          </a:p>
          <a:p>
            <a:r>
              <a:rPr lang="en-US" dirty="0"/>
              <a:t>B) Automated </a:t>
            </a:r>
            <a:r>
              <a:rPr lang="en-US" dirty="0" smtClean="0"/>
              <a:t>Testing : It </a:t>
            </a:r>
            <a:r>
              <a:rPr lang="en-US" dirty="0"/>
              <a:t>refers to the use of some standard software solutions to control the execution of test-cases on the </a:t>
            </a:r>
            <a:r>
              <a:rPr lang="en-US" i="1" dirty="0"/>
              <a:t>Software Under Test</a:t>
            </a:r>
            <a:r>
              <a:rPr lang="en-US" dirty="0"/>
              <a:t> (SUT) </a:t>
            </a:r>
            <a:r>
              <a:rPr lang="en-US" dirty="0" smtClean="0"/>
              <a:t>. </a:t>
            </a:r>
            <a:r>
              <a:rPr lang="en-US" dirty="0"/>
              <a:t>Automated testing requires writing up some special computer programs to find bugs or defects in SUT. It is an excellent approach to replace the laborious and time consuming manual </a:t>
            </a:r>
            <a:r>
              <a:rPr lang="en-US" dirty="0" smtClean="0"/>
              <a:t>testing.</a:t>
            </a:r>
            <a:endParaRPr lang="en-US" dirty="0"/>
          </a:p>
        </p:txBody>
      </p:sp>
    </p:spTree>
    <p:extLst>
      <p:ext uri="{BB962C8B-B14F-4D97-AF65-F5344CB8AC3E}">
        <p14:creationId xmlns:p14="http://schemas.microsoft.com/office/powerpoint/2010/main" val="22536006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714843505"/>
              </p:ext>
            </p:extLst>
          </p:nvPr>
        </p:nvGraphicFramePr>
        <p:xfrm>
          <a:off x="619125" y="1790828"/>
          <a:ext cx="10820400" cy="4389120"/>
        </p:xfrm>
        <a:graphic>
          <a:graphicData uri="http://schemas.openxmlformats.org/drawingml/2006/table">
            <a:tbl>
              <a:tblPr firstRow="1" bandRow="1">
                <a:tableStyleId>{5C22544A-7EE6-4342-B048-85BDC9FD1C3A}</a:tableStyleId>
              </a:tblPr>
              <a:tblGrid>
                <a:gridCol w="2705100"/>
                <a:gridCol w="2705100"/>
                <a:gridCol w="2705100"/>
                <a:gridCol w="2705100"/>
              </a:tblGrid>
              <a:tr h="351346">
                <a:tc>
                  <a:txBody>
                    <a:bodyPr/>
                    <a:lstStyle/>
                    <a:p>
                      <a:r>
                        <a:rPr lang="en-US" dirty="0" smtClean="0"/>
                        <a:t>S. No.</a:t>
                      </a:r>
                      <a:endParaRPr lang="en-US" dirty="0"/>
                    </a:p>
                  </a:txBody>
                  <a:tcPr/>
                </a:tc>
                <a:tc>
                  <a:txBody>
                    <a:bodyPr/>
                    <a:lstStyle/>
                    <a:p>
                      <a:r>
                        <a:rPr lang="en-US" dirty="0" smtClean="0"/>
                        <a:t>Test case</a:t>
                      </a:r>
                      <a:endParaRPr lang="en-US" dirty="0"/>
                    </a:p>
                  </a:txBody>
                  <a:tcPr/>
                </a:tc>
                <a:tc>
                  <a:txBody>
                    <a:bodyPr/>
                    <a:lstStyle/>
                    <a:p>
                      <a:r>
                        <a:rPr lang="en-US" dirty="0" smtClean="0"/>
                        <a:t>Complexity</a:t>
                      </a:r>
                      <a:endParaRPr lang="en-US" dirty="0"/>
                    </a:p>
                  </a:txBody>
                  <a:tcPr/>
                </a:tc>
                <a:tc>
                  <a:txBody>
                    <a:bodyPr/>
                    <a:lstStyle/>
                    <a:p>
                      <a:r>
                        <a:rPr lang="en-US" dirty="0" smtClean="0"/>
                        <a:t>Weight</a:t>
                      </a:r>
                      <a:endParaRPr lang="en-US" dirty="0"/>
                    </a:p>
                  </a:txBody>
                  <a:tcPr/>
                </a:tc>
              </a:tr>
              <a:tr h="351346">
                <a:tc>
                  <a:txBody>
                    <a:bodyPr/>
                    <a:lstStyle/>
                    <a:p>
                      <a:r>
                        <a:rPr lang="en-US" dirty="0" smtClean="0"/>
                        <a:t>1</a:t>
                      </a:r>
                      <a:endParaRPr lang="en-US" dirty="0"/>
                    </a:p>
                  </a:txBody>
                  <a:tcPr/>
                </a:tc>
                <a:tc>
                  <a:txBody>
                    <a:bodyPr/>
                    <a:lstStyle/>
                    <a:p>
                      <a:r>
                        <a:rPr lang="en-US" dirty="0" smtClean="0"/>
                        <a:t>TC1</a:t>
                      </a:r>
                      <a:endParaRPr lang="en-US" dirty="0"/>
                    </a:p>
                  </a:txBody>
                  <a:tcPr/>
                </a:tc>
                <a:tc>
                  <a:txBody>
                    <a:bodyPr/>
                    <a:lstStyle/>
                    <a:p>
                      <a:r>
                        <a:rPr lang="en-US" dirty="0" smtClean="0"/>
                        <a:t>Medium</a:t>
                      </a:r>
                      <a:endParaRPr lang="en-US" dirty="0"/>
                    </a:p>
                  </a:txBody>
                  <a:tcPr/>
                </a:tc>
                <a:tc>
                  <a:txBody>
                    <a:bodyPr/>
                    <a:lstStyle/>
                    <a:p>
                      <a:r>
                        <a:rPr lang="en-US" dirty="0" smtClean="0"/>
                        <a:t>8</a:t>
                      </a:r>
                      <a:endParaRPr lang="en-US" dirty="0"/>
                    </a:p>
                  </a:txBody>
                  <a:tcPr/>
                </a:tc>
              </a:tr>
              <a:tr h="351346">
                <a:tc>
                  <a:txBody>
                    <a:bodyPr/>
                    <a:lstStyle/>
                    <a:p>
                      <a:r>
                        <a:rPr lang="en-US" dirty="0" smtClean="0"/>
                        <a:t>2</a:t>
                      </a:r>
                      <a:endParaRPr lang="en-US" dirty="0"/>
                    </a:p>
                  </a:txBody>
                  <a:tcPr/>
                </a:tc>
                <a:tc>
                  <a:txBody>
                    <a:bodyPr/>
                    <a:lstStyle/>
                    <a:p>
                      <a:r>
                        <a:rPr lang="en-US" dirty="0" smtClean="0"/>
                        <a:t>TC2</a:t>
                      </a:r>
                      <a:endParaRPr lang="en-US" dirty="0"/>
                    </a:p>
                  </a:txBody>
                  <a:tcPr/>
                </a:tc>
                <a:tc>
                  <a:txBody>
                    <a:bodyPr/>
                    <a:lstStyle/>
                    <a:p>
                      <a:r>
                        <a:rPr lang="en-US" dirty="0" smtClean="0"/>
                        <a:t>Simple</a:t>
                      </a:r>
                      <a:endParaRPr lang="en-US" dirty="0"/>
                    </a:p>
                  </a:txBody>
                  <a:tcPr/>
                </a:tc>
                <a:tc>
                  <a:txBody>
                    <a:bodyPr/>
                    <a:lstStyle/>
                    <a:p>
                      <a:r>
                        <a:rPr lang="en-US" dirty="0" smtClean="0"/>
                        <a:t>4</a:t>
                      </a:r>
                      <a:endParaRPr lang="en-US" dirty="0"/>
                    </a:p>
                  </a:txBody>
                  <a:tcPr/>
                </a:tc>
              </a:tr>
              <a:tr h="351346">
                <a:tc>
                  <a:txBody>
                    <a:bodyPr/>
                    <a:lstStyle/>
                    <a:p>
                      <a:r>
                        <a:rPr lang="en-US" dirty="0" smtClean="0"/>
                        <a:t>3</a:t>
                      </a:r>
                      <a:endParaRPr lang="en-US" dirty="0"/>
                    </a:p>
                  </a:txBody>
                  <a:tcPr/>
                </a:tc>
                <a:tc>
                  <a:txBody>
                    <a:bodyPr/>
                    <a:lstStyle/>
                    <a:p>
                      <a:r>
                        <a:rPr lang="en-US" dirty="0" smtClean="0"/>
                        <a:t>TC3</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Medium</a:t>
                      </a:r>
                    </a:p>
                  </a:txBody>
                  <a:tcPr/>
                </a:tc>
                <a:tc>
                  <a:txBody>
                    <a:bodyPr/>
                    <a:lstStyle/>
                    <a:p>
                      <a:r>
                        <a:rPr lang="en-US" dirty="0" smtClean="0"/>
                        <a:t>8</a:t>
                      </a:r>
                      <a:endParaRPr lang="en-US" dirty="0"/>
                    </a:p>
                  </a:txBody>
                  <a:tcPr/>
                </a:tc>
              </a:tr>
              <a:tr h="351346">
                <a:tc>
                  <a:txBody>
                    <a:bodyPr/>
                    <a:lstStyle/>
                    <a:p>
                      <a:r>
                        <a:rPr lang="en-US" dirty="0" smtClean="0"/>
                        <a:t>4</a:t>
                      </a:r>
                      <a:endParaRPr lang="en-US" dirty="0"/>
                    </a:p>
                  </a:txBody>
                  <a:tcPr/>
                </a:tc>
                <a:tc>
                  <a:txBody>
                    <a:bodyPr/>
                    <a:lstStyle/>
                    <a:p>
                      <a:r>
                        <a:rPr lang="en-US" dirty="0" smtClean="0"/>
                        <a:t>TC4</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Simple</a:t>
                      </a:r>
                    </a:p>
                  </a:txBody>
                  <a:tcPr/>
                </a:tc>
                <a:tc>
                  <a:txBody>
                    <a:bodyPr/>
                    <a:lstStyle/>
                    <a:p>
                      <a:r>
                        <a:rPr lang="en-US" dirty="0" smtClean="0"/>
                        <a:t>4</a:t>
                      </a:r>
                      <a:endParaRPr lang="en-US" dirty="0"/>
                    </a:p>
                  </a:txBody>
                  <a:tcPr/>
                </a:tc>
              </a:tr>
              <a:tr h="351346">
                <a:tc>
                  <a:txBody>
                    <a:bodyPr/>
                    <a:lstStyle/>
                    <a:p>
                      <a:r>
                        <a:rPr lang="en-US" dirty="0" smtClean="0"/>
                        <a:t>5</a:t>
                      </a:r>
                      <a:endParaRPr lang="en-US" dirty="0"/>
                    </a:p>
                  </a:txBody>
                  <a:tcPr/>
                </a:tc>
                <a:tc>
                  <a:txBody>
                    <a:bodyPr/>
                    <a:lstStyle/>
                    <a:p>
                      <a:r>
                        <a:rPr lang="en-US" dirty="0" smtClean="0"/>
                        <a:t>TC5</a:t>
                      </a:r>
                      <a:endParaRPr lang="en-US" dirty="0"/>
                    </a:p>
                  </a:txBody>
                  <a:tcPr/>
                </a:tc>
                <a:tc>
                  <a:txBody>
                    <a:bodyPr/>
                    <a:lstStyle/>
                    <a:p>
                      <a:r>
                        <a:rPr lang="en-US" dirty="0" smtClean="0"/>
                        <a:t>Simple</a:t>
                      </a:r>
                      <a:endParaRPr lang="en-US" dirty="0"/>
                    </a:p>
                  </a:txBody>
                  <a:tcPr/>
                </a:tc>
                <a:tc>
                  <a:txBody>
                    <a:bodyPr/>
                    <a:lstStyle/>
                    <a:p>
                      <a:r>
                        <a:rPr lang="en-US" dirty="0" smtClean="0"/>
                        <a:t>4</a:t>
                      </a:r>
                      <a:endParaRPr lang="en-US" dirty="0"/>
                    </a:p>
                  </a:txBody>
                  <a:tcPr/>
                </a:tc>
              </a:tr>
              <a:tr h="351346">
                <a:tc>
                  <a:txBody>
                    <a:bodyPr/>
                    <a:lstStyle/>
                    <a:p>
                      <a:r>
                        <a:rPr lang="en-US" dirty="0" smtClean="0"/>
                        <a:t>6</a:t>
                      </a:r>
                      <a:endParaRPr lang="en-US" dirty="0"/>
                    </a:p>
                  </a:txBody>
                  <a:tcPr/>
                </a:tc>
                <a:tc>
                  <a:txBody>
                    <a:bodyPr/>
                    <a:lstStyle/>
                    <a:p>
                      <a:r>
                        <a:rPr lang="en-US" dirty="0" smtClean="0"/>
                        <a:t>TC6</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Simple</a:t>
                      </a:r>
                    </a:p>
                  </a:txBody>
                  <a:tcPr/>
                </a:tc>
                <a:tc>
                  <a:txBody>
                    <a:bodyPr/>
                    <a:lstStyle/>
                    <a:p>
                      <a:r>
                        <a:rPr lang="en-US" dirty="0" smtClean="0"/>
                        <a:t>4</a:t>
                      </a:r>
                      <a:endParaRPr lang="en-US" dirty="0"/>
                    </a:p>
                  </a:txBody>
                  <a:tcPr/>
                </a:tc>
              </a:tr>
              <a:tr h="351346">
                <a:tc>
                  <a:txBody>
                    <a:bodyPr/>
                    <a:lstStyle/>
                    <a:p>
                      <a:r>
                        <a:rPr lang="en-US" dirty="0" smtClean="0"/>
                        <a:t>7</a:t>
                      </a:r>
                      <a:endParaRPr lang="en-US" dirty="0"/>
                    </a:p>
                  </a:txBody>
                  <a:tcPr/>
                </a:tc>
                <a:tc>
                  <a:txBody>
                    <a:bodyPr/>
                    <a:lstStyle/>
                    <a:p>
                      <a:r>
                        <a:rPr lang="en-US" dirty="0" smtClean="0"/>
                        <a:t>TC7</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Simple</a:t>
                      </a:r>
                    </a:p>
                  </a:txBody>
                  <a:tcPr/>
                </a:tc>
                <a:tc>
                  <a:txBody>
                    <a:bodyPr/>
                    <a:lstStyle/>
                    <a:p>
                      <a:r>
                        <a:rPr lang="en-US" dirty="0" smtClean="0"/>
                        <a:t>4</a:t>
                      </a:r>
                      <a:endParaRPr lang="en-US" dirty="0"/>
                    </a:p>
                  </a:txBody>
                  <a:tcPr/>
                </a:tc>
              </a:tr>
              <a:tr h="351346">
                <a:tc>
                  <a:txBody>
                    <a:bodyPr/>
                    <a:lstStyle/>
                    <a:p>
                      <a:r>
                        <a:rPr lang="en-US" dirty="0" smtClean="0"/>
                        <a:t>8</a:t>
                      </a:r>
                      <a:endParaRPr lang="en-US" dirty="0"/>
                    </a:p>
                  </a:txBody>
                  <a:tcPr/>
                </a:tc>
                <a:tc>
                  <a:txBody>
                    <a:bodyPr/>
                    <a:lstStyle/>
                    <a:p>
                      <a:r>
                        <a:rPr lang="en-US" dirty="0" smtClean="0"/>
                        <a:t>TC8</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Simple</a:t>
                      </a:r>
                    </a:p>
                  </a:txBody>
                  <a:tcPr/>
                </a:tc>
                <a:tc>
                  <a:txBody>
                    <a:bodyPr/>
                    <a:lstStyle/>
                    <a:p>
                      <a:r>
                        <a:rPr lang="en-US" dirty="0" smtClean="0"/>
                        <a:t>4</a:t>
                      </a:r>
                      <a:endParaRPr lang="en-US" dirty="0"/>
                    </a:p>
                  </a:txBody>
                  <a:tcPr/>
                </a:tc>
              </a:tr>
              <a:tr h="351346">
                <a:tc>
                  <a:txBody>
                    <a:bodyPr/>
                    <a:lstStyle/>
                    <a:p>
                      <a:r>
                        <a:rPr lang="en-US" dirty="0" smtClean="0"/>
                        <a:t>9</a:t>
                      </a:r>
                      <a:endParaRPr lang="en-US" dirty="0"/>
                    </a:p>
                  </a:txBody>
                  <a:tcPr/>
                </a:tc>
                <a:tc>
                  <a:txBody>
                    <a:bodyPr/>
                    <a:lstStyle/>
                    <a:p>
                      <a:r>
                        <a:rPr lang="en-US" dirty="0" smtClean="0"/>
                        <a:t>TC9</a:t>
                      </a:r>
                      <a:endParaRPr lang="en-US" dirty="0"/>
                    </a:p>
                  </a:txBody>
                  <a:tcPr/>
                </a:tc>
                <a:tc>
                  <a:txBody>
                    <a:bodyPr/>
                    <a:lstStyle/>
                    <a:p>
                      <a:r>
                        <a:rPr lang="en-US" dirty="0" smtClean="0"/>
                        <a:t>Simple</a:t>
                      </a:r>
                      <a:endParaRPr lang="en-US" dirty="0"/>
                    </a:p>
                  </a:txBody>
                  <a:tcPr/>
                </a:tc>
                <a:tc>
                  <a:txBody>
                    <a:bodyPr/>
                    <a:lstStyle/>
                    <a:p>
                      <a:r>
                        <a:rPr lang="en-US" dirty="0" smtClean="0"/>
                        <a:t>4</a:t>
                      </a:r>
                      <a:endParaRPr lang="en-US" dirty="0"/>
                    </a:p>
                  </a:txBody>
                  <a:tcPr/>
                </a:tc>
              </a:tr>
              <a:tr h="351346">
                <a:tc>
                  <a:txBody>
                    <a:bodyPr/>
                    <a:lstStyle/>
                    <a:p>
                      <a:r>
                        <a:rPr lang="en-US" dirty="0" smtClean="0"/>
                        <a:t>10</a:t>
                      </a:r>
                      <a:endParaRPr lang="en-US" dirty="0"/>
                    </a:p>
                  </a:txBody>
                  <a:tcPr/>
                </a:tc>
                <a:tc>
                  <a:txBody>
                    <a:bodyPr/>
                    <a:lstStyle/>
                    <a:p>
                      <a:r>
                        <a:rPr lang="en-US" dirty="0" smtClean="0"/>
                        <a:t>TC10</a:t>
                      </a:r>
                      <a:endParaRPr lang="en-US" dirty="0"/>
                    </a:p>
                  </a:txBody>
                  <a:tcPr/>
                </a:tc>
                <a:tc>
                  <a:txBody>
                    <a:bodyPr/>
                    <a:lstStyle/>
                    <a:p>
                      <a:r>
                        <a:rPr lang="en-US" dirty="0" smtClean="0"/>
                        <a:t>Simple</a:t>
                      </a:r>
                      <a:endParaRPr lang="en-US" dirty="0"/>
                    </a:p>
                  </a:txBody>
                  <a:tcPr/>
                </a:tc>
                <a:tc>
                  <a:txBody>
                    <a:bodyPr/>
                    <a:lstStyle/>
                    <a:p>
                      <a:r>
                        <a:rPr lang="en-US" dirty="0" smtClean="0"/>
                        <a:t>4</a:t>
                      </a:r>
                      <a:endParaRPr lang="en-US" dirty="0"/>
                    </a:p>
                  </a:txBody>
                  <a:tcPr/>
                </a:tc>
              </a:tr>
              <a:tr h="351346">
                <a:tc>
                  <a:txBody>
                    <a:bodyPr/>
                    <a:lstStyle/>
                    <a:p>
                      <a:endParaRPr lang="en-US" dirty="0"/>
                    </a:p>
                  </a:txBody>
                  <a:tcPr/>
                </a:tc>
                <a:tc>
                  <a:txBody>
                    <a:bodyPr/>
                    <a:lstStyle/>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Total</a:t>
                      </a:r>
                    </a:p>
                  </a:txBody>
                  <a:tcPr/>
                </a:tc>
                <a:tc>
                  <a:txBody>
                    <a:bodyPr/>
                    <a:lstStyle/>
                    <a:p>
                      <a:r>
                        <a:rPr lang="en-US" dirty="0" smtClean="0"/>
                        <a:t>48</a:t>
                      </a:r>
                      <a:endParaRPr lang="en-US" dirty="0"/>
                    </a:p>
                  </a:txBody>
                  <a:tcPr/>
                </a:tc>
              </a:tr>
            </a:tbl>
          </a:graphicData>
        </a:graphic>
      </p:graphicFrame>
      <p:sp>
        <p:nvSpPr>
          <p:cNvPr id="5" name="Rectangle 4"/>
          <p:cNvSpPr/>
          <p:nvPr/>
        </p:nvSpPr>
        <p:spPr>
          <a:xfrm>
            <a:off x="656600" y="747231"/>
            <a:ext cx="4485523" cy="369332"/>
          </a:xfrm>
          <a:prstGeom prst="rect">
            <a:avLst/>
          </a:prstGeom>
        </p:spPr>
        <p:txBody>
          <a:bodyPr wrap="none">
            <a:spAutoFit/>
          </a:bodyPr>
          <a:lstStyle/>
          <a:p>
            <a:r>
              <a:rPr lang="en-US" i="1" dirty="0"/>
              <a:t>Calculate TCP for test </a:t>
            </a:r>
            <a:r>
              <a:rPr lang="en-US" i="1" dirty="0" smtClean="0"/>
              <a:t>cases execution</a:t>
            </a:r>
            <a:endParaRPr lang="en-US" dirty="0"/>
          </a:p>
        </p:txBody>
      </p:sp>
    </p:spTree>
    <p:extLst>
      <p:ext uri="{BB962C8B-B14F-4D97-AF65-F5344CB8AC3E}">
        <p14:creationId xmlns:p14="http://schemas.microsoft.com/office/powerpoint/2010/main" val="135735271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685800" y="249383"/>
            <a:ext cx="10820400" cy="1161728"/>
          </a:xfrm>
        </p:spPr>
        <p:txBody>
          <a:bodyPr>
            <a:normAutofit lnSpcReduction="10000"/>
          </a:bodyPr>
          <a:lstStyle/>
          <a:p>
            <a:r>
              <a:rPr lang="en-US" dirty="0" smtClean="0"/>
              <a:t>Productivity</a:t>
            </a:r>
          </a:p>
          <a:p>
            <a:r>
              <a:rPr lang="en-US" dirty="0" smtClean="0"/>
              <a:t>For Generation=2</a:t>
            </a:r>
          </a:p>
          <a:p>
            <a:r>
              <a:rPr lang="en-US" dirty="0" smtClean="0"/>
              <a:t>For Execution=5</a:t>
            </a:r>
          </a:p>
          <a:p>
            <a:endParaRPr lang="en-US" dirty="0"/>
          </a:p>
        </p:txBody>
      </p:sp>
      <p:sp>
        <p:nvSpPr>
          <p:cNvPr id="5" name="Rectangle 4"/>
          <p:cNvSpPr/>
          <p:nvPr/>
        </p:nvSpPr>
        <p:spPr>
          <a:xfrm>
            <a:off x="953192" y="1676736"/>
            <a:ext cx="10435243" cy="4524315"/>
          </a:xfrm>
          <a:prstGeom prst="rect">
            <a:avLst/>
          </a:prstGeom>
        </p:spPr>
        <p:txBody>
          <a:bodyPr wrap="square">
            <a:spAutoFit/>
          </a:bodyPr>
          <a:lstStyle/>
          <a:p>
            <a:pPr marL="342900" indent="-342900">
              <a:buAutoNum type="arabicPeriod"/>
            </a:pPr>
            <a:r>
              <a:rPr lang="en-US" dirty="0" smtClean="0"/>
              <a:t>Test </a:t>
            </a:r>
            <a:r>
              <a:rPr lang="en-US" dirty="0"/>
              <a:t>Preparation Productivity (TCP/person hrs</a:t>
            </a:r>
            <a:r>
              <a:rPr lang="en-US" dirty="0" smtClean="0"/>
              <a:t>.): Organisation </a:t>
            </a:r>
            <a:r>
              <a:rPr lang="en-US" dirty="0"/>
              <a:t>Level Productivity in </a:t>
            </a:r>
            <a:r>
              <a:rPr lang="en-US" dirty="0" smtClean="0"/>
              <a:t>TCP/person </a:t>
            </a:r>
            <a:r>
              <a:rPr lang="en-US" dirty="0" err="1" smtClean="0"/>
              <a:t>hrs</a:t>
            </a:r>
            <a:r>
              <a:rPr lang="en-US" dirty="0" smtClean="0"/>
              <a:t> =2</a:t>
            </a:r>
            <a:r>
              <a:rPr lang="en-US" dirty="0"/>
              <a:t/>
            </a:r>
            <a:br>
              <a:rPr lang="en-US" dirty="0"/>
            </a:br>
            <a:r>
              <a:rPr lang="en-US" dirty="0"/>
              <a:t>2. Test Execution Productivity (TCP/person hrs</a:t>
            </a:r>
            <a:r>
              <a:rPr lang="en-US" dirty="0" smtClean="0"/>
              <a:t>.): Organisation </a:t>
            </a:r>
            <a:r>
              <a:rPr lang="en-US" dirty="0"/>
              <a:t>Level Productivity in TCP/person</a:t>
            </a:r>
            <a:br>
              <a:rPr lang="en-US" dirty="0"/>
            </a:br>
            <a:r>
              <a:rPr lang="en-US" dirty="0" err="1" smtClean="0"/>
              <a:t>hrs</a:t>
            </a:r>
            <a:r>
              <a:rPr lang="en-US" dirty="0" smtClean="0"/>
              <a:t> = 5</a:t>
            </a:r>
            <a:r>
              <a:rPr lang="en-US" dirty="0"/>
              <a:t/>
            </a:r>
            <a:br>
              <a:rPr lang="en-US" dirty="0"/>
            </a:br>
            <a:r>
              <a:rPr lang="en-US" dirty="0"/>
              <a:t>3. One time task (person hrs</a:t>
            </a:r>
            <a:r>
              <a:rPr lang="en-US" dirty="0" smtClean="0"/>
              <a:t>.)=0</a:t>
            </a:r>
            <a:r>
              <a:rPr lang="en-US" dirty="0"/>
              <a:t/>
            </a:r>
            <a:br>
              <a:rPr lang="en-US" dirty="0"/>
            </a:br>
            <a:r>
              <a:rPr lang="en-US" dirty="0"/>
              <a:t>4. Miscellaneous task (person hrs</a:t>
            </a:r>
            <a:r>
              <a:rPr lang="en-US" dirty="0" smtClean="0"/>
              <a:t>.)=0</a:t>
            </a:r>
            <a:r>
              <a:rPr lang="en-US" dirty="0"/>
              <a:t/>
            </a:r>
            <a:br>
              <a:rPr lang="en-US" dirty="0"/>
            </a:br>
            <a:r>
              <a:rPr lang="en-US" dirty="0"/>
              <a:t>5. Test case Generation effort = (</a:t>
            </a:r>
            <a:r>
              <a:rPr lang="en-US" dirty="0" smtClean="0"/>
              <a:t>test </a:t>
            </a:r>
            <a:r>
              <a:rPr lang="en-US" dirty="0"/>
              <a:t>case preparation </a:t>
            </a:r>
            <a:r>
              <a:rPr lang="en-US" dirty="0" smtClean="0"/>
              <a:t>x preparation </a:t>
            </a:r>
            <a:r>
              <a:rPr lang="en-US" dirty="0"/>
              <a:t>adjustment factor)/ test </a:t>
            </a:r>
            <a:r>
              <a:rPr lang="en-US" dirty="0" smtClean="0"/>
              <a:t>preparation productivity.= 28 PH</a:t>
            </a:r>
            <a:r>
              <a:rPr lang="en-US" dirty="0"/>
              <a:t/>
            </a:r>
            <a:br>
              <a:rPr lang="en-US" dirty="0"/>
            </a:br>
            <a:r>
              <a:rPr lang="en-US" dirty="0"/>
              <a:t>6. Test case execution effort = (test case execution </a:t>
            </a:r>
            <a:r>
              <a:rPr lang="en-US" dirty="0" smtClean="0"/>
              <a:t>x execution </a:t>
            </a:r>
            <a:r>
              <a:rPr lang="en-US" dirty="0"/>
              <a:t>adjustment factor)/ test </a:t>
            </a:r>
            <a:r>
              <a:rPr lang="en-US" dirty="0" smtClean="0"/>
              <a:t>execution productivity.=9.6 PH</a:t>
            </a:r>
            <a:r>
              <a:rPr lang="en-US" dirty="0"/>
              <a:t/>
            </a:r>
            <a:br>
              <a:rPr lang="en-US" dirty="0"/>
            </a:br>
            <a:endParaRPr lang="en-US" dirty="0" smtClean="0"/>
          </a:p>
          <a:p>
            <a:r>
              <a:rPr lang="en-US" dirty="0" smtClean="0"/>
              <a:t>Total Effort= 28+9.6+0+0=37.6 PH</a:t>
            </a:r>
          </a:p>
          <a:p>
            <a:endParaRPr lang="en-US" dirty="0"/>
          </a:p>
          <a:p>
            <a:r>
              <a:rPr lang="en-US" dirty="0" smtClean="0"/>
              <a:t>Time using COCOMO</a:t>
            </a:r>
          </a:p>
          <a:p>
            <a:r>
              <a:rPr lang="en-US" dirty="0" smtClean="0"/>
              <a:t>T=2.5*(37.6)^.38=9.92 H</a:t>
            </a:r>
            <a:endParaRPr lang="en-US" dirty="0"/>
          </a:p>
        </p:txBody>
      </p:sp>
    </p:spTree>
    <p:extLst>
      <p:ext uri="{BB962C8B-B14F-4D97-AF65-F5344CB8AC3E}">
        <p14:creationId xmlns:p14="http://schemas.microsoft.com/office/powerpoint/2010/main" val="63998362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automation time</a:t>
            </a:r>
            <a:endParaRPr lang="en-US" dirty="0"/>
          </a:p>
        </p:txBody>
      </p:sp>
      <p:sp>
        <p:nvSpPr>
          <p:cNvPr id="4" name="Content Placeholder 2"/>
          <p:cNvSpPr>
            <a:spLocks noGrp="1"/>
          </p:cNvSpPr>
          <p:nvPr>
            <p:ph idx="1"/>
          </p:nvPr>
        </p:nvSpPr>
        <p:spPr>
          <a:xfrm>
            <a:off x="584200" y="2444989"/>
            <a:ext cx="10820400" cy="5365430"/>
          </a:xfrm>
        </p:spPr>
        <p:txBody>
          <a:bodyPr/>
          <a:lstStyle/>
          <a:p>
            <a:pPr marL="457200" indent="-457200">
              <a:buAutoNum type="arabicPeriod"/>
            </a:pPr>
            <a:r>
              <a:rPr lang="en-US" sz="2600" dirty="0" smtClean="0"/>
              <a:t>Manual test case execution(Tm)=9.92H</a:t>
            </a:r>
          </a:p>
          <a:p>
            <a:pPr marL="457200" indent="-457200">
              <a:buAutoNum type="arabicPeriod"/>
            </a:pPr>
            <a:r>
              <a:rPr lang="en-US" sz="2600" dirty="0" smtClean="0"/>
              <a:t>Script Development=.5H</a:t>
            </a:r>
          </a:p>
          <a:p>
            <a:pPr marL="457200" indent="-457200">
              <a:buAutoNum type="arabicPeriod"/>
            </a:pPr>
            <a:r>
              <a:rPr lang="en-US" sz="2600" dirty="0" smtClean="0"/>
              <a:t>Script Execution=0.002H</a:t>
            </a:r>
          </a:p>
          <a:p>
            <a:pPr marL="457200" indent="-457200">
              <a:buAutoNum type="arabicPeriod"/>
            </a:pPr>
            <a:r>
              <a:rPr lang="en-US" sz="2600" dirty="0" smtClean="0"/>
              <a:t>Verification=0H</a:t>
            </a:r>
          </a:p>
          <a:p>
            <a:pPr marL="457200" indent="-457200">
              <a:buAutoNum type="arabicPeriod"/>
            </a:pPr>
            <a:r>
              <a:rPr lang="en-US" sz="2600" dirty="0" smtClean="0"/>
              <a:t>Action points=0H</a:t>
            </a:r>
          </a:p>
          <a:p>
            <a:pPr marL="0" indent="0">
              <a:buNone/>
            </a:pPr>
            <a:endParaRPr lang="en-US" sz="2600" dirty="0" smtClean="0"/>
          </a:p>
          <a:p>
            <a:pPr marL="0" indent="0">
              <a:buNone/>
            </a:pPr>
            <a:r>
              <a:rPr lang="en-US" sz="2600" dirty="0" smtClean="0"/>
              <a:t>Time in Scripting=</a:t>
            </a:r>
            <a:r>
              <a:rPr lang="en-US" sz="2600" dirty="0"/>
              <a:t> .</a:t>
            </a:r>
            <a:r>
              <a:rPr lang="en-US" sz="2600" dirty="0" smtClean="0"/>
              <a:t>5</a:t>
            </a:r>
            <a:r>
              <a:rPr lang="en-US" sz="2600" dirty="0"/>
              <a:t>+.002+0+0=0.502H </a:t>
            </a:r>
            <a:endParaRPr lang="en-US" sz="2600" dirty="0" smtClean="0"/>
          </a:p>
          <a:p>
            <a:pPr marL="0" indent="0">
              <a:buNone/>
            </a:pPr>
            <a:r>
              <a:rPr lang="en-US" sz="2600" dirty="0" smtClean="0"/>
              <a:t>Total Time=0.502+9.92=10.42H</a:t>
            </a:r>
          </a:p>
          <a:p>
            <a:pPr marL="0" indent="0">
              <a:buNone/>
            </a:pPr>
            <a:r>
              <a:rPr lang="en-US" dirty="0" smtClean="0"/>
              <a:t> </a:t>
            </a:r>
            <a:endParaRPr lang="en-US" dirty="0"/>
          </a:p>
        </p:txBody>
      </p:sp>
    </p:spTree>
    <p:extLst>
      <p:ext uri="{BB962C8B-B14F-4D97-AF65-F5344CB8AC3E}">
        <p14:creationId xmlns:p14="http://schemas.microsoft.com/office/powerpoint/2010/main" val="406807184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 table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365682042"/>
              </p:ext>
            </p:extLst>
          </p:nvPr>
        </p:nvGraphicFramePr>
        <p:xfrm>
          <a:off x="685800" y="2193925"/>
          <a:ext cx="10820400" cy="2791787"/>
        </p:xfrm>
        <a:graphic>
          <a:graphicData uri="http://schemas.openxmlformats.org/drawingml/2006/table">
            <a:tbl>
              <a:tblPr firstRow="1" bandRow="1">
                <a:tableStyleId>{5C22544A-7EE6-4342-B048-85BDC9FD1C3A}</a:tableStyleId>
              </a:tblPr>
              <a:tblGrid>
                <a:gridCol w="1803400"/>
                <a:gridCol w="1803400"/>
                <a:gridCol w="1803400"/>
                <a:gridCol w="1803400"/>
                <a:gridCol w="1803400"/>
                <a:gridCol w="1803400"/>
              </a:tblGrid>
              <a:tr h="1164417">
                <a:tc>
                  <a:txBody>
                    <a:bodyPr/>
                    <a:lstStyle/>
                    <a:p>
                      <a:r>
                        <a:rPr lang="en-US" dirty="0" smtClean="0"/>
                        <a:t>Versions</a:t>
                      </a:r>
                      <a:endParaRPr lang="en-US" dirty="0"/>
                    </a:p>
                  </a:txBody>
                  <a:tcPr/>
                </a:tc>
                <a:tc>
                  <a:txBody>
                    <a:bodyPr/>
                    <a:lstStyle/>
                    <a:p>
                      <a:r>
                        <a:rPr lang="en-US" dirty="0" smtClean="0"/>
                        <a:t>Manual testing Time(Tm) in H</a:t>
                      </a:r>
                      <a:endParaRPr lang="en-US" dirty="0"/>
                    </a:p>
                  </a:txBody>
                  <a:tcPr/>
                </a:tc>
                <a:tc>
                  <a:txBody>
                    <a:bodyPr/>
                    <a:lstStyle/>
                    <a:p>
                      <a:r>
                        <a:rPr lang="en-US" dirty="0" smtClean="0"/>
                        <a:t>Automate Testing Time(Ta) in H</a:t>
                      </a:r>
                      <a:endParaRPr lang="en-US" dirty="0"/>
                    </a:p>
                  </a:txBody>
                  <a:tcPr/>
                </a:tc>
                <a:tc>
                  <a:txBody>
                    <a:bodyPr/>
                    <a:lstStyle/>
                    <a:p>
                      <a:r>
                        <a:rPr lang="en-US" dirty="0" smtClean="0"/>
                        <a:t>Time</a:t>
                      </a:r>
                      <a:r>
                        <a:rPr lang="en-US" baseline="0" dirty="0" smtClean="0"/>
                        <a:t> Difference</a:t>
                      </a:r>
                      <a:endParaRPr lang="en-US" dirty="0"/>
                    </a:p>
                  </a:txBody>
                  <a:tcPr/>
                </a:tc>
                <a:tc>
                  <a:txBody>
                    <a:bodyPr/>
                    <a:lstStyle/>
                    <a:p>
                      <a:r>
                        <a:rPr lang="en-US" dirty="0" smtClean="0"/>
                        <a:t>% gain</a:t>
                      </a:r>
                      <a:endParaRPr lang="en-US" dirty="0"/>
                    </a:p>
                  </a:txBody>
                  <a:tcPr/>
                </a:tc>
                <a:tc>
                  <a:txBody>
                    <a:bodyPr/>
                    <a:lstStyle/>
                    <a:p>
                      <a:r>
                        <a:rPr lang="en-US" dirty="0" smtClean="0"/>
                        <a:t>% Automation</a:t>
                      </a:r>
                      <a:endParaRPr lang="en-US" dirty="0"/>
                    </a:p>
                  </a:txBody>
                  <a:tcPr/>
                </a:tc>
              </a:tr>
              <a:tr h="624090">
                <a:tc>
                  <a:txBody>
                    <a:bodyPr/>
                    <a:lstStyle/>
                    <a:p>
                      <a:r>
                        <a:rPr lang="en-US" dirty="0" smtClean="0"/>
                        <a:t>1</a:t>
                      </a:r>
                      <a:endParaRPr lang="en-US" dirty="0"/>
                    </a:p>
                  </a:txBody>
                  <a:tcPr/>
                </a:tc>
                <a:tc>
                  <a:txBody>
                    <a:bodyPr/>
                    <a:lstStyle/>
                    <a:p>
                      <a:r>
                        <a:rPr lang="en-US" dirty="0" smtClean="0"/>
                        <a:t>9.92</a:t>
                      </a:r>
                      <a:endParaRPr lang="en-US" dirty="0"/>
                    </a:p>
                  </a:txBody>
                  <a:tcPr/>
                </a:tc>
                <a:tc>
                  <a:txBody>
                    <a:bodyPr/>
                    <a:lstStyle/>
                    <a:p>
                      <a:r>
                        <a:rPr lang="en-US" dirty="0" smtClean="0"/>
                        <a:t>10.42</a:t>
                      </a:r>
                      <a:endParaRPr lang="en-US" dirty="0"/>
                    </a:p>
                  </a:txBody>
                  <a:tcPr/>
                </a:tc>
                <a:tc>
                  <a:txBody>
                    <a:bodyPr/>
                    <a:lstStyle/>
                    <a:p>
                      <a:r>
                        <a:rPr lang="en-US" dirty="0" smtClean="0"/>
                        <a:t>-0.5</a:t>
                      </a:r>
                      <a:endParaRPr lang="en-US" dirty="0"/>
                    </a:p>
                  </a:txBody>
                  <a:tcPr/>
                </a:tc>
                <a:tc>
                  <a:txBody>
                    <a:bodyPr/>
                    <a:lstStyle/>
                    <a:p>
                      <a:r>
                        <a:rPr lang="en-US" dirty="0" smtClean="0"/>
                        <a:t>-5.04%</a:t>
                      </a:r>
                      <a:endParaRPr lang="en-US" dirty="0"/>
                    </a:p>
                  </a:txBody>
                  <a:tcPr/>
                </a:tc>
                <a:tc>
                  <a:txBody>
                    <a:bodyPr/>
                    <a:lstStyle/>
                    <a:p>
                      <a:r>
                        <a:rPr lang="en-US" dirty="0" smtClean="0"/>
                        <a:t>100%</a:t>
                      </a:r>
                      <a:endParaRPr lang="en-US" dirty="0"/>
                    </a:p>
                  </a:txBody>
                  <a:tcPr/>
                </a:tc>
              </a:tr>
              <a:tr h="501640">
                <a:tc>
                  <a:txBody>
                    <a:bodyPr/>
                    <a:lstStyle/>
                    <a:p>
                      <a:r>
                        <a:rPr lang="en-US" dirty="0" smtClean="0"/>
                        <a:t>2</a:t>
                      </a:r>
                      <a:endParaRPr lang="en-US" dirty="0"/>
                    </a:p>
                  </a:txBody>
                  <a:tcPr/>
                </a:tc>
                <a:tc>
                  <a:txBody>
                    <a:bodyPr/>
                    <a:lstStyle/>
                    <a:p>
                      <a:r>
                        <a:rPr lang="en-US" dirty="0" smtClean="0"/>
                        <a:t>12.21</a:t>
                      </a:r>
                      <a:endParaRPr lang="en-US" dirty="0"/>
                    </a:p>
                  </a:txBody>
                  <a:tcPr/>
                </a:tc>
                <a:tc>
                  <a:txBody>
                    <a:bodyPr/>
                    <a:lstStyle/>
                    <a:p>
                      <a:r>
                        <a:rPr lang="en-US" dirty="0" smtClean="0"/>
                        <a:t>9.05</a:t>
                      </a:r>
                      <a:endParaRPr lang="en-US" dirty="0"/>
                    </a:p>
                  </a:txBody>
                  <a:tcPr/>
                </a:tc>
                <a:tc>
                  <a:txBody>
                    <a:bodyPr/>
                    <a:lstStyle/>
                    <a:p>
                      <a:r>
                        <a:rPr lang="en-US" dirty="0" smtClean="0"/>
                        <a:t>3.16</a:t>
                      </a:r>
                      <a:endParaRPr lang="en-US" dirty="0"/>
                    </a:p>
                  </a:txBody>
                  <a:tcPr/>
                </a:tc>
                <a:tc>
                  <a:txBody>
                    <a:bodyPr/>
                    <a:lstStyle/>
                    <a:p>
                      <a:r>
                        <a:rPr lang="en-US" dirty="0" smtClean="0"/>
                        <a:t>25.88%</a:t>
                      </a:r>
                      <a:endParaRPr lang="en-US" dirty="0"/>
                    </a:p>
                  </a:txBody>
                  <a:tcPr/>
                </a:tc>
                <a:tc>
                  <a:txBody>
                    <a:bodyPr/>
                    <a:lstStyle/>
                    <a:p>
                      <a:r>
                        <a:rPr lang="en-US" dirty="0" smtClean="0"/>
                        <a:t>71.43%</a:t>
                      </a:r>
                      <a:endParaRPr lang="en-US" dirty="0"/>
                    </a:p>
                  </a:txBody>
                  <a:tcPr/>
                </a:tc>
              </a:tr>
              <a:tr h="501640">
                <a:tc>
                  <a:txBody>
                    <a:bodyPr/>
                    <a:lstStyle/>
                    <a:p>
                      <a:r>
                        <a:rPr lang="en-US" dirty="0" smtClean="0"/>
                        <a:t>3</a:t>
                      </a:r>
                      <a:endParaRPr lang="en-US" dirty="0"/>
                    </a:p>
                  </a:txBody>
                  <a:tcPr/>
                </a:tc>
                <a:tc>
                  <a:txBody>
                    <a:bodyPr/>
                    <a:lstStyle/>
                    <a:p>
                      <a:r>
                        <a:rPr lang="en-US" dirty="0" smtClean="0"/>
                        <a:t>16.61</a:t>
                      </a:r>
                      <a:endParaRPr lang="en-US" dirty="0"/>
                    </a:p>
                  </a:txBody>
                  <a:tcPr/>
                </a:tc>
                <a:tc>
                  <a:txBody>
                    <a:bodyPr/>
                    <a:lstStyle/>
                    <a:p>
                      <a:r>
                        <a:rPr lang="en-US" dirty="0" smtClean="0"/>
                        <a:t>15.64</a:t>
                      </a:r>
                      <a:endParaRPr lang="en-US" dirty="0"/>
                    </a:p>
                  </a:txBody>
                  <a:tcPr/>
                </a:tc>
                <a:tc>
                  <a:txBody>
                    <a:bodyPr/>
                    <a:lstStyle/>
                    <a:p>
                      <a:r>
                        <a:rPr lang="en-US" dirty="0" smtClean="0"/>
                        <a:t>0.97</a:t>
                      </a:r>
                      <a:endParaRPr lang="en-US" dirty="0"/>
                    </a:p>
                  </a:txBody>
                  <a:tcPr/>
                </a:tc>
                <a:tc>
                  <a:txBody>
                    <a:bodyPr/>
                    <a:lstStyle/>
                    <a:p>
                      <a:r>
                        <a:rPr lang="en-US" dirty="0" smtClean="0"/>
                        <a:t>5.84%</a:t>
                      </a:r>
                      <a:endParaRPr lang="en-US" dirty="0"/>
                    </a:p>
                  </a:txBody>
                  <a:tcPr/>
                </a:tc>
                <a:tc>
                  <a:txBody>
                    <a:bodyPr/>
                    <a:lstStyle/>
                    <a:p>
                      <a:r>
                        <a:rPr lang="en-US" dirty="0" smtClean="0"/>
                        <a:t>41.67%</a:t>
                      </a:r>
                      <a:endParaRPr lang="en-US" dirty="0"/>
                    </a:p>
                  </a:txBody>
                  <a:tcPr/>
                </a:tc>
              </a:tr>
            </a:tbl>
          </a:graphicData>
        </a:graphic>
      </p:graphicFrame>
    </p:spTree>
    <p:extLst>
      <p:ext uri="{BB962C8B-B14F-4D97-AF65-F5344CB8AC3E}">
        <p14:creationId xmlns:p14="http://schemas.microsoft.com/office/powerpoint/2010/main" val="186631137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193251280"/>
              </p:ext>
            </p:extLst>
          </p:nvPr>
        </p:nvGraphicFramePr>
        <p:xfrm>
          <a:off x="685800" y="2193925"/>
          <a:ext cx="10820400" cy="2791787"/>
        </p:xfrm>
        <a:graphic>
          <a:graphicData uri="http://schemas.openxmlformats.org/drawingml/2006/table">
            <a:tbl>
              <a:tblPr firstRow="1" bandRow="1">
                <a:tableStyleId>{5C22544A-7EE6-4342-B048-85BDC9FD1C3A}</a:tableStyleId>
              </a:tblPr>
              <a:tblGrid>
                <a:gridCol w="1803400"/>
                <a:gridCol w="1803400"/>
                <a:gridCol w="1803400"/>
                <a:gridCol w="1803400"/>
                <a:gridCol w="1803400"/>
                <a:gridCol w="1803400"/>
              </a:tblGrid>
              <a:tr h="1164417">
                <a:tc>
                  <a:txBody>
                    <a:bodyPr/>
                    <a:lstStyle/>
                    <a:p>
                      <a:r>
                        <a:rPr lang="en-US" dirty="0" smtClean="0"/>
                        <a:t>Versions</a:t>
                      </a:r>
                      <a:endParaRPr lang="en-US" dirty="0"/>
                    </a:p>
                  </a:txBody>
                  <a:tcPr/>
                </a:tc>
                <a:tc>
                  <a:txBody>
                    <a:bodyPr/>
                    <a:lstStyle/>
                    <a:p>
                      <a:r>
                        <a:rPr lang="en-US" dirty="0" smtClean="0"/>
                        <a:t>Manual testing Time(Tm) in H</a:t>
                      </a:r>
                      <a:endParaRPr lang="en-US" dirty="0"/>
                    </a:p>
                  </a:txBody>
                  <a:tcPr/>
                </a:tc>
                <a:tc>
                  <a:txBody>
                    <a:bodyPr/>
                    <a:lstStyle/>
                    <a:p>
                      <a:r>
                        <a:rPr lang="en-US" dirty="0" smtClean="0"/>
                        <a:t>Automate Testing Time(Ta) in H</a:t>
                      </a:r>
                      <a:endParaRPr lang="en-US" dirty="0"/>
                    </a:p>
                  </a:txBody>
                  <a:tcPr/>
                </a:tc>
                <a:tc>
                  <a:txBody>
                    <a:bodyPr/>
                    <a:lstStyle/>
                    <a:p>
                      <a:r>
                        <a:rPr lang="en-US" dirty="0" smtClean="0"/>
                        <a:t>Time</a:t>
                      </a:r>
                      <a:r>
                        <a:rPr lang="en-US" baseline="0" dirty="0" smtClean="0"/>
                        <a:t> Difference</a:t>
                      </a:r>
                      <a:endParaRPr lang="en-US" dirty="0"/>
                    </a:p>
                  </a:txBody>
                  <a:tcPr/>
                </a:tc>
                <a:tc>
                  <a:txBody>
                    <a:bodyPr/>
                    <a:lstStyle/>
                    <a:p>
                      <a:r>
                        <a:rPr lang="en-US" dirty="0" smtClean="0"/>
                        <a:t>% gain</a:t>
                      </a:r>
                      <a:endParaRPr lang="en-US" dirty="0"/>
                    </a:p>
                  </a:txBody>
                  <a:tcPr/>
                </a:tc>
                <a:tc>
                  <a:txBody>
                    <a:bodyPr/>
                    <a:lstStyle/>
                    <a:p>
                      <a:r>
                        <a:rPr lang="en-US" dirty="0" smtClean="0"/>
                        <a:t>% Automation</a:t>
                      </a:r>
                      <a:endParaRPr lang="en-US" dirty="0"/>
                    </a:p>
                  </a:txBody>
                  <a:tcPr/>
                </a:tc>
              </a:tr>
              <a:tr h="624090">
                <a:tc>
                  <a:txBody>
                    <a:bodyPr/>
                    <a:lstStyle/>
                    <a:p>
                      <a:r>
                        <a:rPr lang="en-US" dirty="0" smtClean="0"/>
                        <a:t>1</a:t>
                      </a:r>
                      <a:endParaRPr lang="en-US" dirty="0"/>
                    </a:p>
                  </a:txBody>
                  <a:tcPr/>
                </a:tc>
                <a:tc>
                  <a:txBody>
                    <a:bodyPr/>
                    <a:lstStyle/>
                    <a:p>
                      <a:r>
                        <a:rPr lang="en-US" dirty="0" smtClean="0"/>
                        <a:t>9.92</a:t>
                      </a:r>
                      <a:endParaRPr lang="en-US" dirty="0"/>
                    </a:p>
                  </a:txBody>
                  <a:tcPr/>
                </a:tc>
                <a:tc>
                  <a:txBody>
                    <a:bodyPr/>
                    <a:lstStyle/>
                    <a:p>
                      <a:r>
                        <a:rPr lang="en-US" dirty="0" smtClean="0"/>
                        <a:t>10.42</a:t>
                      </a:r>
                      <a:endParaRPr lang="en-US" dirty="0"/>
                    </a:p>
                  </a:txBody>
                  <a:tcPr/>
                </a:tc>
                <a:tc>
                  <a:txBody>
                    <a:bodyPr/>
                    <a:lstStyle/>
                    <a:p>
                      <a:r>
                        <a:rPr lang="en-US" dirty="0" smtClean="0"/>
                        <a:t>-0.5</a:t>
                      </a:r>
                      <a:endParaRPr lang="en-US" dirty="0"/>
                    </a:p>
                  </a:txBody>
                  <a:tcPr/>
                </a:tc>
                <a:tc>
                  <a:txBody>
                    <a:bodyPr/>
                    <a:lstStyle/>
                    <a:p>
                      <a:r>
                        <a:rPr lang="en-US" dirty="0" smtClean="0"/>
                        <a:t>-5.04%</a:t>
                      </a:r>
                      <a:endParaRPr lang="en-US" dirty="0"/>
                    </a:p>
                  </a:txBody>
                  <a:tcPr/>
                </a:tc>
                <a:tc>
                  <a:txBody>
                    <a:bodyPr/>
                    <a:lstStyle/>
                    <a:p>
                      <a:r>
                        <a:rPr lang="en-US" dirty="0" smtClean="0"/>
                        <a:t>100%</a:t>
                      </a:r>
                      <a:endParaRPr lang="en-US" dirty="0"/>
                    </a:p>
                  </a:txBody>
                  <a:tcPr/>
                </a:tc>
              </a:tr>
              <a:tr h="501640">
                <a:tc>
                  <a:txBody>
                    <a:bodyPr/>
                    <a:lstStyle/>
                    <a:p>
                      <a:r>
                        <a:rPr lang="en-US" dirty="0" smtClean="0"/>
                        <a:t>2</a:t>
                      </a:r>
                      <a:endParaRPr lang="en-US" dirty="0"/>
                    </a:p>
                  </a:txBody>
                  <a:tcPr/>
                </a:tc>
                <a:tc>
                  <a:txBody>
                    <a:bodyPr/>
                    <a:lstStyle/>
                    <a:p>
                      <a:r>
                        <a:rPr lang="en-US" dirty="0" smtClean="0"/>
                        <a:t>12.21</a:t>
                      </a:r>
                      <a:endParaRPr lang="en-US" dirty="0"/>
                    </a:p>
                  </a:txBody>
                  <a:tcPr/>
                </a:tc>
                <a:tc>
                  <a:txBody>
                    <a:bodyPr/>
                    <a:lstStyle/>
                    <a:p>
                      <a:r>
                        <a:rPr lang="en-US" dirty="0" smtClean="0"/>
                        <a:t>9.30</a:t>
                      </a:r>
                      <a:endParaRPr lang="en-US" dirty="0"/>
                    </a:p>
                  </a:txBody>
                  <a:tcPr/>
                </a:tc>
                <a:tc>
                  <a:txBody>
                    <a:bodyPr/>
                    <a:lstStyle/>
                    <a:p>
                      <a:r>
                        <a:rPr lang="en-US" dirty="0" smtClean="0"/>
                        <a:t>2.91</a:t>
                      </a:r>
                      <a:endParaRPr lang="en-US" dirty="0"/>
                    </a:p>
                  </a:txBody>
                  <a:tcPr/>
                </a:tc>
                <a:tc>
                  <a:txBody>
                    <a:bodyPr/>
                    <a:lstStyle/>
                    <a:p>
                      <a:r>
                        <a:rPr lang="en-US" dirty="0" smtClean="0"/>
                        <a:t>23.83%</a:t>
                      </a:r>
                      <a:endParaRPr lang="en-US" dirty="0"/>
                    </a:p>
                  </a:txBody>
                  <a:tcPr/>
                </a:tc>
                <a:tc>
                  <a:txBody>
                    <a:bodyPr/>
                    <a:lstStyle/>
                    <a:p>
                      <a:r>
                        <a:rPr lang="en-US" dirty="0" smtClean="0"/>
                        <a:t>100%</a:t>
                      </a:r>
                      <a:endParaRPr lang="en-US" dirty="0"/>
                    </a:p>
                  </a:txBody>
                  <a:tcPr/>
                </a:tc>
              </a:tr>
              <a:tr h="501640">
                <a:tc>
                  <a:txBody>
                    <a:bodyPr/>
                    <a:lstStyle/>
                    <a:p>
                      <a:r>
                        <a:rPr lang="en-US" dirty="0" smtClean="0"/>
                        <a:t>3</a:t>
                      </a:r>
                      <a:endParaRPr lang="en-US" dirty="0"/>
                    </a:p>
                  </a:txBody>
                  <a:tcPr/>
                </a:tc>
                <a:tc>
                  <a:txBody>
                    <a:bodyPr/>
                    <a:lstStyle/>
                    <a:p>
                      <a:r>
                        <a:rPr lang="en-US" dirty="0" smtClean="0"/>
                        <a:t>16.61</a:t>
                      </a:r>
                      <a:endParaRPr lang="en-US" dirty="0"/>
                    </a:p>
                  </a:txBody>
                  <a:tcPr/>
                </a:tc>
                <a:tc>
                  <a:txBody>
                    <a:bodyPr/>
                    <a:lstStyle/>
                    <a:p>
                      <a:r>
                        <a:rPr lang="en-US" dirty="0" smtClean="0"/>
                        <a:t>13.78</a:t>
                      </a:r>
                      <a:endParaRPr lang="en-US" dirty="0"/>
                    </a:p>
                  </a:txBody>
                  <a:tcPr/>
                </a:tc>
                <a:tc>
                  <a:txBody>
                    <a:bodyPr/>
                    <a:lstStyle/>
                    <a:p>
                      <a:r>
                        <a:rPr lang="en-US" dirty="0" smtClean="0"/>
                        <a:t>2.83</a:t>
                      </a:r>
                      <a:endParaRPr lang="en-US" dirty="0"/>
                    </a:p>
                  </a:txBody>
                  <a:tcPr/>
                </a:tc>
                <a:tc>
                  <a:txBody>
                    <a:bodyPr/>
                    <a:lstStyle/>
                    <a:p>
                      <a:r>
                        <a:rPr lang="en-US" dirty="0" smtClean="0"/>
                        <a:t>17.04%</a:t>
                      </a:r>
                      <a:endParaRPr lang="en-US" dirty="0"/>
                    </a:p>
                  </a:txBody>
                  <a:tcPr/>
                </a:tc>
                <a:tc>
                  <a:txBody>
                    <a:bodyPr/>
                    <a:lstStyle/>
                    <a:p>
                      <a:r>
                        <a:rPr lang="en-US" dirty="0" smtClean="0"/>
                        <a:t>100%</a:t>
                      </a:r>
                      <a:endParaRPr lang="en-US" dirty="0"/>
                    </a:p>
                  </a:txBody>
                  <a:tcPr/>
                </a:tc>
              </a:tr>
            </a:tbl>
          </a:graphicData>
        </a:graphic>
      </p:graphicFrame>
      <p:sp>
        <p:nvSpPr>
          <p:cNvPr id="5" name="Title 1"/>
          <p:cNvSpPr>
            <a:spLocks noGrp="1"/>
          </p:cNvSpPr>
          <p:nvPr>
            <p:ph type="title"/>
          </p:nvPr>
        </p:nvSpPr>
        <p:spPr>
          <a:xfrm>
            <a:off x="2895600" y="764373"/>
            <a:ext cx="8610600" cy="1293028"/>
          </a:xfrm>
        </p:spPr>
        <p:txBody>
          <a:bodyPr/>
          <a:lstStyle/>
          <a:p>
            <a:r>
              <a:rPr lang="en-US" dirty="0" smtClean="0"/>
              <a:t>Comparison </a:t>
            </a:r>
            <a:r>
              <a:rPr lang="en-US" dirty="0"/>
              <a:t>TABLE(cumulative)</a:t>
            </a:r>
          </a:p>
        </p:txBody>
      </p:sp>
    </p:spTree>
    <p:extLst>
      <p:ext uri="{BB962C8B-B14F-4D97-AF65-F5344CB8AC3E}">
        <p14:creationId xmlns:p14="http://schemas.microsoft.com/office/powerpoint/2010/main" val="282252098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the software</a:t>
            </a:r>
          </a:p>
        </p:txBody>
      </p:sp>
      <p:sp>
        <p:nvSpPr>
          <p:cNvPr id="3" name="Content Placeholder 2"/>
          <p:cNvSpPr>
            <a:spLocks noGrp="1"/>
          </p:cNvSpPr>
          <p:nvPr>
            <p:ph idx="1"/>
          </p:nvPr>
        </p:nvSpPr>
        <p:spPr/>
        <p:txBody>
          <a:bodyPr>
            <a:normAutofit/>
          </a:bodyPr>
          <a:lstStyle/>
          <a:p>
            <a:r>
              <a:rPr lang="en-US" sz="3200" dirty="0" smtClean="0"/>
              <a:t>Software is “Figure” which  we have already figured out previously. Only change done is that now it is released in 4 versions .</a:t>
            </a:r>
          </a:p>
          <a:p>
            <a:r>
              <a:rPr lang="en-US" sz="3200" dirty="0" smtClean="0"/>
              <a:t>It is released in 4 versions so that there is uniform increment in functionality when moving from first version to next.</a:t>
            </a:r>
          </a:p>
          <a:p>
            <a:r>
              <a:rPr lang="en-US" sz="3200" dirty="0" smtClean="0"/>
              <a:t>Comparisons tables are next. Lets See.</a:t>
            </a:r>
            <a:endParaRPr lang="en-US" sz="3200" dirty="0"/>
          </a:p>
        </p:txBody>
      </p:sp>
    </p:spTree>
    <p:extLst>
      <p:ext uri="{BB962C8B-B14F-4D97-AF65-F5344CB8AC3E}">
        <p14:creationId xmlns:p14="http://schemas.microsoft.com/office/powerpoint/2010/main" val="292224063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 table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917073255"/>
              </p:ext>
            </p:extLst>
          </p:nvPr>
        </p:nvGraphicFramePr>
        <p:xfrm>
          <a:off x="685800" y="2193925"/>
          <a:ext cx="10820400" cy="3293427"/>
        </p:xfrm>
        <a:graphic>
          <a:graphicData uri="http://schemas.openxmlformats.org/drawingml/2006/table">
            <a:tbl>
              <a:tblPr firstRow="1" bandRow="1">
                <a:tableStyleId>{5C22544A-7EE6-4342-B048-85BDC9FD1C3A}</a:tableStyleId>
              </a:tblPr>
              <a:tblGrid>
                <a:gridCol w="1803400"/>
                <a:gridCol w="1803400"/>
                <a:gridCol w="1803400"/>
                <a:gridCol w="1803400"/>
                <a:gridCol w="1803400"/>
                <a:gridCol w="1803400"/>
              </a:tblGrid>
              <a:tr h="1164417">
                <a:tc>
                  <a:txBody>
                    <a:bodyPr/>
                    <a:lstStyle/>
                    <a:p>
                      <a:r>
                        <a:rPr lang="en-US" dirty="0" smtClean="0"/>
                        <a:t>Versions</a:t>
                      </a:r>
                      <a:endParaRPr lang="en-US" dirty="0"/>
                    </a:p>
                  </a:txBody>
                  <a:tcPr/>
                </a:tc>
                <a:tc>
                  <a:txBody>
                    <a:bodyPr/>
                    <a:lstStyle/>
                    <a:p>
                      <a:r>
                        <a:rPr lang="en-US" dirty="0" smtClean="0"/>
                        <a:t>Manual testing Time(Tm) in H</a:t>
                      </a:r>
                      <a:endParaRPr lang="en-US" dirty="0"/>
                    </a:p>
                  </a:txBody>
                  <a:tcPr/>
                </a:tc>
                <a:tc>
                  <a:txBody>
                    <a:bodyPr/>
                    <a:lstStyle/>
                    <a:p>
                      <a:r>
                        <a:rPr lang="en-US" dirty="0" smtClean="0"/>
                        <a:t>Automate Testing Time(Ta) in H</a:t>
                      </a:r>
                      <a:endParaRPr lang="en-US" dirty="0"/>
                    </a:p>
                  </a:txBody>
                  <a:tcPr/>
                </a:tc>
                <a:tc>
                  <a:txBody>
                    <a:bodyPr/>
                    <a:lstStyle/>
                    <a:p>
                      <a:r>
                        <a:rPr lang="en-US" dirty="0" smtClean="0"/>
                        <a:t>Time</a:t>
                      </a:r>
                      <a:r>
                        <a:rPr lang="en-US" baseline="0" dirty="0" smtClean="0"/>
                        <a:t> Difference</a:t>
                      </a:r>
                      <a:endParaRPr lang="en-US" dirty="0"/>
                    </a:p>
                  </a:txBody>
                  <a:tcPr/>
                </a:tc>
                <a:tc>
                  <a:txBody>
                    <a:bodyPr/>
                    <a:lstStyle/>
                    <a:p>
                      <a:r>
                        <a:rPr lang="en-US" dirty="0" smtClean="0"/>
                        <a:t>% gain</a:t>
                      </a:r>
                      <a:endParaRPr lang="en-US" dirty="0"/>
                    </a:p>
                  </a:txBody>
                  <a:tcPr/>
                </a:tc>
                <a:tc>
                  <a:txBody>
                    <a:bodyPr/>
                    <a:lstStyle/>
                    <a:p>
                      <a:r>
                        <a:rPr lang="en-US" dirty="0" smtClean="0"/>
                        <a:t>% Automation</a:t>
                      </a:r>
                      <a:endParaRPr lang="en-US" dirty="0"/>
                    </a:p>
                  </a:txBody>
                  <a:tcPr/>
                </a:tc>
              </a:tr>
              <a:tr h="624090">
                <a:tc>
                  <a:txBody>
                    <a:bodyPr/>
                    <a:lstStyle/>
                    <a:p>
                      <a:r>
                        <a:rPr lang="en-US" dirty="0" smtClean="0"/>
                        <a:t>1</a:t>
                      </a:r>
                      <a:endParaRPr lang="en-US" dirty="0"/>
                    </a:p>
                  </a:txBody>
                  <a:tcPr/>
                </a:tc>
                <a:tc>
                  <a:txBody>
                    <a:bodyPr/>
                    <a:lstStyle/>
                    <a:p>
                      <a:r>
                        <a:rPr lang="en-US" dirty="0" smtClean="0"/>
                        <a:t>9.92</a:t>
                      </a:r>
                      <a:endParaRPr lang="en-US" dirty="0"/>
                    </a:p>
                  </a:txBody>
                  <a:tcPr/>
                </a:tc>
                <a:tc>
                  <a:txBody>
                    <a:bodyPr/>
                    <a:lstStyle/>
                    <a:p>
                      <a:r>
                        <a:rPr lang="en-US" dirty="0" smtClean="0"/>
                        <a:t>10.42</a:t>
                      </a:r>
                      <a:endParaRPr lang="en-US" dirty="0"/>
                    </a:p>
                  </a:txBody>
                  <a:tcPr/>
                </a:tc>
                <a:tc>
                  <a:txBody>
                    <a:bodyPr/>
                    <a:lstStyle/>
                    <a:p>
                      <a:r>
                        <a:rPr lang="en-US" dirty="0" smtClean="0"/>
                        <a:t>-</a:t>
                      </a:r>
                      <a:r>
                        <a:rPr lang="en-US" dirty="0" smtClean="0"/>
                        <a:t>0.50</a:t>
                      </a:r>
                      <a:endParaRPr lang="en-US" dirty="0"/>
                    </a:p>
                  </a:txBody>
                  <a:tcPr/>
                </a:tc>
                <a:tc>
                  <a:txBody>
                    <a:bodyPr/>
                    <a:lstStyle/>
                    <a:p>
                      <a:r>
                        <a:rPr lang="en-US" dirty="0" smtClean="0"/>
                        <a:t>-5.04%</a:t>
                      </a:r>
                      <a:endParaRPr lang="en-US" dirty="0"/>
                    </a:p>
                  </a:txBody>
                  <a:tcPr/>
                </a:tc>
                <a:tc>
                  <a:txBody>
                    <a:bodyPr/>
                    <a:lstStyle/>
                    <a:p>
                      <a:r>
                        <a:rPr lang="en-US" dirty="0" smtClean="0"/>
                        <a:t>100%</a:t>
                      </a:r>
                      <a:endParaRPr lang="en-US" dirty="0"/>
                    </a:p>
                  </a:txBody>
                  <a:tcPr/>
                </a:tc>
              </a:tr>
              <a:tr h="501640">
                <a:tc>
                  <a:txBody>
                    <a:bodyPr/>
                    <a:lstStyle/>
                    <a:p>
                      <a:r>
                        <a:rPr lang="en-US" dirty="0" smtClean="0"/>
                        <a:t>2</a:t>
                      </a:r>
                      <a:endParaRPr lang="en-US" dirty="0"/>
                    </a:p>
                  </a:txBody>
                  <a:tcPr/>
                </a:tc>
                <a:tc>
                  <a:txBody>
                    <a:bodyPr/>
                    <a:lstStyle/>
                    <a:p>
                      <a:r>
                        <a:rPr lang="en-US" dirty="0" smtClean="0"/>
                        <a:t>12.97</a:t>
                      </a:r>
                      <a:endParaRPr lang="en-US" dirty="0"/>
                    </a:p>
                  </a:txBody>
                  <a:tcPr/>
                </a:tc>
                <a:tc>
                  <a:txBody>
                    <a:bodyPr/>
                    <a:lstStyle/>
                    <a:p>
                      <a:r>
                        <a:rPr lang="en-US" dirty="0" smtClean="0"/>
                        <a:t>10.27</a:t>
                      </a:r>
                      <a:endParaRPr lang="en-US" dirty="0"/>
                    </a:p>
                  </a:txBody>
                  <a:tcPr/>
                </a:tc>
                <a:tc>
                  <a:txBody>
                    <a:bodyPr/>
                    <a:lstStyle/>
                    <a:p>
                      <a:r>
                        <a:rPr lang="en-US" dirty="0" smtClean="0"/>
                        <a:t>2.70</a:t>
                      </a:r>
                      <a:endParaRPr lang="en-US" dirty="0"/>
                    </a:p>
                  </a:txBody>
                  <a:tcPr/>
                </a:tc>
                <a:tc>
                  <a:txBody>
                    <a:bodyPr/>
                    <a:lstStyle/>
                    <a:p>
                      <a:r>
                        <a:rPr lang="en-US" dirty="0" smtClean="0"/>
                        <a:t>20.82%</a:t>
                      </a:r>
                      <a:endParaRPr lang="en-US" dirty="0"/>
                    </a:p>
                  </a:txBody>
                  <a:tcPr/>
                </a:tc>
                <a:tc>
                  <a:txBody>
                    <a:bodyPr/>
                    <a:lstStyle/>
                    <a:p>
                      <a:r>
                        <a:rPr lang="en-US" dirty="0" smtClean="0"/>
                        <a:t>62.50%</a:t>
                      </a:r>
                      <a:endParaRPr lang="en-US" dirty="0"/>
                    </a:p>
                  </a:txBody>
                  <a:tcPr/>
                </a:tc>
              </a:tr>
              <a:tr h="501640">
                <a:tc>
                  <a:txBody>
                    <a:bodyPr/>
                    <a:lstStyle/>
                    <a:p>
                      <a:r>
                        <a:rPr lang="en-US" dirty="0" smtClean="0"/>
                        <a:t>3</a:t>
                      </a:r>
                      <a:endParaRPr lang="en-US" dirty="0"/>
                    </a:p>
                  </a:txBody>
                  <a:tcPr/>
                </a:tc>
                <a:tc>
                  <a:txBody>
                    <a:bodyPr/>
                    <a:lstStyle/>
                    <a:p>
                      <a:r>
                        <a:rPr lang="en-US" dirty="0" smtClean="0"/>
                        <a:t>14.58</a:t>
                      </a:r>
                      <a:endParaRPr lang="en-US" dirty="0"/>
                    </a:p>
                  </a:txBody>
                  <a:tcPr/>
                </a:tc>
                <a:tc>
                  <a:txBody>
                    <a:bodyPr/>
                    <a:lstStyle/>
                    <a:p>
                      <a:r>
                        <a:rPr lang="en-US" dirty="0" smtClean="0"/>
                        <a:t>12.53</a:t>
                      </a:r>
                      <a:endParaRPr lang="en-US" dirty="0"/>
                    </a:p>
                  </a:txBody>
                  <a:tcPr/>
                </a:tc>
                <a:tc>
                  <a:txBody>
                    <a:bodyPr/>
                    <a:lstStyle/>
                    <a:p>
                      <a:r>
                        <a:rPr lang="en-US" dirty="0" smtClean="0"/>
                        <a:t>2.05</a:t>
                      </a:r>
                      <a:endParaRPr lang="en-US" dirty="0"/>
                    </a:p>
                  </a:txBody>
                  <a:tcPr/>
                </a:tc>
                <a:tc>
                  <a:txBody>
                    <a:bodyPr/>
                    <a:lstStyle/>
                    <a:p>
                      <a:r>
                        <a:rPr lang="en-US" dirty="0" smtClean="0"/>
                        <a:t>14.06%</a:t>
                      </a:r>
                      <a:endParaRPr lang="en-US" dirty="0"/>
                    </a:p>
                  </a:txBody>
                  <a:tcPr/>
                </a:tc>
                <a:tc>
                  <a:txBody>
                    <a:bodyPr/>
                    <a:lstStyle/>
                    <a:p>
                      <a:r>
                        <a:rPr lang="en-US" dirty="0" smtClean="0"/>
                        <a:t>50.00%</a:t>
                      </a:r>
                      <a:endParaRPr lang="en-US" dirty="0"/>
                    </a:p>
                  </a:txBody>
                  <a:tcPr/>
                </a:tc>
              </a:tr>
              <a:tr h="501640">
                <a:tc>
                  <a:txBody>
                    <a:bodyPr/>
                    <a:lstStyle/>
                    <a:p>
                      <a:r>
                        <a:rPr lang="en-US" dirty="0" smtClean="0"/>
                        <a:t>4</a:t>
                      </a:r>
                      <a:endParaRPr lang="en-US" dirty="0"/>
                    </a:p>
                  </a:txBody>
                  <a:tcPr/>
                </a:tc>
                <a:tc>
                  <a:txBody>
                    <a:bodyPr/>
                    <a:lstStyle/>
                    <a:p>
                      <a:r>
                        <a:rPr lang="en-US" dirty="0" smtClean="0"/>
                        <a:t>16.61</a:t>
                      </a:r>
                      <a:endParaRPr lang="en-US" dirty="0"/>
                    </a:p>
                  </a:txBody>
                  <a:tcPr/>
                </a:tc>
                <a:tc>
                  <a:txBody>
                    <a:bodyPr/>
                    <a:lstStyle/>
                    <a:p>
                      <a:r>
                        <a:rPr lang="en-US" dirty="0" smtClean="0"/>
                        <a:t>15.64</a:t>
                      </a:r>
                      <a:endParaRPr lang="en-US" dirty="0"/>
                    </a:p>
                  </a:txBody>
                  <a:tcPr/>
                </a:tc>
                <a:tc>
                  <a:txBody>
                    <a:bodyPr/>
                    <a:lstStyle/>
                    <a:p>
                      <a:r>
                        <a:rPr lang="en-US" dirty="0" smtClean="0"/>
                        <a:t>0.97</a:t>
                      </a:r>
                      <a:endParaRPr lang="en-US" dirty="0"/>
                    </a:p>
                  </a:txBody>
                  <a:tcPr/>
                </a:tc>
                <a:tc>
                  <a:txBody>
                    <a:bodyPr/>
                    <a:lstStyle/>
                    <a:p>
                      <a:r>
                        <a:rPr lang="en-US" dirty="0" smtClean="0"/>
                        <a:t>5.84%</a:t>
                      </a:r>
                      <a:endParaRPr lang="en-US" dirty="0"/>
                    </a:p>
                  </a:txBody>
                  <a:tcPr/>
                </a:tc>
                <a:tc>
                  <a:txBody>
                    <a:bodyPr/>
                    <a:lstStyle/>
                    <a:p>
                      <a:r>
                        <a:rPr lang="en-US" dirty="0" smtClean="0"/>
                        <a:t>41.67%</a:t>
                      </a:r>
                      <a:endParaRPr lang="en-US" dirty="0"/>
                    </a:p>
                  </a:txBody>
                  <a:tcPr/>
                </a:tc>
              </a:tr>
            </a:tbl>
          </a:graphicData>
        </a:graphic>
      </p:graphicFrame>
    </p:spTree>
    <p:extLst>
      <p:ext uri="{BB962C8B-B14F-4D97-AF65-F5344CB8AC3E}">
        <p14:creationId xmlns:p14="http://schemas.microsoft.com/office/powerpoint/2010/main" val="176615722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Comparison TABLE(cumulative)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79403060"/>
              </p:ext>
            </p:extLst>
          </p:nvPr>
        </p:nvGraphicFramePr>
        <p:xfrm>
          <a:off x="685800" y="2193925"/>
          <a:ext cx="10820400" cy="3293427"/>
        </p:xfrm>
        <a:graphic>
          <a:graphicData uri="http://schemas.openxmlformats.org/drawingml/2006/table">
            <a:tbl>
              <a:tblPr firstRow="1" bandRow="1">
                <a:tableStyleId>{5C22544A-7EE6-4342-B048-85BDC9FD1C3A}</a:tableStyleId>
              </a:tblPr>
              <a:tblGrid>
                <a:gridCol w="1803400"/>
                <a:gridCol w="1803400"/>
                <a:gridCol w="1803400"/>
                <a:gridCol w="1803400"/>
                <a:gridCol w="1803400"/>
                <a:gridCol w="1803400"/>
              </a:tblGrid>
              <a:tr h="1164417">
                <a:tc>
                  <a:txBody>
                    <a:bodyPr/>
                    <a:lstStyle/>
                    <a:p>
                      <a:r>
                        <a:rPr lang="en-US" dirty="0" smtClean="0"/>
                        <a:t>Versions</a:t>
                      </a:r>
                      <a:endParaRPr lang="en-US" dirty="0"/>
                    </a:p>
                  </a:txBody>
                  <a:tcPr/>
                </a:tc>
                <a:tc>
                  <a:txBody>
                    <a:bodyPr/>
                    <a:lstStyle/>
                    <a:p>
                      <a:r>
                        <a:rPr lang="en-US" dirty="0" smtClean="0"/>
                        <a:t>Manual testing Time(Tm) in H</a:t>
                      </a:r>
                      <a:endParaRPr lang="en-US" dirty="0"/>
                    </a:p>
                  </a:txBody>
                  <a:tcPr/>
                </a:tc>
                <a:tc>
                  <a:txBody>
                    <a:bodyPr/>
                    <a:lstStyle/>
                    <a:p>
                      <a:r>
                        <a:rPr lang="en-US" dirty="0" smtClean="0"/>
                        <a:t>Automate Testing Time(Ta) in H</a:t>
                      </a:r>
                      <a:endParaRPr lang="en-US" dirty="0"/>
                    </a:p>
                  </a:txBody>
                  <a:tcPr/>
                </a:tc>
                <a:tc>
                  <a:txBody>
                    <a:bodyPr/>
                    <a:lstStyle/>
                    <a:p>
                      <a:r>
                        <a:rPr lang="en-US" dirty="0" smtClean="0"/>
                        <a:t>Time</a:t>
                      </a:r>
                      <a:r>
                        <a:rPr lang="en-US" baseline="0" dirty="0" smtClean="0"/>
                        <a:t> Difference</a:t>
                      </a:r>
                      <a:endParaRPr lang="en-US" dirty="0"/>
                    </a:p>
                  </a:txBody>
                  <a:tcPr/>
                </a:tc>
                <a:tc>
                  <a:txBody>
                    <a:bodyPr/>
                    <a:lstStyle/>
                    <a:p>
                      <a:r>
                        <a:rPr lang="en-US" dirty="0" smtClean="0"/>
                        <a:t>% gain</a:t>
                      </a:r>
                      <a:endParaRPr lang="en-US" dirty="0"/>
                    </a:p>
                  </a:txBody>
                  <a:tcPr/>
                </a:tc>
                <a:tc>
                  <a:txBody>
                    <a:bodyPr/>
                    <a:lstStyle/>
                    <a:p>
                      <a:r>
                        <a:rPr lang="en-US" dirty="0" smtClean="0"/>
                        <a:t>% Automation</a:t>
                      </a:r>
                      <a:endParaRPr lang="en-US" dirty="0"/>
                    </a:p>
                  </a:txBody>
                  <a:tcPr/>
                </a:tc>
              </a:tr>
              <a:tr h="624090">
                <a:tc>
                  <a:txBody>
                    <a:bodyPr/>
                    <a:lstStyle/>
                    <a:p>
                      <a:r>
                        <a:rPr lang="en-US" dirty="0" smtClean="0"/>
                        <a:t>1</a:t>
                      </a:r>
                      <a:endParaRPr lang="en-US" dirty="0"/>
                    </a:p>
                  </a:txBody>
                  <a:tcPr/>
                </a:tc>
                <a:tc>
                  <a:txBody>
                    <a:bodyPr/>
                    <a:lstStyle/>
                    <a:p>
                      <a:r>
                        <a:rPr lang="en-US" dirty="0" smtClean="0"/>
                        <a:t>9.92</a:t>
                      </a:r>
                      <a:endParaRPr lang="en-US" dirty="0"/>
                    </a:p>
                  </a:txBody>
                  <a:tcPr/>
                </a:tc>
                <a:tc>
                  <a:txBody>
                    <a:bodyPr/>
                    <a:lstStyle/>
                    <a:p>
                      <a:r>
                        <a:rPr lang="en-US" dirty="0" smtClean="0"/>
                        <a:t>10.42</a:t>
                      </a:r>
                      <a:endParaRPr lang="en-US" dirty="0"/>
                    </a:p>
                  </a:txBody>
                  <a:tcPr/>
                </a:tc>
                <a:tc>
                  <a:txBody>
                    <a:bodyPr/>
                    <a:lstStyle/>
                    <a:p>
                      <a:r>
                        <a:rPr lang="en-US" dirty="0" smtClean="0"/>
                        <a:t>-</a:t>
                      </a:r>
                      <a:r>
                        <a:rPr lang="en-US" dirty="0" smtClean="0"/>
                        <a:t>0.50</a:t>
                      </a:r>
                      <a:endParaRPr lang="en-US" dirty="0"/>
                    </a:p>
                  </a:txBody>
                  <a:tcPr/>
                </a:tc>
                <a:tc>
                  <a:txBody>
                    <a:bodyPr/>
                    <a:lstStyle/>
                    <a:p>
                      <a:r>
                        <a:rPr lang="en-US" dirty="0" smtClean="0"/>
                        <a:t>-5.04%</a:t>
                      </a:r>
                      <a:endParaRPr lang="en-US" dirty="0"/>
                    </a:p>
                  </a:txBody>
                  <a:tcPr/>
                </a:tc>
                <a:tc>
                  <a:txBody>
                    <a:bodyPr/>
                    <a:lstStyle/>
                    <a:p>
                      <a:r>
                        <a:rPr lang="en-US" dirty="0" smtClean="0"/>
                        <a:t>100%</a:t>
                      </a:r>
                      <a:endParaRPr lang="en-US" dirty="0"/>
                    </a:p>
                  </a:txBody>
                  <a:tcPr/>
                </a:tc>
              </a:tr>
              <a:tr h="501640">
                <a:tc>
                  <a:txBody>
                    <a:bodyPr/>
                    <a:lstStyle/>
                    <a:p>
                      <a:r>
                        <a:rPr lang="en-US" dirty="0" smtClean="0"/>
                        <a:t>2</a:t>
                      </a:r>
                      <a:endParaRPr lang="en-US" dirty="0"/>
                    </a:p>
                  </a:txBody>
                  <a:tcPr/>
                </a:tc>
                <a:tc>
                  <a:txBody>
                    <a:bodyPr/>
                    <a:lstStyle/>
                    <a:p>
                      <a:r>
                        <a:rPr lang="en-US" dirty="0" smtClean="0"/>
                        <a:t>12.97</a:t>
                      </a:r>
                      <a:endParaRPr lang="en-US" dirty="0"/>
                    </a:p>
                  </a:txBody>
                  <a:tcPr/>
                </a:tc>
                <a:tc>
                  <a:txBody>
                    <a:bodyPr/>
                    <a:lstStyle/>
                    <a:p>
                      <a:r>
                        <a:rPr lang="en-US" dirty="0" smtClean="0"/>
                        <a:t>10.52</a:t>
                      </a:r>
                      <a:endParaRPr lang="en-US" dirty="0"/>
                    </a:p>
                  </a:txBody>
                  <a:tcPr/>
                </a:tc>
                <a:tc>
                  <a:txBody>
                    <a:bodyPr/>
                    <a:lstStyle/>
                    <a:p>
                      <a:r>
                        <a:rPr lang="en-US" dirty="0" smtClean="0"/>
                        <a:t>2.45</a:t>
                      </a:r>
                      <a:endParaRPr lang="en-US" dirty="0"/>
                    </a:p>
                  </a:txBody>
                  <a:tcPr/>
                </a:tc>
                <a:tc>
                  <a:txBody>
                    <a:bodyPr/>
                    <a:lstStyle/>
                    <a:p>
                      <a:r>
                        <a:rPr lang="en-US" dirty="0" smtClean="0"/>
                        <a:t>18.89%</a:t>
                      </a:r>
                      <a:endParaRPr lang="en-US" dirty="0"/>
                    </a:p>
                  </a:txBody>
                  <a:tcPr/>
                </a:tc>
                <a:tc>
                  <a:txBody>
                    <a:bodyPr/>
                    <a:lstStyle/>
                    <a:p>
                      <a:r>
                        <a:rPr lang="en-US" dirty="0" smtClean="0"/>
                        <a:t>100%</a:t>
                      </a:r>
                      <a:endParaRPr lang="en-US" dirty="0"/>
                    </a:p>
                  </a:txBody>
                  <a:tcPr/>
                </a:tc>
              </a:tr>
              <a:tr h="501640">
                <a:tc>
                  <a:txBody>
                    <a:bodyPr/>
                    <a:lstStyle/>
                    <a:p>
                      <a:r>
                        <a:rPr lang="en-US" dirty="0" smtClean="0"/>
                        <a:t>3</a:t>
                      </a:r>
                      <a:endParaRPr lang="en-US" dirty="0"/>
                    </a:p>
                  </a:txBody>
                  <a:tcPr/>
                </a:tc>
                <a:tc>
                  <a:txBody>
                    <a:bodyPr/>
                    <a:lstStyle/>
                    <a:p>
                      <a:r>
                        <a:rPr lang="en-US" dirty="0" smtClean="0"/>
                        <a:t>14.58</a:t>
                      </a:r>
                      <a:endParaRPr lang="en-US" dirty="0"/>
                    </a:p>
                  </a:txBody>
                  <a:tcPr/>
                </a:tc>
                <a:tc>
                  <a:txBody>
                    <a:bodyPr/>
                    <a:lstStyle/>
                    <a:p>
                      <a:r>
                        <a:rPr lang="en-US" dirty="0" smtClean="0"/>
                        <a:t>9.3</a:t>
                      </a:r>
                      <a:endParaRPr lang="en-US" dirty="0"/>
                    </a:p>
                  </a:txBody>
                  <a:tcPr/>
                </a:tc>
                <a:tc>
                  <a:txBody>
                    <a:bodyPr/>
                    <a:lstStyle/>
                    <a:p>
                      <a:r>
                        <a:rPr lang="en-US" dirty="0" smtClean="0"/>
                        <a:t>5.28</a:t>
                      </a:r>
                      <a:endParaRPr lang="en-US" dirty="0"/>
                    </a:p>
                  </a:txBody>
                  <a:tcPr/>
                </a:tc>
                <a:tc>
                  <a:txBody>
                    <a:bodyPr/>
                    <a:lstStyle/>
                    <a:p>
                      <a:r>
                        <a:rPr lang="en-US" dirty="0" smtClean="0"/>
                        <a:t>36.23%</a:t>
                      </a:r>
                      <a:endParaRPr lang="en-US" dirty="0"/>
                    </a:p>
                  </a:txBody>
                  <a:tcPr/>
                </a:tc>
                <a:tc>
                  <a:txBody>
                    <a:bodyPr/>
                    <a:lstStyle/>
                    <a:p>
                      <a:r>
                        <a:rPr lang="en-US" dirty="0" smtClean="0"/>
                        <a:t>100%</a:t>
                      </a:r>
                      <a:endParaRPr lang="en-US" dirty="0"/>
                    </a:p>
                  </a:txBody>
                  <a:tcPr/>
                </a:tc>
              </a:tr>
              <a:tr h="501640">
                <a:tc>
                  <a:txBody>
                    <a:bodyPr/>
                    <a:lstStyle/>
                    <a:p>
                      <a:r>
                        <a:rPr lang="en-US" dirty="0" smtClean="0"/>
                        <a:t>4</a:t>
                      </a:r>
                      <a:endParaRPr lang="en-US" dirty="0"/>
                    </a:p>
                  </a:txBody>
                  <a:tcPr/>
                </a:tc>
                <a:tc>
                  <a:txBody>
                    <a:bodyPr/>
                    <a:lstStyle/>
                    <a:p>
                      <a:r>
                        <a:rPr lang="en-US" dirty="0" smtClean="0"/>
                        <a:t>16.61</a:t>
                      </a:r>
                      <a:endParaRPr lang="en-US" dirty="0"/>
                    </a:p>
                  </a:txBody>
                  <a:tcPr/>
                </a:tc>
                <a:tc>
                  <a:txBody>
                    <a:bodyPr/>
                    <a:lstStyle/>
                    <a:p>
                      <a:r>
                        <a:rPr lang="en-US" dirty="0" smtClean="0"/>
                        <a:t>10.88</a:t>
                      </a:r>
                      <a:endParaRPr lang="en-US" dirty="0"/>
                    </a:p>
                  </a:txBody>
                  <a:tcPr/>
                </a:tc>
                <a:tc>
                  <a:txBody>
                    <a:bodyPr/>
                    <a:lstStyle/>
                    <a:p>
                      <a:r>
                        <a:rPr lang="en-US" dirty="0" smtClean="0"/>
                        <a:t>5.73</a:t>
                      </a:r>
                      <a:endParaRPr lang="en-US" dirty="0"/>
                    </a:p>
                  </a:txBody>
                  <a:tcPr/>
                </a:tc>
                <a:tc>
                  <a:txBody>
                    <a:bodyPr/>
                    <a:lstStyle/>
                    <a:p>
                      <a:r>
                        <a:rPr lang="en-US" dirty="0" smtClean="0"/>
                        <a:t>34.50%</a:t>
                      </a:r>
                      <a:endParaRPr lang="en-US" dirty="0"/>
                    </a:p>
                  </a:txBody>
                  <a:tcPr/>
                </a:tc>
                <a:tc>
                  <a:txBody>
                    <a:bodyPr/>
                    <a:lstStyle/>
                    <a:p>
                      <a:r>
                        <a:rPr lang="en-US" dirty="0" smtClean="0"/>
                        <a:t>100%</a:t>
                      </a:r>
                      <a:endParaRPr lang="en-US" dirty="0"/>
                    </a:p>
                  </a:txBody>
                  <a:tcPr/>
                </a:tc>
              </a:tr>
            </a:tbl>
          </a:graphicData>
        </a:graphic>
      </p:graphicFrame>
    </p:spTree>
    <p:extLst>
      <p:ext uri="{BB962C8B-B14F-4D97-AF65-F5344CB8AC3E}">
        <p14:creationId xmlns:p14="http://schemas.microsoft.com/office/powerpoint/2010/main" val="337276817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Tree>
    <p:extLst>
      <p:ext uri="{BB962C8B-B14F-4D97-AF65-F5344CB8AC3E}">
        <p14:creationId xmlns:p14="http://schemas.microsoft.com/office/powerpoint/2010/main" val="19991914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TESTING AUTOMATION</a:t>
            </a:r>
            <a:endParaRPr lang="en-US" dirty="0"/>
          </a:p>
        </p:txBody>
      </p:sp>
      <p:sp>
        <p:nvSpPr>
          <p:cNvPr id="5" name="Content Placeholder 4"/>
          <p:cNvSpPr>
            <a:spLocks noGrp="1"/>
          </p:cNvSpPr>
          <p:nvPr>
            <p:ph idx="1"/>
          </p:nvPr>
        </p:nvSpPr>
        <p:spPr/>
        <p:txBody>
          <a:bodyPr/>
          <a:lstStyle/>
          <a:p>
            <a:r>
              <a:rPr lang="en-US" b="1" dirty="0"/>
              <a:t>Fast:</a:t>
            </a:r>
            <a:r>
              <a:rPr lang="en-US" dirty="0"/>
              <a:t> Runs tests significantly faster than human users.</a:t>
            </a:r>
          </a:p>
          <a:p>
            <a:r>
              <a:rPr lang="en-US" b="1" dirty="0"/>
              <a:t>Repeatable:</a:t>
            </a:r>
            <a:r>
              <a:rPr lang="en-US" dirty="0"/>
              <a:t> Testers can test how the website or software reacts after repeated execution of the same operation.</a:t>
            </a:r>
          </a:p>
          <a:p>
            <a:r>
              <a:rPr lang="en-US" b="1" dirty="0"/>
              <a:t>Reusable:</a:t>
            </a:r>
            <a:r>
              <a:rPr lang="en-US" dirty="0"/>
              <a:t> Tests can be re-used on different versions of the software.</a:t>
            </a:r>
          </a:p>
          <a:p>
            <a:r>
              <a:rPr lang="en-US" b="1" dirty="0"/>
              <a:t>Reliable:</a:t>
            </a:r>
            <a:r>
              <a:rPr lang="en-US" dirty="0"/>
              <a:t> Tests perform precisely the same operation each time they are run thereby eliminating human error.</a:t>
            </a:r>
          </a:p>
          <a:p>
            <a:r>
              <a:rPr lang="en-US" b="1" dirty="0"/>
              <a:t>Comprehensive:</a:t>
            </a:r>
            <a:r>
              <a:rPr lang="en-US" dirty="0"/>
              <a:t> Testers can build test suites of tests that covers every feature in software </a:t>
            </a:r>
            <a:r>
              <a:rPr lang="en-US" dirty="0" err="1"/>
              <a:t>software</a:t>
            </a:r>
            <a:r>
              <a:rPr lang="en-US" dirty="0"/>
              <a:t> application.</a:t>
            </a:r>
          </a:p>
          <a:p>
            <a:r>
              <a:rPr lang="en-US" b="1" dirty="0"/>
              <a:t>Programmable:</a:t>
            </a:r>
            <a:r>
              <a:rPr lang="en-US" dirty="0"/>
              <a:t> Testers can program sophisticated tests that bring hidden information.</a:t>
            </a:r>
          </a:p>
          <a:p>
            <a:endParaRPr lang="en-US" dirty="0"/>
          </a:p>
        </p:txBody>
      </p:sp>
    </p:spTree>
    <p:extLst>
      <p:ext uri="{BB962C8B-B14F-4D97-AF65-F5344CB8AC3E}">
        <p14:creationId xmlns:p14="http://schemas.microsoft.com/office/powerpoint/2010/main" val="39503006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DISADVANTAGES OF TESTING AUTOMATION</a:t>
            </a:r>
            <a:endParaRPr lang="en-US" dirty="0"/>
          </a:p>
        </p:txBody>
      </p:sp>
      <p:sp>
        <p:nvSpPr>
          <p:cNvPr id="3" name="Content Placeholder 2"/>
          <p:cNvSpPr>
            <a:spLocks noGrp="1"/>
          </p:cNvSpPr>
          <p:nvPr>
            <p:ph idx="1"/>
          </p:nvPr>
        </p:nvSpPr>
        <p:spPr>
          <a:xfrm>
            <a:off x="802178" y="2344189"/>
            <a:ext cx="10820400" cy="4024125"/>
          </a:xfrm>
        </p:spPr>
        <p:txBody>
          <a:bodyPr>
            <a:noAutofit/>
          </a:bodyPr>
          <a:lstStyle/>
          <a:p>
            <a:pPr marL="0" indent="0">
              <a:buNone/>
            </a:pPr>
            <a:r>
              <a:rPr lang="en-US" sz="3200" dirty="0"/>
              <a:t>• Proficiency is required to write the automation test scripts. </a:t>
            </a:r>
            <a:br>
              <a:rPr lang="en-US" sz="3200" dirty="0"/>
            </a:br>
            <a:r>
              <a:rPr lang="en-US" sz="3200" dirty="0"/>
              <a:t>• Debugging the test script is major issue. If any error is present in the test script, sometimes it may lead to deadly consequences. </a:t>
            </a:r>
            <a:br>
              <a:rPr lang="en-US" sz="3200" dirty="0"/>
            </a:br>
            <a:r>
              <a:rPr lang="en-US" sz="3200" dirty="0"/>
              <a:t>• Test maintenance is costly in case of playback methods. </a:t>
            </a:r>
          </a:p>
          <a:p>
            <a:pPr marL="0" indent="0">
              <a:buNone/>
            </a:pPr>
            <a:r>
              <a:rPr lang="en-US" sz="3200" dirty="0"/>
              <a:t>• </a:t>
            </a:r>
            <a:r>
              <a:rPr lang="en-US" sz="3200" dirty="0" smtClean="0"/>
              <a:t>Maintenance </a:t>
            </a:r>
            <a:r>
              <a:rPr lang="en-US" sz="3200" dirty="0"/>
              <a:t>of test data files is difficult, if the test script tests more screens</a:t>
            </a:r>
          </a:p>
        </p:txBody>
      </p:sp>
    </p:spTree>
    <p:extLst>
      <p:ext uri="{BB962C8B-B14F-4D97-AF65-F5344CB8AC3E}">
        <p14:creationId xmlns:p14="http://schemas.microsoft.com/office/powerpoint/2010/main" val="23081765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WE HAVE DONE?</a:t>
            </a:r>
            <a:endParaRPr lang="en-US" dirty="0"/>
          </a:p>
        </p:txBody>
      </p:sp>
      <p:sp>
        <p:nvSpPr>
          <p:cNvPr id="3" name="Content Placeholder 2"/>
          <p:cNvSpPr>
            <a:spLocks noGrp="1"/>
          </p:cNvSpPr>
          <p:nvPr>
            <p:ph idx="1"/>
          </p:nvPr>
        </p:nvSpPr>
        <p:spPr>
          <a:xfrm>
            <a:off x="852054" y="2057401"/>
            <a:ext cx="10820400" cy="4024125"/>
          </a:xfrm>
        </p:spPr>
        <p:txBody>
          <a:bodyPr/>
          <a:lstStyle/>
          <a:p>
            <a:r>
              <a:rPr lang="en-US" sz="2400" dirty="0" smtClean="0"/>
              <a:t>We have a software “Cloakroom” which is intended to book cloakroom present at railway stations using passengers </a:t>
            </a:r>
            <a:r>
              <a:rPr lang="en-US" sz="2400" dirty="0" err="1" smtClean="0"/>
              <a:t>pnr</a:t>
            </a:r>
            <a:r>
              <a:rPr lang="en-US" sz="2400" dirty="0" smtClean="0"/>
              <a:t> number.</a:t>
            </a:r>
          </a:p>
          <a:p>
            <a:r>
              <a:rPr lang="en-US" sz="2400" dirty="0" smtClean="0"/>
              <a:t>It’s written in C++.</a:t>
            </a:r>
          </a:p>
          <a:p>
            <a:r>
              <a:rPr lang="en-US" sz="2400" dirty="0" smtClean="0"/>
              <a:t>Its to be released in 5 versions with enhanced features.</a:t>
            </a:r>
          </a:p>
          <a:p>
            <a:r>
              <a:rPr lang="en-US" sz="2400" dirty="0" smtClean="0"/>
              <a:t>So, we automated all the common test cases in various versions for testing and analysis the time and effort difference in doing testing manually and  using automated shell scripts.</a:t>
            </a:r>
          </a:p>
          <a:p>
            <a:r>
              <a:rPr lang="en-US" sz="2400" dirty="0" smtClean="0"/>
              <a:t>For this we studied- advance shell scripting and found all the test cases of different versions with their flow diagrams</a:t>
            </a:r>
            <a:r>
              <a:rPr lang="en-US" dirty="0" smtClean="0"/>
              <a:t>.</a:t>
            </a:r>
          </a:p>
          <a:p>
            <a:endParaRPr lang="en-US" dirty="0"/>
          </a:p>
          <a:p>
            <a:endParaRPr lang="en-US" dirty="0" smtClean="0"/>
          </a:p>
          <a:p>
            <a:endParaRPr lang="en-US" dirty="0"/>
          </a:p>
        </p:txBody>
      </p:sp>
    </p:spTree>
    <p:extLst>
      <p:ext uri="{BB962C8B-B14F-4D97-AF65-F5344CB8AC3E}">
        <p14:creationId xmlns:p14="http://schemas.microsoft.com/office/powerpoint/2010/main" val="17002994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5105" y="348737"/>
            <a:ext cx="8610600" cy="1293028"/>
          </a:xfrm>
        </p:spPr>
        <p:txBody>
          <a:bodyPr/>
          <a:lstStyle/>
          <a:p>
            <a:r>
              <a:rPr lang="en-US" dirty="0" smtClean="0"/>
              <a:t>TESTING AUTOMATION EFFECTS ON QUALITY</a:t>
            </a:r>
            <a:endParaRPr lang="en-US" dirty="0"/>
          </a:p>
        </p:txBody>
      </p:sp>
      <p:sp>
        <p:nvSpPr>
          <p:cNvPr id="3" name="Content Placeholder 2"/>
          <p:cNvSpPr>
            <a:spLocks noGrp="1"/>
          </p:cNvSpPr>
          <p:nvPr>
            <p:ph idx="1"/>
          </p:nvPr>
        </p:nvSpPr>
        <p:spPr>
          <a:xfrm>
            <a:off x="685800" y="1641766"/>
            <a:ext cx="10820400" cy="4576920"/>
          </a:xfrm>
        </p:spPr>
        <p:txBody>
          <a:bodyPr>
            <a:normAutofit fontScale="92500" lnSpcReduction="10000"/>
          </a:bodyPr>
          <a:lstStyle/>
          <a:p>
            <a:r>
              <a:rPr lang="en-US" dirty="0"/>
              <a:t>McCall’s Quality Factors and Criteria</a:t>
            </a:r>
          </a:p>
          <a:p>
            <a:r>
              <a:rPr lang="en-US" dirty="0"/>
              <a:t>Quality Factors</a:t>
            </a:r>
          </a:p>
          <a:p>
            <a:r>
              <a:rPr lang="en-US" dirty="0"/>
              <a:t>McCall, Richards, and Walters studied the concept of  software quality in terms of two key concepts as follows:</a:t>
            </a:r>
          </a:p>
          <a:p>
            <a:r>
              <a:rPr lang="en-US" dirty="0"/>
              <a:t>quality factors, </a:t>
            </a:r>
            <a:r>
              <a:rPr lang="en-US" dirty="0" smtClean="0"/>
              <a:t>and quality </a:t>
            </a:r>
            <a:r>
              <a:rPr lang="en-US" dirty="0"/>
              <a:t>criteria. </a:t>
            </a:r>
          </a:p>
          <a:p>
            <a:r>
              <a:rPr lang="en-US" dirty="0"/>
              <a:t>A quality factor represents the behavioral characteristic of a system.</a:t>
            </a:r>
          </a:p>
          <a:p>
            <a:r>
              <a:rPr lang="en-US" dirty="0"/>
              <a:t>Examples: correctness, reliability, efficiency, testability, portability, …</a:t>
            </a:r>
          </a:p>
          <a:p>
            <a:r>
              <a:rPr lang="en-US" dirty="0"/>
              <a:t>A quality criterion is an attribute of a quality factor that is related to software development.</a:t>
            </a:r>
          </a:p>
          <a:p>
            <a:r>
              <a:rPr lang="en-US" dirty="0"/>
              <a:t>Example: </a:t>
            </a:r>
          </a:p>
          <a:p>
            <a:r>
              <a:rPr lang="en-US" dirty="0"/>
              <a:t>Modularity is an attribute of the architecture of a software system.</a:t>
            </a:r>
          </a:p>
          <a:p>
            <a:r>
              <a:rPr lang="en-US" dirty="0"/>
              <a:t>A highly modular software allows designers to put cohesive components in one module, thereby increasing the maintainability of the system</a:t>
            </a:r>
            <a:r>
              <a:rPr lang="en-US" dirty="0" smtClean="0"/>
              <a:t>.</a:t>
            </a:r>
            <a:endParaRPr lang="en-US" dirty="0"/>
          </a:p>
        </p:txBody>
      </p:sp>
    </p:spTree>
    <p:extLst>
      <p:ext uri="{BB962C8B-B14F-4D97-AF65-F5344CB8AC3E}">
        <p14:creationId xmlns:p14="http://schemas.microsoft.com/office/powerpoint/2010/main" val="14594229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Table17"/>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67000" y="1216819"/>
            <a:ext cx="6858000" cy="49149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2530048" y="448887"/>
            <a:ext cx="5383668" cy="369332"/>
          </a:xfrm>
          <a:prstGeom prst="rect">
            <a:avLst/>
          </a:prstGeom>
        </p:spPr>
        <p:txBody>
          <a:bodyPr wrap="square">
            <a:spAutoFit/>
          </a:bodyPr>
          <a:lstStyle/>
          <a:p>
            <a:r>
              <a:rPr lang="en-US" dirty="0"/>
              <a:t>McCall’s Quality Factors and Criteria</a:t>
            </a:r>
          </a:p>
        </p:txBody>
      </p:sp>
    </p:spTree>
    <p:extLst>
      <p:ext uri="{BB962C8B-B14F-4D97-AF65-F5344CB8AC3E}">
        <p14:creationId xmlns:p14="http://schemas.microsoft.com/office/powerpoint/2010/main" val="14449310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The computation of proposed test effort estimation</a:t>
            </a:r>
            <a:r>
              <a:rPr lang="en-US" dirty="0"/>
              <a:t/>
            </a:r>
            <a:br>
              <a:rPr lang="en-US" dirty="0"/>
            </a:br>
            <a:r>
              <a:rPr lang="en-US" dirty="0"/>
              <a:t/>
            </a:r>
            <a:br>
              <a:rPr lang="en-US" dirty="0"/>
            </a:br>
            <a:endParaRPr lang="en-US" dirty="0"/>
          </a:p>
        </p:txBody>
      </p:sp>
      <p:sp>
        <p:nvSpPr>
          <p:cNvPr id="3" name="Content Placeholder 2"/>
          <p:cNvSpPr>
            <a:spLocks noGrp="1"/>
          </p:cNvSpPr>
          <p:nvPr>
            <p:ph idx="1"/>
          </p:nvPr>
        </p:nvSpPr>
        <p:spPr/>
        <p:txBody>
          <a:bodyPr>
            <a:normAutofit fontScale="55000" lnSpcReduction="20000"/>
          </a:bodyPr>
          <a:lstStyle/>
          <a:p>
            <a:r>
              <a:rPr lang="en-US" sz="3800" dirty="0"/>
              <a:t>Proposed model suggest </a:t>
            </a:r>
            <a:r>
              <a:rPr lang="en-US" sz="3800" dirty="0" smtClean="0"/>
              <a:t>that:</a:t>
            </a:r>
          </a:p>
          <a:p>
            <a:endParaRPr lang="en-US" sz="3800" dirty="0" smtClean="0"/>
          </a:p>
          <a:p>
            <a:pPr marL="0" indent="0">
              <a:buNone/>
            </a:pPr>
            <a:r>
              <a:rPr lang="en-US" sz="3800" dirty="0" smtClean="0"/>
              <a:t>1. </a:t>
            </a:r>
            <a:r>
              <a:rPr lang="en-US" sz="3800" dirty="0"/>
              <a:t>Requirements can be used for estimation on which</a:t>
            </a:r>
            <a:br>
              <a:rPr lang="en-US" sz="3800" dirty="0"/>
            </a:br>
            <a:r>
              <a:rPr lang="en-US" sz="3800" dirty="0"/>
              <a:t>functions or modules are created in development</a:t>
            </a:r>
            <a:r>
              <a:rPr lang="en-US" sz="3800" dirty="0" smtClean="0"/>
              <a:t>.</a:t>
            </a:r>
          </a:p>
          <a:p>
            <a:pPr marL="0" indent="0">
              <a:buNone/>
            </a:pPr>
            <a:r>
              <a:rPr lang="en-US" sz="3800" dirty="0" smtClean="0"/>
              <a:t>2</a:t>
            </a:r>
            <a:r>
              <a:rPr lang="en-US" sz="3800" dirty="0"/>
              <a:t>. External inputs in function points can be replaced by</a:t>
            </a:r>
            <a:br>
              <a:rPr lang="en-US" sz="3800" dirty="0"/>
            </a:br>
            <a:r>
              <a:rPr lang="en-US" sz="3800" dirty="0"/>
              <a:t>test case points (generated on the basis of requirements</a:t>
            </a:r>
            <a:br>
              <a:rPr lang="en-US" sz="3800" dirty="0"/>
            </a:br>
            <a:r>
              <a:rPr lang="en-US" sz="3800" dirty="0"/>
              <a:t>and the test cases intended to build around requirements.)</a:t>
            </a:r>
            <a:br>
              <a:rPr lang="en-US" sz="3800" dirty="0"/>
            </a:br>
            <a:r>
              <a:rPr lang="en-US" sz="3800" dirty="0" smtClean="0"/>
              <a:t> </a:t>
            </a:r>
          </a:p>
          <a:p>
            <a:pPr marL="0" indent="0">
              <a:buNone/>
            </a:pPr>
            <a:r>
              <a:rPr lang="en-US" sz="3800" dirty="0" smtClean="0"/>
              <a:t>3</a:t>
            </a:r>
            <a:r>
              <a:rPr lang="en-US" sz="3800" dirty="0"/>
              <a:t>. Development attributes like External inputs, external</a:t>
            </a:r>
            <a:br>
              <a:rPr lang="en-US" sz="3800" dirty="0"/>
            </a:br>
            <a:r>
              <a:rPr lang="en-US" sz="3800" dirty="0"/>
              <a:t>outputs, external queries etc. Can be replaced by testing</a:t>
            </a:r>
            <a:br>
              <a:rPr lang="en-US" sz="3800" dirty="0"/>
            </a:br>
            <a:r>
              <a:rPr lang="en-US" sz="3800" dirty="0"/>
              <a:t>attributes such as number of interfaces being touch by the</a:t>
            </a:r>
            <a:br>
              <a:rPr lang="en-US" sz="3800" dirty="0"/>
            </a:br>
            <a:r>
              <a:rPr lang="en-US" sz="3800" dirty="0"/>
              <a:t>particular test case covering any requirements, number of</a:t>
            </a:r>
            <a:br>
              <a:rPr lang="en-US" sz="3800" dirty="0"/>
            </a:br>
            <a:r>
              <a:rPr lang="en-US" sz="3800" dirty="0"/>
              <a:t>validations being made.</a:t>
            </a:r>
            <a:r>
              <a:rPr lang="en-US" sz="2800" dirty="0"/>
              <a:t/>
            </a:r>
            <a:br>
              <a:rPr lang="en-US" sz="2800" dirty="0"/>
            </a:br>
            <a:r>
              <a:rPr lang="en-US" dirty="0"/>
              <a:t/>
            </a:r>
            <a:br>
              <a:rPr lang="en-US" dirty="0"/>
            </a:br>
            <a:r>
              <a:rPr lang="en-US" dirty="0"/>
              <a:t/>
            </a:r>
            <a:br>
              <a:rPr lang="en-US" dirty="0"/>
            </a:br>
            <a:endParaRPr lang="en-US" dirty="0"/>
          </a:p>
        </p:txBody>
      </p:sp>
    </p:spTree>
    <p:extLst>
      <p:ext uri="{BB962C8B-B14F-4D97-AF65-F5344CB8AC3E}">
        <p14:creationId xmlns:p14="http://schemas.microsoft.com/office/powerpoint/2010/main" val="3970833738"/>
      </p:ext>
    </p:extLst>
  </p:cSld>
  <p:clrMapOvr>
    <a:masterClrMapping/>
  </p:clrMapOvr>
  <p:timing>
    <p:tnLst>
      <p:par>
        <p:cTn id="1" dur="indefinite" restart="never" nodeType="tmRoot"/>
      </p:par>
    </p:tnLst>
  </p:timing>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TC104033937[[fn=Vapor Trail]]</Template>
  <TotalTime>181860</TotalTime>
  <Words>1819</Words>
  <Application>Microsoft Office PowerPoint</Application>
  <PresentationFormat>Widescreen</PresentationFormat>
  <Paragraphs>734</Paragraphs>
  <Slides>38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38</vt:i4>
      </vt:variant>
    </vt:vector>
  </HeadingPairs>
  <TitlesOfParts>
    <vt:vector size="43" baseType="lpstr">
      <vt:lpstr>Arial</vt:lpstr>
      <vt:lpstr>Calibri</vt:lpstr>
      <vt:lpstr>Century Gothic</vt:lpstr>
      <vt:lpstr>Times New Roman</vt:lpstr>
      <vt:lpstr>Vapor Trail</vt:lpstr>
      <vt:lpstr>The Impacts of Test Automation on Software’s Cost and Quality and Time to Market                                          </vt:lpstr>
      <vt:lpstr>INTRODUCTION</vt:lpstr>
      <vt:lpstr>CLASSIFICATION OF SOFTWARE TESTING</vt:lpstr>
      <vt:lpstr>ADVANTAGES OF TESTING AUTOMATION</vt:lpstr>
      <vt:lpstr>DISADVANTAGES OF TESTING AUTOMATION</vt:lpstr>
      <vt:lpstr>WHAT WE HAVE DONE?</vt:lpstr>
      <vt:lpstr>TESTING AUTOMATION EFFECTS ON QUALITY</vt:lpstr>
      <vt:lpstr>PowerPoint Presentation</vt:lpstr>
      <vt:lpstr>The computation of proposed test effort estimation  </vt:lpstr>
      <vt:lpstr>PowerPoint Presentation</vt:lpstr>
      <vt:lpstr>MANUAL TEstING</vt:lpstr>
      <vt:lpstr>PowerPoint Presentation</vt:lpstr>
      <vt:lpstr>PowerPoint Presentation</vt:lpstr>
      <vt:lpstr>PowerPoint Presentation</vt:lpstr>
      <vt:lpstr>CALCULATIONS</vt:lpstr>
      <vt:lpstr>PowerPoint Presentation</vt:lpstr>
      <vt:lpstr>PowerPoint Presentation</vt:lpstr>
      <vt:lpstr>PowerPoint Presentation</vt:lpstr>
      <vt:lpstr>CoMPARISON TABLE</vt:lpstr>
      <vt:lpstr>Comparison TABLE(cumulative)</vt:lpstr>
      <vt:lpstr>ABOUT THE SOFTWARE</vt:lpstr>
      <vt:lpstr>Calculations FOR Version 1</vt:lpstr>
      <vt:lpstr>PowerPoint Presentation</vt:lpstr>
      <vt:lpstr>PowerPoint Presentation</vt:lpstr>
      <vt:lpstr>TESTING AUTOMATION TIME  </vt:lpstr>
      <vt:lpstr>CoMPARISON TABLE</vt:lpstr>
      <vt:lpstr>Comparison TABLE(cumulative)</vt:lpstr>
      <vt:lpstr>About the software</vt:lpstr>
      <vt:lpstr>Calculation for version 1</vt:lpstr>
      <vt:lpstr>PowerPoint Presentation</vt:lpstr>
      <vt:lpstr>PowerPoint Presentation</vt:lpstr>
      <vt:lpstr>Testing automation time</vt:lpstr>
      <vt:lpstr>Comparison table</vt:lpstr>
      <vt:lpstr>Comparison TABLE(cumulative)</vt:lpstr>
      <vt:lpstr>About the software</vt:lpstr>
      <vt:lpstr>Comparison table</vt:lpstr>
      <vt:lpstr>Comparison TABLE(cumulative)</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Impacts of Test Automation on Software’s Cost and Quality and Time to Market</dc:title>
  <dc:creator>ravi</dc:creator>
  <cp:lastModifiedBy>ravi</cp:lastModifiedBy>
  <cp:revision>32</cp:revision>
  <dcterms:created xsi:type="dcterms:W3CDTF">2015-03-01T05:51:26Z</dcterms:created>
  <dcterms:modified xsi:type="dcterms:W3CDTF">2015-09-19T08:10:35Z</dcterms:modified>
</cp:coreProperties>
</file>