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1AD76-5490-26DC-E617-4F2BE1591BB9}" v="175" dt="2025-06-13T14:12:31.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6/13/2025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666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6/13/2025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0965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6/13/2025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51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6/13/2025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6320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6/13/2025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8970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6/13/2025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82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6/13/2025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8430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6/13/2025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8948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6/13/2025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9772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6/13/2025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7184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6/13/2025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5317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6/13/2025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07554909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187F7A-920C-B377-65E8-1CF4CBCE3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599" y="5293849"/>
            <a:ext cx="7202558" cy="1178688"/>
          </a:xfrm>
        </p:spPr>
        <p:txBody>
          <a:bodyPr anchor="ctr">
            <a:normAutofit/>
          </a:bodyPr>
          <a:lstStyle/>
          <a:p>
            <a:pPr algn="l"/>
            <a:r>
              <a:rPr lang="en-US" sz="3700"/>
              <a:t>INDIA BEFORE INDIPENDENCE ??</a:t>
            </a:r>
          </a:p>
        </p:txBody>
      </p:sp>
      <p:sp>
        <p:nvSpPr>
          <p:cNvPr id="3" name="Subtitle 2"/>
          <p:cNvSpPr>
            <a:spLocks noGrp="1"/>
          </p:cNvSpPr>
          <p:nvPr>
            <p:ph type="subTitle" idx="1"/>
          </p:nvPr>
        </p:nvSpPr>
        <p:spPr>
          <a:xfrm>
            <a:off x="7812157" y="5293850"/>
            <a:ext cx="3874124" cy="1178688"/>
          </a:xfrm>
        </p:spPr>
        <p:txBody>
          <a:bodyPr anchor="ctr">
            <a:normAutofit/>
          </a:bodyPr>
          <a:lstStyle/>
          <a:p>
            <a:pPr algn="r"/>
            <a:endParaRPr lang="en-US"/>
          </a:p>
        </p:txBody>
      </p:sp>
      <p:pic>
        <p:nvPicPr>
          <p:cNvPr id="4" name="Picture 3" descr="Taj Mahal">
            <a:extLst>
              <a:ext uri="{FF2B5EF4-FFF2-40B4-BE49-F238E27FC236}">
                <a16:creationId xmlns:a16="http://schemas.microsoft.com/office/drawing/2014/main" id="{2706E348-1591-A2B5-C87F-A2C42E9217EA}"/>
              </a:ext>
            </a:extLst>
          </p:cNvPr>
          <p:cNvPicPr>
            <a:picLocks noChangeAspect="1"/>
          </p:cNvPicPr>
          <p:nvPr/>
        </p:nvPicPr>
        <p:blipFill>
          <a:blip r:embed="rId2"/>
          <a:srcRect t="28429" r="-2" b="-2"/>
          <a:stretch>
            <a:fillRect/>
          </a:stretch>
        </p:blipFill>
        <p:spPr>
          <a:xfrm>
            <a:off x="20" y="10"/>
            <a:ext cx="12191980" cy="49083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71E4C-82DE-67FB-5B69-DBE926BCC82C}"/>
              </a:ext>
            </a:extLst>
          </p:cNvPr>
          <p:cNvSpPr>
            <a:spLocks noGrp="1"/>
          </p:cNvSpPr>
          <p:nvPr>
            <p:ph type="title"/>
          </p:nvPr>
        </p:nvSpPr>
        <p:spPr>
          <a:xfrm>
            <a:off x="612648" y="600074"/>
            <a:ext cx="6035040" cy="1529932"/>
          </a:xfrm>
        </p:spPr>
        <p:txBody>
          <a:bodyPr anchor="b">
            <a:normAutofit/>
          </a:bodyPr>
          <a:lstStyle/>
          <a:p>
            <a:endParaRPr lang="en-US" b="0"/>
          </a:p>
        </p:txBody>
      </p:sp>
      <p:sp>
        <p:nvSpPr>
          <p:cNvPr id="3" name="Content Placeholder 2">
            <a:extLst>
              <a:ext uri="{FF2B5EF4-FFF2-40B4-BE49-F238E27FC236}">
                <a16:creationId xmlns:a16="http://schemas.microsoft.com/office/drawing/2014/main" id="{E8FC2CE7-AE43-7958-415D-472166C1469D}"/>
              </a:ext>
            </a:extLst>
          </p:cNvPr>
          <p:cNvSpPr>
            <a:spLocks noGrp="1"/>
          </p:cNvSpPr>
          <p:nvPr>
            <p:ph idx="1"/>
          </p:nvPr>
        </p:nvSpPr>
        <p:spPr>
          <a:xfrm>
            <a:off x="612647" y="2212848"/>
            <a:ext cx="6035041" cy="4096512"/>
          </a:xfrm>
        </p:spPr>
        <p:txBody>
          <a:bodyPr vert="horz" lIns="91440" tIns="45720" rIns="91440" bIns="45720" rtlCol="0">
            <a:normAutofit/>
          </a:bodyPr>
          <a:lstStyle/>
          <a:p>
            <a:r>
              <a:rPr lang="en-US" sz="1800" b="1">
                <a:ea typeface="+mn-lt"/>
                <a:cs typeface="+mn-lt"/>
              </a:rPr>
              <a:t>Before independence, India was under British rule for almost 200 years, from 1757 to 1947. This period, known as the British Raj, saw significant changes in India's political, social, and economic landscape. The British East India Company initially established trading posts, gradually expanding their control through military conquest and political maneuvering. </a:t>
            </a:r>
            <a:endParaRPr lang="en-US" sz="1800" b="1"/>
          </a:p>
        </p:txBody>
      </p:sp>
      <p:pic>
        <p:nvPicPr>
          <p:cNvPr id="5" name="Picture 4" descr="Green and dry land">
            <a:extLst>
              <a:ext uri="{FF2B5EF4-FFF2-40B4-BE49-F238E27FC236}">
                <a16:creationId xmlns:a16="http://schemas.microsoft.com/office/drawing/2014/main" id="{15C68638-CEAC-58F4-2320-44CD9F6793C3}"/>
              </a:ext>
            </a:extLst>
          </p:cNvPr>
          <p:cNvPicPr>
            <a:picLocks noChangeAspect="1"/>
          </p:cNvPicPr>
          <p:nvPr/>
        </p:nvPicPr>
        <p:blipFill>
          <a:blip r:embed="rId2"/>
          <a:srcRect l="28496" r="37204" b="-6"/>
          <a:stretch>
            <a:fillRect/>
          </a:stretch>
        </p:blipFill>
        <p:spPr>
          <a:xfrm>
            <a:off x="7345680" y="10"/>
            <a:ext cx="4846320" cy="6857990"/>
          </a:xfrm>
          <a:prstGeom prst="rect">
            <a:avLst/>
          </a:prstGeom>
        </p:spPr>
      </p:pic>
    </p:spTree>
    <p:extLst>
      <p:ext uri="{BB962C8B-B14F-4D97-AF65-F5344CB8AC3E}">
        <p14:creationId xmlns:p14="http://schemas.microsoft.com/office/powerpoint/2010/main" val="394301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36E40-9163-298C-1479-F05339584DF4}"/>
              </a:ext>
            </a:extLst>
          </p:cNvPr>
          <p:cNvSpPr>
            <a:spLocks noGrp="1"/>
          </p:cNvSpPr>
          <p:nvPr>
            <p:ph type="title"/>
          </p:nvPr>
        </p:nvSpPr>
        <p:spPr>
          <a:xfrm>
            <a:off x="612648" y="600074"/>
            <a:ext cx="6035040" cy="1529932"/>
          </a:xfrm>
        </p:spPr>
        <p:txBody>
          <a:bodyPr anchor="b">
            <a:normAutofit/>
          </a:bodyPr>
          <a:lstStyle/>
          <a:p>
            <a:r>
              <a:rPr lang="en-US">
                <a:ea typeface="+mj-lt"/>
                <a:cs typeface="+mj-lt"/>
              </a:rPr>
              <a:t>WHY BRITISHERS WANT TO TRADE IN INDIA</a:t>
            </a:r>
            <a:endParaRPr lang="en-US"/>
          </a:p>
        </p:txBody>
      </p:sp>
      <p:sp>
        <p:nvSpPr>
          <p:cNvPr id="3" name="Content Placeholder 2">
            <a:extLst>
              <a:ext uri="{FF2B5EF4-FFF2-40B4-BE49-F238E27FC236}">
                <a16:creationId xmlns:a16="http://schemas.microsoft.com/office/drawing/2014/main" id="{182BD6B4-8983-8EFC-1126-D0FD35002ABE}"/>
              </a:ext>
            </a:extLst>
          </p:cNvPr>
          <p:cNvSpPr>
            <a:spLocks noGrp="1"/>
          </p:cNvSpPr>
          <p:nvPr>
            <p:ph idx="1"/>
          </p:nvPr>
        </p:nvSpPr>
        <p:spPr>
          <a:xfrm>
            <a:off x="612647" y="2212848"/>
            <a:ext cx="6035041" cy="4096512"/>
          </a:xfrm>
        </p:spPr>
        <p:txBody>
          <a:bodyPr vert="horz" lIns="91440" tIns="45720" rIns="91440" bIns="45720" rtlCol="0">
            <a:normAutofit/>
          </a:bodyPr>
          <a:lstStyle/>
          <a:p>
            <a:r>
              <a:rPr lang="en-US" sz="1800">
                <a:ea typeface="+mn-lt"/>
                <a:cs typeface="+mn-lt"/>
              </a:rPr>
              <a:t>The British primarily wanted to trade in India to access valuable goods, establish a trade route, and eventually control India's economy and expand their empire. India provided a rich source of raw materials and a large market for British manufactured goods, contributing significantly to Britain's economic growth. </a:t>
            </a:r>
            <a:endParaRPr lang="en-US" sz="1800"/>
          </a:p>
        </p:txBody>
      </p:sp>
      <p:pic>
        <p:nvPicPr>
          <p:cNvPr id="5" name="Picture 4" descr="Pile of storage crates">
            <a:extLst>
              <a:ext uri="{FF2B5EF4-FFF2-40B4-BE49-F238E27FC236}">
                <a16:creationId xmlns:a16="http://schemas.microsoft.com/office/drawing/2014/main" id="{0B547EB2-A8AA-8575-81D4-E8DC5ABD0EB3}"/>
              </a:ext>
            </a:extLst>
          </p:cNvPr>
          <p:cNvPicPr>
            <a:picLocks noChangeAspect="1"/>
          </p:cNvPicPr>
          <p:nvPr/>
        </p:nvPicPr>
        <p:blipFill>
          <a:blip r:embed="rId2"/>
          <a:srcRect l="16043" r="36930" b="9"/>
          <a:stretch>
            <a:fillRect/>
          </a:stretch>
        </p:blipFill>
        <p:spPr>
          <a:xfrm>
            <a:off x="7345680" y="10"/>
            <a:ext cx="4846320" cy="6857990"/>
          </a:xfrm>
          <a:prstGeom prst="rect">
            <a:avLst/>
          </a:prstGeom>
        </p:spPr>
      </p:pic>
    </p:spTree>
    <p:extLst>
      <p:ext uri="{BB962C8B-B14F-4D97-AF65-F5344CB8AC3E}">
        <p14:creationId xmlns:p14="http://schemas.microsoft.com/office/powerpoint/2010/main" val="75877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Ingredients on baskets">
            <a:extLst>
              <a:ext uri="{FF2B5EF4-FFF2-40B4-BE49-F238E27FC236}">
                <a16:creationId xmlns:a16="http://schemas.microsoft.com/office/drawing/2014/main" id="{AA1B3A94-741B-2CE3-191D-40AC6F4D274F}"/>
              </a:ext>
            </a:extLst>
          </p:cNvPr>
          <p:cNvPicPr>
            <a:picLocks noChangeAspect="1"/>
          </p:cNvPicPr>
          <p:nvPr/>
        </p:nvPicPr>
        <p:blipFill>
          <a:blip r:embed="rId2"/>
          <a:srcRect t="6717" r="9085" b="11203"/>
          <a:stretch>
            <a:fillRect/>
          </a:stretch>
        </p:blipFill>
        <p:spPr>
          <a:xfrm>
            <a:off x="258324" y="10"/>
            <a:ext cx="12191980" cy="6870905"/>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847527F-7BB8-DEB8-0F05-8ECEFE44AD8B}"/>
              </a:ext>
            </a:extLst>
          </p:cNvPr>
          <p:cNvSpPr>
            <a:spLocks noGrp="1"/>
          </p:cNvSpPr>
          <p:nvPr>
            <p:ph type="title"/>
          </p:nvPr>
        </p:nvSpPr>
        <p:spPr>
          <a:xfrm>
            <a:off x="441488" y="706637"/>
            <a:ext cx="5649211" cy="3685731"/>
          </a:xfrm>
        </p:spPr>
        <p:txBody>
          <a:bodyPr vert="horz" lIns="91440" tIns="45720" rIns="91440" bIns="45720" rtlCol="0" anchor="t">
            <a:normAutofit/>
          </a:bodyPr>
          <a:lstStyle/>
          <a:p>
            <a:r>
              <a:rPr lang="en-US" sz="1700"/>
              <a:t>Access to Valuable Goods:</a:t>
            </a:r>
          </a:p>
          <a:p>
            <a:r>
              <a:rPr lang="en-US" sz="1700"/>
              <a:t>India was known for its production of valuable goods like spices, cotton, silk, tea, and indigo, which were in high demand in Europe. The British sought to control the production and trade of these goods to maximize profits. </a:t>
            </a:r>
          </a:p>
          <a:p>
            <a:r>
              <a:rPr lang="en-US" sz="1700"/>
              <a:t>Establishment of a Trade Route:</a:t>
            </a:r>
          </a:p>
          <a:p>
            <a:r>
              <a:rPr lang="en-US" sz="1700"/>
              <a:t>The British East India Company, initially formed for trade, gradually expanded its influence and eventually took control of vast territories in India. This allowed them to establish a direct trade route and access resources within India and its surrounding areas. </a:t>
            </a:r>
          </a:p>
          <a:p>
            <a:r>
              <a:rPr lang="en-US" sz="1700"/>
              <a:t>Control of India's Economy:</a:t>
            </a:r>
          </a:p>
          <a:p>
            <a:r>
              <a:rPr lang="en-US" sz="1700"/>
              <a:t>By controlling the trade and production of key goods, the British aimed to control India's economy and use it as a source of raw materials and a market for British manufactured goods. This also meant they could extract wealth from India and use it to fund their own industrial growth. </a:t>
            </a:r>
          </a:p>
          <a:p>
            <a:endParaRPr lang="en-US" sz="1700"/>
          </a:p>
        </p:txBody>
      </p:sp>
      <p:sp>
        <p:nvSpPr>
          <p:cNvPr id="3" name="Content Placeholder 2">
            <a:extLst>
              <a:ext uri="{FF2B5EF4-FFF2-40B4-BE49-F238E27FC236}">
                <a16:creationId xmlns:a16="http://schemas.microsoft.com/office/drawing/2014/main" id="{12143119-2A22-C80D-AB7C-66D92DB9F3BE}"/>
              </a:ext>
            </a:extLst>
          </p:cNvPr>
          <p:cNvSpPr>
            <a:spLocks noGrp="1"/>
          </p:cNvSpPr>
          <p:nvPr>
            <p:ph idx="1"/>
          </p:nvPr>
        </p:nvSpPr>
        <p:spPr>
          <a:xfrm>
            <a:off x="7015354" y="4979617"/>
            <a:ext cx="4007587" cy="1290807"/>
          </a:xfrm>
        </p:spPr>
        <p:txBody>
          <a:bodyPr vert="horz" lIns="91440" tIns="45720" rIns="91440" bIns="45720" rtlCol="0" anchor="ctr">
            <a:normAutofit/>
          </a:bodyPr>
          <a:lstStyle/>
          <a:p>
            <a:pPr marL="0" indent="0">
              <a:lnSpc>
                <a:spcPct val="110000"/>
              </a:lnSpc>
              <a:buNone/>
            </a:pPr>
            <a:r>
              <a:rPr lang="en-US" sz="1900"/>
              <a:t>INDIA WAS SUPERB IN TERMS OF SPICES , GOLD AND OTHER MINIRAL RRESOURCES </a:t>
            </a:r>
          </a:p>
        </p:txBody>
      </p:sp>
    </p:spTree>
    <p:extLst>
      <p:ext uri="{BB962C8B-B14F-4D97-AF65-F5344CB8AC3E}">
        <p14:creationId xmlns:p14="http://schemas.microsoft.com/office/powerpoint/2010/main" val="35174239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C8C6078-B9FC-62D3-82A6-AED0C1C0C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323CF07-AAA9-DC0B-9E00-84313AE4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30485-B529-B5A8-D0D3-E7D0FEE58C8A}"/>
              </a:ext>
            </a:extLst>
          </p:cNvPr>
          <p:cNvSpPr>
            <a:spLocks noGrp="1"/>
          </p:cNvSpPr>
          <p:nvPr>
            <p:ph type="title"/>
          </p:nvPr>
        </p:nvSpPr>
        <p:spPr>
          <a:xfrm>
            <a:off x="1286937" y="241340"/>
            <a:ext cx="8278891" cy="1323867"/>
          </a:xfrm>
        </p:spPr>
        <p:txBody>
          <a:bodyPr anchor="b">
            <a:normAutofit/>
          </a:bodyPr>
          <a:lstStyle/>
          <a:p>
            <a:r>
              <a:rPr lang="en-US" dirty="0"/>
              <a:t>COMPANY OPENED BY BRITISHERS !</a:t>
            </a:r>
          </a:p>
        </p:txBody>
      </p:sp>
      <p:sp>
        <p:nvSpPr>
          <p:cNvPr id="11" name="Content Placeholder 2">
            <a:extLst>
              <a:ext uri="{FF2B5EF4-FFF2-40B4-BE49-F238E27FC236}">
                <a16:creationId xmlns:a16="http://schemas.microsoft.com/office/drawing/2014/main" id="{C9B01F4F-3E68-C8D2-0915-1AA0BC7868E9}"/>
              </a:ext>
            </a:extLst>
          </p:cNvPr>
          <p:cNvSpPr>
            <a:spLocks noGrp="1"/>
          </p:cNvSpPr>
          <p:nvPr>
            <p:ph idx="1"/>
          </p:nvPr>
        </p:nvSpPr>
        <p:spPr>
          <a:xfrm>
            <a:off x="891306" y="1714483"/>
            <a:ext cx="9079637" cy="3273426"/>
          </a:xfrm>
        </p:spPr>
        <p:txBody>
          <a:bodyPr vert="horz" lIns="91440" tIns="45720" rIns="91440" bIns="45720" rtlCol="0" anchor="t">
            <a:noAutofit/>
          </a:bodyPr>
          <a:lstStyle/>
          <a:p>
            <a:pPr>
              <a:lnSpc>
                <a:spcPct val="110000"/>
              </a:lnSpc>
            </a:pPr>
            <a:r>
              <a:rPr lang="en-US" sz="1100" b="1" dirty="0">
                <a:ea typeface="+mn-lt"/>
                <a:cs typeface="+mn-lt"/>
              </a:rPr>
              <a:t>The most notable company opened by the British in India was the East India Company (EIC), founded in 1600. Initially a trading company, it eventually transformed into a ruling body, playing a significant role in shaping the history of India and the British Empire</a:t>
            </a:r>
          </a:p>
          <a:p>
            <a:pPr>
              <a:lnSpc>
                <a:spcPct val="110000"/>
              </a:lnSpc>
            </a:pPr>
            <a:r>
              <a:rPr lang="en-US" sz="1100" b="1" dirty="0">
                <a:ea typeface="+mn-lt"/>
                <a:cs typeface="+mn-lt"/>
              </a:rPr>
              <a:t>Established in 1600 by English merchants, the EIC was chartered to trade with the East Indies (later including India). </a:t>
            </a:r>
            <a:endParaRPr lang="en-US" sz="1100" b="1" dirty="0"/>
          </a:p>
          <a:p>
            <a:pPr>
              <a:lnSpc>
                <a:spcPct val="110000"/>
              </a:lnSpc>
            </a:pPr>
            <a:r>
              <a:rPr lang="en-US" sz="1100" b="1" dirty="0">
                <a:ea typeface="+mn-lt"/>
                <a:cs typeface="+mn-lt"/>
              </a:rPr>
              <a:t>Trading Company to Ruling Body:</a:t>
            </a:r>
            <a:endParaRPr lang="en-US" sz="1100" b="1" dirty="0"/>
          </a:p>
          <a:p>
            <a:pPr>
              <a:lnSpc>
                <a:spcPct val="110000"/>
              </a:lnSpc>
            </a:pPr>
            <a:r>
              <a:rPr lang="en-US" sz="1100" b="1" dirty="0">
                <a:ea typeface="+mn-lt"/>
                <a:cs typeface="+mn-lt"/>
              </a:rPr>
              <a:t>While initially focused on trade, the EIC gradually gained political power and military influence, eventually controlling vast territories in India. </a:t>
            </a:r>
            <a:endParaRPr lang="en-US" sz="1100" b="1" dirty="0"/>
          </a:p>
          <a:p>
            <a:pPr>
              <a:lnSpc>
                <a:spcPct val="110000"/>
              </a:lnSpc>
            </a:pPr>
            <a:r>
              <a:rPr lang="en-US" sz="1100" b="1" dirty="0">
                <a:ea typeface="+mn-lt"/>
                <a:cs typeface="+mn-lt"/>
              </a:rPr>
              <a:t>Royal Charter:</a:t>
            </a:r>
            <a:endParaRPr lang="en-US" sz="1100" b="1" dirty="0"/>
          </a:p>
          <a:p>
            <a:pPr>
              <a:lnSpc>
                <a:spcPct val="110000"/>
              </a:lnSpc>
            </a:pPr>
            <a:r>
              <a:rPr lang="en-US" sz="1100" b="1" dirty="0">
                <a:ea typeface="+mn-lt"/>
                <a:cs typeface="+mn-lt"/>
              </a:rPr>
              <a:t>The company received a royal charter from Queen Elizabeth I in 1600, granting them the right to trade in the East. </a:t>
            </a:r>
            <a:endParaRPr lang="en-US" sz="1100" b="1" dirty="0"/>
          </a:p>
          <a:p>
            <a:pPr>
              <a:lnSpc>
                <a:spcPct val="110000"/>
              </a:lnSpc>
            </a:pPr>
            <a:r>
              <a:rPr lang="en-US" sz="1100" b="1" dirty="0">
                <a:ea typeface="+mn-lt"/>
                <a:cs typeface="+mn-lt"/>
              </a:rPr>
              <a:t>Expansion and Conflict:</a:t>
            </a:r>
            <a:endParaRPr lang="en-US" sz="1100" b="1" dirty="0"/>
          </a:p>
          <a:p>
            <a:pPr>
              <a:lnSpc>
                <a:spcPct val="110000"/>
              </a:lnSpc>
            </a:pPr>
            <a:r>
              <a:rPr lang="en-US" sz="1100" b="1" dirty="0">
                <a:ea typeface="+mn-lt"/>
                <a:cs typeface="+mn-lt"/>
              </a:rPr>
              <a:t>The EIC's presence in India led to conflicts with other European powers (like the Portuguese and Dutch), as well as with various Indian rulers. </a:t>
            </a:r>
            <a:endParaRPr lang="en-US" sz="1100" b="1" dirty="0"/>
          </a:p>
          <a:p>
            <a:pPr>
              <a:lnSpc>
                <a:spcPct val="110000"/>
              </a:lnSpc>
            </a:pPr>
            <a:r>
              <a:rPr lang="en-US" sz="1100" b="1" dirty="0">
                <a:ea typeface="+mn-lt"/>
                <a:cs typeface="+mn-lt"/>
              </a:rPr>
              <a:t>British Raj:</a:t>
            </a:r>
            <a:endParaRPr lang="en-US" sz="1100" b="1" dirty="0"/>
          </a:p>
          <a:p>
            <a:pPr>
              <a:lnSpc>
                <a:spcPct val="110000"/>
              </a:lnSpc>
            </a:pPr>
            <a:r>
              <a:rPr lang="en-US" sz="1100" b="1" dirty="0">
                <a:ea typeface="+mn-lt"/>
                <a:cs typeface="+mn-lt"/>
              </a:rPr>
              <a:t>The EIC's rule in India eventually transitioned to the British Raj, where the British Crown directly administered India after the Indian Rebellion of 1857. </a:t>
            </a:r>
            <a:endParaRPr lang="en-US" sz="1100" b="1" dirty="0"/>
          </a:p>
          <a:p>
            <a:pPr>
              <a:lnSpc>
                <a:spcPct val="110000"/>
              </a:lnSpc>
            </a:pPr>
            <a:r>
              <a:rPr lang="en-US" sz="1100" b="1" dirty="0">
                <a:ea typeface="+mn-lt"/>
                <a:cs typeface="+mn-lt"/>
              </a:rPr>
              <a:t>Dissolution:</a:t>
            </a:r>
            <a:endParaRPr lang="en-US" sz="1100" b="1" dirty="0"/>
          </a:p>
          <a:p>
            <a:pPr>
              <a:lnSpc>
                <a:spcPct val="110000"/>
              </a:lnSpc>
            </a:pPr>
            <a:r>
              <a:rPr lang="en-US" sz="1100" b="1" dirty="0">
                <a:ea typeface="+mn-lt"/>
                <a:cs typeface="+mn-lt"/>
              </a:rPr>
              <a:t>The EIC was eventually dissolved in 1874, but its legacy continued to influence India's political, economic, and social landscape.</a:t>
            </a:r>
            <a:endParaRPr lang="en-US" sz="1100" b="1" dirty="0"/>
          </a:p>
          <a:p>
            <a:pPr>
              <a:lnSpc>
                <a:spcPct val="110000"/>
              </a:lnSpc>
            </a:pPr>
            <a:endParaRPr lang="en-US" sz="1100" b="1" dirty="0"/>
          </a:p>
        </p:txBody>
      </p:sp>
    </p:spTree>
    <p:extLst>
      <p:ext uri="{BB962C8B-B14F-4D97-AF65-F5344CB8AC3E}">
        <p14:creationId xmlns:p14="http://schemas.microsoft.com/office/powerpoint/2010/main" val="311085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7BA62-64D0-F164-42C3-4B904E326A55}"/>
              </a:ext>
            </a:extLst>
          </p:cNvPr>
          <p:cNvSpPr>
            <a:spLocks noGrp="1"/>
          </p:cNvSpPr>
          <p:nvPr>
            <p:ph type="title"/>
          </p:nvPr>
        </p:nvSpPr>
        <p:spPr>
          <a:xfrm>
            <a:off x="2494392" y="1791147"/>
            <a:ext cx="7202862" cy="1952369"/>
          </a:xfrm>
        </p:spPr>
        <p:txBody>
          <a:bodyPr vert="horz" lIns="91440" tIns="45720" rIns="91440" bIns="45720" rtlCol="0" anchor="b">
            <a:normAutofit/>
          </a:bodyPr>
          <a:lstStyle/>
          <a:p>
            <a:pPr algn="ctr"/>
            <a:r>
              <a:rPr lang="en-US" sz="4400"/>
              <a:t>NAME – Saatvik Sharma </a:t>
            </a:r>
            <a:br>
              <a:rPr lang="en-US" sz="4400"/>
            </a:br>
            <a:r>
              <a:rPr lang="en-US" sz="4400"/>
              <a:t>CLASS- X-B</a:t>
            </a:r>
            <a:br>
              <a:rPr lang="en-US" sz="4400"/>
            </a:br>
            <a:r>
              <a:rPr lang="en-US" sz="4400"/>
              <a:t>ROLL NO - 23</a:t>
            </a:r>
          </a:p>
        </p:txBody>
      </p:sp>
    </p:spTree>
    <p:extLst>
      <p:ext uri="{BB962C8B-B14F-4D97-AF65-F5344CB8AC3E}">
        <p14:creationId xmlns:p14="http://schemas.microsoft.com/office/powerpoint/2010/main" val="3924916135"/>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VanillaVTI</vt:lpstr>
      <vt:lpstr>INDIA BEFORE INDIPENDENCE ??</vt:lpstr>
      <vt:lpstr>PowerPoint Presentation</vt:lpstr>
      <vt:lpstr>WHY BRITISHERS WANT TO TRADE IN INDIA</vt:lpstr>
      <vt:lpstr>Access to Valuable Goods: India was known for its production of valuable goods like spices, cotton, silk, tea, and indigo, which were in high demand in Europe. The British sought to control the production and trade of these goods to maximize profits.  Establishment of a Trade Route: The British East India Company, initially formed for trade, gradually expanded its influence and eventually took control of vast territories in India. This allowed them to establish a direct trade route and access resources within India and its surrounding areas.  Control of India's Economy: By controlling the trade and production of key goods, the British aimed to control India's economy and use it as a source of raw materials and a market for British manufactured goods. This also meant they could extract wealth from India and use it to fund their own industrial growth.  </vt:lpstr>
      <vt:lpstr>COMPANY OPENED BY BRITISHERS !</vt:lpstr>
      <vt:lpstr>NAME – Saatvik Sharma  CLASS- X-B ROLL NO - 23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79</cp:revision>
  <dcterms:created xsi:type="dcterms:W3CDTF">2025-06-13T13:58:59Z</dcterms:created>
  <dcterms:modified xsi:type="dcterms:W3CDTF">2025-06-13T14:14:08Z</dcterms:modified>
</cp:coreProperties>
</file>