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1" r:id="rId2"/>
    <p:sldId id="257" r:id="rId3"/>
    <p:sldId id="265" r:id="rId4"/>
    <p:sldId id="267" r:id="rId5"/>
    <p:sldId id="291" r:id="rId6"/>
    <p:sldId id="276" r:id="rId7"/>
    <p:sldId id="273" r:id="rId8"/>
    <p:sldId id="274" r:id="rId9"/>
    <p:sldId id="275" r:id="rId10"/>
    <p:sldId id="277" r:id="rId11"/>
    <p:sldId id="269" r:id="rId12"/>
    <p:sldId id="278" r:id="rId13"/>
    <p:sldId id="279" r:id="rId14"/>
    <p:sldId id="280" r:id="rId15"/>
    <p:sldId id="281" r:id="rId16"/>
    <p:sldId id="282" r:id="rId17"/>
    <p:sldId id="283" r:id="rId18"/>
    <p:sldId id="285" r:id="rId19"/>
    <p:sldId id="286" r:id="rId20"/>
    <p:sldId id="287" r:id="rId21"/>
    <p:sldId id="288" r:id="rId22"/>
    <p:sldId id="289" r:id="rId23"/>
    <p:sldId id="290"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8" d="100"/>
          <a:sy n="88" d="100"/>
        </p:scale>
        <p:origin x="494" y="6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25-Apr-18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25-Apr-18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25-Apr-18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25-Apr-18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25-Apr-18</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25-Apr-18</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25-Apr-18</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25-Apr-18</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25-Apr-18</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25-Apr-18</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25-Apr-18</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sz="4800" dirty="0" smtClean="0">
                <a:solidFill>
                  <a:srgbClr val="C00000"/>
                </a:solidFill>
              </a:rPr>
              <a:t>Big Data Analysis on H1B Data using Hadoop</a:t>
            </a:r>
            <a:endParaRPr lang="en-US" sz="4800" dirty="0">
              <a:solidFill>
                <a:srgbClr val="C00000"/>
              </a:solidFill>
            </a:endParaRPr>
          </a:p>
        </p:txBody>
      </p:sp>
      <p:sp>
        <p:nvSpPr>
          <p:cNvPr id="3" name="Subtitle 2"/>
          <p:cNvSpPr>
            <a:spLocks noGrp="1"/>
          </p:cNvSpPr>
          <p:nvPr>
            <p:ph type="subTitle" idx="1"/>
          </p:nvPr>
        </p:nvSpPr>
        <p:spPr>
          <a:xfrm>
            <a:off x="1293845" y="5432564"/>
            <a:ext cx="9604310" cy="1151116"/>
          </a:xfrm>
        </p:spPr>
        <p:txBody>
          <a:bodyPr/>
          <a:lstStyle/>
          <a:p>
            <a:r>
              <a:rPr lang="en-US" dirty="0">
                <a:solidFill>
                  <a:schemeClr val="tx1"/>
                </a:solidFill>
              </a:rPr>
              <a:t>Ravi Sharma</a:t>
            </a:r>
          </a:p>
          <a:p>
            <a:r>
              <a:rPr lang="en-US" dirty="0">
                <a:solidFill>
                  <a:schemeClr val="tx1"/>
                </a:solidFill>
              </a:rPr>
              <a:t>S180010900169</a:t>
            </a:r>
          </a:p>
          <a:p>
            <a:r>
              <a:rPr lang="en-US" dirty="0">
                <a:solidFill>
                  <a:schemeClr val="tx1"/>
                </a:solidFill>
              </a:rPr>
              <a:t>S180254 Batch - </a:t>
            </a:r>
            <a:r>
              <a:rPr lang="en-US" dirty="0" err="1">
                <a:solidFill>
                  <a:schemeClr val="tx1"/>
                </a:solidFill>
              </a:rPr>
              <a:t>Borivali</a:t>
            </a:r>
            <a:r>
              <a:rPr lang="en-US" dirty="0">
                <a:solidFill>
                  <a:schemeClr val="tx1"/>
                </a:solidFill>
              </a:rPr>
              <a:t> West Branch</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109233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 Is the number of petitions with Data Engineer job title increasing over time?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038" y="1049380"/>
            <a:ext cx="6306920" cy="4611192"/>
          </a:xfrm>
        </p:spPr>
      </p:pic>
      <p:sp>
        <p:nvSpPr>
          <p:cNvPr id="6" name="Text Placeholder 5"/>
          <p:cNvSpPr>
            <a:spLocks noGrp="1"/>
          </p:cNvSpPr>
          <p:nvPr>
            <p:ph type="body" sz="half" idx="2"/>
          </p:nvPr>
        </p:nvSpPr>
        <p:spPr/>
        <p:txBody>
          <a:bodyPr/>
          <a:lstStyle/>
          <a:p>
            <a:r>
              <a:rPr lang="en-US" dirty="0" smtClean="0"/>
              <a:t>Tool used: Pig</a:t>
            </a:r>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a:t>
            </a:r>
            <a:r>
              <a:rPr lang="en-US" dirty="0"/>
              <a:t>. Find top 5 job titles who are having highest </a:t>
            </a:r>
            <a:r>
              <a:rPr lang="en-US" dirty="0" err="1"/>
              <a:t>avg</a:t>
            </a:r>
            <a:r>
              <a:rPr lang="en-US" dirty="0"/>
              <a:t> growth in applications</a:t>
            </a:r>
            <a:r>
              <a:rPr lang="en-US" dirty="0" smtClean="0"/>
              <a: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217" y="1049380"/>
            <a:ext cx="6322562" cy="4611192"/>
          </a:xfrm>
        </p:spPr>
      </p:pic>
      <p:sp>
        <p:nvSpPr>
          <p:cNvPr id="6" name="Text Placeholder 5"/>
          <p:cNvSpPr>
            <a:spLocks noGrp="1"/>
          </p:cNvSpPr>
          <p:nvPr>
            <p:ph type="body" sz="half" idx="2"/>
          </p:nvPr>
        </p:nvSpPr>
        <p:spPr/>
        <p:txBody>
          <a:bodyPr/>
          <a:lstStyle/>
          <a:p>
            <a:r>
              <a:rPr lang="en-US" dirty="0" smtClean="0"/>
              <a:t>Tool used: Pig</a:t>
            </a:r>
            <a:endParaRPr lang="en-US" dirty="0"/>
          </a:p>
        </p:txBody>
      </p:sp>
    </p:spTree>
    <p:extLst>
      <p:ext uri="{BB962C8B-B14F-4D97-AF65-F5344CB8AC3E}">
        <p14:creationId xmlns:p14="http://schemas.microsoft.com/office/powerpoint/2010/main" val="326967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a:t>
            </a:r>
            <a:r>
              <a:rPr lang="en-US" dirty="0"/>
              <a:t>. Which part of the US has the most Data Engineer jobs for each year?</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039" y="1051427"/>
            <a:ext cx="6226919" cy="4607099"/>
          </a:xfrm>
        </p:spPr>
      </p:pic>
      <p:sp>
        <p:nvSpPr>
          <p:cNvPr id="6" name="Text Placeholder 5"/>
          <p:cNvSpPr>
            <a:spLocks noGrp="1"/>
          </p:cNvSpPr>
          <p:nvPr>
            <p:ph type="body" sz="half" idx="2"/>
          </p:nvPr>
        </p:nvSpPr>
        <p:spPr/>
        <p:txBody>
          <a:bodyPr/>
          <a:lstStyle/>
          <a:p>
            <a:r>
              <a:rPr lang="en-US" dirty="0" smtClean="0"/>
              <a:t>Tool used: Hive</a:t>
            </a:r>
            <a:endParaRPr lang="en-US" dirty="0"/>
          </a:p>
        </p:txBody>
      </p:sp>
    </p:spTree>
    <p:extLst>
      <p:ext uri="{BB962C8B-B14F-4D97-AF65-F5344CB8AC3E}">
        <p14:creationId xmlns:p14="http://schemas.microsoft.com/office/powerpoint/2010/main" val="1266647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a:t>
            </a:r>
            <a:r>
              <a:rPr lang="en-US" dirty="0"/>
              <a:t>. </a:t>
            </a:r>
            <a:r>
              <a:rPr lang="en-US" dirty="0" smtClean="0"/>
              <a:t>Find </a:t>
            </a:r>
            <a:r>
              <a:rPr lang="en-US" dirty="0"/>
              <a:t>top 5 locations in the US who have got certified visa for each</a:t>
            </a:r>
            <a:br>
              <a:rPr lang="en-US" dirty="0"/>
            </a:br>
            <a:r>
              <a:rPr lang="en-US" dirty="0"/>
              <a:t>year</a:t>
            </a:r>
            <a:r>
              <a:rPr lang="en-US" dirty="0" smtClean="0"/>
              <a: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757" y="1060710"/>
            <a:ext cx="6255482" cy="4588532"/>
          </a:xfrm>
        </p:spPr>
      </p:pic>
      <p:sp>
        <p:nvSpPr>
          <p:cNvPr id="6" name="Text Placeholder 5"/>
          <p:cNvSpPr>
            <a:spLocks noGrp="1"/>
          </p:cNvSpPr>
          <p:nvPr>
            <p:ph type="body" sz="half" idx="2"/>
          </p:nvPr>
        </p:nvSpPr>
        <p:spPr/>
        <p:txBody>
          <a:bodyPr/>
          <a:lstStyle/>
          <a:p>
            <a:r>
              <a:rPr lang="en-US" dirty="0" smtClean="0"/>
              <a:t>Tool used: Hive</a:t>
            </a:r>
            <a:endParaRPr lang="en-US" dirty="0"/>
          </a:p>
        </p:txBody>
      </p:sp>
    </p:spTree>
    <p:extLst>
      <p:ext uri="{BB962C8B-B14F-4D97-AF65-F5344CB8AC3E}">
        <p14:creationId xmlns:p14="http://schemas.microsoft.com/office/powerpoint/2010/main" val="301804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dirty="0" smtClean="0"/>
              <a:t>Which </a:t>
            </a:r>
            <a:r>
              <a:rPr lang="en-US" dirty="0"/>
              <a:t>industry(SOC_NAME) has the most number of Data Scientist positions</a:t>
            </a:r>
            <a:r>
              <a:rPr lang="en-US" dirty="0" smtClean="0"/>
              <a: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283" y="1066375"/>
            <a:ext cx="6260431" cy="4577202"/>
          </a:xfrm>
        </p:spPr>
      </p:pic>
      <p:sp>
        <p:nvSpPr>
          <p:cNvPr id="6" name="Text Placeholder 5"/>
          <p:cNvSpPr>
            <a:spLocks noGrp="1"/>
          </p:cNvSpPr>
          <p:nvPr>
            <p:ph type="body" sz="half" idx="2"/>
          </p:nvPr>
        </p:nvSpPr>
        <p:spPr/>
        <p:txBody>
          <a:bodyPr/>
          <a:lstStyle/>
          <a:p>
            <a:r>
              <a:rPr lang="en-US" dirty="0" smtClean="0"/>
              <a:t>Tool used: </a:t>
            </a:r>
            <a:r>
              <a:rPr lang="en-US" dirty="0" err="1" smtClean="0"/>
              <a:t>MapReduce</a:t>
            </a:r>
            <a:endParaRPr lang="en-US" dirty="0"/>
          </a:p>
        </p:txBody>
      </p:sp>
    </p:spTree>
    <p:extLst>
      <p:ext uri="{BB962C8B-B14F-4D97-AF65-F5344CB8AC3E}">
        <p14:creationId xmlns:p14="http://schemas.microsoft.com/office/powerpoint/2010/main" val="74834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a:t>
            </a:r>
            <a:r>
              <a:rPr lang="en-US" dirty="0" smtClean="0"/>
              <a:t>Which </a:t>
            </a:r>
            <a:r>
              <a:rPr lang="en-US" dirty="0"/>
              <a:t>top 5 employers file the most petitions each year?</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314" y="1066375"/>
            <a:ext cx="6484369" cy="4577202"/>
          </a:xfrm>
        </p:spPr>
      </p:pic>
      <p:sp>
        <p:nvSpPr>
          <p:cNvPr id="6" name="Text Placeholder 5"/>
          <p:cNvSpPr>
            <a:spLocks noGrp="1"/>
          </p:cNvSpPr>
          <p:nvPr>
            <p:ph type="body" sz="half" idx="2"/>
          </p:nvPr>
        </p:nvSpPr>
        <p:spPr/>
        <p:txBody>
          <a:bodyPr/>
          <a:lstStyle/>
          <a:p>
            <a:r>
              <a:rPr lang="en-US" dirty="0" smtClean="0"/>
              <a:t>Tool used: Hive</a:t>
            </a:r>
            <a:endParaRPr lang="en-US" dirty="0"/>
          </a:p>
        </p:txBody>
      </p:sp>
    </p:spTree>
    <p:extLst>
      <p:ext uri="{BB962C8B-B14F-4D97-AF65-F5344CB8AC3E}">
        <p14:creationId xmlns:p14="http://schemas.microsoft.com/office/powerpoint/2010/main" val="203230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Find the most popular top 10 job positions for H1B visa applications for each</a:t>
            </a:r>
            <a:br>
              <a:rPr lang="en-US" dirty="0"/>
            </a:br>
            <a:r>
              <a:rPr lang="en-US" dirty="0"/>
              <a:t>year?</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768" y="1066375"/>
            <a:ext cx="6673460" cy="4577202"/>
          </a:xfrm>
        </p:spPr>
      </p:pic>
      <p:sp>
        <p:nvSpPr>
          <p:cNvPr id="6" name="Text Placeholder 5"/>
          <p:cNvSpPr>
            <a:spLocks noGrp="1"/>
          </p:cNvSpPr>
          <p:nvPr>
            <p:ph type="body" sz="half" idx="2"/>
          </p:nvPr>
        </p:nvSpPr>
        <p:spPr/>
        <p:txBody>
          <a:bodyPr/>
          <a:lstStyle/>
          <a:p>
            <a:r>
              <a:rPr lang="en-US" dirty="0" smtClean="0"/>
              <a:t>Tool used: Pig</a:t>
            </a:r>
            <a:endParaRPr lang="en-US" dirty="0"/>
          </a:p>
        </p:txBody>
      </p:sp>
    </p:spTree>
    <p:extLst>
      <p:ext uri="{BB962C8B-B14F-4D97-AF65-F5344CB8AC3E}">
        <p14:creationId xmlns:p14="http://schemas.microsoft.com/office/powerpoint/2010/main" val="142412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fontScale="90000"/>
          </a:bodyPr>
          <a:lstStyle/>
          <a:p>
            <a:r>
              <a:rPr lang="en-US" dirty="0"/>
              <a:t>6. Find the percentage and the count of each case status on total applications for</a:t>
            </a:r>
            <a:br>
              <a:rPr lang="en-US" dirty="0"/>
            </a:br>
            <a:r>
              <a:rPr lang="en-US" dirty="0"/>
              <a:t>each year. Create a line graph depicting the </a:t>
            </a:r>
            <a:r>
              <a:rPr lang="en-US" dirty="0" smtClean="0"/>
              <a:t>pattern.</a:t>
            </a:r>
            <a:endParaRPr lang="en-US" dirty="0"/>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639" r="-639"/>
          <a:stretch/>
        </p:blipFill>
        <p:spPr>
          <a:xfrm>
            <a:off x="685800" y="1084337"/>
            <a:ext cx="6020437" cy="4541278"/>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Pig, </a:t>
            </a:r>
            <a:r>
              <a:rPr lang="en-US" dirty="0" err="1" smtClean="0"/>
              <a:t>GNUPlot</a:t>
            </a:r>
            <a:endParaRPr lang="en-US" dirty="0"/>
          </a:p>
        </p:txBody>
      </p:sp>
    </p:spTree>
    <p:extLst>
      <p:ext uri="{BB962C8B-B14F-4D97-AF65-F5344CB8AC3E}">
        <p14:creationId xmlns:p14="http://schemas.microsoft.com/office/powerpoint/2010/main" val="4312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a:bodyPr>
          <a:lstStyle/>
          <a:p>
            <a:r>
              <a:rPr lang="en-US" dirty="0"/>
              <a:t>7. Create a bar graph to depict the number of applications for each year</a:t>
            </a:r>
          </a:p>
        </p:txBody>
      </p:sp>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l="821" r="-821"/>
          <a:stretch/>
        </p:blipFill>
        <p:spPr>
          <a:xfrm>
            <a:off x="1078992" y="1084337"/>
            <a:ext cx="5321446" cy="4541278"/>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a:t>
            </a:r>
            <a:r>
              <a:rPr lang="en-US" dirty="0" err="1" smtClean="0"/>
              <a:t>MapReduce</a:t>
            </a:r>
            <a:r>
              <a:rPr lang="en-US" dirty="0" smtClean="0"/>
              <a:t>, </a:t>
            </a:r>
            <a:r>
              <a:rPr lang="en-US" dirty="0" err="1" smtClean="0"/>
              <a:t>GNUPlot</a:t>
            </a:r>
            <a:endParaRPr lang="en-US" dirty="0"/>
          </a:p>
        </p:txBody>
      </p:sp>
    </p:spTree>
    <p:extLst>
      <p:ext uri="{BB962C8B-B14F-4D97-AF65-F5344CB8AC3E}">
        <p14:creationId xmlns:p14="http://schemas.microsoft.com/office/powerpoint/2010/main" val="426907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r>
              <a:rPr lang="en-US" dirty="0" smtClean="0"/>
              <a:t>To perform various data analysis and visualization operations on the given dataset.</a:t>
            </a:r>
          </a:p>
          <a:p>
            <a:r>
              <a:rPr lang="en-US" dirty="0" smtClean="0"/>
              <a:t>The dataset consists of application data filled by the employers in order to obtain h1b visas for their employees.</a:t>
            </a:r>
          </a:p>
          <a:p>
            <a:r>
              <a:rPr lang="en-US" dirty="0" smtClean="0"/>
              <a:t>On the given dataset we have performed various operations using Hadoop tools to gather the required information and facts. </a:t>
            </a: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a:bodyPr>
          <a:lstStyle/>
          <a:p>
            <a:r>
              <a:rPr lang="en-US" dirty="0"/>
              <a:t>8. Find the average Prevailing Wage for each Job for each Year</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76" y="1034921"/>
            <a:ext cx="6788662" cy="4677902"/>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Hive</a:t>
            </a:r>
            <a:endParaRPr lang="en-US" dirty="0"/>
          </a:p>
        </p:txBody>
      </p:sp>
    </p:spTree>
    <p:extLst>
      <p:ext uri="{BB962C8B-B14F-4D97-AF65-F5344CB8AC3E}">
        <p14:creationId xmlns:p14="http://schemas.microsoft.com/office/powerpoint/2010/main" val="280676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fontScale="90000"/>
          </a:bodyPr>
          <a:lstStyle/>
          <a:p>
            <a:r>
              <a:rPr lang="en-US" dirty="0"/>
              <a:t>9. Which are the employers along with the number of petitions who have the</a:t>
            </a:r>
            <a:br>
              <a:rPr lang="en-US" dirty="0"/>
            </a:br>
            <a:r>
              <a:rPr lang="en-US" dirty="0"/>
              <a:t>success rate more than 70% in petitions.</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86" y="1074191"/>
            <a:ext cx="6825043" cy="4599361"/>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a:t>
            </a:r>
            <a:r>
              <a:rPr lang="en-US" dirty="0" err="1" smtClean="0"/>
              <a:t>MapReduce</a:t>
            </a:r>
            <a:endParaRPr lang="en-US" dirty="0"/>
          </a:p>
        </p:txBody>
      </p:sp>
    </p:spTree>
    <p:extLst>
      <p:ext uri="{BB962C8B-B14F-4D97-AF65-F5344CB8AC3E}">
        <p14:creationId xmlns:p14="http://schemas.microsoft.com/office/powerpoint/2010/main" val="114349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fontScale="90000"/>
          </a:bodyPr>
          <a:lstStyle/>
          <a:p>
            <a:r>
              <a:rPr lang="en-US" dirty="0"/>
              <a:t>10. Which are the job positions along with the number of petitions which have the</a:t>
            </a:r>
            <a:br>
              <a:rPr lang="en-US" dirty="0"/>
            </a:br>
            <a:r>
              <a:rPr lang="en-US" dirty="0"/>
              <a:t>success rate more than 70% in </a:t>
            </a:r>
            <a:r>
              <a:rPr lang="en-US" dirty="0" smtClean="0"/>
              <a:t>petitions.</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0" y="1074191"/>
            <a:ext cx="6791155" cy="4599361"/>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a:t>
            </a:r>
            <a:r>
              <a:rPr lang="en-US" dirty="0" err="1" smtClean="0"/>
              <a:t>MapReduce</a:t>
            </a:r>
            <a:endParaRPr lang="en-US" dirty="0"/>
          </a:p>
        </p:txBody>
      </p:sp>
    </p:spTree>
    <p:extLst>
      <p:ext uri="{BB962C8B-B14F-4D97-AF65-F5344CB8AC3E}">
        <p14:creationId xmlns:p14="http://schemas.microsoft.com/office/powerpoint/2010/main" val="224686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8649" y="715518"/>
            <a:ext cx="3657600" cy="2197100"/>
          </a:xfrm>
        </p:spPr>
        <p:txBody>
          <a:bodyPr>
            <a:normAutofit/>
          </a:bodyPr>
          <a:lstStyle/>
          <a:p>
            <a:r>
              <a:rPr lang="en-US" dirty="0"/>
              <a:t>11. Export result for question no 10 to </a:t>
            </a:r>
            <a:r>
              <a:rPr lang="en-US" dirty="0" err="1"/>
              <a:t>MySql</a:t>
            </a:r>
            <a:r>
              <a:rPr lang="en-US" dirty="0"/>
              <a:t> database.</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330" y="1089471"/>
            <a:ext cx="6791155" cy="4568800"/>
          </a:xfrm>
        </p:spPr>
      </p:pic>
      <p:sp>
        <p:nvSpPr>
          <p:cNvPr id="6" name="Text Placeholder 5"/>
          <p:cNvSpPr>
            <a:spLocks noGrp="1"/>
          </p:cNvSpPr>
          <p:nvPr>
            <p:ph type="body" sz="half" idx="2"/>
          </p:nvPr>
        </p:nvSpPr>
        <p:spPr>
          <a:xfrm>
            <a:off x="7913152" y="3212726"/>
            <a:ext cx="3657600" cy="2285950"/>
          </a:xfrm>
        </p:spPr>
        <p:txBody>
          <a:bodyPr/>
          <a:lstStyle/>
          <a:p>
            <a:r>
              <a:rPr lang="en-US" dirty="0" smtClean="0"/>
              <a:t>Tool used: </a:t>
            </a:r>
            <a:r>
              <a:rPr lang="en-US" dirty="0" err="1" smtClean="0"/>
              <a:t>MapReduce</a:t>
            </a:r>
            <a:endParaRPr lang="en-US" dirty="0"/>
          </a:p>
        </p:txBody>
      </p:sp>
    </p:spTree>
    <p:extLst>
      <p:ext uri="{BB962C8B-B14F-4D97-AF65-F5344CB8AC3E}">
        <p14:creationId xmlns:p14="http://schemas.microsoft.com/office/powerpoint/2010/main" val="273819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sz="4800" dirty="0" smtClean="0">
                <a:solidFill>
                  <a:srgbClr val="C00000"/>
                </a:solidFill>
              </a:rPr>
              <a:t>Thank You.</a:t>
            </a:r>
            <a:endParaRPr lang="en-US" sz="4800" dirty="0">
              <a:solidFill>
                <a:srgbClr val="C00000"/>
              </a:solidFill>
            </a:endParaRPr>
          </a:p>
        </p:txBody>
      </p:sp>
      <p:sp>
        <p:nvSpPr>
          <p:cNvPr id="5" name="Subtitle 2"/>
          <p:cNvSpPr>
            <a:spLocks noGrp="1"/>
          </p:cNvSpPr>
          <p:nvPr>
            <p:ph type="subTitle" idx="1"/>
          </p:nvPr>
        </p:nvSpPr>
        <p:spPr>
          <a:xfrm>
            <a:off x="1293845" y="5432564"/>
            <a:ext cx="9604310" cy="1151116"/>
          </a:xfrm>
        </p:spPr>
        <p:txBody>
          <a:bodyPr/>
          <a:lstStyle/>
          <a:p>
            <a:pPr algn="r"/>
            <a:r>
              <a:rPr lang="en-US" dirty="0">
                <a:solidFill>
                  <a:schemeClr val="tx1"/>
                </a:solidFill>
              </a:rPr>
              <a:t>Ravi Sharma</a:t>
            </a:r>
          </a:p>
          <a:p>
            <a:pPr algn="r"/>
            <a:r>
              <a:rPr lang="en-US" dirty="0">
                <a:solidFill>
                  <a:schemeClr val="tx1"/>
                </a:solidFill>
              </a:rPr>
              <a:t>S180010900169</a:t>
            </a:r>
          </a:p>
          <a:p>
            <a:pPr algn="r"/>
            <a:r>
              <a:rPr lang="en-US" dirty="0">
                <a:solidFill>
                  <a:schemeClr val="tx1"/>
                </a:solidFill>
              </a:rPr>
              <a:t>S180254 Batch - </a:t>
            </a:r>
            <a:r>
              <a:rPr lang="en-US" dirty="0" err="1">
                <a:solidFill>
                  <a:schemeClr val="tx1"/>
                </a:solidFill>
              </a:rPr>
              <a:t>Borivali</a:t>
            </a:r>
            <a:r>
              <a:rPr lang="en-US" dirty="0">
                <a:solidFill>
                  <a:schemeClr val="tx1"/>
                </a:solidFill>
              </a:rPr>
              <a:t> West Branch</a:t>
            </a:r>
          </a:p>
        </p:txBody>
      </p:sp>
    </p:spTree>
    <p:extLst>
      <p:ext uri="{BB962C8B-B14F-4D97-AF65-F5344CB8AC3E}">
        <p14:creationId xmlns:p14="http://schemas.microsoft.com/office/powerpoint/2010/main" val="348731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Distributed File System (HDFS)</a:t>
            </a:r>
            <a:endParaRPr lang="en-US" dirty="0"/>
          </a:p>
        </p:txBody>
      </p:sp>
      <p:sp>
        <p:nvSpPr>
          <p:cNvPr id="5" name="TextBox 4"/>
          <p:cNvSpPr txBox="1"/>
          <p:nvPr/>
        </p:nvSpPr>
        <p:spPr>
          <a:xfrm>
            <a:off x="1295400" y="2098765"/>
            <a:ext cx="8656320"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The Hadoop Distributed File System (HDFS) is the primary data storage system used </a:t>
            </a:r>
            <a:r>
              <a:rPr lang="en-US" dirty="0" smtClean="0"/>
              <a:t>by Hadoop</a:t>
            </a:r>
            <a:r>
              <a:rPr lang="en-US" dirty="0"/>
              <a:t> applications</a:t>
            </a:r>
            <a:r>
              <a:rPr lang="en-US" dirty="0" smtClean="0"/>
              <a:t>.</a:t>
            </a:r>
          </a:p>
          <a:p>
            <a:pPr marL="285750" indent="-285750">
              <a:lnSpc>
                <a:spcPct val="200000"/>
              </a:lnSpc>
              <a:buFont typeface="Arial" panose="020B0604020202020204" pitchFamily="34" charset="0"/>
              <a:buChar char="•"/>
            </a:pPr>
            <a:r>
              <a:rPr lang="en-US" dirty="0"/>
              <a:t>It employs a </a:t>
            </a:r>
            <a:r>
              <a:rPr lang="en-US" dirty="0" err="1"/>
              <a:t>NameNode</a:t>
            </a:r>
            <a:r>
              <a:rPr lang="en-US" dirty="0"/>
              <a:t> and </a:t>
            </a:r>
            <a:r>
              <a:rPr lang="en-US" dirty="0" err="1"/>
              <a:t>DataNode</a:t>
            </a:r>
            <a:r>
              <a:rPr lang="en-US" dirty="0"/>
              <a:t> architecture to implement a </a:t>
            </a:r>
            <a:r>
              <a:rPr lang="en-US" dirty="0" smtClean="0"/>
              <a:t>distributed file system</a:t>
            </a:r>
            <a:r>
              <a:rPr lang="en-US" dirty="0"/>
              <a:t> that provides high-performance access to data across highly scalable Hadoop clusters.</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Yet Another Resource Negotiator (YARN)</a:t>
            </a:r>
            <a:endParaRPr lang="en-US" dirty="0"/>
          </a:p>
        </p:txBody>
      </p:sp>
      <p:sp>
        <p:nvSpPr>
          <p:cNvPr id="5" name="TextBox 4"/>
          <p:cNvSpPr txBox="1"/>
          <p:nvPr/>
        </p:nvSpPr>
        <p:spPr>
          <a:xfrm>
            <a:off x="1295400" y="2098765"/>
            <a:ext cx="8656320"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Apache Yarn – “Yet Another Resource Negotiator” is the resource management layer of Hadoop</a:t>
            </a:r>
            <a:r>
              <a:rPr lang="en-US" dirty="0" smtClean="0"/>
              <a:t>.</a:t>
            </a:r>
          </a:p>
          <a:p>
            <a:pPr marL="285750" indent="-285750">
              <a:lnSpc>
                <a:spcPct val="200000"/>
              </a:lnSpc>
              <a:buFont typeface="Arial" panose="020B0604020202020204" pitchFamily="34" charset="0"/>
              <a:buChar char="•"/>
            </a:pPr>
            <a:r>
              <a:rPr lang="en-US" dirty="0"/>
              <a:t>Yarn allows different data processing engines like graph processing, interactive processing, stream processing as well as batch processing to run and process data stored </a:t>
            </a:r>
            <a:r>
              <a:rPr lang="en-US" dirty="0" smtClean="0"/>
              <a:t>in HDFS.</a:t>
            </a:r>
            <a:endParaRPr lang="en-US" dirty="0"/>
          </a:p>
        </p:txBody>
      </p:sp>
    </p:spTree>
    <p:extLst>
      <p:ext uri="{BB962C8B-B14F-4D97-AF65-F5344CB8AC3E}">
        <p14:creationId xmlns:p14="http://schemas.microsoft.com/office/powerpoint/2010/main" val="369888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en-US" dirty="0"/>
          </a:p>
        </p:txBody>
      </p:sp>
      <p:sp>
        <p:nvSpPr>
          <p:cNvPr id="5" name="TextBox 4"/>
          <p:cNvSpPr txBox="1"/>
          <p:nvPr/>
        </p:nvSpPr>
        <p:spPr>
          <a:xfrm>
            <a:off x="1295400" y="2098765"/>
            <a:ext cx="8656320" cy="277640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err="1" smtClean="0"/>
              <a:t>MapReduce</a:t>
            </a:r>
            <a:r>
              <a:rPr lang="en-US" dirty="0" smtClean="0"/>
              <a:t> is a software framework for processing large datasets in a distributed fashion using several machines.</a:t>
            </a:r>
          </a:p>
          <a:p>
            <a:pPr marL="285750" indent="-285750">
              <a:lnSpc>
                <a:spcPct val="200000"/>
              </a:lnSpc>
              <a:buFont typeface="Arial" panose="020B0604020202020204" pitchFamily="34" charset="0"/>
              <a:buChar char="•"/>
            </a:pPr>
            <a:r>
              <a:rPr lang="en-US" dirty="0" smtClean="0"/>
              <a:t>The core idea behind </a:t>
            </a:r>
            <a:r>
              <a:rPr lang="en-US" dirty="0" err="1" smtClean="0"/>
              <a:t>MapReduce</a:t>
            </a:r>
            <a:r>
              <a:rPr lang="en-US" dirty="0" smtClean="0"/>
              <a:t> is mapping our data set into a collection of &lt;key, value&gt; pairs and then reducing over all the pairs with the same key.</a:t>
            </a:r>
          </a:p>
          <a:p>
            <a:pPr marL="285750" indent="-285750">
              <a:lnSpc>
                <a:spcPct val="200000"/>
              </a:lnSpc>
              <a:buFont typeface="Arial" panose="020B0604020202020204" pitchFamily="34" charset="0"/>
              <a:buChar char="•"/>
            </a:pPr>
            <a:endParaRPr lang="en-US" dirty="0"/>
          </a:p>
        </p:txBody>
      </p:sp>
    </p:spTree>
    <p:extLst>
      <p:ext uri="{BB962C8B-B14F-4D97-AF65-F5344CB8AC3E}">
        <p14:creationId xmlns:p14="http://schemas.microsoft.com/office/powerpoint/2010/main" val="257667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a:t>
            </a:r>
            <a:endParaRPr lang="en-US" dirty="0"/>
          </a:p>
        </p:txBody>
      </p:sp>
      <p:sp>
        <p:nvSpPr>
          <p:cNvPr id="5" name="TextBox 4"/>
          <p:cNvSpPr txBox="1"/>
          <p:nvPr/>
        </p:nvSpPr>
        <p:spPr>
          <a:xfrm>
            <a:off x="1286691" y="2090056"/>
            <a:ext cx="8656320"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Apache Hive is an ETL and Data warehousing tool built on top of </a:t>
            </a:r>
            <a:r>
              <a:rPr lang="en-US" dirty="0" smtClean="0"/>
              <a:t>Hadoop.</a:t>
            </a:r>
          </a:p>
          <a:p>
            <a:pPr marL="285750" indent="-285750">
              <a:lnSpc>
                <a:spcPct val="200000"/>
              </a:lnSpc>
              <a:buFont typeface="Arial" panose="020B0604020202020204" pitchFamily="34" charset="0"/>
              <a:buChar char="•"/>
            </a:pPr>
            <a:r>
              <a:rPr lang="en-US" dirty="0"/>
              <a:t>It makes job easy for performing operations </a:t>
            </a:r>
            <a:r>
              <a:rPr lang="en-US" dirty="0" smtClean="0"/>
              <a:t>like:</a:t>
            </a:r>
          </a:p>
          <a:p>
            <a:pPr marL="742950" lvl="1" indent="-285750">
              <a:lnSpc>
                <a:spcPct val="200000"/>
              </a:lnSpc>
              <a:buFont typeface="Arial" panose="020B0604020202020204" pitchFamily="34" charset="0"/>
              <a:buChar char="•"/>
            </a:pPr>
            <a:r>
              <a:rPr lang="en-US" dirty="0"/>
              <a:t>Analysis of huge datasets</a:t>
            </a:r>
          </a:p>
          <a:p>
            <a:pPr marL="742950" lvl="1" indent="-285750">
              <a:lnSpc>
                <a:spcPct val="200000"/>
              </a:lnSpc>
              <a:buFont typeface="Arial" panose="020B0604020202020204" pitchFamily="34" charset="0"/>
              <a:buChar char="•"/>
            </a:pPr>
            <a:r>
              <a:rPr lang="en-US" dirty="0" smtClean="0"/>
              <a:t>Ad-hoc Queries</a:t>
            </a:r>
          </a:p>
          <a:p>
            <a:pPr marL="742950" lvl="1" indent="-285750">
              <a:lnSpc>
                <a:spcPct val="200000"/>
              </a:lnSpc>
              <a:buFont typeface="Arial" panose="020B0604020202020204" pitchFamily="34" charset="0"/>
              <a:buChar char="•"/>
            </a:pPr>
            <a:r>
              <a:rPr lang="en-US" dirty="0" smtClean="0"/>
              <a:t>Data encapsulation</a:t>
            </a:r>
            <a:endParaRPr lang="en-US" dirty="0"/>
          </a:p>
        </p:txBody>
      </p:sp>
    </p:spTree>
    <p:extLst>
      <p:ext uri="{BB962C8B-B14F-4D97-AF65-F5344CB8AC3E}">
        <p14:creationId xmlns:p14="http://schemas.microsoft.com/office/powerpoint/2010/main" val="186197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a:t>
            </a:r>
            <a:endParaRPr lang="en-US" dirty="0"/>
          </a:p>
        </p:txBody>
      </p:sp>
      <p:sp>
        <p:nvSpPr>
          <p:cNvPr id="5" name="TextBox 4"/>
          <p:cNvSpPr txBox="1"/>
          <p:nvPr/>
        </p:nvSpPr>
        <p:spPr>
          <a:xfrm>
            <a:off x="1295400" y="2116182"/>
            <a:ext cx="8656320" cy="28623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smtClean="0"/>
              <a:t>Pig consists </a:t>
            </a:r>
            <a:r>
              <a:rPr lang="en-US" dirty="0"/>
              <a:t>of a high-level language to express data analysis programs, along with the infrastructure to evaluate these </a:t>
            </a:r>
            <a:r>
              <a:rPr lang="en-US" dirty="0" smtClean="0"/>
              <a:t>programs.</a:t>
            </a:r>
          </a:p>
          <a:p>
            <a:pPr marL="285750" indent="-285750">
              <a:lnSpc>
                <a:spcPct val="200000"/>
              </a:lnSpc>
              <a:buFont typeface="Arial" panose="020B0604020202020204" pitchFamily="34" charset="0"/>
              <a:buChar char="•"/>
            </a:pPr>
            <a:r>
              <a:rPr lang="en-US" dirty="0"/>
              <a:t>The Pig Latin language is a scripting language that allows users to illustrate the way in which data flow from one or more inputs must be read and processed, and the location in which must be stored.</a:t>
            </a:r>
          </a:p>
        </p:txBody>
      </p:sp>
    </p:spTree>
    <p:extLst>
      <p:ext uri="{BB962C8B-B14F-4D97-AF65-F5344CB8AC3E}">
        <p14:creationId xmlns:p14="http://schemas.microsoft.com/office/powerpoint/2010/main" val="390002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Sqoop</a:t>
            </a:r>
            <a:endParaRPr lang="en-US" dirty="0"/>
          </a:p>
        </p:txBody>
      </p:sp>
      <p:sp>
        <p:nvSpPr>
          <p:cNvPr id="5" name="TextBox 4"/>
          <p:cNvSpPr txBox="1"/>
          <p:nvPr/>
        </p:nvSpPr>
        <p:spPr>
          <a:xfrm>
            <a:off x="1295400" y="2116182"/>
            <a:ext cx="8656320" cy="230832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Apache </a:t>
            </a:r>
            <a:r>
              <a:rPr lang="en-US" dirty="0" err="1"/>
              <a:t>Sqoop</a:t>
            </a:r>
            <a:r>
              <a:rPr lang="en-US" dirty="0"/>
              <a:t> is a tool that is extensively used to transfer large amounts of data from Hadoop to the relational database servers and vice-versa</a:t>
            </a:r>
            <a:r>
              <a:rPr lang="en-US" dirty="0" smtClean="0"/>
              <a:t>.</a:t>
            </a:r>
          </a:p>
          <a:p>
            <a:pPr marL="285750" indent="-285750">
              <a:lnSpc>
                <a:spcPct val="200000"/>
              </a:lnSpc>
              <a:buFont typeface="Arial" panose="020B0604020202020204" pitchFamily="34" charset="0"/>
              <a:buChar char="•"/>
            </a:pPr>
            <a:r>
              <a:rPr lang="en-US" dirty="0" err="1"/>
              <a:t>Sqoop</a:t>
            </a:r>
            <a:r>
              <a:rPr lang="en-US" dirty="0"/>
              <a:t> can be used to import the various types of data from Oracle, MySQL and such other databases.</a:t>
            </a:r>
            <a:endParaRPr lang="en-US" dirty="0" smtClean="0"/>
          </a:p>
        </p:txBody>
      </p:sp>
    </p:spTree>
    <p:extLst>
      <p:ext uri="{BB962C8B-B14F-4D97-AF65-F5344CB8AC3E}">
        <p14:creationId xmlns:p14="http://schemas.microsoft.com/office/powerpoint/2010/main" val="296616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148</TotalTime>
  <Words>532</Words>
  <Application>Microsoft Office PowerPoint</Application>
  <PresentationFormat>Widescreen</PresentationFormat>
  <Paragraphs>62</Paragraphs>
  <Slides>24</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Diamond Grid 16x9</vt:lpstr>
      <vt:lpstr>Big Data Analysis on H1B Data using Hadoop</vt:lpstr>
      <vt:lpstr>Project Description</vt:lpstr>
      <vt:lpstr>Tools Used</vt:lpstr>
      <vt:lpstr>Hadoop Distributed File System (HDFS)</vt:lpstr>
      <vt:lpstr>Yet Another Resource Negotiator (YARN)</vt:lpstr>
      <vt:lpstr>MapReduce</vt:lpstr>
      <vt:lpstr>Hive</vt:lpstr>
      <vt:lpstr>Pig</vt:lpstr>
      <vt:lpstr>Sqoop</vt:lpstr>
      <vt:lpstr>Questions</vt:lpstr>
      <vt:lpstr>1a. Is the number of petitions with Data Engineer job title increasing over time?</vt:lpstr>
      <vt:lpstr>1b. Find top 5 job titles who are having highest avg growth in applications.</vt:lpstr>
      <vt:lpstr>2a. Which part of the US has the most Data Engineer jobs for each year?</vt:lpstr>
      <vt:lpstr>2b. Find top 5 locations in the US who have got certified visa for each year.</vt:lpstr>
      <vt:lpstr>3. Which industry(SOC_NAME) has the most number of Data Scientist positions?</vt:lpstr>
      <vt:lpstr>4. Which top 5 employers file the most petitions each year?</vt:lpstr>
      <vt:lpstr>5. Find the most popular top 10 job positions for H1B visa applications for each year?</vt:lpstr>
      <vt:lpstr>6. Find the percentage and the count of each case status on total applications for each year. Create a line graph depicting the pattern.</vt:lpstr>
      <vt:lpstr>7. Create a bar graph to depict the number of applications for each year</vt:lpstr>
      <vt:lpstr>8. Find the average Prevailing Wage for each Job for each Year</vt:lpstr>
      <vt:lpstr>9. Which are the employers along with the number of petitions who have the success rate more than 70% in petitions.</vt:lpstr>
      <vt:lpstr>10. Which are the job positions along with the number of petitions which have the success rate more than 70% in petitions.</vt:lpstr>
      <vt:lpstr>11. Export result for question no 10 to MySql database.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on H1B Data using Hadoop</dc:title>
  <dc:creator>Ravi</dc:creator>
  <cp:lastModifiedBy>Ravi</cp:lastModifiedBy>
  <cp:revision>17</cp:revision>
  <dcterms:created xsi:type="dcterms:W3CDTF">2018-04-24T05:25:57Z</dcterms:created>
  <dcterms:modified xsi:type="dcterms:W3CDTF">2018-04-25T05:40:19Z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