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2"/>
    <p:restoredTop sz="72381"/>
  </p:normalViewPr>
  <p:slideViewPr>
    <p:cSldViewPr snapToGrid="0" snapToObjects="1">
      <p:cViewPr varScale="1">
        <p:scale>
          <a:sx n="91" d="100"/>
          <a:sy n="91" d="100"/>
        </p:scale>
        <p:origin x="8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0DD69-EA96-D149-B1BF-D9B14CFD657A}" type="datetimeFigureOut">
              <a:rPr lang="en-US" smtClean="0"/>
              <a:t>6/22/20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FE33E-99AF-E14C-9322-00F0D9C04CBF}" type="slidenum">
              <a:rPr lang="en-US" smtClean="0"/>
              <a:t>‹#›</a:t>
            </a:fld>
            <a:endParaRPr lang="en-US"/>
          </a:p>
        </p:txBody>
      </p:sp>
    </p:spTree>
    <p:extLst>
      <p:ext uri="{BB962C8B-B14F-4D97-AF65-F5344CB8AC3E}">
        <p14:creationId xmlns:p14="http://schemas.microsoft.com/office/powerpoint/2010/main" val="250563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EDA presentation should be well polished as should the visual aids (example: PowerPoint deck)</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Plots and Charts should be mentioned and/or referred to in the verbal presentation or they should not be in the deck.</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Refrain from writing too much on the slides and / or overloading with information. </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Use the information on the slides as an aid not a script.  Points will be deducted for reading too much off of the slides.  </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Plots and Charts should be well labeled. </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No code or screen shots of output.</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Questions 1,3,4,5,6 and 7 should be fully addressed. </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In general, points will be deducted for sloppiness and /or incompleteness.  </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Efforts that completely address each analysis question in an organized, clear and well supported manner will receive all or very near full credit.  </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Keep the presentation under 5 min. </a:t>
            </a:r>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Initial EDA and Presentation is graded more on completeness rather than correctness.  Your professor may give some direction or correction that they will look for in the final presentation.  </a:t>
            </a:r>
            <a:endParaRPr lang="en-US" sz="14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29FE33E-99AF-E14C-9322-00F0D9C04CBF}" type="slidenum">
              <a:rPr lang="en-US" smtClean="0"/>
              <a:t>1</a:t>
            </a:fld>
            <a:endParaRPr lang="en-US"/>
          </a:p>
        </p:txBody>
      </p:sp>
    </p:spTree>
    <p:extLst>
      <p:ext uri="{BB962C8B-B14F-4D97-AF65-F5344CB8AC3E}">
        <p14:creationId xmlns:p14="http://schemas.microsoft.com/office/powerpoint/2010/main" val="134163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 for allowing us to present</a:t>
            </a:r>
          </a:p>
          <a:p>
            <a:endParaRPr lang="en-US" dirty="0"/>
          </a:p>
          <a:p>
            <a:endParaRPr lang="en-US" dirty="0"/>
          </a:p>
          <a:p>
            <a:r>
              <a:rPr lang="en-US" dirty="0"/>
              <a:t>* Make assumptions about what could be done with this EDA, perhaps make marketing or strategy decisions by state or changes distribution hubs</a:t>
            </a:r>
          </a:p>
        </p:txBody>
      </p:sp>
      <p:sp>
        <p:nvSpPr>
          <p:cNvPr id="4" name="Slide Number Placeholder 3"/>
          <p:cNvSpPr>
            <a:spLocks noGrp="1"/>
          </p:cNvSpPr>
          <p:nvPr>
            <p:ph type="sldNum" sz="quarter" idx="5"/>
          </p:nvPr>
        </p:nvSpPr>
        <p:spPr/>
        <p:txBody>
          <a:bodyPr/>
          <a:lstStyle/>
          <a:p>
            <a:fld id="{129FE33E-99AF-E14C-9322-00F0D9C04CBF}" type="slidenum">
              <a:rPr lang="en-US" smtClean="0"/>
              <a:t>2</a:t>
            </a:fld>
            <a:endParaRPr lang="en-US"/>
          </a:p>
        </p:txBody>
      </p:sp>
    </p:spTree>
    <p:extLst>
      <p:ext uri="{BB962C8B-B14F-4D97-AF65-F5344CB8AC3E}">
        <p14:creationId xmlns:p14="http://schemas.microsoft.com/office/powerpoint/2010/main" val="943690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How many breweries are present in each state?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29FE33E-99AF-E14C-9322-00F0D9C04CBF}" type="slidenum">
              <a:rPr lang="en-US" smtClean="0"/>
              <a:t>3</a:t>
            </a:fld>
            <a:endParaRPr lang="en-US"/>
          </a:p>
        </p:txBody>
      </p:sp>
    </p:spTree>
    <p:extLst>
      <p:ext uri="{BB962C8B-B14F-4D97-AF65-F5344CB8AC3E}">
        <p14:creationId xmlns:p14="http://schemas.microsoft.com/office/powerpoint/2010/main" val="855774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Address the missing values in each column.</a:t>
            </a:r>
          </a:p>
          <a:p>
            <a:endParaRPr lang="en-US" dirty="0"/>
          </a:p>
        </p:txBody>
      </p:sp>
      <p:sp>
        <p:nvSpPr>
          <p:cNvPr id="4" name="Slide Number Placeholder 3"/>
          <p:cNvSpPr>
            <a:spLocks noGrp="1"/>
          </p:cNvSpPr>
          <p:nvPr>
            <p:ph type="sldNum" sz="quarter" idx="5"/>
          </p:nvPr>
        </p:nvSpPr>
        <p:spPr/>
        <p:txBody>
          <a:bodyPr/>
          <a:lstStyle/>
          <a:p>
            <a:fld id="{129FE33E-99AF-E14C-9322-00F0D9C04CBF}" type="slidenum">
              <a:rPr lang="en-US" smtClean="0"/>
              <a:t>4</a:t>
            </a:fld>
            <a:endParaRPr lang="en-US"/>
          </a:p>
        </p:txBody>
      </p:sp>
    </p:spTree>
    <p:extLst>
      <p:ext uri="{BB962C8B-B14F-4D97-AF65-F5344CB8AC3E}">
        <p14:creationId xmlns:p14="http://schemas.microsoft.com/office/powerpoint/2010/main" val="860988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4.   Compute the median alcohol content and international bitterness unit for each state. Plot a bar chart to compare.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29FE33E-99AF-E14C-9322-00F0D9C04CBF}" type="slidenum">
              <a:rPr lang="en-US" smtClean="0"/>
              <a:t>5</a:t>
            </a:fld>
            <a:endParaRPr lang="en-US"/>
          </a:p>
        </p:txBody>
      </p:sp>
    </p:spTree>
    <p:extLst>
      <p:ext uri="{BB962C8B-B14F-4D97-AF65-F5344CB8AC3E}">
        <p14:creationId xmlns:p14="http://schemas.microsoft.com/office/powerpoint/2010/main" val="193146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startAt="5"/>
            </a:pPr>
            <a:r>
              <a:rPr lang="en-US" sz="1200" kern="1200" dirty="0">
                <a:solidFill>
                  <a:schemeClr val="tx1"/>
                </a:solidFill>
                <a:effectLst/>
                <a:latin typeface="+mn-lt"/>
                <a:ea typeface="+mn-ea"/>
                <a:cs typeface="+mn-cs"/>
              </a:rPr>
              <a:t>Which state has the maximum alcoholic (ABV) beer? Which state has the most bitter (IBU) beer?</a:t>
            </a:r>
            <a:r>
              <a:rPr lang="en-US" dirty="0">
                <a:effectLst/>
              </a:rPr>
              <a:t> </a:t>
            </a:r>
          </a:p>
          <a:p>
            <a:pPr marL="228600" indent="-228600">
              <a:buAutoNum type="arabicPeriod" startAt="5"/>
            </a:pPr>
            <a:r>
              <a:rPr lang="en-US" dirty="0">
                <a:effectLst/>
              </a:rPr>
              <a:t>California has minimum IBU and ABV at 0.01 and 4</a:t>
            </a:r>
            <a:endParaRPr lang="en-US" dirty="0"/>
          </a:p>
          <a:p>
            <a:r>
              <a:rPr lang="en-US" dirty="0"/>
              <a:t>&gt; .09		.10</a:t>
            </a:r>
          </a:p>
          <a:p>
            <a:r>
              <a:rPr lang="en-US" dirty="0"/>
              <a:t> 1 " AL"     1		1 " CO"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 AZ"     2		2 " IN"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 CA"     9		3 " KY"     1</a:t>
            </a:r>
          </a:p>
          <a:p>
            <a:r>
              <a:rPr lang="en-US" dirty="0"/>
              <a:t> 4 " CO"    13</a:t>
            </a:r>
          </a:p>
          <a:p>
            <a:r>
              <a:rPr lang="en-US" dirty="0"/>
              <a:t> 5 " DC"     1</a:t>
            </a:r>
          </a:p>
          <a:p>
            <a:r>
              <a:rPr lang="en-US" dirty="0"/>
              <a:t> 6 " IA"     1</a:t>
            </a:r>
          </a:p>
          <a:p>
            <a:r>
              <a:rPr lang="en-US" dirty="0"/>
              <a:t> 7 " ID"     3</a:t>
            </a:r>
          </a:p>
          <a:p>
            <a:r>
              <a:rPr lang="en-US" dirty="0"/>
              <a:t> 8 " IL"     3</a:t>
            </a:r>
          </a:p>
          <a:p>
            <a:r>
              <a:rPr lang="en-US" dirty="0"/>
              <a:t> 9 " IN"     7</a:t>
            </a:r>
          </a:p>
          <a:p>
            <a:r>
              <a:rPr lang="en-US" dirty="0"/>
              <a:t>10 " KY"     1</a:t>
            </a:r>
          </a:p>
          <a:p>
            <a:endParaRPr lang="en-US" dirty="0"/>
          </a:p>
          <a:p>
            <a:r>
              <a:rPr lang="en-US" dirty="0"/>
              <a:t>&lt; .03</a:t>
            </a:r>
          </a:p>
          <a:p>
            <a:r>
              <a:rPr lang="en-US" dirty="0"/>
              <a:t>1 " CA"     1</a:t>
            </a:r>
          </a:p>
          <a:p>
            <a:r>
              <a:rPr lang="en-US" dirty="0"/>
              <a:t>2 " NH"     1</a:t>
            </a:r>
          </a:p>
          <a:p>
            <a:r>
              <a:rPr lang="en-US" dirty="0"/>
              <a:t>3 " NY"     1</a:t>
            </a:r>
          </a:p>
          <a:p>
            <a:r>
              <a:rPr lang="en-US" dirty="0"/>
              <a:t>4 " OR"     1</a:t>
            </a:r>
          </a:p>
          <a:p>
            <a:endParaRPr lang="en-US" dirty="0"/>
          </a:p>
          <a:p>
            <a:endParaRPr lang="en-US" dirty="0"/>
          </a:p>
        </p:txBody>
      </p:sp>
      <p:sp>
        <p:nvSpPr>
          <p:cNvPr id="4" name="Slide Number Placeholder 3"/>
          <p:cNvSpPr>
            <a:spLocks noGrp="1"/>
          </p:cNvSpPr>
          <p:nvPr>
            <p:ph type="sldNum" sz="quarter" idx="5"/>
          </p:nvPr>
        </p:nvSpPr>
        <p:spPr/>
        <p:txBody>
          <a:bodyPr/>
          <a:lstStyle/>
          <a:p>
            <a:fld id="{129FE33E-99AF-E14C-9322-00F0D9C04CBF}" type="slidenum">
              <a:rPr lang="en-US" smtClean="0"/>
              <a:t>6</a:t>
            </a:fld>
            <a:endParaRPr lang="en-US"/>
          </a:p>
        </p:txBody>
      </p:sp>
    </p:spTree>
    <p:extLst>
      <p:ext uri="{BB962C8B-B14F-4D97-AF65-F5344CB8AC3E}">
        <p14:creationId xmlns:p14="http://schemas.microsoft.com/office/powerpoint/2010/main" val="349647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6.   Comment on the summary statistics and distribution of the ABV variable.</a:t>
            </a:r>
          </a:p>
          <a:p>
            <a:endParaRPr lang="en-US" dirty="0"/>
          </a:p>
          <a:p>
            <a:endParaRPr lang="en-US" dirty="0"/>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consists of </a:t>
            </a:r>
            <a:r>
              <a:rPr lang="en-US" sz="1200" b="1" i="0" kern="1200" dirty="0">
                <a:solidFill>
                  <a:schemeClr val="tx1"/>
                </a:solidFill>
                <a:effectLst/>
                <a:latin typeface="+mn-lt"/>
                <a:ea typeface="+mn-ea"/>
                <a:cs typeface="+mn-cs"/>
              </a:rPr>
              <a:t>five</a:t>
            </a:r>
            <a:r>
              <a:rPr lang="en-US" sz="1200" b="0" i="0" kern="1200" dirty="0">
                <a:solidFill>
                  <a:schemeClr val="tx1"/>
                </a:solidFill>
                <a:effectLst/>
                <a:latin typeface="+mn-lt"/>
                <a:ea typeface="+mn-ea"/>
                <a:cs typeface="+mn-cs"/>
              </a:rPr>
              <a:t> values: the most extreme values in the data set (the maximum and minimum values), the lower and upper quartiles, and the median. These values are presented together and ordered from lowest to highest: minimum value, lower quartile (Q</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median value (Q</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upper quartile (Q</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maximum value.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Min.                 1st Qu.   Median  Mean      3rd Qu.    Max. </a:t>
            </a:r>
          </a:p>
          <a:p>
            <a:r>
              <a:rPr lang="en-US" sz="1200" b="0" i="0" kern="1200" dirty="0">
                <a:solidFill>
                  <a:schemeClr val="tx1"/>
                </a:solidFill>
                <a:effectLst/>
                <a:latin typeface="+mn-lt"/>
                <a:ea typeface="+mn-ea"/>
                <a:cs typeface="+mn-cs"/>
              </a:rPr>
              <a:t>0.00000/0.001  0.05000 0.05600 0.05824  0.06700   0.12800 </a:t>
            </a:r>
          </a:p>
          <a:p>
            <a:r>
              <a:rPr lang="en-US" dirty="0"/>
              <a:t>&gt; .09		.10</a:t>
            </a:r>
          </a:p>
          <a:p>
            <a:r>
              <a:rPr lang="en-US" dirty="0"/>
              <a:t> 1 " AL"     1		1 " CO"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 AZ"     2		2 " IN"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 CA"     9		3 " KY"     1</a:t>
            </a:r>
          </a:p>
          <a:p>
            <a:r>
              <a:rPr lang="en-US" dirty="0"/>
              <a:t> 4 " CO"    13</a:t>
            </a:r>
          </a:p>
          <a:p>
            <a:r>
              <a:rPr lang="en-US" dirty="0"/>
              <a:t> 5 " DC"     1</a:t>
            </a:r>
          </a:p>
          <a:p>
            <a:r>
              <a:rPr lang="en-US" dirty="0"/>
              <a:t> 6 " IA"     1</a:t>
            </a:r>
          </a:p>
          <a:p>
            <a:r>
              <a:rPr lang="en-US" dirty="0"/>
              <a:t> 7 " ID"     3</a:t>
            </a:r>
          </a:p>
          <a:p>
            <a:r>
              <a:rPr lang="en-US" dirty="0"/>
              <a:t> 8 " IL"     3</a:t>
            </a:r>
          </a:p>
          <a:p>
            <a:r>
              <a:rPr lang="en-US" dirty="0"/>
              <a:t> 9 " IN"     7</a:t>
            </a:r>
          </a:p>
          <a:p>
            <a:r>
              <a:rPr lang="en-US" dirty="0"/>
              <a:t>10 " KY"     1</a:t>
            </a:r>
          </a:p>
          <a:p>
            <a:endParaRPr lang="en-US" dirty="0"/>
          </a:p>
          <a:p>
            <a:r>
              <a:rPr lang="en-US" dirty="0"/>
              <a:t>&lt; .03</a:t>
            </a:r>
          </a:p>
          <a:p>
            <a:r>
              <a:rPr lang="en-US" dirty="0"/>
              <a:t>1 " CA"     1</a:t>
            </a:r>
          </a:p>
          <a:p>
            <a:r>
              <a:rPr lang="en-US" dirty="0"/>
              <a:t>2 " NH"     1</a:t>
            </a:r>
          </a:p>
          <a:p>
            <a:r>
              <a:rPr lang="en-US" dirty="0"/>
              <a:t>3 " NY"     1</a:t>
            </a:r>
          </a:p>
          <a:p>
            <a:r>
              <a:rPr lang="en-US" dirty="0"/>
              <a:t>4 " OR"     1</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29FE33E-99AF-E14C-9322-00F0D9C04CBF}" type="slidenum">
              <a:rPr lang="en-US" smtClean="0"/>
              <a:t>7</a:t>
            </a:fld>
            <a:endParaRPr lang="en-US"/>
          </a:p>
        </p:txBody>
      </p:sp>
    </p:spTree>
    <p:extLst>
      <p:ext uri="{BB962C8B-B14F-4D97-AF65-F5344CB8AC3E}">
        <p14:creationId xmlns:p14="http://schemas.microsoft.com/office/powerpoint/2010/main" val="1351454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7.   Is there an apparent relationship between the bitterness of the beer and its alcoholic content? Draw a scatter plot.  Make your best judgment of a relationship and EXPLAIN your answer.</a:t>
            </a:r>
          </a:p>
          <a:p>
            <a:endParaRPr lang="en-US" dirty="0"/>
          </a:p>
          <a:p>
            <a:endParaRPr lang="en-US" dirty="0"/>
          </a:p>
          <a:p>
            <a:r>
              <a:rPr lang="en-US" dirty="0"/>
              <a:t>The low ABV has lower bitterness and the higher ABV has higher bitterness.</a:t>
            </a:r>
          </a:p>
        </p:txBody>
      </p:sp>
      <p:sp>
        <p:nvSpPr>
          <p:cNvPr id="4" name="Slide Number Placeholder 3"/>
          <p:cNvSpPr>
            <a:spLocks noGrp="1"/>
          </p:cNvSpPr>
          <p:nvPr>
            <p:ph type="sldNum" sz="quarter" idx="5"/>
          </p:nvPr>
        </p:nvSpPr>
        <p:spPr/>
        <p:txBody>
          <a:bodyPr/>
          <a:lstStyle/>
          <a:p>
            <a:fld id="{129FE33E-99AF-E14C-9322-00F0D9C04CBF}" type="slidenum">
              <a:rPr lang="en-US" smtClean="0"/>
              <a:t>8</a:t>
            </a:fld>
            <a:endParaRPr lang="en-US"/>
          </a:p>
        </p:txBody>
      </p:sp>
    </p:spTree>
    <p:extLst>
      <p:ext uri="{BB962C8B-B14F-4D97-AF65-F5344CB8AC3E}">
        <p14:creationId xmlns:p14="http://schemas.microsoft.com/office/powerpoint/2010/main" val="1488569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 for allowing us to present</a:t>
            </a:r>
          </a:p>
          <a:p>
            <a:endParaRPr lang="en-US" dirty="0"/>
          </a:p>
          <a:p>
            <a:endParaRPr lang="en-US" dirty="0"/>
          </a:p>
        </p:txBody>
      </p:sp>
      <p:sp>
        <p:nvSpPr>
          <p:cNvPr id="4" name="Slide Number Placeholder 3"/>
          <p:cNvSpPr>
            <a:spLocks noGrp="1"/>
          </p:cNvSpPr>
          <p:nvPr>
            <p:ph type="sldNum" sz="quarter" idx="5"/>
          </p:nvPr>
        </p:nvSpPr>
        <p:spPr/>
        <p:txBody>
          <a:bodyPr/>
          <a:lstStyle/>
          <a:p>
            <a:fld id="{129FE33E-99AF-E14C-9322-00F0D9C04CBF}" type="slidenum">
              <a:rPr lang="en-US" smtClean="0"/>
              <a:t>9</a:t>
            </a:fld>
            <a:endParaRPr lang="en-US"/>
          </a:p>
        </p:txBody>
      </p:sp>
    </p:spTree>
    <p:extLst>
      <p:ext uri="{BB962C8B-B14F-4D97-AF65-F5344CB8AC3E}">
        <p14:creationId xmlns:p14="http://schemas.microsoft.com/office/powerpoint/2010/main" val="1086991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6/22/20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6/22/20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DE8A-E068-0E4C-8FC0-32BE9AE41CCE}"/>
              </a:ext>
            </a:extLst>
          </p:cNvPr>
          <p:cNvSpPr>
            <a:spLocks noGrp="1"/>
          </p:cNvSpPr>
          <p:nvPr>
            <p:ph type="ctrTitle"/>
          </p:nvPr>
        </p:nvSpPr>
        <p:spPr/>
        <p:txBody>
          <a:bodyPr/>
          <a:lstStyle/>
          <a:p>
            <a:r>
              <a:rPr lang="en-US" dirty="0"/>
              <a:t>Budweiser Case Study</a:t>
            </a:r>
          </a:p>
        </p:txBody>
      </p:sp>
      <p:sp>
        <p:nvSpPr>
          <p:cNvPr id="3" name="Subtitle 2">
            <a:extLst>
              <a:ext uri="{FF2B5EF4-FFF2-40B4-BE49-F238E27FC236}">
                <a16:creationId xmlns:a16="http://schemas.microsoft.com/office/drawing/2014/main" id="{80F961D7-BD21-EA44-9048-6D42F9ADF52D}"/>
              </a:ext>
            </a:extLst>
          </p:cNvPr>
          <p:cNvSpPr>
            <a:spLocks noGrp="1"/>
          </p:cNvSpPr>
          <p:nvPr>
            <p:ph type="subTitle" idx="1"/>
          </p:nvPr>
        </p:nvSpPr>
        <p:spPr/>
        <p:txBody>
          <a:bodyPr>
            <a:normAutofit fontScale="92500" lnSpcReduction="20000"/>
          </a:bodyPr>
          <a:lstStyle/>
          <a:p>
            <a:pPr fontAlgn="base"/>
            <a:r>
              <a:rPr lang="en-US" dirty="0"/>
              <a:t>DS-6306</a:t>
            </a:r>
            <a:br>
              <a:rPr lang="en-US" dirty="0"/>
            </a:br>
            <a:r>
              <a:rPr lang="en-US" dirty="0"/>
              <a:t>Ravi </a:t>
            </a:r>
            <a:r>
              <a:rPr lang="en-US" dirty="0" err="1"/>
              <a:t>Sivaraman</a:t>
            </a:r>
            <a:r>
              <a:rPr lang="en-US" dirty="0"/>
              <a:t> &amp; Yves Hughes</a:t>
            </a:r>
            <a:br>
              <a:rPr lang="en-US" dirty="0"/>
            </a:br>
            <a:r>
              <a:rPr lang="en-US" dirty="0"/>
              <a:t>June 20</a:t>
            </a:r>
            <a:r>
              <a:rPr lang="en-US" baseline="30000" dirty="0"/>
              <a:t>th</a:t>
            </a:r>
            <a:r>
              <a:rPr lang="en-US" dirty="0"/>
              <a:t> 2020</a:t>
            </a:r>
          </a:p>
          <a:p>
            <a:br>
              <a:rPr lang="en-US" dirty="0"/>
            </a:br>
            <a:endParaRPr lang="en-US" dirty="0"/>
          </a:p>
        </p:txBody>
      </p:sp>
    </p:spTree>
    <p:extLst>
      <p:ext uri="{BB962C8B-B14F-4D97-AF65-F5344CB8AC3E}">
        <p14:creationId xmlns:p14="http://schemas.microsoft.com/office/powerpoint/2010/main" val="92496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 name="Group 111">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3"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6"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2"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3"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4"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5"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0"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1"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33" name="Group 132">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34" name="Rectangle 133">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Isosceles Triangle 134">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Rectangle 135">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38" name="Rectangle 13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13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2"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5"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6"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61" name="Freeform: Shape 16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82E0D-06D0-D94F-8B39-54CC83B4BD6B}"/>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dirty="0"/>
              <a:t>Thank you</a:t>
            </a:r>
          </a:p>
        </p:txBody>
      </p:sp>
    </p:spTree>
    <p:extLst>
      <p:ext uri="{BB962C8B-B14F-4D97-AF65-F5344CB8AC3E}">
        <p14:creationId xmlns:p14="http://schemas.microsoft.com/office/powerpoint/2010/main" val="32871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49">
            <a:extLst>
              <a:ext uri="{FF2B5EF4-FFF2-40B4-BE49-F238E27FC236}">
                <a16:creationId xmlns:a16="http://schemas.microsoft.com/office/drawing/2014/main" id="{AD935534-682E-476B-914D-1542253549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1" name="Freeform 5">
              <a:extLst>
                <a:ext uri="{FF2B5EF4-FFF2-40B4-BE49-F238E27FC236}">
                  <a16:creationId xmlns:a16="http://schemas.microsoft.com/office/drawing/2014/main" id="{7D345A23-B9A1-48A1-861C-6DBE403720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6">
              <a:extLst>
                <a:ext uri="{FF2B5EF4-FFF2-40B4-BE49-F238E27FC236}">
                  <a16:creationId xmlns:a16="http://schemas.microsoft.com/office/drawing/2014/main" id="{B6D0C803-C314-438E-AD46-FA855FC67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7">
              <a:extLst>
                <a:ext uri="{FF2B5EF4-FFF2-40B4-BE49-F238E27FC236}">
                  <a16:creationId xmlns:a16="http://schemas.microsoft.com/office/drawing/2014/main" id="{4CDB9016-F3D8-4C30-B1EE-E7642BFE2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8">
              <a:extLst>
                <a:ext uri="{FF2B5EF4-FFF2-40B4-BE49-F238E27FC236}">
                  <a16:creationId xmlns:a16="http://schemas.microsoft.com/office/drawing/2014/main" id="{2B2D769C-5C70-4AE1-B8B2-BDED13B6D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9">
              <a:extLst>
                <a:ext uri="{FF2B5EF4-FFF2-40B4-BE49-F238E27FC236}">
                  <a16:creationId xmlns:a16="http://schemas.microsoft.com/office/drawing/2014/main" id="{D1D80447-B068-4D68-8F67-C72761A52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0">
              <a:extLst>
                <a:ext uri="{FF2B5EF4-FFF2-40B4-BE49-F238E27FC236}">
                  <a16:creationId xmlns:a16="http://schemas.microsoft.com/office/drawing/2014/main" id="{A773E7B3-5778-470B-8BF1-DEE9CA194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1">
              <a:extLst>
                <a:ext uri="{FF2B5EF4-FFF2-40B4-BE49-F238E27FC236}">
                  <a16:creationId xmlns:a16="http://schemas.microsoft.com/office/drawing/2014/main" id="{5FE7164F-39D2-426B-AC5E-51CAA5BC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2">
              <a:extLst>
                <a:ext uri="{FF2B5EF4-FFF2-40B4-BE49-F238E27FC236}">
                  <a16:creationId xmlns:a16="http://schemas.microsoft.com/office/drawing/2014/main" id="{110864D3-2ED1-4B11-AD49-AED660E6A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3">
              <a:extLst>
                <a:ext uri="{FF2B5EF4-FFF2-40B4-BE49-F238E27FC236}">
                  <a16:creationId xmlns:a16="http://schemas.microsoft.com/office/drawing/2014/main" id="{17CE9E17-84B8-45E8-81B8-05B516EBD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14">
              <a:extLst>
                <a:ext uri="{FF2B5EF4-FFF2-40B4-BE49-F238E27FC236}">
                  <a16:creationId xmlns:a16="http://schemas.microsoft.com/office/drawing/2014/main" id="{92F2A78B-4191-4164-8A51-0551B12C1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15">
              <a:extLst>
                <a:ext uri="{FF2B5EF4-FFF2-40B4-BE49-F238E27FC236}">
                  <a16:creationId xmlns:a16="http://schemas.microsoft.com/office/drawing/2014/main" id="{B59EA929-F27D-43FC-8B74-D7063F4D4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2" name="Freeform 16">
              <a:extLst>
                <a:ext uri="{FF2B5EF4-FFF2-40B4-BE49-F238E27FC236}">
                  <a16:creationId xmlns:a16="http://schemas.microsoft.com/office/drawing/2014/main" id="{65170C64-5500-4111-9F32-3CC0BF07C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3" name="Freeform 17">
              <a:extLst>
                <a:ext uri="{FF2B5EF4-FFF2-40B4-BE49-F238E27FC236}">
                  <a16:creationId xmlns:a16="http://schemas.microsoft.com/office/drawing/2014/main" id="{F49D35D5-A3E7-42D8-9662-11A32C0D8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8">
              <a:extLst>
                <a:ext uri="{FF2B5EF4-FFF2-40B4-BE49-F238E27FC236}">
                  <a16:creationId xmlns:a16="http://schemas.microsoft.com/office/drawing/2014/main" id="{B06AE47C-748A-41FB-A99B-32820FA84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9">
              <a:extLst>
                <a:ext uri="{FF2B5EF4-FFF2-40B4-BE49-F238E27FC236}">
                  <a16:creationId xmlns:a16="http://schemas.microsoft.com/office/drawing/2014/main" id="{F15F2EE8-787F-4F49-BF17-82AE98EB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0">
              <a:extLst>
                <a:ext uri="{FF2B5EF4-FFF2-40B4-BE49-F238E27FC236}">
                  <a16:creationId xmlns:a16="http://schemas.microsoft.com/office/drawing/2014/main" id="{DA12EAE6-CEF6-4DB8-8B8C-2D209C86C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1">
              <a:extLst>
                <a:ext uri="{FF2B5EF4-FFF2-40B4-BE49-F238E27FC236}">
                  <a16:creationId xmlns:a16="http://schemas.microsoft.com/office/drawing/2014/main" id="{560AA5BA-7BB1-47A6-818E-B12EA58FE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22">
              <a:extLst>
                <a:ext uri="{FF2B5EF4-FFF2-40B4-BE49-F238E27FC236}">
                  <a16:creationId xmlns:a16="http://schemas.microsoft.com/office/drawing/2014/main" id="{DF899BEE-3975-46EB-B60F-139ABA2E1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9" name="Freeform 23">
              <a:extLst>
                <a:ext uri="{FF2B5EF4-FFF2-40B4-BE49-F238E27FC236}">
                  <a16:creationId xmlns:a16="http://schemas.microsoft.com/office/drawing/2014/main" id="{21B8C8F1-768E-46A7-A303-F1867EC84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6" name="Group 70">
            <a:extLst>
              <a:ext uri="{FF2B5EF4-FFF2-40B4-BE49-F238E27FC236}">
                <a16:creationId xmlns:a16="http://schemas.microsoft.com/office/drawing/2014/main" id="{8B58D728-38DC-444F-90A1-10FD8D288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72" name="Rectangle 71">
              <a:extLst>
                <a:ext uri="{FF2B5EF4-FFF2-40B4-BE49-F238E27FC236}">
                  <a16:creationId xmlns:a16="http://schemas.microsoft.com/office/drawing/2014/main" id="{23328CA4-841D-4CC3-975C-48A598EC3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Isosceles Triangle 72">
              <a:extLst>
                <a:ext uri="{FF2B5EF4-FFF2-40B4-BE49-F238E27FC236}">
                  <a16:creationId xmlns:a16="http://schemas.microsoft.com/office/drawing/2014/main" id="{C9C2DF9A-E845-45FB-AB63-5873CFBAA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79AA02BC-DB57-4276-B40A-90FC4E48A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7" name="Rectangle 75">
            <a:extLst>
              <a:ext uri="{FF2B5EF4-FFF2-40B4-BE49-F238E27FC236}">
                <a16:creationId xmlns:a16="http://schemas.microsoft.com/office/drawing/2014/main" id="{87098B54-45B3-4469-827D-BF24EDB86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77">
            <a:extLst>
              <a:ext uri="{FF2B5EF4-FFF2-40B4-BE49-F238E27FC236}">
                <a16:creationId xmlns:a16="http://schemas.microsoft.com/office/drawing/2014/main" id="{6CAD1CCF-0CEB-4D14-BF1B-C1914BF1FC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9" name="Freeform 5">
              <a:extLst>
                <a:ext uri="{FF2B5EF4-FFF2-40B4-BE49-F238E27FC236}">
                  <a16:creationId xmlns:a16="http://schemas.microsoft.com/office/drawing/2014/main" id="{C95FDF92-83B6-4E31-966F-F6130DCDD8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6">
              <a:extLst>
                <a:ext uri="{FF2B5EF4-FFF2-40B4-BE49-F238E27FC236}">
                  <a16:creationId xmlns:a16="http://schemas.microsoft.com/office/drawing/2014/main" id="{0C3906FE-AC0C-4B18-8335-27F0DBF2AE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7">
              <a:extLst>
                <a:ext uri="{FF2B5EF4-FFF2-40B4-BE49-F238E27FC236}">
                  <a16:creationId xmlns:a16="http://schemas.microsoft.com/office/drawing/2014/main" id="{2BB23684-B397-4D0A-A611-519EC209FF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8">
              <a:extLst>
                <a:ext uri="{FF2B5EF4-FFF2-40B4-BE49-F238E27FC236}">
                  <a16:creationId xmlns:a16="http://schemas.microsoft.com/office/drawing/2014/main" id="{46C6D2B5-9955-45FD-AECB-AA5DE5D0B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9">
              <a:extLst>
                <a:ext uri="{FF2B5EF4-FFF2-40B4-BE49-F238E27FC236}">
                  <a16:creationId xmlns:a16="http://schemas.microsoft.com/office/drawing/2014/main" id="{54E183AC-1A43-4B67-87C3-171843415D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
              <a:extLst>
                <a:ext uri="{FF2B5EF4-FFF2-40B4-BE49-F238E27FC236}">
                  <a16:creationId xmlns:a16="http://schemas.microsoft.com/office/drawing/2014/main" id="{42DB7703-B537-43B3-A320-8EA225302B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
              <a:extLst>
                <a:ext uri="{FF2B5EF4-FFF2-40B4-BE49-F238E27FC236}">
                  <a16:creationId xmlns:a16="http://schemas.microsoft.com/office/drawing/2014/main" id="{F2E80C4E-3C3D-42A0-882C-BAD67F541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2">
              <a:extLst>
                <a:ext uri="{FF2B5EF4-FFF2-40B4-BE49-F238E27FC236}">
                  <a16:creationId xmlns:a16="http://schemas.microsoft.com/office/drawing/2014/main" id="{42AB2C78-978B-4333-9D16-68C8BE740F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3">
              <a:extLst>
                <a:ext uri="{FF2B5EF4-FFF2-40B4-BE49-F238E27FC236}">
                  <a16:creationId xmlns:a16="http://schemas.microsoft.com/office/drawing/2014/main" id="{CF2FF230-699A-4C32-95CF-5EC0733287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4">
              <a:extLst>
                <a:ext uri="{FF2B5EF4-FFF2-40B4-BE49-F238E27FC236}">
                  <a16:creationId xmlns:a16="http://schemas.microsoft.com/office/drawing/2014/main" id="{E0ED8C52-634B-4E0D-AE83-5109A19F30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14E27C2A-C13B-43BD-A6BF-A28475535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6">
              <a:extLst>
                <a:ext uri="{FF2B5EF4-FFF2-40B4-BE49-F238E27FC236}">
                  <a16:creationId xmlns:a16="http://schemas.microsoft.com/office/drawing/2014/main" id="{A55B5F2B-EFA2-466F-89C4-567EF82C81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
              <a:extLst>
                <a:ext uri="{FF2B5EF4-FFF2-40B4-BE49-F238E27FC236}">
                  <a16:creationId xmlns:a16="http://schemas.microsoft.com/office/drawing/2014/main" id="{8C98B95E-35B8-403E-A140-D5B278265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8">
              <a:extLst>
                <a:ext uri="{FF2B5EF4-FFF2-40B4-BE49-F238E27FC236}">
                  <a16:creationId xmlns:a16="http://schemas.microsoft.com/office/drawing/2014/main" id="{E012E074-EAA9-484D-BD89-8C093856A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9">
              <a:extLst>
                <a:ext uri="{FF2B5EF4-FFF2-40B4-BE49-F238E27FC236}">
                  <a16:creationId xmlns:a16="http://schemas.microsoft.com/office/drawing/2014/main" id="{68A249B3-6FC5-4647-8054-46977A622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20">
              <a:extLst>
                <a:ext uri="{FF2B5EF4-FFF2-40B4-BE49-F238E27FC236}">
                  <a16:creationId xmlns:a16="http://schemas.microsoft.com/office/drawing/2014/main" id="{BEBC0B53-B64C-4FFC-89AC-0A65D9B575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21">
              <a:extLst>
                <a:ext uri="{FF2B5EF4-FFF2-40B4-BE49-F238E27FC236}">
                  <a16:creationId xmlns:a16="http://schemas.microsoft.com/office/drawing/2014/main" id="{97A3B757-C4A4-4AB2-8331-84E878186A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2">
              <a:extLst>
                <a:ext uri="{FF2B5EF4-FFF2-40B4-BE49-F238E27FC236}">
                  <a16:creationId xmlns:a16="http://schemas.microsoft.com/office/drawing/2014/main" id="{178CB3E2-70DC-46F9-8436-F8598BAAB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23">
              <a:extLst>
                <a:ext uri="{FF2B5EF4-FFF2-40B4-BE49-F238E27FC236}">
                  <a16:creationId xmlns:a16="http://schemas.microsoft.com/office/drawing/2014/main" id="{BC37A6A4-C127-4743-940B-E71B682126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98">
            <a:extLst>
              <a:ext uri="{FF2B5EF4-FFF2-40B4-BE49-F238E27FC236}">
                <a16:creationId xmlns:a16="http://schemas.microsoft.com/office/drawing/2014/main" id="{0AE2FD47-0BDC-4D05-A3CD-049453B031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29" name="Rectangle 99">
              <a:extLst>
                <a:ext uri="{FF2B5EF4-FFF2-40B4-BE49-F238E27FC236}">
                  <a16:creationId xmlns:a16="http://schemas.microsoft.com/office/drawing/2014/main" id="{3A803EAD-0253-4E40-AEC0-C3CCDB40D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39">
              <a:extLst>
                <a:ext uri="{FF2B5EF4-FFF2-40B4-BE49-F238E27FC236}">
                  <a16:creationId xmlns:a16="http://schemas.microsoft.com/office/drawing/2014/main" id="{82ABA66D-63AC-441E-B541-C8BE7C59C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EF1F447-2077-47C9-91C8-EA7249FF6A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FC82E0D-06D0-D94F-8B39-54CC83B4BD6B}"/>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Breweries by State</a:t>
            </a:r>
          </a:p>
        </p:txBody>
      </p:sp>
      <p:sp useBgFill="1">
        <p:nvSpPr>
          <p:cNvPr id="104" name="Rectangle 103">
            <a:extLst>
              <a:ext uri="{FF2B5EF4-FFF2-40B4-BE49-F238E27FC236}">
                <a16:creationId xmlns:a16="http://schemas.microsoft.com/office/drawing/2014/main" id="{C5FF1AC6-1152-4D51-869F-C6FBEE2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6971" y="0"/>
            <a:ext cx="6745029" cy="6858000"/>
          </a:xfrm>
          <a:prstGeom prst="rect">
            <a:avLst/>
          </a:prstGeom>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close up of a map&#10;&#10;Description automatically generated">
            <a:extLst>
              <a:ext uri="{FF2B5EF4-FFF2-40B4-BE49-F238E27FC236}">
                <a16:creationId xmlns:a16="http://schemas.microsoft.com/office/drawing/2014/main" id="{A3120E5A-D1E6-2243-B40D-C81945049948}"/>
              </a:ext>
            </a:extLst>
          </p:cNvPr>
          <p:cNvPicPr>
            <a:picLocks noGrp="1" noChangeAspect="1"/>
          </p:cNvPicPr>
          <p:nvPr>
            <p:ph idx="1"/>
          </p:nvPr>
        </p:nvPicPr>
        <p:blipFill>
          <a:blip r:embed="rId3"/>
          <a:stretch>
            <a:fillRect/>
          </a:stretch>
        </p:blipFill>
        <p:spPr>
          <a:xfrm>
            <a:off x="5823899" y="441034"/>
            <a:ext cx="5857452" cy="3119093"/>
          </a:xfrm>
          <a:prstGeom prst="rect">
            <a:avLst/>
          </a:prstGeom>
          <a:ln w="9525">
            <a:noFill/>
          </a:ln>
        </p:spPr>
      </p:pic>
      <p:pic>
        <p:nvPicPr>
          <p:cNvPr id="8" name="Picture 7" descr="A screenshot of a cell phone&#10;&#10;Description automatically generated">
            <a:extLst>
              <a:ext uri="{FF2B5EF4-FFF2-40B4-BE49-F238E27FC236}">
                <a16:creationId xmlns:a16="http://schemas.microsoft.com/office/drawing/2014/main" id="{4F744BC2-C368-E847-AE4E-F41F54F993BC}"/>
              </a:ext>
            </a:extLst>
          </p:cNvPr>
          <p:cNvPicPr>
            <a:picLocks noChangeAspect="1"/>
          </p:cNvPicPr>
          <p:nvPr/>
        </p:nvPicPr>
        <p:blipFill>
          <a:blip r:embed="rId4"/>
          <a:stretch>
            <a:fillRect/>
          </a:stretch>
        </p:blipFill>
        <p:spPr>
          <a:xfrm>
            <a:off x="10465497" y="2120301"/>
            <a:ext cx="1182895" cy="1367974"/>
          </a:xfrm>
          <a:prstGeom prst="rect">
            <a:avLst/>
          </a:prstGeom>
          <a:ln w="9525">
            <a:noFill/>
          </a:ln>
        </p:spPr>
      </p:pic>
      <p:pic>
        <p:nvPicPr>
          <p:cNvPr id="12" name="Picture 11" descr="A picture containing flying, airplane, air&#10;&#10;Description automatically generated">
            <a:extLst>
              <a:ext uri="{FF2B5EF4-FFF2-40B4-BE49-F238E27FC236}">
                <a16:creationId xmlns:a16="http://schemas.microsoft.com/office/drawing/2014/main" id="{C28C5EFC-59D0-C044-829B-EA1E4F64FC73}"/>
              </a:ext>
            </a:extLst>
          </p:cNvPr>
          <p:cNvPicPr>
            <a:picLocks noChangeAspect="1"/>
          </p:cNvPicPr>
          <p:nvPr/>
        </p:nvPicPr>
        <p:blipFill>
          <a:blip r:embed="rId5"/>
          <a:stretch>
            <a:fillRect/>
          </a:stretch>
        </p:blipFill>
        <p:spPr>
          <a:xfrm>
            <a:off x="5830584" y="2698744"/>
            <a:ext cx="996164" cy="787291"/>
          </a:xfrm>
          <a:prstGeom prst="rect">
            <a:avLst/>
          </a:prstGeom>
          <a:ln w="9525">
            <a:noFill/>
          </a:ln>
        </p:spPr>
      </p:pic>
      <p:pic>
        <p:nvPicPr>
          <p:cNvPr id="131" name="Picture 130" descr="A close up of a map&#10;&#10;Description automatically generated">
            <a:extLst>
              <a:ext uri="{FF2B5EF4-FFF2-40B4-BE49-F238E27FC236}">
                <a16:creationId xmlns:a16="http://schemas.microsoft.com/office/drawing/2014/main" id="{14D45517-AFC2-6B46-BE1F-E42273995192}"/>
              </a:ext>
            </a:extLst>
          </p:cNvPr>
          <p:cNvPicPr>
            <a:picLocks noChangeAspect="1"/>
          </p:cNvPicPr>
          <p:nvPr/>
        </p:nvPicPr>
        <p:blipFill>
          <a:blip r:embed="rId6"/>
          <a:stretch>
            <a:fillRect/>
          </a:stretch>
        </p:blipFill>
        <p:spPr>
          <a:xfrm>
            <a:off x="5884611" y="2294963"/>
            <a:ext cx="487726" cy="484316"/>
          </a:xfrm>
          <a:prstGeom prst="rect">
            <a:avLst/>
          </a:prstGeom>
          <a:ln w="9525">
            <a:noFill/>
          </a:ln>
        </p:spPr>
      </p:pic>
      <p:graphicFrame>
        <p:nvGraphicFramePr>
          <p:cNvPr id="5" name="Table 4">
            <a:extLst>
              <a:ext uri="{FF2B5EF4-FFF2-40B4-BE49-F238E27FC236}">
                <a16:creationId xmlns:a16="http://schemas.microsoft.com/office/drawing/2014/main" id="{22CEC675-939A-2740-9990-9A39741A8DCC}"/>
              </a:ext>
            </a:extLst>
          </p:cNvPr>
          <p:cNvGraphicFramePr>
            <a:graphicFrameLocks noGrp="1"/>
          </p:cNvGraphicFramePr>
          <p:nvPr>
            <p:extLst>
              <p:ext uri="{D42A27DB-BD31-4B8C-83A1-F6EECF244321}">
                <p14:modId xmlns:p14="http://schemas.microsoft.com/office/powerpoint/2010/main" val="2331739489"/>
              </p:ext>
            </p:extLst>
          </p:nvPr>
        </p:nvGraphicFramePr>
        <p:xfrm>
          <a:off x="6144555" y="3583341"/>
          <a:ext cx="5034481" cy="3278505"/>
        </p:xfrm>
        <a:graphic>
          <a:graphicData uri="http://schemas.openxmlformats.org/drawingml/2006/table">
            <a:tbl>
              <a:tblPr/>
              <a:tblGrid>
                <a:gridCol w="567265">
                  <a:extLst>
                    <a:ext uri="{9D8B030D-6E8A-4147-A177-3AD203B41FA5}">
                      <a16:colId xmlns:a16="http://schemas.microsoft.com/office/drawing/2014/main" val="4265500127"/>
                    </a:ext>
                  </a:extLst>
                </a:gridCol>
                <a:gridCol w="1063622">
                  <a:extLst>
                    <a:ext uri="{9D8B030D-6E8A-4147-A177-3AD203B41FA5}">
                      <a16:colId xmlns:a16="http://schemas.microsoft.com/office/drawing/2014/main" val="2053518755"/>
                    </a:ext>
                  </a:extLst>
                </a:gridCol>
                <a:gridCol w="138734">
                  <a:extLst>
                    <a:ext uri="{9D8B030D-6E8A-4147-A177-3AD203B41FA5}">
                      <a16:colId xmlns:a16="http://schemas.microsoft.com/office/drawing/2014/main" val="2132201354"/>
                    </a:ext>
                  </a:extLst>
                </a:gridCol>
                <a:gridCol w="542602">
                  <a:extLst>
                    <a:ext uri="{9D8B030D-6E8A-4147-A177-3AD203B41FA5}">
                      <a16:colId xmlns:a16="http://schemas.microsoft.com/office/drawing/2014/main" val="670396702"/>
                    </a:ext>
                  </a:extLst>
                </a:gridCol>
                <a:gridCol w="1048208">
                  <a:extLst>
                    <a:ext uri="{9D8B030D-6E8A-4147-A177-3AD203B41FA5}">
                      <a16:colId xmlns:a16="http://schemas.microsoft.com/office/drawing/2014/main" val="530536135"/>
                    </a:ext>
                  </a:extLst>
                </a:gridCol>
                <a:gridCol w="138734">
                  <a:extLst>
                    <a:ext uri="{9D8B030D-6E8A-4147-A177-3AD203B41FA5}">
                      <a16:colId xmlns:a16="http://schemas.microsoft.com/office/drawing/2014/main" val="3588107846"/>
                    </a:ext>
                  </a:extLst>
                </a:gridCol>
                <a:gridCol w="508689">
                  <a:extLst>
                    <a:ext uri="{9D8B030D-6E8A-4147-A177-3AD203B41FA5}">
                      <a16:colId xmlns:a16="http://schemas.microsoft.com/office/drawing/2014/main" val="202692328"/>
                    </a:ext>
                  </a:extLst>
                </a:gridCol>
                <a:gridCol w="1026627">
                  <a:extLst>
                    <a:ext uri="{9D8B030D-6E8A-4147-A177-3AD203B41FA5}">
                      <a16:colId xmlns:a16="http://schemas.microsoft.com/office/drawing/2014/main" val="630932771"/>
                    </a:ext>
                  </a:extLst>
                </a:gridCol>
              </a:tblGrid>
              <a:tr h="416693">
                <a:tc>
                  <a:txBody>
                    <a:bodyPr/>
                    <a:lstStyle/>
                    <a:p>
                      <a:pPr algn="l" fontAlgn="b"/>
                      <a:r>
                        <a:rPr lang="en-US" sz="1200" b="1" i="0" u="none" strike="noStrike">
                          <a:solidFill>
                            <a:srgbClr val="FFFFFF"/>
                          </a:solidFill>
                          <a:effectLst/>
                          <a:latin typeface="Calibri" panose="020F0502020204030204" pitchFamily="34" charset="0"/>
                        </a:rPr>
                        <a:t>State</a:t>
                      </a:r>
                    </a:p>
                  </a:txBody>
                  <a:tcPr marL="9525" marR="9525" marT="9525" anchor="b">
                    <a:lnL>
                      <a:noFill/>
                    </a:lnL>
                    <a:lnR>
                      <a:noFill/>
                    </a:lnR>
                    <a:lnT>
                      <a:noFill/>
                    </a:lnT>
                    <a:lnB>
                      <a:noFill/>
                    </a:lnB>
                    <a:solidFill>
                      <a:srgbClr val="ED7D31"/>
                    </a:solidFill>
                  </a:tcPr>
                </a:tc>
                <a:tc>
                  <a:txBody>
                    <a:bodyPr/>
                    <a:lstStyle/>
                    <a:p>
                      <a:pPr algn="ctr" fontAlgn="b"/>
                      <a:r>
                        <a:rPr lang="en-US" sz="1200" b="1" i="0" u="none" strike="noStrike">
                          <a:solidFill>
                            <a:srgbClr val="FFFFFF"/>
                          </a:solidFill>
                          <a:effectLst/>
                          <a:latin typeface="Calibri" panose="020F0502020204030204" pitchFamily="34" charset="0"/>
                        </a:rPr>
                        <a:t>No. of Breweries</a:t>
                      </a:r>
                    </a:p>
                  </a:txBody>
                  <a:tcPr marL="9525" marR="9525" marT="9525" anchor="b">
                    <a:lnL>
                      <a:noFill/>
                    </a:lnL>
                    <a:lnR>
                      <a:noFill/>
                    </a:lnR>
                    <a:lnT>
                      <a:noFill/>
                    </a:lnT>
                    <a:lnB>
                      <a:noFill/>
                    </a:lnB>
                    <a:solidFill>
                      <a:srgbClr val="ED7D31"/>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1" i="0" u="none" strike="noStrike">
                          <a:solidFill>
                            <a:srgbClr val="FFFFFF"/>
                          </a:solidFill>
                          <a:effectLst/>
                          <a:latin typeface="Calibri" panose="020F0502020204030204" pitchFamily="34" charset="0"/>
                        </a:rPr>
                        <a:t>State</a:t>
                      </a:r>
                    </a:p>
                  </a:txBody>
                  <a:tcPr marL="9525" marR="9525" marT="9525"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200" b="1" i="0" u="none" strike="noStrike">
                          <a:solidFill>
                            <a:srgbClr val="FFFFFF"/>
                          </a:solidFill>
                          <a:effectLst/>
                          <a:latin typeface="Calibri" panose="020F0502020204030204" pitchFamily="34" charset="0"/>
                        </a:rPr>
                        <a:t>No. of Breweries</a:t>
                      </a:r>
                    </a:p>
                  </a:txBody>
                  <a:tcPr marL="9525" marR="9525" marT="9525"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1" i="0" u="none" strike="noStrike">
                          <a:solidFill>
                            <a:srgbClr val="FFFFFF"/>
                          </a:solidFill>
                          <a:effectLst/>
                          <a:latin typeface="Calibri" panose="020F0502020204030204" pitchFamily="34" charset="0"/>
                        </a:rPr>
                        <a:t>State</a:t>
                      </a:r>
                    </a:p>
                  </a:txBody>
                  <a:tcPr marL="9525" marR="9525" marT="9525"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200" b="1" i="0" u="none" strike="noStrike">
                          <a:solidFill>
                            <a:srgbClr val="FFFFFF"/>
                          </a:solidFill>
                          <a:effectLst/>
                          <a:latin typeface="Calibri" panose="020F0502020204030204" pitchFamily="34" charset="0"/>
                        </a:rPr>
                        <a:t>No. of Breweries</a:t>
                      </a:r>
                    </a:p>
                  </a:txBody>
                  <a:tcPr marL="9525" marR="9525" marT="9525"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219184922"/>
                  </a:ext>
                </a:extLst>
              </a:tr>
              <a:tr h="208346">
                <a:tc>
                  <a:txBody>
                    <a:bodyPr/>
                    <a:lstStyle/>
                    <a:p>
                      <a:pPr algn="l" fontAlgn="b"/>
                      <a:r>
                        <a:rPr lang="en-US" sz="1200" b="0" i="0" u="none" strike="noStrike">
                          <a:solidFill>
                            <a:srgbClr val="000000"/>
                          </a:solidFill>
                          <a:effectLst/>
                          <a:latin typeface="Calibri" panose="020F0502020204030204" pitchFamily="34" charset="0"/>
                        </a:rPr>
                        <a:t> CO</a:t>
                      </a:r>
                    </a:p>
                  </a:txBody>
                  <a:tcPr marL="9525" marR="9525" marT="9525" anchor="b">
                    <a:lnL>
                      <a:noFill/>
                    </a:lnL>
                    <a:lnR>
                      <a:noFill/>
                    </a:lnR>
                    <a:lnT>
                      <a:noFill/>
                    </a:lnT>
                    <a:lnB>
                      <a:noFill/>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47</a:t>
                      </a:r>
                    </a:p>
                  </a:txBody>
                  <a:tcPr marL="9525" marR="9525" marT="9525" anchor="b">
                    <a:lnL>
                      <a:noFill/>
                    </a:lnL>
                    <a:lnR>
                      <a:noFill/>
                    </a:lnR>
                    <a:lnT>
                      <a:noFill/>
                    </a:lnT>
                    <a:lnB>
                      <a:noFill/>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VA</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16</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GA</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4033779812"/>
                  </a:ext>
                </a:extLst>
              </a:tr>
              <a:tr h="208346">
                <a:tc>
                  <a:txBody>
                    <a:bodyPr/>
                    <a:lstStyle/>
                    <a:p>
                      <a:pPr algn="l" fontAlgn="b"/>
                      <a:r>
                        <a:rPr lang="en-US" sz="1200" b="0" i="0" u="none" strike="noStrike">
                          <a:solidFill>
                            <a:srgbClr val="000000"/>
                          </a:solidFill>
                          <a:effectLst/>
                          <a:latin typeface="Calibri" panose="020F0502020204030204" pitchFamily="34" charset="0"/>
                        </a:rPr>
                        <a:t> CA</a:t>
                      </a:r>
                    </a:p>
                  </a:txBody>
                  <a:tcPr marL="9525" marR="9525" marT="9525" anchor="b">
                    <a:lnL>
                      <a:noFill/>
                    </a:lnL>
                    <a:lnR>
                      <a:noFill/>
                    </a:lnR>
                    <a:lnT>
                      <a:noFill/>
                    </a:lnT>
                    <a:lnB>
                      <a:noFill/>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39</a:t>
                      </a:r>
                    </a:p>
                  </a:txBody>
                  <a:tcPr marL="9525" marR="9525" marT="9525" anchor="b">
                    <a:lnL>
                      <a:noFill/>
                    </a:lnL>
                    <a:lnR>
                      <a:noFill/>
                    </a:lnR>
                    <a:lnT>
                      <a:noFill/>
                    </a:lnT>
                    <a:lnB>
                      <a:noFill/>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NY</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16</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AK</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255482327"/>
                  </a:ext>
                </a:extLst>
              </a:tr>
              <a:tr h="208346">
                <a:tc>
                  <a:txBody>
                    <a:bodyPr/>
                    <a:lstStyle/>
                    <a:p>
                      <a:pPr algn="l" fontAlgn="b"/>
                      <a:r>
                        <a:rPr lang="en-US" sz="1200" b="0" i="0" u="none" strike="noStrike">
                          <a:solidFill>
                            <a:srgbClr val="000000"/>
                          </a:solidFill>
                          <a:effectLst/>
                          <a:latin typeface="Calibri" panose="020F0502020204030204" pitchFamily="34" charset="0"/>
                        </a:rPr>
                        <a:t> MI</a:t>
                      </a:r>
                    </a:p>
                  </a:txBody>
                  <a:tcPr marL="9525" marR="9525" marT="9525" anchor="b">
                    <a:lnL>
                      <a:noFill/>
                    </a:lnL>
                    <a:lnR>
                      <a:noFill/>
                    </a:lnR>
                    <a:lnT>
                      <a:noFill/>
                    </a:lnT>
                    <a:lnB>
                      <a:noFill/>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32</a:t>
                      </a:r>
                    </a:p>
                  </a:txBody>
                  <a:tcPr marL="9525" marR="9525" marT="9525" anchor="b">
                    <a:lnL>
                      <a:noFill/>
                    </a:lnL>
                    <a:lnR>
                      <a:noFill/>
                    </a:lnR>
                    <a:lnT>
                      <a:noFill/>
                    </a:lnT>
                    <a:lnB>
                      <a:noFill/>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OH</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15</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OK</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922445073"/>
                  </a:ext>
                </a:extLst>
              </a:tr>
              <a:tr h="208346">
                <a:tc>
                  <a:txBody>
                    <a:bodyPr/>
                    <a:lstStyle/>
                    <a:p>
                      <a:pPr algn="l" fontAlgn="b"/>
                      <a:r>
                        <a:rPr lang="en-US" sz="1200" b="0" i="0" u="none" strike="noStrike">
                          <a:solidFill>
                            <a:srgbClr val="000000"/>
                          </a:solidFill>
                          <a:effectLst/>
                          <a:latin typeface="Calibri" panose="020F0502020204030204" pitchFamily="34" charset="0"/>
                        </a:rPr>
                        <a:t> OR</a:t>
                      </a:r>
                    </a:p>
                  </a:txBody>
                  <a:tcPr marL="9525" marR="9525" marT="9525" anchor="b">
                    <a:lnL>
                      <a:noFill/>
                    </a:lnL>
                    <a:lnR>
                      <a:noFill/>
                    </a:lnR>
                    <a:lnT>
                      <a:noFill/>
                    </a:lnT>
                    <a:lnB>
                      <a:noFill/>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29</a:t>
                      </a:r>
                    </a:p>
                  </a:txBody>
                  <a:tcPr marL="9525" marR="9525" marT="9525" anchor="b">
                    <a:lnL>
                      <a:noFill/>
                    </a:lnL>
                    <a:lnR>
                      <a:noFill/>
                    </a:lnR>
                    <a:lnT>
                      <a:noFill/>
                    </a:lnT>
                    <a:lnB>
                      <a:noFill/>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FL</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15</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RI</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473702642"/>
                  </a:ext>
                </a:extLst>
              </a:tr>
              <a:tr h="208346">
                <a:tc>
                  <a:txBody>
                    <a:bodyPr/>
                    <a:lstStyle/>
                    <a:p>
                      <a:pPr algn="l" fontAlgn="b"/>
                      <a:r>
                        <a:rPr lang="en-US" sz="1200" b="0" i="0" u="none" strike="noStrike">
                          <a:solidFill>
                            <a:srgbClr val="000000"/>
                          </a:solidFill>
                          <a:effectLst/>
                          <a:latin typeface="Calibri" panose="020F0502020204030204" pitchFamily="34" charset="0"/>
                        </a:rPr>
                        <a:t> TX</a:t>
                      </a:r>
                    </a:p>
                  </a:txBody>
                  <a:tcPr marL="9525" marR="9525" marT="9525" anchor="b">
                    <a:lnL>
                      <a:noFill/>
                    </a:lnL>
                    <a:lnR>
                      <a:noFill/>
                    </a:lnR>
                    <a:lnT>
                      <a:noFill/>
                    </a:lnT>
                    <a:lnB>
                      <a:noFill/>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28</a:t>
                      </a:r>
                    </a:p>
                  </a:txBody>
                  <a:tcPr marL="9525" marR="9525" marT="9525" anchor="b">
                    <a:lnL>
                      <a:noFill/>
                    </a:lnL>
                    <a:lnR>
                      <a:noFill/>
                    </a:lnR>
                    <a:lnT>
                      <a:noFill/>
                    </a:lnT>
                    <a:lnB>
                      <a:noFill/>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MN</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12</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NE</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094680198"/>
                  </a:ext>
                </a:extLst>
              </a:tr>
              <a:tr h="208346">
                <a:tc>
                  <a:txBody>
                    <a:bodyPr/>
                    <a:lstStyle/>
                    <a:p>
                      <a:pPr algn="l" fontAlgn="b"/>
                      <a:r>
                        <a:rPr lang="en-US" sz="1200" b="0" i="0" u="none" strike="noStrike">
                          <a:solidFill>
                            <a:srgbClr val="000000"/>
                          </a:solidFill>
                          <a:effectLst/>
                          <a:latin typeface="Calibri" panose="020F0502020204030204" pitchFamily="34" charset="0"/>
                        </a:rPr>
                        <a:t> PA</a:t>
                      </a:r>
                    </a:p>
                  </a:txBody>
                  <a:tcPr marL="9525" marR="9525" marT="9525" anchor="b">
                    <a:lnL>
                      <a:noFill/>
                    </a:lnL>
                    <a:lnR>
                      <a:noFill/>
                    </a:lnR>
                    <a:lnT>
                      <a:noFill/>
                    </a:lnT>
                    <a:lnB>
                      <a:noFill/>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25</a:t>
                      </a:r>
                    </a:p>
                  </a:txBody>
                  <a:tcPr marL="9525" marR="9525" marT="9525" anchor="b">
                    <a:lnL>
                      <a:noFill/>
                    </a:lnL>
                    <a:lnR>
                      <a:noFill/>
                    </a:lnR>
                    <a:lnT>
                      <a:noFill/>
                    </a:lnT>
                    <a:lnB>
                      <a:noFill/>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AZ</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11</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LA</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2569173616"/>
                  </a:ext>
                </a:extLst>
              </a:tr>
              <a:tr h="208346">
                <a:tc>
                  <a:txBody>
                    <a:bodyPr/>
                    <a:lstStyle/>
                    <a:p>
                      <a:pPr algn="l" fontAlgn="b"/>
                      <a:r>
                        <a:rPr lang="en-US" sz="1200" b="0" i="0" u="none" strike="noStrike">
                          <a:solidFill>
                            <a:srgbClr val="000000"/>
                          </a:solidFill>
                          <a:effectLst/>
                          <a:latin typeface="Calibri" panose="020F0502020204030204" pitchFamily="34" charset="0"/>
                        </a:rPr>
                        <a:t> WA</a:t>
                      </a:r>
                    </a:p>
                  </a:txBody>
                  <a:tcPr marL="9525" marR="9525" marT="9525" anchor="b">
                    <a:lnL>
                      <a:noFill/>
                    </a:lnL>
                    <a:lnR>
                      <a:noFill/>
                    </a:lnR>
                    <a:lnT>
                      <a:noFill/>
                    </a:lnT>
                    <a:lnB>
                      <a:noFill/>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23</a:t>
                      </a:r>
                    </a:p>
                  </a:txBody>
                  <a:tcPr marL="9525" marR="9525" marT="9525" anchor="b">
                    <a:lnL>
                      <a:noFill/>
                    </a:lnL>
                    <a:lnR>
                      <a:noFill/>
                    </a:lnR>
                    <a:lnT>
                      <a:noFill/>
                    </a:lnT>
                    <a:lnB>
                      <a:noFill/>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VT</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ID</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4208056663"/>
                  </a:ext>
                </a:extLst>
              </a:tr>
              <a:tr h="208346">
                <a:tc>
                  <a:txBody>
                    <a:bodyPr/>
                    <a:lstStyle/>
                    <a:p>
                      <a:pPr algn="l" fontAlgn="b"/>
                      <a:r>
                        <a:rPr lang="en-US" sz="1200" b="0" i="0" u="none" strike="noStrike">
                          <a:solidFill>
                            <a:srgbClr val="000000"/>
                          </a:solidFill>
                          <a:effectLst/>
                          <a:latin typeface="Calibri" panose="020F0502020204030204" pitchFamily="34" charset="0"/>
                        </a:rPr>
                        <a:t> MA</a:t>
                      </a:r>
                    </a:p>
                  </a:txBody>
                  <a:tcPr marL="9525" marR="9525" marT="9525" anchor="b">
                    <a:lnL>
                      <a:noFill/>
                    </a:lnL>
                    <a:lnR>
                      <a:noFill/>
                    </a:lnR>
                    <a:lnT>
                      <a:noFill/>
                    </a:lnT>
                    <a:lnB>
                      <a:noFill/>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23</a:t>
                      </a:r>
                    </a:p>
                  </a:txBody>
                  <a:tcPr marL="9525" marR="9525" marT="9525" anchor="b">
                    <a:lnL>
                      <a:noFill/>
                    </a:lnL>
                    <a:lnR>
                      <a:noFill/>
                    </a:lnR>
                    <a:lnT>
                      <a:noFill/>
                    </a:lnT>
                    <a:lnB>
                      <a:noFill/>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MT</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9</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IA</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107215807"/>
                  </a:ext>
                </a:extLst>
              </a:tr>
              <a:tr h="208346">
                <a:tc>
                  <a:txBody>
                    <a:bodyPr/>
                    <a:lstStyle/>
                    <a:p>
                      <a:pPr algn="l" fontAlgn="b"/>
                      <a:r>
                        <a:rPr lang="en-US" sz="1200" b="0" i="0" u="none" strike="noStrike">
                          <a:solidFill>
                            <a:srgbClr val="000000"/>
                          </a:solidFill>
                          <a:effectLst/>
                          <a:latin typeface="Calibri" panose="020F0502020204030204" pitchFamily="34" charset="0"/>
                        </a:rPr>
                        <a:t> IN</a:t>
                      </a:r>
                    </a:p>
                  </a:txBody>
                  <a:tcPr marL="9525" marR="9525" marT="9525" anchor="b">
                    <a:lnL>
                      <a:noFill/>
                    </a:lnL>
                    <a:lnR>
                      <a:noFill/>
                    </a:lnR>
                    <a:lnT>
                      <a:noFill/>
                    </a:lnT>
                    <a:lnB>
                      <a:noFill/>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22</a:t>
                      </a:r>
                    </a:p>
                  </a:txBody>
                  <a:tcPr marL="9525" marR="9525" marT="9525" anchor="b">
                    <a:lnL>
                      <a:noFill/>
                    </a:lnL>
                    <a:lnR>
                      <a:noFill/>
                    </a:lnR>
                    <a:lnT>
                      <a:noFill/>
                    </a:lnT>
                    <a:lnB>
                      <a:noFill/>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MO</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9</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WY</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118951873"/>
                  </a:ext>
                </a:extLst>
              </a:tr>
              <a:tr h="208346">
                <a:tc>
                  <a:txBody>
                    <a:bodyPr/>
                    <a:lstStyle/>
                    <a:p>
                      <a:pPr algn="l" fontAlgn="b"/>
                      <a:r>
                        <a:rPr lang="en-US" sz="1200" b="0" i="0" u="none" strike="noStrike">
                          <a:solidFill>
                            <a:srgbClr val="000000"/>
                          </a:solidFill>
                          <a:effectLst/>
                          <a:latin typeface="Calibri" panose="020F0502020204030204" pitchFamily="34" charset="0"/>
                        </a:rPr>
                        <a:t> WI</a:t>
                      </a:r>
                    </a:p>
                  </a:txBody>
                  <a:tcPr marL="9525" marR="9525" marT="9525" anchor="b">
                    <a:lnL>
                      <a:noFill/>
                    </a:lnL>
                    <a:lnR>
                      <a:noFill/>
                    </a:lnR>
                    <a:lnT>
                      <a:noFill/>
                    </a:lnT>
                    <a:lnB>
                      <a:noFill/>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9525" marR="9525" marT="9525" anchor="b">
                    <a:lnL>
                      <a:noFill/>
                    </a:lnL>
                    <a:lnR>
                      <a:noFill/>
                    </a:lnR>
                    <a:lnT>
                      <a:noFill/>
                    </a:lnT>
                    <a:lnB>
                      <a:noFill/>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ME</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9</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UT</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013764196"/>
                  </a:ext>
                </a:extLst>
              </a:tr>
              <a:tr h="208346">
                <a:tc>
                  <a:txBody>
                    <a:bodyPr/>
                    <a:lstStyle/>
                    <a:p>
                      <a:pPr algn="l" fontAlgn="b"/>
                      <a:r>
                        <a:rPr lang="en-US" sz="1200" b="0" i="0" u="none" strike="noStrike">
                          <a:solidFill>
                            <a:srgbClr val="000000"/>
                          </a:solidFill>
                          <a:effectLst/>
                          <a:latin typeface="Calibri" panose="020F0502020204030204" pitchFamily="34" charset="0"/>
                        </a:rPr>
                        <a:t> NC</a:t>
                      </a:r>
                    </a:p>
                  </a:txBody>
                  <a:tcPr marL="9525" marR="9525" marT="9525" anchor="b">
                    <a:lnL>
                      <a:noFill/>
                    </a:lnL>
                    <a:lnR>
                      <a:noFill/>
                    </a:lnR>
                    <a:lnT>
                      <a:noFill/>
                    </a:lnT>
                    <a:lnB>
                      <a:noFill/>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19</a:t>
                      </a:r>
                    </a:p>
                  </a:txBody>
                  <a:tcPr marL="9525" marR="9525" marT="9525" anchor="b">
                    <a:lnL>
                      <a:noFill/>
                    </a:lnL>
                    <a:lnR>
                      <a:noFill/>
                    </a:lnR>
                    <a:lnT>
                      <a:noFill/>
                    </a:lnT>
                    <a:lnB>
                      <a:noFill/>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CT</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SC</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412493127"/>
                  </a:ext>
                </a:extLst>
              </a:tr>
              <a:tr h="208346">
                <a:tc>
                  <a:txBody>
                    <a:bodyPr/>
                    <a:lstStyle/>
                    <a:p>
                      <a:pPr algn="l" fontAlgn="b"/>
                      <a:r>
                        <a:rPr lang="en-US" sz="1200" b="0" i="0" u="none" strike="noStrike">
                          <a:solidFill>
                            <a:srgbClr val="000000"/>
                          </a:solidFill>
                          <a:effectLst/>
                          <a:latin typeface="Calibri" panose="020F0502020204030204" pitchFamily="34" charset="0"/>
                        </a:rPr>
                        <a:t> IL</a:t>
                      </a:r>
                    </a:p>
                  </a:txBody>
                  <a:tcPr marL="9525" marR="9525" marT="9525" anchor="b">
                    <a:lnL>
                      <a:noFill/>
                    </a:lnL>
                    <a:lnR>
                      <a:noFill/>
                    </a:lnR>
                    <a:lnT>
                      <a:noFill/>
                    </a:lnT>
                    <a:lnB>
                      <a:noFill/>
                    </a:lnB>
                    <a:solidFill>
                      <a:srgbClr val="FCE4D6"/>
                    </a:solidFill>
                  </a:tcPr>
                </a:tc>
                <a:tc>
                  <a:txBody>
                    <a:bodyPr/>
                    <a:lstStyle/>
                    <a:p>
                      <a:pPr algn="ctr" fontAlgn="b"/>
                      <a:r>
                        <a:rPr lang="en-US" sz="1200" b="0" i="0" u="none" strike="noStrike">
                          <a:solidFill>
                            <a:srgbClr val="000000"/>
                          </a:solidFill>
                          <a:effectLst/>
                          <a:latin typeface="Calibri" panose="020F0502020204030204" pitchFamily="34" charset="0"/>
                        </a:rPr>
                        <a:t>18</a:t>
                      </a:r>
                    </a:p>
                  </a:txBody>
                  <a:tcPr marL="9525" marR="9525" marT="9525" anchor="b">
                    <a:lnL>
                      <a:noFill/>
                    </a:lnL>
                    <a:lnR>
                      <a:noFill/>
                    </a:lnR>
                    <a:lnT>
                      <a:noFill/>
                    </a:lnT>
                    <a:lnB>
                      <a:noFill/>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MD</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dirty="0">
                          <a:solidFill>
                            <a:srgbClr val="000000"/>
                          </a:solidFill>
                          <a:effectLst/>
                          <a:latin typeface="Calibri" panose="020F0502020204030204" pitchFamily="34" charset="0"/>
                        </a:rPr>
                        <a:t>7</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NM</a:t>
                      </a:r>
                    </a:p>
                  </a:txBody>
                  <a:tcPr marL="9525" marR="9525" marT="9525"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4097234730"/>
                  </a:ext>
                </a:extLst>
              </a:tr>
            </a:tbl>
          </a:graphicData>
        </a:graphic>
      </p:graphicFrame>
    </p:spTree>
    <p:extLst>
      <p:ext uri="{BB962C8B-B14F-4D97-AF65-F5344CB8AC3E}">
        <p14:creationId xmlns:p14="http://schemas.microsoft.com/office/powerpoint/2010/main" val="272500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5" name="Rectangle 154">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9" name="Freeform: Shape 158">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D7E081-5F2B-3543-8FC9-3F002D67FFCC}"/>
              </a:ext>
            </a:extLst>
          </p:cNvPr>
          <p:cNvSpPr>
            <a:spLocks noGrp="1"/>
          </p:cNvSpPr>
          <p:nvPr>
            <p:ph type="title"/>
          </p:nvPr>
        </p:nvSpPr>
        <p:spPr>
          <a:xfrm>
            <a:off x="807720" y="2349925"/>
            <a:ext cx="2441894" cy="2456442"/>
          </a:xfrm>
        </p:spPr>
        <p:txBody>
          <a:bodyPr>
            <a:normAutofit/>
          </a:bodyPr>
          <a:lstStyle/>
          <a:p>
            <a:pPr algn="l"/>
            <a:r>
              <a:rPr lang="en-US" sz="3200"/>
              <a:t>“tidying up” the data</a:t>
            </a:r>
          </a:p>
        </p:txBody>
      </p:sp>
      <p:sp>
        <p:nvSpPr>
          <p:cNvPr id="3" name="Content Placeholder 2">
            <a:extLst>
              <a:ext uri="{FF2B5EF4-FFF2-40B4-BE49-F238E27FC236}">
                <a16:creationId xmlns:a16="http://schemas.microsoft.com/office/drawing/2014/main" id="{7EF1CFBB-D75F-8640-8A41-408F12BE4A0F}"/>
              </a:ext>
            </a:extLst>
          </p:cNvPr>
          <p:cNvSpPr>
            <a:spLocks noGrp="1"/>
          </p:cNvSpPr>
          <p:nvPr>
            <p:ph idx="1"/>
          </p:nvPr>
        </p:nvSpPr>
        <p:spPr>
          <a:xfrm>
            <a:off x="4846319" y="1111249"/>
            <a:ext cx="6554001" cy="4635503"/>
          </a:xfrm>
        </p:spPr>
        <p:txBody>
          <a:bodyPr>
            <a:normAutofit/>
          </a:bodyPr>
          <a:lstStyle/>
          <a:p>
            <a:r>
              <a:rPr lang="en-US" dirty="0"/>
              <a:t>From the provided datasets there were </a:t>
            </a:r>
            <a:r>
              <a:rPr lang="en-US" b="1" dirty="0"/>
              <a:t>2,410</a:t>
            </a:r>
            <a:r>
              <a:rPr lang="en-US" dirty="0"/>
              <a:t> records. 1,005 were missing either IBU or ABV values so we populated these with their respective median.</a:t>
            </a:r>
          </a:p>
        </p:txBody>
      </p:sp>
    </p:spTree>
    <p:extLst>
      <p:ext uri="{BB962C8B-B14F-4D97-AF65-F5344CB8AC3E}">
        <p14:creationId xmlns:p14="http://schemas.microsoft.com/office/powerpoint/2010/main" val="20365510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6" name="Group 235">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37"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8"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9"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0"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1"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2"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3"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4"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5"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6"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7"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8"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9"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0"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1"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2"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3"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4"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5"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0" name="Group 319">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1" name="Rectangle 320">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2" name="Isosceles Triangle 321">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3" name="Rectangle 322">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24" name="Rectangle 323">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5" name="Group 324">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26"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5" name="Group 344">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346" name="Rectangle 345">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7441052-A36E-DD44-AD99-1E4ED4BAD251}"/>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4600"/>
              <a:t>Alcohol Content vs IBU by State</a:t>
            </a:r>
          </a:p>
        </p:txBody>
      </p:sp>
      <p:sp>
        <p:nvSpPr>
          <p:cNvPr id="349" name="Rectangle 348">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049" name="Picture 1">
            <a:extLst>
              <a:ext uri="{FF2B5EF4-FFF2-40B4-BE49-F238E27FC236}">
                <a16:creationId xmlns:a16="http://schemas.microsoft.com/office/drawing/2014/main" id="{F18D5D94-CC36-094C-937C-E47B40E1C2C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02397" y="403436"/>
            <a:ext cx="7064909" cy="3232195"/>
          </a:xfrm>
          <a:prstGeom prst="rect">
            <a:avLst/>
          </a:prstGeom>
          <a:noFill/>
          <a:ln w="9525">
            <a:noFill/>
          </a:ln>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D8F0FF4-F0FC-924E-8825-22E724ABB3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8118" y="3631962"/>
            <a:ext cx="7036562" cy="3223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16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9" name="Group 188">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0"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3"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9"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0"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1"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2"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3"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8"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0" name="Group 209">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11" name="Rectangle 210">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Isosceles Triangle 211">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Rectangle 212">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15" name="Rectangle 21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7" name="Group 21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67441052-A36E-DD44-AD99-1E4ED4BAD25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Alcohol Content vs I</a:t>
            </a:r>
            <a:r>
              <a:rPr lang="en-US" dirty="0"/>
              <a:t>nternational Bitterness Unit</a:t>
            </a:r>
            <a:endParaRPr lang="en-US" dirty="0">
              <a:solidFill>
                <a:schemeClr val="bg1"/>
              </a:solidFill>
            </a:endParaRPr>
          </a:p>
        </p:txBody>
      </p:sp>
      <p:sp>
        <p:nvSpPr>
          <p:cNvPr id="238" name="Freeform: Shape 23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A06FF649-5451-634C-84FA-DEFB472AE0BF}"/>
              </a:ext>
            </a:extLst>
          </p:cNvPr>
          <p:cNvSpPr txBox="1"/>
          <p:nvPr/>
        </p:nvSpPr>
        <p:spPr>
          <a:xfrm>
            <a:off x="845381" y="4303091"/>
            <a:ext cx="3990836" cy="369332"/>
          </a:xfrm>
          <a:prstGeom prst="rect">
            <a:avLst/>
          </a:prstGeom>
          <a:noFill/>
        </p:spPr>
        <p:txBody>
          <a:bodyPr wrap="none" rtlCol="0">
            <a:spAutoFit/>
          </a:bodyPr>
          <a:lstStyle/>
          <a:p>
            <a:r>
              <a:rPr lang="en-US" dirty="0"/>
              <a:t>Colorado has the max ABV at 12.8%</a:t>
            </a:r>
          </a:p>
        </p:txBody>
      </p:sp>
      <p:sp>
        <p:nvSpPr>
          <p:cNvPr id="12" name="TextBox 11">
            <a:extLst>
              <a:ext uri="{FF2B5EF4-FFF2-40B4-BE49-F238E27FC236}">
                <a16:creationId xmlns:a16="http://schemas.microsoft.com/office/drawing/2014/main" id="{933A1402-84AC-4B40-8613-BDEA87EAE573}"/>
              </a:ext>
            </a:extLst>
          </p:cNvPr>
          <p:cNvSpPr txBox="1"/>
          <p:nvPr/>
        </p:nvSpPr>
        <p:spPr>
          <a:xfrm>
            <a:off x="6931182" y="4306843"/>
            <a:ext cx="3406830" cy="369332"/>
          </a:xfrm>
          <a:prstGeom prst="rect">
            <a:avLst/>
          </a:prstGeom>
          <a:noFill/>
        </p:spPr>
        <p:txBody>
          <a:bodyPr wrap="none" rtlCol="0">
            <a:spAutoFit/>
          </a:bodyPr>
          <a:lstStyle/>
          <a:p>
            <a:r>
              <a:rPr lang="en-US" dirty="0"/>
              <a:t>Oregon has the max IBU at 138</a:t>
            </a:r>
          </a:p>
        </p:txBody>
      </p:sp>
      <p:pic>
        <p:nvPicPr>
          <p:cNvPr id="3" name="Picture 2">
            <a:extLst>
              <a:ext uri="{FF2B5EF4-FFF2-40B4-BE49-F238E27FC236}">
                <a16:creationId xmlns:a16="http://schemas.microsoft.com/office/drawing/2014/main" id="{8DB6ABB6-8B1A-404A-95EE-E9D1CA802494}"/>
              </a:ext>
            </a:extLst>
          </p:cNvPr>
          <p:cNvPicPr>
            <a:picLocks noChangeAspect="1"/>
          </p:cNvPicPr>
          <p:nvPr/>
        </p:nvPicPr>
        <p:blipFill>
          <a:blip r:embed="rId3"/>
          <a:stretch>
            <a:fillRect/>
          </a:stretch>
        </p:blipFill>
        <p:spPr>
          <a:xfrm>
            <a:off x="6278877" y="897110"/>
            <a:ext cx="5445721" cy="3358195"/>
          </a:xfrm>
          <a:prstGeom prst="rect">
            <a:avLst/>
          </a:prstGeom>
        </p:spPr>
      </p:pic>
      <p:pic>
        <p:nvPicPr>
          <p:cNvPr id="6" name="Picture 5">
            <a:extLst>
              <a:ext uri="{FF2B5EF4-FFF2-40B4-BE49-F238E27FC236}">
                <a16:creationId xmlns:a16="http://schemas.microsoft.com/office/drawing/2014/main" id="{9AE1829A-0D64-8547-8810-D483E85F9F33}"/>
              </a:ext>
            </a:extLst>
          </p:cNvPr>
          <p:cNvPicPr>
            <a:picLocks noChangeAspect="1"/>
          </p:cNvPicPr>
          <p:nvPr/>
        </p:nvPicPr>
        <p:blipFill>
          <a:blip r:embed="rId4"/>
          <a:stretch>
            <a:fillRect/>
          </a:stretch>
        </p:blipFill>
        <p:spPr>
          <a:xfrm>
            <a:off x="663154" y="897110"/>
            <a:ext cx="5445721" cy="3358195"/>
          </a:xfrm>
          <a:prstGeom prst="rect">
            <a:avLst/>
          </a:prstGeom>
        </p:spPr>
      </p:pic>
    </p:spTree>
    <p:extLst>
      <p:ext uri="{BB962C8B-B14F-4D97-AF65-F5344CB8AC3E}">
        <p14:creationId xmlns:p14="http://schemas.microsoft.com/office/powerpoint/2010/main" val="196366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7"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2"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13" name="Rectangle 6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Isosceles Triangle 6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Rectangle 6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6" name="Rectangle 6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90" name="Rectangle 8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FFC8380-F420-2B4A-9961-4BAB2164F38A}"/>
              </a:ext>
            </a:extLst>
          </p:cNvPr>
          <p:cNvSpPr>
            <a:spLocks noGrp="1"/>
          </p:cNvSpPr>
          <p:nvPr>
            <p:ph type="title"/>
          </p:nvPr>
        </p:nvSpPr>
        <p:spPr>
          <a:xfrm>
            <a:off x="895415" y="2075504"/>
            <a:ext cx="3654569" cy="2042725"/>
          </a:xfrm>
        </p:spPr>
        <p:txBody>
          <a:bodyPr vert="horz" lIns="228600" tIns="228600" rIns="228600" bIns="0" rtlCol="0" anchor="b">
            <a:normAutofit fontScale="90000"/>
          </a:bodyPr>
          <a:lstStyle/>
          <a:p>
            <a:pPr>
              <a:lnSpc>
                <a:spcPct val="80000"/>
              </a:lnSpc>
            </a:pPr>
            <a:r>
              <a:rPr lang="en-US" sz="5400" dirty="0"/>
              <a:t>ABV</a:t>
            </a:r>
            <a:br>
              <a:rPr lang="en-US" sz="5400" dirty="0"/>
            </a:br>
            <a:r>
              <a:rPr lang="en-US" sz="5400" dirty="0"/>
              <a:t>Summary Statistics</a:t>
            </a:r>
          </a:p>
        </p:txBody>
      </p:sp>
      <p:sp>
        <p:nvSpPr>
          <p:cNvPr id="116" name="Rectangle 9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Content Placeholder 31" descr="A close up of a white wall&#10;&#10;Description automatically generated">
            <a:extLst>
              <a:ext uri="{FF2B5EF4-FFF2-40B4-BE49-F238E27FC236}">
                <a16:creationId xmlns:a16="http://schemas.microsoft.com/office/drawing/2014/main" id="{59F1C242-9B75-A24D-836F-3BF52AF7E061}"/>
              </a:ext>
            </a:extLst>
          </p:cNvPr>
          <p:cNvPicPr>
            <a:picLocks noGrp="1" noChangeAspect="1"/>
          </p:cNvPicPr>
          <p:nvPr>
            <p:ph idx="1"/>
          </p:nvPr>
        </p:nvPicPr>
        <p:blipFill>
          <a:blip r:embed="rId3"/>
          <a:stretch>
            <a:fillRect/>
          </a:stretch>
        </p:blipFill>
        <p:spPr>
          <a:xfrm>
            <a:off x="5921836" y="320040"/>
            <a:ext cx="5791169" cy="5247051"/>
          </a:xfrm>
          <a:prstGeom prst="rect">
            <a:avLst/>
          </a:prstGeom>
          <a:ln w="9525">
            <a:noFill/>
          </a:ln>
        </p:spPr>
      </p:pic>
      <p:graphicFrame>
        <p:nvGraphicFramePr>
          <p:cNvPr id="4" name="Table 3">
            <a:extLst>
              <a:ext uri="{FF2B5EF4-FFF2-40B4-BE49-F238E27FC236}">
                <a16:creationId xmlns:a16="http://schemas.microsoft.com/office/drawing/2014/main" id="{2C9C8760-8A46-8D4D-AC31-3C6D462C486D}"/>
              </a:ext>
            </a:extLst>
          </p:cNvPr>
          <p:cNvGraphicFramePr>
            <a:graphicFrameLocks noGrp="1"/>
          </p:cNvGraphicFramePr>
          <p:nvPr>
            <p:extLst>
              <p:ext uri="{D42A27DB-BD31-4B8C-83A1-F6EECF244321}">
                <p14:modId xmlns:p14="http://schemas.microsoft.com/office/powerpoint/2010/main" val="2688675721"/>
              </p:ext>
            </p:extLst>
          </p:nvPr>
        </p:nvGraphicFramePr>
        <p:xfrm>
          <a:off x="5592549" y="5855699"/>
          <a:ext cx="6447288" cy="741680"/>
        </p:xfrm>
        <a:graphic>
          <a:graphicData uri="http://schemas.openxmlformats.org/drawingml/2006/table">
            <a:tbl>
              <a:tblPr firstRow="1" bandRow="1">
                <a:tableStyleId>{5C22544A-7EE6-4342-B048-85BDC9FD1C3A}</a:tableStyleId>
              </a:tblPr>
              <a:tblGrid>
                <a:gridCol w="1074548">
                  <a:extLst>
                    <a:ext uri="{9D8B030D-6E8A-4147-A177-3AD203B41FA5}">
                      <a16:colId xmlns:a16="http://schemas.microsoft.com/office/drawing/2014/main" val="16671735"/>
                    </a:ext>
                  </a:extLst>
                </a:gridCol>
                <a:gridCol w="1074548">
                  <a:extLst>
                    <a:ext uri="{9D8B030D-6E8A-4147-A177-3AD203B41FA5}">
                      <a16:colId xmlns:a16="http://schemas.microsoft.com/office/drawing/2014/main" val="3646469800"/>
                    </a:ext>
                  </a:extLst>
                </a:gridCol>
                <a:gridCol w="1074548">
                  <a:extLst>
                    <a:ext uri="{9D8B030D-6E8A-4147-A177-3AD203B41FA5}">
                      <a16:colId xmlns:a16="http://schemas.microsoft.com/office/drawing/2014/main" val="2054153851"/>
                    </a:ext>
                  </a:extLst>
                </a:gridCol>
                <a:gridCol w="1074548">
                  <a:extLst>
                    <a:ext uri="{9D8B030D-6E8A-4147-A177-3AD203B41FA5}">
                      <a16:colId xmlns:a16="http://schemas.microsoft.com/office/drawing/2014/main" val="2706477720"/>
                    </a:ext>
                  </a:extLst>
                </a:gridCol>
                <a:gridCol w="1074548">
                  <a:extLst>
                    <a:ext uri="{9D8B030D-6E8A-4147-A177-3AD203B41FA5}">
                      <a16:colId xmlns:a16="http://schemas.microsoft.com/office/drawing/2014/main" val="644470323"/>
                    </a:ext>
                  </a:extLst>
                </a:gridCol>
                <a:gridCol w="1074548">
                  <a:extLst>
                    <a:ext uri="{9D8B030D-6E8A-4147-A177-3AD203B41FA5}">
                      <a16:colId xmlns:a16="http://schemas.microsoft.com/office/drawing/2014/main" val="1768822570"/>
                    </a:ext>
                  </a:extLst>
                </a:gridCol>
              </a:tblGrid>
              <a:tr h="370840">
                <a:tc>
                  <a:txBody>
                    <a:bodyPr/>
                    <a:lstStyle/>
                    <a:p>
                      <a:r>
                        <a:rPr lang="en-US" dirty="0"/>
                        <a:t>Min</a:t>
                      </a:r>
                    </a:p>
                  </a:txBody>
                  <a:tcPr/>
                </a:tc>
                <a:tc>
                  <a:txBody>
                    <a:bodyPr/>
                    <a:lstStyle/>
                    <a:p>
                      <a:r>
                        <a:rPr lang="en-US" dirty="0"/>
                        <a:t>25%</a:t>
                      </a:r>
                    </a:p>
                  </a:txBody>
                  <a:tcPr/>
                </a:tc>
                <a:tc>
                  <a:txBody>
                    <a:bodyPr/>
                    <a:lstStyle/>
                    <a:p>
                      <a:r>
                        <a:rPr lang="en-US" dirty="0"/>
                        <a:t>Median</a:t>
                      </a:r>
                    </a:p>
                  </a:txBody>
                  <a:tcPr/>
                </a:tc>
                <a:tc>
                  <a:txBody>
                    <a:bodyPr/>
                    <a:lstStyle/>
                    <a:p>
                      <a:r>
                        <a:rPr lang="en-US" dirty="0"/>
                        <a:t>Mean</a:t>
                      </a:r>
                    </a:p>
                  </a:txBody>
                  <a:tcPr/>
                </a:tc>
                <a:tc>
                  <a:txBody>
                    <a:bodyPr/>
                    <a:lstStyle/>
                    <a:p>
                      <a:r>
                        <a:rPr lang="en-US" dirty="0"/>
                        <a:t>75%</a:t>
                      </a:r>
                    </a:p>
                  </a:txBody>
                  <a:tcPr/>
                </a:tc>
                <a:tc>
                  <a:txBody>
                    <a:bodyPr/>
                    <a:lstStyle/>
                    <a:p>
                      <a:r>
                        <a:rPr lang="en-US" dirty="0"/>
                        <a:t>Max</a:t>
                      </a:r>
                    </a:p>
                  </a:txBody>
                  <a:tcPr/>
                </a:tc>
                <a:extLst>
                  <a:ext uri="{0D108BD9-81ED-4DB2-BD59-A6C34878D82A}">
                    <a16:rowId xmlns:a16="http://schemas.microsoft.com/office/drawing/2014/main" val="982873507"/>
                  </a:ext>
                </a:extLst>
              </a:tr>
              <a:tr h="370840">
                <a:tc>
                  <a:txBody>
                    <a:bodyPr/>
                    <a:lstStyle/>
                    <a:p>
                      <a:r>
                        <a:rPr lang="en-US" dirty="0"/>
                        <a:t>.001</a:t>
                      </a:r>
                    </a:p>
                  </a:txBody>
                  <a:tcPr/>
                </a:tc>
                <a:tc>
                  <a:txBody>
                    <a:bodyPr/>
                    <a:lstStyle/>
                    <a:p>
                      <a:r>
                        <a:rPr lang="en-US" dirty="0"/>
                        <a:t>0.05</a:t>
                      </a:r>
                    </a:p>
                  </a:txBody>
                  <a:tcPr/>
                </a:tc>
                <a:tc>
                  <a:txBody>
                    <a:bodyPr/>
                    <a:lstStyle/>
                    <a:p>
                      <a:r>
                        <a:rPr lang="en-US" dirty="0"/>
                        <a:t>0.056</a:t>
                      </a:r>
                    </a:p>
                  </a:txBody>
                  <a:tcPr/>
                </a:tc>
                <a:tc>
                  <a:txBody>
                    <a:bodyPr/>
                    <a:lstStyle/>
                    <a:p>
                      <a:r>
                        <a:rPr lang="en-US" dirty="0"/>
                        <a:t>0.058</a:t>
                      </a:r>
                    </a:p>
                  </a:txBody>
                  <a:tcPr/>
                </a:tc>
                <a:tc>
                  <a:txBody>
                    <a:bodyPr/>
                    <a:lstStyle/>
                    <a:p>
                      <a:r>
                        <a:rPr lang="en-US" dirty="0"/>
                        <a:t>0.067</a:t>
                      </a:r>
                    </a:p>
                  </a:txBody>
                  <a:tcPr/>
                </a:tc>
                <a:tc>
                  <a:txBody>
                    <a:bodyPr/>
                    <a:lstStyle/>
                    <a:p>
                      <a:r>
                        <a:rPr lang="en-US" dirty="0"/>
                        <a:t>0.128</a:t>
                      </a:r>
                    </a:p>
                  </a:txBody>
                  <a:tcPr/>
                </a:tc>
                <a:extLst>
                  <a:ext uri="{0D108BD9-81ED-4DB2-BD59-A6C34878D82A}">
                    <a16:rowId xmlns:a16="http://schemas.microsoft.com/office/drawing/2014/main" val="2431678678"/>
                  </a:ext>
                </a:extLst>
              </a:tr>
            </a:tbl>
          </a:graphicData>
        </a:graphic>
      </p:graphicFrame>
    </p:spTree>
    <p:extLst>
      <p:ext uri="{BB962C8B-B14F-4D97-AF65-F5344CB8AC3E}">
        <p14:creationId xmlns:p14="http://schemas.microsoft.com/office/powerpoint/2010/main" val="52201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9"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7"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9" name="Group 98">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00" name="Rectangle 99">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Isosceles Triangle 100">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Rectangle 101">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4" name="Rectangle 103">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7"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7" name="Group 126">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28" name="Rectangle 127">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3F764C-35DA-AE4C-AAE5-55A37A3D7A5F}"/>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4600"/>
              <a:t>Bitterness &amp; Alcoholic Content</a:t>
            </a:r>
          </a:p>
        </p:txBody>
      </p:sp>
      <p:sp>
        <p:nvSpPr>
          <p:cNvPr id="132" name="Rectangle 131">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ell phone&#10;&#10;Description automatically generated">
            <a:extLst>
              <a:ext uri="{FF2B5EF4-FFF2-40B4-BE49-F238E27FC236}">
                <a16:creationId xmlns:a16="http://schemas.microsoft.com/office/drawing/2014/main" id="{954EE9C6-7E18-6C4B-A543-BD2706C9A8C1}"/>
              </a:ext>
            </a:extLst>
          </p:cNvPr>
          <p:cNvPicPr>
            <a:picLocks noGrp="1" noChangeAspect="1"/>
          </p:cNvPicPr>
          <p:nvPr>
            <p:ph idx="1"/>
          </p:nvPr>
        </p:nvPicPr>
        <p:blipFill>
          <a:blip r:embed="rId3">
            <a:alphaModFix/>
          </a:blip>
          <a:stretch>
            <a:fillRect/>
          </a:stretch>
        </p:blipFill>
        <p:spPr>
          <a:xfrm>
            <a:off x="5338794" y="803275"/>
            <a:ext cx="5840350" cy="5248275"/>
          </a:xfrm>
        </p:spPr>
      </p:pic>
      <p:sp>
        <p:nvSpPr>
          <p:cNvPr id="10" name="TextBox 9">
            <a:extLst>
              <a:ext uri="{FF2B5EF4-FFF2-40B4-BE49-F238E27FC236}">
                <a16:creationId xmlns:a16="http://schemas.microsoft.com/office/drawing/2014/main" id="{873795D4-0797-AC4A-A1C4-91C04CD1349F}"/>
              </a:ext>
            </a:extLst>
          </p:cNvPr>
          <p:cNvSpPr txBox="1"/>
          <p:nvPr/>
        </p:nvSpPr>
        <p:spPr>
          <a:xfrm>
            <a:off x="10407418" y="2426201"/>
            <a:ext cx="542328" cy="369332"/>
          </a:xfrm>
          <a:prstGeom prst="rect">
            <a:avLst/>
          </a:prstGeom>
          <a:noFill/>
        </p:spPr>
        <p:txBody>
          <a:bodyPr wrap="none" rtlCol="0">
            <a:spAutoFit/>
          </a:bodyPr>
          <a:lstStyle/>
          <a:p>
            <a:r>
              <a:rPr lang="en-US" dirty="0"/>
              <a:t>IBU</a:t>
            </a:r>
          </a:p>
        </p:txBody>
      </p:sp>
      <p:sp>
        <p:nvSpPr>
          <p:cNvPr id="11" name="TextBox 10">
            <a:extLst>
              <a:ext uri="{FF2B5EF4-FFF2-40B4-BE49-F238E27FC236}">
                <a16:creationId xmlns:a16="http://schemas.microsoft.com/office/drawing/2014/main" id="{CE573A15-FF86-E34B-8010-E72FCEEF5A9E}"/>
              </a:ext>
            </a:extLst>
          </p:cNvPr>
          <p:cNvSpPr txBox="1"/>
          <p:nvPr/>
        </p:nvSpPr>
        <p:spPr>
          <a:xfrm>
            <a:off x="7464287" y="6178751"/>
            <a:ext cx="644728" cy="369332"/>
          </a:xfrm>
          <a:prstGeom prst="rect">
            <a:avLst/>
          </a:prstGeom>
          <a:noFill/>
        </p:spPr>
        <p:txBody>
          <a:bodyPr wrap="none" rtlCol="0">
            <a:spAutoFit/>
          </a:bodyPr>
          <a:lstStyle/>
          <a:p>
            <a:r>
              <a:rPr lang="en-US" dirty="0"/>
              <a:t>ABV</a:t>
            </a:r>
          </a:p>
        </p:txBody>
      </p:sp>
    </p:spTree>
    <p:extLst>
      <p:ext uri="{BB962C8B-B14F-4D97-AF65-F5344CB8AC3E}">
        <p14:creationId xmlns:p14="http://schemas.microsoft.com/office/powerpoint/2010/main" val="277971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2" name="Rectangle 32">
            <a:extLst>
              <a:ext uri="{FF2B5EF4-FFF2-40B4-BE49-F238E27FC236}">
                <a16:creationId xmlns:a16="http://schemas.microsoft.com/office/drawing/2014/main" id="{6132F700-8CFB-4C6C-B542-E0126AFD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32">
            <a:extLst>
              <a:ext uri="{FF2B5EF4-FFF2-40B4-BE49-F238E27FC236}">
                <a16:creationId xmlns:a16="http://schemas.microsoft.com/office/drawing/2014/main" id="{590E0492-A063-4322-A6F6-50EBE38B5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8811F053-65BC-463F-A052-15EDF07DD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C82E0D-06D0-D94F-8B39-54CC83B4BD6B}"/>
              </a:ext>
            </a:extLst>
          </p:cNvPr>
          <p:cNvSpPr>
            <a:spLocks noGrp="1"/>
          </p:cNvSpPr>
          <p:nvPr>
            <p:ph type="title"/>
          </p:nvPr>
        </p:nvSpPr>
        <p:spPr>
          <a:xfrm>
            <a:off x="4786184" y="1771135"/>
            <a:ext cx="6450227" cy="3714834"/>
          </a:xfrm>
        </p:spPr>
        <p:txBody>
          <a:bodyPr vert="horz" lIns="228600" tIns="228600" rIns="228600" bIns="0" rtlCol="0" anchor="ctr">
            <a:normAutofit/>
          </a:bodyPr>
          <a:lstStyle/>
          <a:p>
            <a:pPr>
              <a:lnSpc>
                <a:spcPct val="80000"/>
              </a:lnSpc>
            </a:pPr>
            <a:r>
              <a:rPr lang="en-US" sz="6000">
                <a:solidFill>
                  <a:schemeClr val="bg1"/>
                </a:solidFill>
              </a:rPr>
              <a:t>Thank you</a:t>
            </a:r>
          </a:p>
        </p:txBody>
      </p:sp>
    </p:spTree>
    <p:extLst>
      <p:ext uri="{BB962C8B-B14F-4D97-AF65-F5344CB8AC3E}">
        <p14:creationId xmlns:p14="http://schemas.microsoft.com/office/powerpoint/2010/main" val="348646477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903</Words>
  <Application>Microsoft Macintosh PowerPoint</Application>
  <PresentationFormat>Widescreen</PresentationFormat>
  <Paragraphs>185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Rockwell</vt:lpstr>
      <vt:lpstr>Wingdings</vt:lpstr>
      <vt:lpstr>Atlas</vt:lpstr>
      <vt:lpstr>Budweiser Case Study</vt:lpstr>
      <vt:lpstr>Thank you</vt:lpstr>
      <vt:lpstr>Breweries by State</vt:lpstr>
      <vt:lpstr>“tidying up” the data</vt:lpstr>
      <vt:lpstr>Alcohol Content vs IBU by State</vt:lpstr>
      <vt:lpstr>Alcohol Content vs International Bitterness Unit</vt:lpstr>
      <vt:lpstr>ABV Summary Statistics</vt:lpstr>
      <vt:lpstr>Bitterness &amp; Alcoholic Content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Yves Hughes</dc:creator>
  <cp:lastModifiedBy>Ravi Sivaraman</cp:lastModifiedBy>
  <cp:revision>9</cp:revision>
  <dcterms:created xsi:type="dcterms:W3CDTF">2020-06-21T04:46:24Z</dcterms:created>
  <dcterms:modified xsi:type="dcterms:W3CDTF">2020-06-23T00:20:45Z</dcterms:modified>
</cp:coreProperties>
</file>