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80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E38D83-1AFC-4C46-B729-5D4A5A844A35}" type="datetimeFigureOut">
              <a:rPr lang="en-IN" smtClean="0"/>
              <a:t>04-06-2021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BDE67-8112-4E92-8595-6AE70DD301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59967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464646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endParaRPr spc="-5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F17AD8-CE99-4B2A-BE82-354810D89C00}" type="datetime1">
              <a:rPr lang="en-US" smtClean="0"/>
              <a:t>6/4/2021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 u="heavy">
                <a:solidFill>
                  <a:srgbClr val="686CEA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464646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endParaRPr spc="-5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4D78EB-C5B9-45A4-A8F7-7F0547081513}" type="datetime1">
              <a:rPr lang="en-US" smtClean="0"/>
              <a:t>6/4/2021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 u="heavy">
                <a:solidFill>
                  <a:srgbClr val="686CEA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464646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endParaRPr spc="-5"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F68666-A213-4E60-9749-BE8341A53735}" type="datetime1">
              <a:rPr lang="en-US" smtClean="0"/>
              <a:t>6/4/2021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 u="heavy">
                <a:solidFill>
                  <a:srgbClr val="686CEA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464646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endParaRPr spc="-5"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58A236-E2AF-44DE-8D8E-9F136CE6B4DE}" type="datetime1">
              <a:rPr lang="en-US" smtClean="0"/>
              <a:t>6/4/2021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250139" y="283317"/>
            <a:ext cx="6474548" cy="378728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464646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endParaRPr spc="-5"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3F88A3-C41D-4456-BA7A-996E8117A69E}" type="datetime1">
              <a:rPr lang="en-US" smtClean="0"/>
              <a:t>6/4/2021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15544" y="139065"/>
            <a:ext cx="8312911" cy="452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 u="heavy">
                <a:solidFill>
                  <a:srgbClr val="686CEA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19506" y="962025"/>
            <a:ext cx="8304987" cy="31559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23438" y="4961859"/>
            <a:ext cx="2896235" cy="1397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464646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endParaRPr spc="-5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E2B5B7-B6B3-4A78-AAB4-FA3B2223691A}" type="datetime1">
              <a:rPr lang="en-US" smtClean="0"/>
              <a:t>6/4/2021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sldNum="0"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aws.amazon.com/cli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jpg"/><Relationship Id="rId7" Type="http://schemas.openxmlformats.org/officeDocument/2006/relationships/image" Target="../media/image8.png"/><Relationship Id="rId2" Type="http://schemas.openxmlformats.org/officeDocument/2006/relationships/hyperlink" Target="https://www.linkedin.com/in/chandra-mohan-lingam-935652123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0.png"/><Relationship Id="rId4" Type="http://schemas.openxmlformats.org/officeDocument/2006/relationships/image" Target="../media/image5.png"/><Relationship Id="rId9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aws.amazon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ws.amazon.com/free/free-tier-faqs/" TargetMode="External"/><Relationship Id="rId2" Type="http://schemas.openxmlformats.org/officeDocument/2006/relationships/hyperlink" Target="https://aws.amazon.com/fre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ws.amazon.com/general/latest/gr/sagemaker.html" TargetMode="External"/><Relationship Id="rId2" Type="http://schemas.openxmlformats.org/officeDocument/2006/relationships/hyperlink" Target="https://docs.aws.amazon.com/general/latest/gr/aws_service_limits.html" TargetMode="Externa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aws.amazon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5284" y="1776222"/>
            <a:ext cx="478726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u="none" spc="-80" dirty="0">
                <a:solidFill>
                  <a:srgbClr val="4D4D4B"/>
                </a:solidFill>
              </a:rPr>
              <a:t>AWS</a:t>
            </a:r>
            <a:r>
              <a:rPr sz="4000" u="none" spc="-40" dirty="0">
                <a:solidFill>
                  <a:srgbClr val="4D4D4B"/>
                </a:solidFill>
              </a:rPr>
              <a:t> </a:t>
            </a:r>
            <a:r>
              <a:rPr sz="4000" u="none" spc="-10" dirty="0">
                <a:solidFill>
                  <a:srgbClr val="4D4D4B"/>
                </a:solidFill>
              </a:rPr>
              <a:t>Housekeeping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475284" y="2597607"/>
            <a:ext cx="324167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4D4D4B"/>
                </a:solidFill>
                <a:latin typeface="Arial"/>
                <a:cs typeface="Arial"/>
              </a:rPr>
              <a:t>Account Setup,</a:t>
            </a:r>
            <a:r>
              <a:rPr sz="2400" spc="-30" dirty="0">
                <a:solidFill>
                  <a:srgbClr val="4D4D4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D4D4B"/>
                </a:solidFill>
                <a:latin typeface="Arial"/>
                <a:cs typeface="Arial"/>
              </a:rPr>
              <a:t>Support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66724" y="3375053"/>
            <a:ext cx="1552575" cy="787400"/>
          </a:xfrm>
          <a:prstGeom prst="rect">
            <a:avLst/>
          </a:prstGeom>
        </p:spPr>
        <p:txBody>
          <a:bodyPr vert="horz" wrap="square" lIns="0" tIns="149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sz="1600" spc="-5" dirty="0">
                <a:solidFill>
                  <a:srgbClr val="4D4D4B"/>
                </a:solidFill>
                <a:latin typeface="Arial"/>
                <a:cs typeface="Arial"/>
              </a:rPr>
              <a:t>Chandra</a:t>
            </a:r>
            <a:r>
              <a:rPr sz="1600" spc="-35" dirty="0">
                <a:solidFill>
                  <a:srgbClr val="4D4D4B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4D4D4B"/>
                </a:solidFill>
                <a:latin typeface="Arial"/>
                <a:cs typeface="Arial"/>
              </a:rPr>
              <a:t>Lingam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600" spc="-5" dirty="0">
                <a:solidFill>
                  <a:srgbClr val="999A97"/>
                </a:solidFill>
                <a:latin typeface="Arial"/>
                <a:cs typeface="Arial"/>
              </a:rPr>
              <a:t>Cloud </a:t>
            </a:r>
            <a:r>
              <a:rPr sz="1600" spc="-20" dirty="0">
                <a:solidFill>
                  <a:srgbClr val="999A97"/>
                </a:solidFill>
                <a:latin typeface="Arial"/>
                <a:cs typeface="Arial"/>
              </a:rPr>
              <a:t>Wave</a:t>
            </a:r>
            <a:r>
              <a:rPr sz="1600" spc="-50" dirty="0">
                <a:solidFill>
                  <a:srgbClr val="999A97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999A97"/>
                </a:solidFill>
                <a:latin typeface="Arial"/>
                <a:cs typeface="Arial"/>
              </a:rPr>
              <a:t>LLC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67051" y="3532851"/>
            <a:ext cx="6121400" cy="685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720583" y="4386086"/>
            <a:ext cx="6121400" cy="685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5544" y="139065"/>
            <a:ext cx="18484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u="none" spc="-60" dirty="0">
                <a:solidFill>
                  <a:srgbClr val="4D4D4B"/>
                </a:solidFill>
              </a:rPr>
              <a:t>MFA</a:t>
            </a:r>
            <a:r>
              <a:rPr u="none" spc="-160" dirty="0">
                <a:solidFill>
                  <a:srgbClr val="4D4D4B"/>
                </a:solidFill>
              </a:rPr>
              <a:t> </a:t>
            </a:r>
            <a:r>
              <a:rPr u="none" spc="-5" dirty="0">
                <a:solidFill>
                  <a:srgbClr val="4D4D4B"/>
                </a:solidFill>
              </a:rPr>
              <a:t>Setup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19506" y="1035177"/>
            <a:ext cx="5407025" cy="17087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4D4D4B"/>
                </a:solidFill>
                <a:latin typeface="Arial"/>
                <a:cs typeface="Arial"/>
              </a:rPr>
              <a:t>Recommended </a:t>
            </a:r>
            <a:r>
              <a:rPr sz="2400" dirty="0">
                <a:solidFill>
                  <a:srgbClr val="4D4D4B"/>
                </a:solidFill>
                <a:latin typeface="Arial"/>
                <a:cs typeface="Arial"/>
              </a:rPr>
              <a:t>for root</a:t>
            </a:r>
            <a:r>
              <a:rPr sz="2400" spc="10" dirty="0">
                <a:solidFill>
                  <a:srgbClr val="4D4D4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D4D4B"/>
                </a:solidFill>
                <a:latin typeface="Arial"/>
                <a:cs typeface="Arial"/>
              </a:rPr>
              <a:t>account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4D4D4B"/>
                </a:solidFill>
                <a:latin typeface="Arial"/>
                <a:cs typeface="Arial"/>
              </a:rPr>
              <a:t>Login credentials </a:t>
            </a:r>
            <a:r>
              <a:rPr sz="2400" dirty="0">
                <a:solidFill>
                  <a:srgbClr val="4D4D4B"/>
                </a:solidFill>
                <a:latin typeface="Arial"/>
                <a:cs typeface="Arial"/>
              </a:rPr>
              <a:t>+ </a:t>
            </a:r>
            <a:r>
              <a:rPr sz="2400" spc="-5" dirty="0">
                <a:solidFill>
                  <a:srgbClr val="4D4D4B"/>
                </a:solidFill>
                <a:latin typeface="Arial"/>
                <a:cs typeface="Arial"/>
              </a:rPr>
              <a:t>one-time</a:t>
            </a:r>
            <a:r>
              <a:rPr sz="2400" spc="60" dirty="0">
                <a:solidFill>
                  <a:srgbClr val="4D4D4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D4D4B"/>
                </a:solidFill>
                <a:latin typeface="Arial"/>
                <a:cs typeface="Arial"/>
              </a:rPr>
              <a:t>passwords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4D4D4B"/>
                </a:solidFill>
                <a:latin typeface="Arial"/>
                <a:cs typeface="Arial"/>
              </a:rPr>
              <a:t>Google Authenticator App or</a:t>
            </a:r>
            <a:r>
              <a:rPr sz="2400" spc="-220" dirty="0">
                <a:solidFill>
                  <a:srgbClr val="4D4D4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D4D4B"/>
                </a:solidFill>
                <a:latin typeface="Arial"/>
                <a:cs typeface="Arial"/>
              </a:rPr>
              <a:t>similar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058657" y="4402185"/>
            <a:ext cx="6121400" cy="685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5544" y="139065"/>
            <a:ext cx="59931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u="none" spc="-60" dirty="0">
                <a:solidFill>
                  <a:srgbClr val="4D4D4B"/>
                </a:solidFill>
              </a:rPr>
              <a:t>AWS </a:t>
            </a:r>
            <a:r>
              <a:rPr u="none" spc="-5" dirty="0">
                <a:solidFill>
                  <a:srgbClr val="4D4D4B"/>
                </a:solidFill>
              </a:rPr>
              <a:t>Command Line Interface</a:t>
            </a:r>
            <a:r>
              <a:rPr u="none" spc="80" dirty="0">
                <a:solidFill>
                  <a:srgbClr val="4D4D4B"/>
                </a:solidFill>
              </a:rPr>
              <a:t> </a:t>
            </a:r>
            <a:r>
              <a:rPr u="none" dirty="0">
                <a:solidFill>
                  <a:srgbClr val="4D4D4B"/>
                </a:solidFill>
              </a:rPr>
              <a:t>(CLI)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19506" y="962025"/>
            <a:ext cx="7711440" cy="315595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7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4D4D4B"/>
                </a:solidFill>
                <a:latin typeface="Arial"/>
                <a:cs typeface="Arial"/>
              </a:rPr>
              <a:t>Install</a:t>
            </a:r>
            <a:r>
              <a:rPr sz="2400" spc="-5" dirty="0">
                <a:solidFill>
                  <a:srgbClr val="686CEA"/>
                </a:solidFill>
                <a:latin typeface="Arial"/>
                <a:cs typeface="Arial"/>
              </a:rPr>
              <a:t> </a:t>
            </a:r>
            <a:r>
              <a:rPr sz="2400" u="heavy" spc="-30" dirty="0">
                <a:solidFill>
                  <a:srgbClr val="686CEA"/>
                </a:solidFill>
                <a:uFill>
                  <a:solidFill>
                    <a:srgbClr val="686CEA"/>
                  </a:solidFill>
                </a:uFill>
                <a:latin typeface="Arial"/>
                <a:cs typeface="Arial"/>
                <a:hlinkClick r:id="rId2"/>
              </a:rPr>
              <a:t>AWS </a:t>
            </a:r>
            <a:r>
              <a:rPr sz="2400" u="heavy" spc="-5" dirty="0">
                <a:solidFill>
                  <a:srgbClr val="686CEA"/>
                </a:solidFill>
                <a:uFill>
                  <a:solidFill>
                    <a:srgbClr val="686CEA"/>
                  </a:solidFill>
                </a:uFill>
                <a:latin typeface="Arial"/>
                <a:cs typeface="Arial"/>
                <a:hlinkClick r:id="rId2"/>
              </a:rPr>
              <a:t>CLI</a:t>
            </a:r>
            <a:r>
              <a:rPr sz="2400" spc="-5" dirty="0">
                <a:solidFill>
                  <a:srgbClr val="686CEA"/>
                </a:solidFill>
                <a:latin typeface="Arial"/>
                <a:cs typeface="Arial"/>
                <a:hlinkClick r:id="rId2"/>
              </a:rPr>
              <a:t> </a:t>
            </a:r>
            <a:r>
              <a:rPr sz="2400" spc="-5" dirty="0">
                <a:solidFill>
                  <a:srgbClr val="4D4D4B"/>
                </a:solidFill>
                <a:latin typeface="Arial"/>
                <a:cs typeface="Arial"/>
              </a:rPr>
              <a:t>in your</a:t>
            </a:r>
            <a:r>
              <a:rPr sz="2400" spc="-100" dirty="0">
                <a:solidFill>
                  <a:srgbClr val="4D4D4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D4D4B"/>
                </a:solidFill>
                <a:latin typeface="Arial"/>
                <a:cs typeface="Arial"/>
              </a:rPr>
              <a:t>laptop</a:t>
            </a:r>
            <a:endParaRPr sz="2400">
              <a:latin typeface="Arial"/>
              <a:cs typeface="Arial"/>
            </a:endParaRPr>
          </a:p>
          <a:p>
            <a:pPr marL="355600" marR="300355" indent="-342900">
              <a:lnSpc>
                <a:spcPct val="100000"/>
              </a:lnSpc>
              <a:spcBef>
                <a:spcPts val="57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4D4D4B"/>
                </a:solidFill>
                <a:latin typeface="Arial"/>
                <a:cs typeface="Arial"/>
              </a:rPr>
              <a:t>Used later </a:t>
            </a:r>
            <a:r>
              <a:rPr sz="2400" dirty="0">
                <a:solidFill>
                  <a:srgbClr val="4D4D4B"/>
                </a:solidFill>
                <a:latin typeface="Arial"/>
                <a:cs typeface="Arial"/>
              </a:rPr>
              <a:t>for </a:t>
            </a:r>
            <a:r>
              <a:rPr sz="2400" spc="-5" dirty="0">
                <a:solidFill>
                  <a:srgbClr val="4D4D4B"/>
                </a:solidFill>
                <a:latin typeface="Arial"/>
                <a:cs typeface="Arial"/>
              </a:rPr>
              <a:t>demonstrating invocation </a:t>
            </a:r>
            <a:r>
              <a:rPr sz="2400" dirty="0">
                <a:solidFill>
                  <a:srgbClr val="4D4D4B"/>
                </a:solidFill>
                <a:latin typeface="Arial"/>
                <a:cs typeface="Arial"/>
              </a:rPr>
              <a:t>of </a:t>
            </a:r>
            <a:r>
              <a:rPr sz="2400" spc="-5" dirty="0">
                <a:solidFill>
                  <a:srgbClr val="4D4D4B"/>
                </a:solidFill>
                <a:latin typeface="Arial"/>
                <a:cs typeface="Arial"/>
              </a:rPr>
              <a:t>prediction  service </a:t>
            </a:r>
            <a:r>
              <a:rPr sz="2400" dirty="0">
                <a:solidFill>
                  <a:srgbClr val="4D4D4B"/>
                </a:solidFill>
                <a:latin typeface="Arial"/>
                <a:cs typeface="Arial"/>
              </a:rPr>
              <a:t>from </a:t>
            </a:r>
            <a:r>
              <a:rPr sz="2400" spc="-5" dirty="0">
                <a:solidFill>
                  <a:srgbClr val="4D4D4B"/>
                </a:solidFill>
                <a:latin typeface="Arial"/>
                <a:cs typeface="Arial"/>
              </a:rPr>
              <a:t>outside </a:t>
            </a:r>
            <a:r>
              <a:rPr sz="2400" dirty="0">
                <a:solidFill>
                  <a:srgbClr val="4D4D4B"/>
                </a:solidFill>
                <a:latin typeface="Arial"/>
                <a:cs typeface="Arial"/>
              </a:rPr>
              <a:t>of</a:t>
            </a:r>
            <a:r>
              <a:rPr sz="2400" spc="-135" dirty="0">
                <a:solidFill>
                  <a:srgbClr val="4D4D4B"/>
                </a:solidFill>
                <a:latin typeface="Arial"/>
                <a:cs typeface="Arial"/>
              </a:rPr>
              <a:t> </a:t>
            </a:r>
            <a:r>
              <a:rPr sz="2400" spc="-30" dirty="0">
                <a:solidFill>
                  <a:srgbClr val="4D4D4B"/>
                </a:solidFill>
                <a:latin typeface="Arial"/>
                <a:cs typeface="Arial"/>
              </a:rPr>
              <a:t>AWS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4D4D4B"/>
                </a:solidFill>
                <a:latin typeface="Arial"/>
                <a:cs typeface="Arial"/>
              </a:rPr>
              <a:t>Configure CLI with ml_user_predict (region:</a:t>
            </a:r>
            <a:r>
              <a:rPr sz="2400" spc="175" dirty="0">
                <a:solidFill>
                  <a:srgbClr val="4D4D4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D4D4B"/>
                </a:solidFill>
                <a:latin typeface="Arial"/>
                <a:cs typeface="Arial"/>
              </a:rPr>
              <a:t>us-east-1)</a:t>
            </a:r>
            <a:endParaRPr sz="24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545"/>
              </a:spcBef>
            </a:pPr>
            <a:r>
              <a:rPr sz="2800" spc="-20" dirty="0">
                <a:solidFill>
                  <a:srgbClr val="3366FF"/>
                </a:solidFill>
                <a:latin typeface="Carlito"/>
                <a:cs typeface="Carlito"/>
              </a:rPr>
              <a:t>aws </a:t>
            </a:r>
            <a:r>
              <a:rPr sz="2800" spc="-15" dirty="0">
                <a:solidFill>
                  <a:srgbClr val="3366FF"/>
                </a:solidFill>
                <a:latin typeface="Carlito"/>
                <a:cs typeface="Carlito"/>
              </a:rPr>
              <a:t>configure --profile</a:t>
            </a:r>
            <a:r>
              <a:rPr sz="2800" spc="95" dirty="0">
                <a:solidFill>
                  <a:srgbClr val="3366FF"/>
                </a:solidFill>
                <a:latin typeface="Carlito"/>
                <a:cs typeface="Carlito"/>
              </a:rPr>
              <a:t> </a:t>
            </a:r>
            <a:r>
              <a:rPr sz="2800" spc="-10" dirty="0">
                <a:solidFill>
                  <a:srgbClr val="3366FF"/>
                </a:solidFill>
                <a:latin typeface="Carlito"/>
                <a:cs typeface="Carlito"/>
              </a:rPr>
              <a:t>ml_user_predict</a:t>
            </a:r>
            <a:endParaRPr sz="28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70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25" dirty="0">
                <a:solidFill>
                  <a:srgbClr val="4D4D4B"/>
                </a:solidFill>
                <a:latin typeface="Arial"/>
                <a:cs typeface="Arial"/>
              </a:rPr>
              <a:t>Verify </a:t>
            </a:r>
            <a:r>
              <a:rPr sz="2400" spc="-5" dirty="0">
                <a:solidFill>
                  <a:srgbClr val="4D4D4B"/>
                </a:solidFill>
                <a:latin typeface="Arial"/>
                <a:cs typeface="Arial"/>
              </a:rPr>
              <a:t>Access </a:t>
            </a:r>
            <a:r>
              <a:rPr sz="2400" dirty="0">
                <a:solidFill>
                  <a:srgbClr val="4D4D4B"/>
                </a:solidFill>
                <a:latin typeface="Arial"/>
                <a:cs typeface="Arial"/>
              </a:rPr>
              <a:t>– </a:t>
            </a:r>
            <a:r>
              <a:rPr sz="2400" spc="-5" dirty="0">
                <a:solidFill>
                  <a:srgbClr val="4D4D4B"/>
                </a:solidFill>
                <a:latin typeface="Arial"/>
                <a:cs typeface="Arial"/>
              </a:rPr>
              <a:t>List S3 </a:t>
            </a:r>
            <a:r>
              <a:rPr sz="2400" dirty="0">
                <a:solidFill>
                  <a:srgbClr val="4D4D4B"/>
                </a:solidFill>
                <a:latin typeface="Arial"/>
                <a:cs typeface="Arial"/>
              </a:rPr>
              <a:t>Buckets </a:t>
            </a:r>
            <a:r>
              <a:rPr sz="2400" spc="-5" dirty="0">
                <a:solidFill>
                  <a:srgbClr val="4D4D4B"/>
                </a:solidFill>
                <a:latin typeface="Arial"/>
                <a:cs typeface="Arial"/>
              </a:rPr>
              <a:t>in your</a:t>
            </a:r>
            <a:r>
              <a:rPr sz="2400" spc="-85" dirty="0">
                <a:solidFill>
                  <a:srgbClr val="4D4D4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D4D4B"/>
                </a:solidFill>
                <a:latin typeface="Arial"/>
                <a:cs typeface="Arial"/>
              </a:rPr>
              <a:t>account</a:t>
            </a:r>
            <a:endParaRPr sz="24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545"/>
              </a:spcBef>
            </a:pPr>
            <a:r>
              <a:rPr sz="2800" spc="-20" dirty="0">
                <a:solidFill>
                  <a:srgbClr val="3366FF"/>
                </a:solidFill>
                <a:latin typeface="Carlito"/>
                <a:cs typeface="Carlito"/>
              </a:rPr>
              <a:t>aws </a:t>
            </a:r>
            <a:r>
              <a:rPr sz="2800" spc="-5" dirty="0">
                <a:solidFill>
                  <a:srgbClr val="3366FF"/>
                </a:solidFill>
                <a:latin typeface="Carlito"/>
                <a:cs typeface="Carlito"/>
              </a:rPr>
              <a:t>s3 ls </a:t>
            </a:r>
            <a:r>
              <a:rPr sz="2800" spc="-15" dirty="0">
                <a:solidFill>
                  <a:srgbClr val="3366FF"/>
                </a:solidFill>
                <a:latin typeface="Carlito"/>
                <a:cs typeface="Carlito"/>
              </a:rPr>
              <a:t>--profile</a:t>
            </a:r>
            <a:r>
              <a:rPr sz="2800" spc="95" dirty="0">
                <a:solidFill>
                  <a:srgbClr val="3366FF"/>
                </a:solidFill>
                <a:latin typeface="Carlito"/>
                <a:cs typeface="Carlito"/>
              </a:rPr>
              <a:t> </a:t>
            </a:r>
            <a:r>
              <a:rPr sz="2800" spc="-10" dirty="0">
                <a:solidFill>
                  <a:srgbClr val="3366FF"/>
                </a:solidFill>
                <a:latin typeface="Carlito"/>
                <a:cs typeface="Carlito"/>
              </a:rPr>
              <a:t>ml_user_predict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607896" y="4394136"/>
            <a:ext cx="6121400" cy="685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5544" y="139065"/>
            <a:ext cx="16427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u="none" spc="-5" dirty="0">
                <a:solidFill>
                  <a:srgbClr val="4D4D4B"/>
                </a:solidFill>
              </a:rPr>
              <a:t>S</a:t>
            </a:r>
            <a:r>
              <a:rPr u="none" spc="-15" dirty="0">
                <a:solidFill>
                  <a:srgbClr val="4D4D4B"/>
                </a:solidFill>
              </a:rPr>
              <a:t>u</a:t>
            </a:r>
            <a:r>
              <a:rPr u="none" spc="-5" dirty="0">
                <a:solidFill>
                  <a:srgbClr val="4D4D4B"/>
                </a:solidFill>
              </a:rPr>
              <a:t>mmary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15544" y="820673"/>
            <a:ext cx="3858895" cy="39033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4D4D4B"/>
                </a:solidFill>
                <a:latin typeface="Arial"/>
                <a:cs typeface="Arial"/>
              </a:rPr>
              <a:t>Account Setup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spc="-30" dirty="0">
                <a:solidFill>
                  <a:srgbClr val="4D4D4B"/>
                </a:solidFill>
                <a:latin typeface="Arial"/>
                <a:cs typeface="Arial"/>
              </a:rPr>
              <a:t>Types </a:t>
            </a:r>
            <a:r>
              <a:rPr sz="2400" dirty="0">
                <a:solidFill>
                  <a:srgbClr val="4D4D4B"/>
                </a:solidFill>
                <a:latin typeface="Arial"/>
                <a:cs typeface="Arial"/>
              </a:rPr>
              <a:t>of free</a:t>
            </a:r>
            <a:r>
              <a:rPr sz="2400" spc="15" dirty="0">
                <a:solidFill>
                  <a:srgbClr val="4D4D4B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4D4D4B"/>
                </a:solidFill>
                <a:latin typeface="Arial"/>
                <a:cs typeface="Arial"/>
              </a:rPr>
              <a:t>offers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4D4D4B"/>
                </a:solidFill>
                <a:latin typeface="Arial"/>
                <a:cs typeface="Arial"/>
              </a:rPr>
              <a:t>Billing Dashboard and</a:t>
            </a:r>
            <a:r>
              <a:rPr sz="2400" spc="-85" dirty="0">
                <a:solidFill>
                  <a:srgbClr val="4D4D4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D4D4B"/>
                </a:solidFill>
                <a:latin typeface="Arial"/>
                <a:cs typeface="Arial"/>
              </a:rPr>
              <a:t>Alerts</a:t>
            </a:r>
            <a:endParaRPr sz="2400">
              <a:latin typeface="Arial"/>
              <a:cs typeface="Arial"/>
            </a:endParaRPr>
          </a:p>
          <a:p>
            <a:pPr marL="12700" marR="2417445">
              <a:lnSpc>
                <a:spcPct val="240099"/>
              </a:lnSpc>
            </a:pPr>
            <a:r>
              <a:rPr sz="2400" spc="-5" dirty="0">
                <a:solidFill>
                  <a:srgbClr val="4D4D4B"/>
                </a:solidFill>
                <a:latin typeface="Arial"/>
                <a:cs typeface="Arial"/>
              </a:rPr>
              <a:t>Support  </a:t>
            </a:r>
            <a:r>
              <a:rPr sz="2400" dirty="0">
                <a:solidFill>
                  <a:srgbClr val="4D4D4B"/>
                </a:solidFill>
                <a:latin typeface="Arial"/>
                <a:cs typeface="Arial"/>
              </a:rPr>
              <a:t>IAM</a:t>
            </a:r>
            <a:r>
              <a:rPr sz="2400" spc="-90" dirty="0">
                <a:solidFill>
                  <a:srgbClr val="4D4D4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D4D4B"/>
                </a:solidFill>
                <a:latin typeface="Arial"/>
                <a:cs typeface="Arial"/>
              </a:rPr>
              <a:t>Users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302141" y="4418283"/>
            <a:ext cx="6121400" cy="685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5544" y="139065"/>
            <a:ext cx="28282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>
                <a:hlinkClick r:id="rId2"/>
              </a:rPr>
              <a:t>Chandra</a:t>
            </a:r>
            <a:r>
              <a:rPr spc="-55" dirty="0">
                <a:hlinkClick r:id="rId2"/>
              </a:rPr>
              <a:t> </a:t>
            </a:r>
            <a:r>
              <a:rPr spc="-5" dirty="0">
                <a:hlinkClick r:id="rId2"/>
              </a:rPr>
              <a:t>Lingam</a:t>
            </a:r>
          </a:p>
        </p:txBody>
      </p:sp>
      <p:sp>
        <p:nvSpPr>
          <p:cNvPr id="3" name="object 3"/>
          <p:cNvSpPr/>
          <p:nvPr/>
        </p:nvSpPr>
        <p:spPr>
          <a:xfrm>
            <a:off x="618744" y="1011936"/>
            <a:ext cx="1729739" cy="14874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88975" y="3086480"/>
            <a:ext cx="2403475" cy="11652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solidFill>
                  <a:srgbClr val="4D4D4B"/>
                </a:solidFill>
                <a:latin typeface="Arial"/>
                <a:cs typeface="Arial"/>
              </a:rPr>
              <a:t>50,000+ Students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200" spc="-5" dirty="0">
                <a:solidFill>
                  <a:srgbClr val="4D4D4B"/>
                </a:solidFill>
                <a:latin typeface="Arial"/>
                <a:cs typeface="Arial"/>
              </a:rPr>
              <a:t>Up-to-date</a:t>
            </a:r>
            <a:r>
              <a:rPr sz="2200" spc="-15" dirty="0">
                <a:solidFill>
                  <a:srgbClr val="4D4D4B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4D4D4B"/>
                </a:solidFill>
                <a:latin typeface="Arial"/>
                <a:cs typeface="Arial"/>
              </a:rPr>
              <a:t>Content</a:t>
            </a:r>
            <a:endParaRPr sz="22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59024" y="232600"/>
            <a:ext cx="8568690" cy="4107179"/>
            <a:chOff x="159024" y="232600"/>
            <a:chExt cx="8568690" cy="4107179"/>
          </a:xfrm>
        </p:grpSpPr>
        <p:sp>
          <p:nvSpPr>
            <p:cNvPr id="6" name="object 6"/>
            <p:cNvSpPr/>
            <p:nvPr/>
          </p:nvSpPr>
          <p:spPr>
            <a:xfrm>
              <a:off x="4409167" y="1648967"/>
              <a:ext cx="985556" cy="112776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343143" y="1648967"/>
              <a:ext cx="1127760" cy="112776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348984" y="1648967"/>
              <a:ext cx="1127760" cy="112776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840223" y="2534411"/>
              <a:ext cx="1127760" cy="112776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846064" y="2537460"/>
              <a:ext cx="1127760" cy="1129283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59024" y="948994"/>
              <a:ext cx="6121400" cy="6858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83150" y="232600"/>
              <a:ext cx="6121400" cy="6858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511300" y="2228850"/>
              <a:ext cx="6121400" cy="6858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05126" y="2148357"/>
              <a:ext cx="6121400" cy="6858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511300" y="2228850"/>
              <a:ext cx="6121400" cy="6858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93669" y="1617091"/>
              <a:ext cx="6121400" cy="6858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606014" y="1649298"/>
              <a:ext cx="6121400" cy="6858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857425" y="2824505"/>
              <a:ext cx="6121400" cy="6858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511300" y="2228850"/>
              <a:ext cx="6121400" cy="68580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23396" y="3653591"/>
              <a:ext cx="6121400" cy="6858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21224" y="2824505"/>
              <a:ext cx="6121400" cy="6858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784984" y="3033788"/>
              <a:ext cx="6121400" cy="6858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/>
          <p:nvPr/>
        </p:nvSpPr>
        <p:spPr>
          <a:xfrm>
            <a:off x="1664233" y="4402185"/>
            <a:ext cx="6121400" cy="6858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5544" y="139065"/>
            <a:ext cx="36633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u="none" spc="-5" dirty="0">
                <a:solidFill>
                  <a:srgbClr val="4D4D4B"/>
                </a:solidFill>
              </a:rPr>
              <a:t>Hands-on Experience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19506" y="1035177"/>
            <a:ext cx="7555230" cy="16351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4D4D4B"/>
                </a:solidFill>
                <a:latin typeface="Arial"/>
                <a:cs typeface="Arial"/>
              </a:rPr>
              <a:t>“Gain </a:t>
            </a:r>
            <a:r>
              <a:rPr sz="2400" dirty="0">
                <a:solidFill>
                  <a:srgbClr val="4D4D4B"/>
                </a:solidFill>
                <a:latin typeface="Arial"/>
                <a:cs typeface="Arial"/>
              </a:rPr>
              <a:t>free, </a:t>
            </a:r>
            <a:r>
              <a:rPr sz="2400" spc="-5" dirty="0">
                <a:solidFill>
                  <a:srgbClr val="4D4D4B"/>
                </a:solidFill>
                <a:latin typeface="Arial"/>
                <a:cs typeface="Arial"/>
              </a:rPr>
              <a:t>hands-on experience with the </a:t>
            </a:r>
            <a:r>
              <a:rPr sz="2400" spc="-30" dirty="0">
                <a:solidFill>
                  <a:srgbClr val="4D4D4B"/>
                </a:solidFill>
                <a:latin typeface="Arial"/>
                <a:cs typeface="Arial"/>
              </a:rPr>
              <a:t>AWS </a:t>
            </a:r>
            <a:r>
              <a:rPr sz="2400" spc="-5" dirty="0">
                <a:solidFill>
                  <a:srgbClr val="4D4D4B"/>
                </a:solidFill>
                <a:latin typeface="Arial"/>
                <a:cs typeface="Arial"/>
              </a:rPr>
              <a:t>platform,  products, and </a:t>
            </a:r>
            <a:r>
              <a:rPr sz="2400" dirty="0">
                <a:solidFill>
                  <a:srgbClr val="4D4D4B"/>
                </a:solidFill>
                <a:latin typeface="Arial"/>
                <a:cs typeface="Arial"/>
              </a:rPr>
              <a:t>services.”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u="heavy" dirty="0">
                <a:solidFill>
                  <a:srgbClr val="686CEA"/>
                </a:solidFill>
                <a:uFill>
                  <a:solidFill>
                    <a:srgbClr val="686CEA"/>
                  </a:solidFill>
                </a:uFill>
                <a:latin typeface="Arial"/>
                <a:cs typeface="Arial"/>
                <a:hlinkClick r:id="rId2"/>
              </a:rPr>
              <a:t>https://aws.amazon.com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688388" y="4418284"/>
            <a:ext cx="6121400" cy="685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5544" y="139065"/>
            <a:ext cx="36766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u="none" spc="-5" dirty="0">
                <a:solidFill>
                  <a:srgbClr val="4D4D4B"/>
                </a:solidFill>
              </a:rPr>
              <a:t>Three </a:t>
            </a:r>
            <a:r>
              <a:rPr u="none" spc="-55" dirty="0">
                <a:solidFill>
                  <a:srgbClr val="4D4D4B"/>
                </a:solidFill>
              </a:rPr>
              <a:t>Types </a:t>
            </a:r>
            <a:r>
              <a:rPr u="none" spc="-5" dirty="0">
                <a:solidFill>
                  <a:srgbClr val="4D4D4B"/>
                </a:solidFill>
              </a:rPr>
              <a:t>of</a:t>
            </a:r>
            <a:r>
              <a:rPr u="none" spc="90" dirty="0">
                <a:solidFill>
                  <a:srgbClr val="4D4D4B"/>
                </a:solidFill>
              </a:rPr>
              <a:t> </a:t>
            </a:r>
            <a:r>
              <a:rPr u="none" spc="-5" dirty="0">
                <a:solidFill>
                  <a:srgbClr val="4D4D4B"/>
                </a:solidFill>
              </a:rPr>
              <a:t>Offers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19506" y="962025"/>
            <a:ext cx="5822950" cy="266001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7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4D4D4B"/>
                </a:solidFill>
                <a:latin typeface="Arial"/>
                <a:cs typeface="Arial"/>
              </a:rPr>
              <a:t>Always</a:t>
            </a:r>
            <a:r>
              <a:rPr sz="2400" spc="20" dirty="0">
                <a:solidFill>
                  <a:srgbClr val="4D4D4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4D4D4B"/>
                </a:solidFill>
                <a:latin typeface="Arial"/>
                <a:cs typeface="Arial"/>
              </a:rPr>
              <a:t>Free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4D4D4B"/>
                </a:solidFill>
                <a:latin typeface="Arial"/>
                <a:cs typeface="Arial"/>
              </a:rPr>
              <a:t>12 </a:t>
            </a:r>
            <a:r>
              <a:rPr sz="2400" dirty="0">
                <a:solidFill>
                  <a:srgbClr val="4D4D4B"/>
                </a:solidFill>
                <a:latin typeface="Arial"/>
                <a:cs typeface="Arial"/>
              </a:rPr>
              <a:t>months free</a:t>
            </a:r>
            <a:r>
              <a:rPr sz="2400" spc="-15" dirty="0">
                <a:solidFill>
                  <a:srgbClr val="4D4D4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D4D4B"/>
                </a:solidFill>
                <a:latin typeface="Arial"/>
                <a:cs typeface="Arial"/>
              </a:rPr>
              <a:t>and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20" dirty="0">
                <a:solidFill>
                  <a:srgbClr val="4D4D4B"/>
                </a:solidFill>
                <a:latin typeface="Arial"/>
                <a:cs typeface="Arial"/>
              </a:rPr>
              <a:t>Trials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u="heavy" dirty="0">
                <a:solidFill>
                  <a:srgbClr val="686CEA"/>
                </a:solidFill>
                <a:uFill>
                  <a:solidFill>
                    <a:srgbClr val="686CEA"/>
                  </a:solidFill>
                </a:uFill>
                <a:latin typeface="Arial"/>
                <a:cs typeface="Arial"/>
                <a:hlinkClick r:id="rId2"/>
              </a:rPr>
              <a:t>https://aws.amazon.com/free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2400" u="heavy" dirty="0">
                <a:solidFill>
                  <a:srgbClr val="686CEA"/>
                </a:solidFill>
                <a:uFill>
                  <a:solidFill>
                    <a:srgbClr val="686CEA"/>
                  </a:solidFill>
                </a:uFill>
                <a:latin typeface="Arial"/>
                <a:cs typeface="Arial"/>
                <a:hlinkClick r:id="rId3"/>
              </a:rPr>
              <a:t>https:/</a:t>
            </a:r>
            <a:r>
              <a:rPr sz="2400" u="heavy" spc="-5" dirty="0">
                <a:solidFill>
                  <a:srgbClr val="686CEA"/>
                </a:solidFill>
                <a:uFill>
                  <a:solidFill>
                    <a:srgbClr val="686CEA"/>
                  </a:solidFill>
                </a:uFill>
                <a:latin typeface="Arial"/>
                <a:cs typeface="Arial"/>
                <a:hlinkClick r:id="rId3"/>
              </a:rPr>
              <a:t>/aws.amazon.com</a:t>
            </a:r>
            <a:r>
              <a:rPr sz="2400" u="heavy" spc="5" dirty="0">
                <a:solidFill>
                  <a:srgbClr val="686CEA"/>
                </a:solidFill>
                <a:uFill>
                  <a:solidFill>
                    <a:srgbClr val="686CEA"/>
                  </a:solidFill>
                </a:uFill>
                <a:latin typeface="Arial"/>
                <a:cs typeface="Arial"/>
                <a:hlinkClick r:id="rId3"/>
              </a:rPr>
              <a:t>/</a:t>
            </a:r>
            <a:r>
              <a:rPr sz="2400" u="heavy" dirty="0">
                <a:solidFill>
                  <a:srgbClr val="686CEA"/>
                </a:solidFill>
                <a:uFill>
                  <a:solidFill>
                    <a:srgbClr val="686CEA"/>
                  </a:solidFill>
                </a:uFill>
                <a:latin typeface="Arial"/>
                <a:cs typeface="Arial"/>
                <a:hlinkClick r:id="rId3"/>
              </a:rPr>
              <a:t>fre</a:t>
            </a:r>
            <a:r>
              <a:rPr sz="2400" u="heavy" spc="-15" dirty="0">
                <a:solidFill>
                  <a:srgbClr val="686CEA"/>
                </a:solidFill>
                <a:uFill>
                  <a:solidFill>
                    <a:srgbClr val="686CEA"/>
                  </a:solidFill>
                </a:uFill>
                <a:latin typeface="Arial"/>
                <a:cs typeface="Arial"/>
                <a:hlinkClick r:id="rId3"/>
              </a:rPr>
              <a:t>e</a:t>
            </a:r>
            <a:r>
              <a:rPr sz="2400" u="heavy" dirty="0">
                <a:solidFill>
                  <a:srgbClr val="686CEA"/>
                </a:solidFill>
                <a:uFill>
                  <a:solidFill>
                    <a:srgbClr val="686CEA"/>
                  </a:solidFill>
                </a:uFill>
                <a:latin typeface="Arial"/>
                <a:cs typeface="Arial"/>
                <a:hlinkClick r:id="rId3"/>
              </a:rPr>
              <a:t>/</a:t>
            </a:r>
            <a:r>
              <a:rPr sz="2400" u="heavy" spc="5" dirty="0">
                <a:solidFill>
                  <a:srgbClr val="686CEA"/>
                </a:solidFill>
                <a:uFill>
                  <a:solidFill>
                    <a:srgbClr val="686CEA"/>
                  </a:solidFill>
                </a:uFill>
                <a:latin typeface="Arial"/>
                <a:cs typeface="Arial"/>
                <a:hlinkClick r:id="rId3"/>
              </a:rPr>
              <a:t>f</a:t>
            </a:r>
            <a:r>
              <a:rPr sz="2400" u="heavy" spc="-5" dirty="0">
                <a:solidFill>
                  <a:srgbClr val="686CEA"/>
                </a:solidFill>
                <a:uFill>
                  <a:solidFill>
                    <a:srgbClr val="686CEA"/>
                  </a:solidFill>
                </a:uFill>
                <a:latin typeface="Arial"/>
                <a:cs typeface="Arial"/>
                <a:hlinkClick r:id="rId3"/>
              </a:rPr>
              <a:t>r</a:t>
            </a:r>
            <a:r>
              <a:rPr sz="2400" u="heavy" spc="-15" dirty="0">
                <a:solidFill>
                  <a:srgbClr val="686CEA"/>
                </a:solidFill>
                <a:uFill>
                  <a:solidFill>
                    <a:srgbClr val="686CEA"/>
                  </a:solidFill>
                </a:uFill>
                <a:latin typeface="Arial"/>
                <a:cs typeface="Arial"/>
                <a:hlinkClick r:id="rId3"/>
              </a:rPr>
              <a:t>e</a:t>
            </a:r>
            <a:r>
              <a:rPr sz="2400" u="heavy" spc="5" dirty="0">
                <a:solidFill>
                  <a:srgbClr val="686CEA"/>
                </a:solidFill>
                <a:uFill>
                  <a:solidFill>
                    <a:srgbClr val="686CEA"/>
                  </a:solidFill>
                </a:uFill>
                <a:latin typeface="Arial"/>
                <a:cs typeface="Arial"/>
                <a:hlinkClick r:id="rId3"/>
              </a:rPr>
              <a:t>e</a:t>
            </a:r>
            <a:r>
              <a:rPr sz="2400" u="heavy" dirty="0">
                <a:solidFill>
                  <a:srgbClr val="686CEA"/>
                </a:solidFill>
                <a:uFill>
                  <a:solidFill>
                    <a:srgbClr val="686CEA"/>
                  </a:solidFill>
                </a:uFill>
                <a:latin typeface="Arial"/>
                <a:cs typeface="Arial"/>
                <a:hlinkClick r:id="rId3"/>
              </a:rPr>
              <a:t>-tier-faqs/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664233" y="4402185"/>
            <a:ext cx="6121400" cy="685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5544" y="139065"/>
            <a:ext cx="11106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u="none" spc="-5" dirty="0">
                <a:solidFill>
                  <a:srgbClr val="4D4D4B"/>
                </a:solidFill>
              </a:rPr>
              <a:t>Billing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19506" y="962025"/>
            <a:ext cx="7165975" cy="258635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2400" spc="-80" dirty="0">
                <a:solidFill>
                  <a:srgbClr val="4D4D4B"/>
                </a:solidFill>
                <a:latin typeface="Arial"/>
                <a:cs typeface="Arial"/>
              </a:rPr>
              <a:t>You </a:t>
            </a:r>
            <a:r>
              <a:rPr sz="2400" spc="-5" dirty="0">
                <a:solidFill>
                  <a:srgbClr val="4D4D4B"/>
                </a:solidFill>
                <a:latin typeface="Arial"/>
                <a:cs typeface="Arial"/>
              </a:rPr>
              <a:t>are billed standard pay-as-you-go </a:t>
            </a:r>
            <a:r>
              <a:rPr sz="2400" dirty="0">
                <a:solidFill>
                  <a:srgbClr val="4D4D4B"/>
                </a:solidFill>
                <a:latin typeface="Arial"/>
                <a:cs typeface="Arial"/>
              </a:rPr>
              <a:t>rates </a:t>
            </a:r>
            <a:r>
              <a:rPr sz="2400" spc="-5" dirty="0">
                <a:solidFill>
                  <a:srgbClr val="4D4D4B"/>
                </a:solidFill>
                <a:latin typeface="Arial"/>
                <a:cs typeface="Arial"/>
              </a:rPr>
              <a:t>when</a:t>
            </a:r>
            <a:r>
              <a:rPr sz="2400" spc="185" dirty="0">
                <a:solidFill>
                  <a:srgbClr val="4D4D4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4D4D4B"/>
                </a:solidFill>
                <a:latin typeface="Arial"/>
                <a:cs typeface="Arial"/>
              </a:rPr>
              <a:t>-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4D4D4B"/>
                </a:solidFill>
                <a:latin typeface="Arial"/>
                <a:cs typeface="Arial"/>
              </a:rPr>
              <a:t>Usage exceeds </a:t>
            </a:r>
            <a:r>
              <a:rPr sz="2400" dirty="0">
                <a:solidFill>
                  <a:srgbClr val="4D4D4B"/>
                </a:solidFill>
                <a:latin typeface="Arial"/>
                <a:cs typeface="Arial"/>
              </a:rPr>
              <a:t>free </a:t>
            </a:r>
            <a:r>
              <a:rPr sz="2400" spc="-5" dirty="0">
                <a:solidFill>
                  <a:srgbClr val="4D4D4B"/>
                </a:solidFill>
                <a:latin typeface="Arial"/>
                <a:cs typeface="Arial"/>
              </a:rPr>
              <a:t>tier limits</a:t>
            </a:r>
            <a:r>
              <a:rPr sz="2400" spc="30" dirty="0">
                <a:solidFill>
                  <a:srgbClr val="4D4D4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D4D4B"/>
                </a:solidFill>
                <a:latin typeface="Arial"/>
                <a:cs typeface="Arial"/>
              </a:rPr>
              <a:t>or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70" dirty="0">
                <a:solidFill>
                  <a:srgbClr val="4D4D4B"/>
                </a:solidFill>
                <a:latin typeface="Arial"/>
                <a:cs typeface="Arial"/>
              </a:rPr>
              <a:t>Term</a:t>
            </a:r>
            <a:r>
              <a:rPr sz="2400" dirty="0">
                <a:solidFill>
                  <a:srgbClr val="4D4D4B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4D4D4B"/>
                </a:solidFill>
                <a:latin typeface="Arial"/>
                <a:cs typeface="Arial"/>
              </a:rPr>
              <a:t>expires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spc="-30" dirty="0">
                <a:solidFill>
                  <a:srgbClr val="4D4D4B"/>
                </a:solidFill>
                <a:latin typeface="Arial"/>
                <a:cs typeface="Arial"/>
              </a:rPr>
              <a:t>AWS </a:t>
            </a:r>
            <a:r>
              <a:rPr sz="2400" spc="-5" dirty="0">
                <a:solidFill>
                  <a:srgbClr val="4D4D4B"/>
                </a:solidFill>
                <a:latin typeface="Arial"/>
                <a:cs typeface="Arial"/>
              </a:rPr>
              <a:t>requires </a:t>
            </a:r>
            <a:r>
              <a:rPr sz="2400" dirty="0">
                <a:solidFill>
                  <a:srgbClr val="4D4D4B"/>
                </a:solidFill>
                <a:latin typeface="Arial"/>
                <a:cs typeface="Arial"/>
              </a:rPr>
              <a:t>a </a:t>
            </a:r>
            <a:r>
              <a:rPr sz="2400" spc="-5" dirty="0">
                <a:solidFill>
                  <a:srgbClr val="4D4D4B"/>
                </a:solidFill>
                <a:latin typeface="Arial"/>
                <a:cs typeface="Arial"/>
              </a:rPr>
              <a:t>Credit </a:t>
            </a:r>
            <a:r>
              <a:rPr sz="2400" dirty="0">
                <a:solidFill>
                  <a:srgbClr val="4D4D4B"/>
                </a:solidFill>
                <a:latin typeface="Arial"/>
                <a:cs typeface="Arial"/>
              </a:rPr>
              <a:t>or </a:t>
            </a:r>
            <a:r>
              <a:rPr sz="2400" spc="-5" dirty="0">
                <a:solidFill>
                  <a:srgbClr val="4D4D4B"/>
                </a:solidFill>
                <a:latin typeface="Arial"/>
                <a:cs typeface="Arial"/>
              </a:rPr>
              <a:t>Debit </a:t>
            </a:r>
            <a:r>
              <a:rPr sz="2400" dirty="0">
                <a:solidFill>
                  <a:srgbClr val="4D4D4B"/>
                </a:solidFill>
                <a:latin typeface="Arial"/>
                <a:cs typeface="Arial"/>
              </a:rPr>
              <a:t>card to sign-up for</a:t>
            </a:r>
            <a:r>
              <a:rPr sz="2400" spc="25" dirty="0">
                <a:solidFill>
                  <a:srgbClr val="4D4D4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4D4D4B"/>
                </a:solidFill>
                <a:latin typeface="Arial"/>
                <a:cs typeface="Arial"/>
              </a:rPr>
              <a:t>an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solidFill>
                  <a:srgbClr val="4D4D4B"/>
                </a:solidFill>
                <a:latin typeface="Arial"/>
                <a:cs typeface="Arial"/>
              </a:rPr>
              <a:t>account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881568" y="4402185"/>
            <a:ext cx="6121400" cy="685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5544" y="139065"/>
            <a:ext cx="11106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u="none" spc="-5" dirty="0">
                <a:solidFill>
                  <a:srgbClr val="4D4D4B"/>
                </a:solidFill>
              </a:rPr>
              <a:t>Billing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19506" y="1035177"/>
            <a:ext cx="3910965" cy="3025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4D4D4B"/>
                </a:solidFill>
                <a:latin typeface="Arial"/>
                <a:cs typeface="Arial"/>
              </a:rPr>
              <a:t>Billing</a:t>
            </a:r>
            <a:r>
              <a:rPr sz="2400" spc="-90" dirty="0">
                <a:solidFill>
                  <a:srgbClr val="4D4D4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D4D4B"/>
                </a:solidFill>
                <a:latin typeface="Arial"/>
                <a:cs typeface="Arial"/>
              </a:rPr>
              <a:t>Alerts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4D4D4B"/>
                </a:solidFill>
                <a:latin typeface="Arial"/>
                <a:cs typeface="Arial"/>
              </a:rPr>
              <a:t>Dashboard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15" dirty="0">
                <a:solidFill>
                  <a:srgbClr val="4D4D4B"/>
                </a:solidFill>
                <a:latin typeface="Arial"/>
                <a:cs typeface="Arial"/>
              </a:rPr>
              <a:t>Free-Tier</a:t>
            </a:r>
            <a:r>
              <a:rPr sz="2400" dirty="0">
                <a:solidFill>
                  <a:srgbClr val="4D4D4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D4D4B"/>
                </a:solidFill>
                <a:latin typeface="Arial"/>
                <a:cs typeface="Arial"/>
              </a:rPr>
              <a:t>usage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4D4D4B"/>
                </a:solidFill>
                <a:latin typeface="Arial"/>
                <a:cs typeface="Arial"/>
              </a:rPr>
              <a:t>Monthly Charge</a:t>
            </a:r>
            <a:r>
              <a:rPr sz="2400" spc="15" dirty="0">
                <a:solidFill>
                  <a:srgbClr val="4D4D4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D4D4B"/>
                </a:solidFill>
                <a:latin typeface="Arial"/>
                <a:cs typeface="Arial"/>
              </a:rPr>
              <a:t>Summary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4D4D4B"/>
                </a:solidFill>
                <a:latin typeface="Arial"/>
                <a:cs typeface="Arial"/>
              </a:rPr>
              <a:t>Itemized</a:t>
            </a:r>
            <a:r>
              <a:rPr sz="2400" spc="-20" dirty="0">
                <a:solidFill>
                  <a:srgbClr val="4D4D4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D4D4B"/>
                </a:solidFill>
                <a:latin typeface="Arial"/>
                <a:cs typeface="Arial"/>
              </a:rPr>
              <a:t>charges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4D4D4B"/>
                </a:solidFill>
                <a:latin typeface="Arial"/>
                <a:cs typeface="Arial"/>
              </a:rPr>
              <a:t>Past Bills and</a:t>
            </a:r>
            <a:r>
              <a:rPr sz="2400" spc="20" dirty="0">
                <a:solidFill>
                  <a:srgbClr val="4D4D4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D4D4B"/>
                </a:solidFill>
                <a:latin typeface="Arial"/>
                <a:cs typeface="Arial"/>
              </a:rPr>
              <a:t>Usage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91792" y="4418284"/>
            <a:ext cx="6121400" cy="685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5544" y="139065"/>
            <a:ext cx="34632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u="none" spc="-5" dirty="0">
                <a:solidFill>
                  <a:srgbClr val="4D4D4B"/>
                </a:solidFill>
              </a:rPr>
              <a:t>Free </a:t>
            </a:r>
            <a:r>
              <a:rPr u="none" spc="-10" dirty="0">
                <a:solidFill>
                  <a:srgbClr val="4D4D4B"/>
                </a:solidFill>
              </a:rPr>
              <a:t>Support</a:t>
            </a:r>
            <a:r>
              <a:rPr u="none" spc="10" dirty="0">
                <a:solidFill>
                  <a:srgbClr val="4D4D4B"/>
                </a:solidFill>
              </a:rPr>
              <a:t> </a:t>
            </a:r>
            <a:r>
              <a:rPr u="none" spc="-5" dirty="0">
                <a:solidFill>
                  <a:srgbClr val="4D4D4B"/>
                </a:solidFill>
              </a:rPr>
              <a:t>Center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19506" y="962025"/>
            <a:ext cx="5501640" cy="222059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7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4D4D4B"/>
                </a:solidFill>
                <a:latin typeface="Arial"/>
                <a:cs typeface="Arial"/>
              </a:rPr>
              <a:t>Account </a:t>
            </a:r>
            <a:r>
              <a:rPr sz="2400" dirty="0">
                <a:solidFill>
                  <a:srgbClr val="4D4D4B"/>
                </a:solidFill>
                <a:latin typeface="Arial"/>
                <a:cs typeface="Arial"/>
              </a:rPr>
              <a:t>Issues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4D4D4B"/>
                </a:solidFill>
                <a:latin typeface="Arial"/>
                <a:cs typeface="Arial"/>
              </a:rPr>
              <a:t>Billing</a:t>
            </a:r>
            <a:r>
              <a:rPr sz="2400" spc="40" dirty="0">
                <a:solidFill>
                  <a:srgbClr val="4D4D4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D4D4B"/>
                </a:solidFill>
                <a:latin typeface="Arial"/>
                <a:cs typeface="Arial"/>
              </a:rPr>
              <a:t>Enquires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4D4D4B"/>
                </a:solidFill>
                <a:latin typeface="Arial"/>
                <a:cs typeface="Arial"/>
              </a:rPr>
              <a:t>Service Limit</a:t>
            </a:r>
            <a:r>
              <a:rPr sz="2400" spc="15" dirty="0">
                <a:solidFill>
                  <a:srgbClr val="4D4D4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D4D4B"/>
                </a:solidFill>
                <a:latin typeface="Arial"/>
                <a:cs typeface="Arial"/>
              </a:rPr>
              <a:t>Changes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4D4D4B"/>
              </a:buClr>
              <a:buFont typeface="Arial"/>
              <a:buChar char="•"/>
            </a:pPr>
            <a:endParaRPr sz="35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2400" spc="-35" dirty="0">
                <a:solidFill>
                  <a:srgbClr val="4D4D4B"/>
                </a:solidFill>
                <a:latin typeface="Arial"/>
                <a:cs typeface="Arial"/>
              </a:rPr>
              <a:t>Technical </a:t>
            </a:r>
            <a:r>
              <a:rPr sz="2400" spc="-5" dirty="0">
                <a:solidFill>
                  <a:srgbClr val="4D4D4B"/>
                </a:solidFill>
                <a:latin typeface="Arial"/>
                <a:cs typeface="Arial"/>
              </a:rPr>
              <a:t>Support </a:t>
            </a:r>
            <a:r>
              <a:rPr sz="2400" dirty="0">
                <a:solidFill>
                  <a:srgbClr val="4D4D4B"/>
                </a:solidFill>
                <a:latin typeface="Arial"/>
                <a:cs typeface="Arial"/>
              </a:rPr>
              <a:t>– </a:t>
            </a:r>
            <a:r>
              <a:rPr sz="2400" spc="-5" dirty="0">
                <a:solidFill>
                  <a:srgbClr val="4D4D4B"/>
                </a:solidFill>
                <a:latin typeface="Arial"/>
                <a:cs typeface="Arial"/>
              </a:rPr>
              <a:t>Part </a:t>
            </a:r>
            <a:r>
              <a:rPr sz="2400" dirty="0">
                <a:solidFill>
                  <a:srgbClr val="4D4D4B"/>
                </a:solidFill>
                <a:latin typeface="Arial"/>
                <a:cs typeface="Arial"/>
              </a:rPr>
              <a:t>of </a:t>
            </a:r>
            <a:r>
              <a:rPr sz="2400" spc="-5" dirty="0">
                <a:solidFill>
                  <a:srgbClr val="4D4D4B"/>
                </a:solidFill>
                <a:latin typeface="Arial"/>
                <a:cs typeface="Arial"/>
              </a:rPr>
              <a:t>paid</a:t>
            </a:r>
            <a:r>
              <a:rPr sz="2400" spc="50" dirty="0">
                <a:solidFill>
                  <a:srgbClr val="4D4D4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D4D4B"/>
                </a:solidFill>
                <a:latin typeface="Arial"/>
                <a:cs typeface="Arial"/>
              </a:rPr>
              <a:t>plans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640090" y="4426334"/>
            <a:ext cx="6121400" cy="685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9110" y="4198721"/>
            <a:ext cx="64008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u="heavy" spc="-5" dirty="0">
                <a:solidFill>
                  <a:srgbClr val="686CEA"/>
                </a:solidFill>
                <a:uFill>
                  <a:solidFill>
                    <a:srgbClr val="686CEA"/>
                  </a:solidFill>
                </a:uFill>
                <a:latin typeface="Arial"/>
                <a:cs typeface="Arial"/>
                <a:hlinkClick r:id="rId2"/>
              </a:rPr>
              <a:t>https://docs.aws.amazon.com/general/latest/gr/aws_service_limits.html </a:t>
            </a:r>
            <a:r>
              <a:rPr sz="1600" spc="-5" dirty="0">
                <a:solidFill>
                  <a:srgbClr val="686CEA"/>
                </a:solidFill>
                <a:latin typeface="Arial"/>
                <a:cs typeface="Arial"/>
              </a:rPr>
              <a:t> </a:t>
            </a:r>
            <a:r>
              <a:rPr sz="1600" u="heavy" spc="-5" dirty="0">
                <a:solidFill>
                  <a:srgbClr val="686CEA"/>
                </a:solidFill>
                <a:uFill>
                  <a:solidFill>
                    <a:srgbClr val="686CEA"/>
                  </a:solidFill>
                </a:uFill>
                <a:latin typeface="Arial"/>
                <a:cs typeface="Arial"/>
                <a:hlinkClick r:id="rId3"/>
              </a:rPr>
              <a:t>https://docs.aws.amazon.com/general/latest/gr/sagemaker.html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105048" y="4449652"/>
            <a:ext cx="6038951" cy="685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5544" y="139065"/>
            <a:ext cx="477710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u="none" spc="-5" dirty="0">
                <a:solidFill>
                  <a:srgbClr val="4D4D4B"/>
                </a:solidFill>
              </a:rPr>
              <a:t>Billing Alert - Best</a:t>
            </a:r>
            <a:r>
              <a:rPr u="none" spc="-65" dirty="0">
                <a:solidFill>
                  <a:srgbClr val="4D4D4B"/>
                </a:solidFill>
              </a:rPr>
              <a:t> </a:t>
            </a:r>
            <a:r>
              <a:rPr u="none" spc="-5" dirty="0">
                <a:solidFill>
                  <a:srgbClr val="4D4D4B"/>
                </a:solidFill>
              </a:rPr>
              <a:t>Practices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19506" y="1035177"/>
            <a:ext cx="7901305" cy="25133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100965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4D4D4B"/>
                </a:solidFill>
                <a:latin typeface="Arial"/>
                <a:cs typeface="Arial"/>
              </a:rPr>
              <a:t>Enable billing </a:t>
            </a:r>
            <a:r>
              <a:rPr sz="2400" dirty="0">
                <a:solidFill>
                  <a:srgbClr val="4D4D4B"/>
                </a:solidFill>
                <a:latin typeface="Arial"/>
                <a:cs typeface="Arial"/>
              </a:rPr>
              <a:t>access to </a:t>
            </a:r>
            <a:r>
              <a:rPr sz="2400" spc="-5" dirty="0">
                <a:solidFill>
                  <a:srgbClr val="4D4D4B"/>
                </a:solidFill>
                <a:latin typeface="Arial"/>
                <a:cs typeface="Arial"/>
              </a:rPr>
              <a:t>authorized users </a:t>
            </a:r>
            <a:r>
              <a:rPr sz="2400" spc="-10" dirty="0">
                <a:solidFill>
                  <a:srgbClr val="4D4D4B"/>
                </a:solidFill>
                <a:latin typeface="Arial"/>
                <a:cs typeface="Arial"/>
              </a:rPr>
              <a:t>in </a:t>
            </a:r>
            <a:r>
              <a:rPr sz="2400" spc="-5" dirty="0">
                <a:solidFill>
                  <a:srgbClr val="4D4D4B"/>
                </a:solidFill>
                <a:latin typeface="Arial"/>
                <a:cs typeface="Arial"/>
              </a:rPr>
              <a:t>your  account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4D4D4B"/>
                </a:solidFill>
                <a:latin typeface="Arial"/>
                <a:cs typeface="Arial"/>
              </a:rPr>
              <a:t>Configure </a:t>
            </a:r>
            <a:r>
              <a:rPr sz="2400" dirty="0">
                <a:solidFill>
                  <a:srgbClr val="4D4D4B"/>
                </a:solidFill>
                <a:latin typeface="Arial"/>
                <a:cs typeface="Arial"/>
              </a:rPr>
              <a:t>Free </a:t>
            </a:r>
            <a:r>
              <a:rPr sz="2400" spc="-30" dirty="0">
                <a:solidFill>
                  <a:srgbClr val="4D4D4B"/>
                </a:solidFill>
                <a:latin typeface="Arial"/>
                <a:cs typeface="Arial"/>
              </a:rPr>
              <a:t>Tier</a:t>
            </a:r>
            <a:r>
              <a:rPr sz="2400" spc="-155" dirty="0">
                <a:solidFill>
                  <a:srgbClr val="4D4D4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D4D4B"/>
                </a:solidFill>
                <a:latin typeface="Arial"/>
                <a:cs typeface="Arial"/>
              </a:rPr>
              <a:t>Alerts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4D4D4B"/>
                </a:solidFill>
                <a:latin typeface="Arial"/>
                <a:cs typeface="Arial"/>
              </a:rPr>
              <a:t>Enable billing data collection </a:t>
            </a:r>
            <a:r>
              <a:rPr sz="2400" dirty="0">
                <a:solidFill>
                  <a:srgbClr val="4D4D4B"/>
                </a:solidFill>
                <a:latin typeface="Arial"/>
                <a:cs typeface="Arial"/>
              </a:rPr>
              <a:t>for </a:t>
            </a:r>
            <a:r>
              <a:rPr sz="2400" spc="-15" dirty="0">
                <a:solidFill>
                  <a:srgbClr val="4D4D4B"/>
                </a:solidFill>
                <a:latin typeface="Arial"/>
                <a:cs typeface="Arial"/>
              </a:rPr>
              <a:t>CloudWatch</a:t>
            </a:r>
            <a:r>
              <a:rPr sz="2400" spc="160" dirty="0">
                <a:solidFill>
                  <a:srgbClr val="4D4D4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D4D4B"/>
                </a:solidFill>
                <a:latin typeface="Arial"/>
                <a:cs typeface="Arial"/>
              </a:rPr>
              <a:t>monitoring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4D4D4B"/>
                </a:solidFill>
                <a:latin typeface="Arial"/>
                <a:cs typeface="Arial"/>
              </a:rPr>
              <a:t>Configure Billing Alarms </a:t>
            </a:r>
            <a:r>
              <a:rPr sz="2400" dirty="0">
                <a:solidFill>
                  <a:srgbClr val="4D4D4B"/>
                </a:solidFill>
                <a:latin typeface="Arial"/>
                <a:cs typeface="Arial"/>
              </a:rPr>
              <a:t>with</a:t>
            </a:r>
            <a:r>
              <a:rPr sz="2400" spc="-50" dirty="0">
                <a:solidFill>
                  <a:srgbClr val="4D4D4B"/>
                </a:solidFill>
                <a:latin typeface="Arial"/>
                <a:cs typeface="Arial"/>
              </a:rPr>
              <a:t> </a:t>
            </a:r>
            <a:r>
              <a:rPr sz="2400" spc="-15" dirty="0">
                <a:solidFill>
                  <a:srgbClr val="4D4D4B"/>
                </a:solidFill>
                <a:latin typeface="Arial"/>
                <a:cs typeface="Arial"/>
              </a:rPr>
              <a:t>CloudWatch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4D4D4B"/>
                </a:solidFill>
                <a:latin typeface="Arial"/>
                <a:cs typeface="Arial"/>
              </a:rPr>
              <a:t>Configure </a:t>
            </a:r>
            <a:r>
              <a:rPr sz="2400" spc="-30" dirty="0">
                <a:solidFill>
                  <a:srgbClr val="4D4D4B"/>
                </a:solidFill>
                <a:latin typeface="Arial"/>
                <a:cs typeface="Arial"/>
              </a:rPr>
              <a:t>AWS</a:t>
            </a:r>
            <a:r>
              <a:rPr sz="2400" spc="-120" dirty="0">
                <a:solidFill>
                  <a:srgbClr val="4D4D4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D4D4B"/>
                </a:solidFill>
                <a:latin typeface="Arial"/>
                <a:cs typeface="Arial"/>
              </a:rPr>
              <a:t>Budget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664233" y="4402185"/>
            <a:ext cx="6121400" cy="685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5544" y="23571"/>
            <a:ext cx="25209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u="none" spc="-5" dirty="0">
                <a:solidFill>
                  <a:srgbClr val="4D4D4B"/>
                </a:solidFill>
              </a:rPr>
              <a:t>User</a:t>
            </a:r>
            <a:r>
              <a:rPr u="none" spc="-150" dirty="0">
                <a:solidFill>
                  <a:srgbClr val="4D4D4B"/>
                </a:solidFill>
              </a:rPr>
              <a:t> </a:t>
            </a:r>
            <a:r>
              <a:rPr u="none" spc="-5" dirty="0">
                <a:solidFill>
                  <a:srgbClr val="4D4D4B"/>
                </a:solidFill>
              </a:rPr>
              <a:t>Accounts</a:t>
            </a:r>
          </a:p>
        </p:txBody>
      </p:sp>
      <p:sp>
        <p:nvSpPr>
          <p:cNvPr id="3" name="object 3"/>
          <p:cNvSpPr/>
          <p:nvPr/>
        </p:nvSpPr>
        <p:spPr>
          <a:xfrm>
            <a:off x="2299716" y="3934104"/>
            <a:ext cx="6610984" cy="640080"/>
          </a:xfrm>
          <a:custGeom>
            <a:avLst/>
            <a:gdLst/>
            <a:ahLst/>
            <a:cxnLst/>
            <a:rect l="l" t="t" r="r" b="b"/>
            <a:pathLst>
              <a:path w="6610984" h="640079">
                <a:moveTo>
                  <a:pt x="6610477" y="0"/>
                </a:moveTo>
                <a:lnTo>
                  <a:pt x="0" y="0"/>
                </a:lnTo>
                <a:lnTo>
                  <a:pt x="0" y="640080"/>
                </a:lnTo>
                <a:lnTo>
                  <a:pt x="6610477" y="640080"/>
                </a:lnTo>
                <a:lnTo>
                  <a:pt x="6610477" y="0"/>
                </a:lnTo>
                <a:close/>
              </a:path>
            </a:pathLst>
          </a:custGeom>
          <a:solidFill>
            <a:srgbClr val="E7EB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27571" y="539369"/>
          <a:ext cx="8676005" cy="402846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656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10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Account/User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C67AD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Purpose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C67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spc="-10" dirty="0">
                          <a:solidFill>
                            <a:srgbClr val="464646"/>
                          </a:solidFill>
                          <a:latin typeface="Arial"/>
                          <a:cs typeface="Arial"/>
                        </a:rPr>
                        <a:t>Root</a:t>
                      </a:r>
                      <a:r>
                        <a:rPr sz="1800" spc="-100" dirty="0">
                          <a:solidFill>
                            <a:srgbClr val="46464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solidFill>
                            <a:srgbClr val="464646"/>
                          </a:solidFill>
                          <a:latin typeface="Arial"/>
                          <a:cs typeface="Arial"/>
                        </a:rPr>
                        <a:t>Account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600" spc="-5" dirty="0">
                          <a:solidFill>
                            <a:srgbClr val="464646"/>
                          </a:solidFill>
                          <a:latin typeface="Arial"/>
                          <a:cs typeface="Arial"/>
                        </a:rPr>
                        <a:t>(Highest</a:t>
                      </a:r>
                      <a:r>
                        <a:rPr sz="1600" spc="-15" dirty="0">
                          <a:solidFill>
                            <a:srgbClr val="46464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solidFill>
                            <a:srgbClr val="464646"/>
                          </a:solidFill>
                          <a:latin typeface="Arial"/>
                          <a:cs typeface="Arial"/>
                        </a:rPr>
                        <a:t>Privilege)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2E2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0"/>
                        </a:spcBef>
                        <a:tabLst>
                          <a:tab pos="3062605" algn="l"/>
                        </a:tabLst>
                      </a:pPr>
                      <a:r>
                        <a:rPr sz="1800" spc="-5" dirty="0">
                          <a:solidFill>
                            <a:srgbClr val="464646"/>
                          </a:solidFill>
                          <a:latin typeface="Arial"/>
                          <a:cs typeface="Arial"/>
                        </a:rPr>
                        <a:t>Responsible </a:t>
                      </a:r>
                      <a:r>
                        <a:rPr sz="1800" dirty="0">
                          <a:solidFill>
                            <a:srgbClr val="464646"/>
                          </a:solidFill>
                          <a:latin typeface="Arial"/>
                          <a:cs typeface="Arial"/>
                        </a:rPr>
                        <a:t>for</a:t>
                      </a:r>
                      <a:r>
                        <a:rPr sz="1800" spc="20" dirty="0">
                          <a:solidFill>
                            <a:srgbClr val="46464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0" dirty="0">
                          <a:solidFill>
                            <a:srgbClr val="464646"/>
                          </a:solidFill>
                          <a:latin typeface="Arial"/>
                          <a:cs typeface="Arial"/>
                        </a:rPr>
                        <a:t>paying</a:t>
                      </a:r>
                      <a:r>
                        <a:rPr sz="1800" spc="45" dirty="0">
                          <a:solidFill>
                            <a:srgbClr val="46464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solidFill>
                            <a:srgbClr val="464646"/>
                          </a:solidFill>
                          <a:latin typeface="Arial"/>
                          <a:cs typeface="Arial"/>
                        </a:rPr>
                        <a:t>bills.	Sign-in</a:t>
                      </a:r>
                      <a:r>
                        <a:rPr sz="1800" dirty="0">
                          <a:solidFill>
                            <a:srgbClr val="46464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solidFill>
                            <a:srgbClr val="464646"/>
                          </a:solidFill>
                          <a:latin typeface="Arial"/>
                          <a:cs typeface="Arial"/>
                        </a:rPr>
                        <a:t>at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91440" marR="398907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u="heavy" dirty="0">
                          <a:solidFill>
                            <a:srgbClr val="686CEA"/>
                          </a:solidFill>
                          <a:uFill>
                            <a:solidFill>
                              <a:srgbClr val="686CEA"/>
                            </a:solidFill>
                          </a:uFill>
                          <a:latin typeface="Arial"/>
                          <a:cs typeface="Arial"/>
                          <a:hlinkClick r:id="rId2"/>
                        </a:rPr>
                        <a:t>https:/</a:t>
                      </a:r>
                      <a:r>
                        <a:rPr sz="1800" u="heavy" spc="5" dirty="0">
                          <a:solidFill>
                            <a:srgbClr val="686CEA"/>
                          </a:solidFill>
                          <a:uFill>
                            <a:solidFill>
                              <a:srgbClr val="686CEA"/>
                            </a:solidFill>
                          </a:uFill>
                          <a:latin typeface="Arial"/>
                          <a:cs typeface="Arial"/>
                          <a:hlinkClick r:id="rId2"/>
                        </a:rPr>
                        <a:t>/</a:t>
                      </a:r>
                      <a:r>
                        <a:rPr sz="1800" u="heavy" dirty="0">
                          <a:solidFill>
                            <a:srgbClr val="686CEA"/>
                          </a:solidFill>
                          <a:uFill>
                            <a:solidFill>
                              <a:srgbClr val="686CEA"/>
                            </a:solidFill>
                          </a:uFill>
                          <a:latin typeface="Arial"/>
                          <a:cs typeface="Arial"/>
                          <a:hlinkClick r:id="rId2"/>
                        </a:rPr>
                        <a:t>a</a:t>
                      </a:r>
                      <a:r>
                        <a:rPr sz="1800" u="heavy" spc="-45" dirty="0">
                          <a:solidFill>
                            <a:srgbClr val="686CEA"/>
                          </a:solidFill>
                          <a:uFill>
                            <a:solidFill>
                              <a:srgbClr val="686CEA"/>
                            </a:solidFill>
                          </a:uFill>
                          <a:latin typeface="Arial"/>
                          <a:cs typeface="Arial"/>
                          <a:hlinkClick r:id="rId2"/>
                        </a:rPr>
                        <a:t>w</a:t>
                      </a:r>
                      <a:r>
                        <a:rPr sz="1800" u="heavy" dirty="0">
                          <a:solidFill>
                            <a:srgbClr val="686CEA"/>
                          </a:solidFill>
                          <a:uFill>
                            <a:solidFill>
                              <a:srgbClr val="686CEA"/>
                            </a:solidFill>
                          </a:uFill>
                          <a:latin typeface="Arial"/>
                          <a:cs typeface="Arial"/>
                          <a:hlinkClick r:id="rId2"/>
                        </a:rPr>
                        <a:t>s.am</a:t>
                      </a:r>
                      <a:r>
                        <a:rPr sz="1800" u="heavy" spc="-10" dirty="0">
                          <a:solidFill>
                            <a:srgbClr val="686CEA"/>
                          </a:solidFill>
                          <a:uFill>
                            <a:solidFill>
                              <a:srgbClr val="686CEA"/>
                            </a:solidFill>
                          </a:uFill>
                          <a:latin typeface="Arial"/>
                          <a:cs typeface="Arial"/>
                          <a:hlinkClick r:id="rId2"/>
                        </a:rPr>
                        <a:t>a</a:t>
                      </a:r>
                      <a:r>
                        <a:rPr sz="1800" u="heavy" dirty="0">
                          <a:solidFill>
                            <a:srgbClr val="686CEA"/>
                          </a:solidFill>
                          <a:uFill>
                            <a:solidFill>
                              <a:srgbClr val="686CEA"/>
                            </a:solidFill>
                          </a:uFill>
                          <a:latin typeface="Arial"/>
                          <a:cs typeface="Arial"/>
                          <a:hlinkClick r:id="rId2"/>
                        </a:rPr>
                        <a:t>zo</a:t>
                      </a:r>
                      <a:r>
                        <a:rPr sz="1800" u="heavy" spc="-10" dirty="0">
                          <a:solidFill>
                            <a:srgbClr val="686CEA"/>
                          </a:solidFill>
                          <a:uFill>
                            <a:solidFill>
                              <a:srgbClr val="686CEA"/>
                            </a:solidFill>
                          </a:uFill>
                          <a:latin typeface="Arial"/>
                          <a:cs typeface="Arial"/>
                          <a:hlinkClick r:id="rId2"/>
                        </a:rPr>
                        <a:t>n</a:t>
                      </a:r>
                      <a:r>
                        <a:rPr sz="1800" u="heavy" dirty="0">
                          <a:solidFill>
                            <a:srgbClr val="686CEA"/>
                          </a:solidFill>
                          <a:uFill>
                            <a:solidFill>
                              <a:srgbClr val="686CEA"/>
                            </a:solidFill>
                          </a:uFill>
                          <a:latin typeface="Arial"/>
                          <a:cs typeface="Arial"/>
                          <a:hlinkClick r:id="rId2"/>
                        </a:rPr>
                        <a:t>.com/ </a:t>
                      </a:r>
                      <a:r>
                        <a:rPr sz="1800" dirty="0">
                          <a:solidFill>
                            <a:srgbClr val="686CEA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solidFill>
                            <a:srgbClr val="464646"/>
                          </a:solidFill>
                          <a:latin typeface="Arial"/>
                          <a:cs typeface="Arial"/>
                        </a:rPr>
                        <a:t>Enable</a:t>
                      </a:r>
                      <a:r>
                        <a:rPr sz="1800" dirty="0">
                          <a:solidFill>
                            <a:srgbClr val="46464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35" dirty="0">
                          <a:solidFill>
                            <a:srgbClr val="464646"/>
                          </a:solidFill>
                          <a:latin typeface="Arial"/>
                          <a:cs typeface="Arial"/>
                        </a:rPr>
                        <a:t>MFA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2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630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10" dirty="0">
                          <a:solidFill>
                            <a:srgbClr val="464646"/>
                          </a:solidFill>
                          <a:latin typeface="Arial"/>
                          <a:cs typeface="Arial"/>
                        </a:rPr>
                        <a:t>my_admin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1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solidFill>
                            <a:srgbClr val="464646"/>
                          </a:solidFill>
                          <a:latin typeface="Arial"/>
                          <a:cs typeface="Arial"/>
                        </a:rPr>
                        <a:t>IAM </a:t>
                      </a:r>
                      <a:r>
                        <a:rPr sz="1800" spc="-5" dirty="0">
                          <a:solidFill>
                            <a:srgbClr val="464646"/>
                          </a:solidFill>
                          <a:latin typeface="Arial"/>
                          <a:cs typeface="Arial"/>
                        </a:rPr>
                        <a:t>User </a:t>
                      </a:r>
                      <a:r>
                        <a:rPr sz="1800" spc="-15" dirty="0">
                          <a:solidFill>
                            <a:srgbClr val="464646"/>
                          </a:solidFill>
                          <a:latin typeface="Arial"/>
                          <a:cs typeface="Arial"/>
                        </a:rPr>
                        <a:t>with </a:t>
                      </a:r>
                      <a:r>
                        <a:rPr sz="1800" spc="-5" dirty="0">
                          <a:solidFill>
                            <a:srgbClr val="464646"/>
                          </a:solidFill>
                          <a:latin typeface="Arial"/>
                          <a:cs typeface="Arial"/>
                        </a:rPr>
                        <a:t>administrative</a:t>
                      </a:r>
                      <a:r>
                        <a:rPr sz="1800" spc="65" dirty="0">
                          <a:solidFill>
                            <a:srgbClr val="46464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solidFill>
                            <a:srgbClr val="464646"/>
                          </a:solidFill>
                          <a:latin typeface="Arial"/>
                          <a:cs typeface="Arial"/>
                        </a:rPr>
                        <a:t>access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850">
                        <a:latin typeface="Times New Roman"/>
                        <a:cs typeface="Times New Roman"/>
                      </a:endParaRPr>
                    </a:p>
                    <a:p>
                      <a:pPr marL="91440" marR="1196975">
                        <a:lnSpc>
                          <a:spcPct val="100000"/>
                        </a:lnSpc>
                      </a:pPr>
                      <a:r>
                        <a:rPr sz="1800" u="heavy" spc="-5" dirty="0">
                          <a:solidFill>
                            <a:srgbClr val="464646"/>
                          </a:solidFill>
                          <a:uFill>
                            <a:solidFill>
                              <a:srgbClr val="464646"/>
                            </a:solidFill>
                          </a:uFill>
                          <a:latin typeface="Arial"/>
                          <a:cs typeface="Arial"/>
                        </a:rPr>
                        <a:t>Sign-in Link </a:t>
                      </a:r>
                      <a:r>
                        <a:rPr sz="1800" spc="-5" dirty="0">
                          <a:solidFill>
                            <a:srgbClr val="464646"/>
                          </a:solidFill>
                          <a:latin typeface="Arial"/>
                          <a:cs typeface="Arial"/>
                        </a:rPr>
                        <a:t> https://&lt;AccountId&gt;.signin.aws.amazon.com/console  https://&lt;Alias&gt;.signin.aws.amazon.com/console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10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solidFill>
                            <a:srgbClr val="464646"/>
                          </a:solidFill>
                          <a:latin typeface="Arial"/>
                          <a:cs typeface="Arial"/>
                        </a:rPr>
                        <a:t>ml_user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2E2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108077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solidFill>
                            <a:srgbClr val="464646"/>
                          </a:solidFill>
                          <a:latin typeface="Arial"/>
                          <a:cs typeface="Arial"/>
                        </a:rPr>
                        <a:t>Administrative user </a:t>
                      </a:r>
                      <a:r>
                        <a:rPr sz="1800" dirty="0">
                          <a:solidFill>
                            <a:srgbClr val="464646"/>
                          </a:solidFill>
                          <a:latin typeface="Arial"/>
                          <a:cs typeface="Arial"/>
                        </a:rPr>
                        <a:t>– </a:t>
                      </a:r>
                      <a:r>
                        <a:rPr sz="1800" spc="-5" dirty="0">
                          <a:solidFill>
                            <a:srgbClr val="464646"/>
                          </a:solidFill>
                          <a:latin typeface="Arial"/>
                          <a:cs typeface="Arial"/>
                        </a:rPr>
                        <a:t>Maintained </a:t>
                      </a:r>
                      <a:r>
                        <a:rPr sz="1800" dirty="0">
                          <a:solidFill>
                            <a:srgbClr val="464646"/>
                          </a:solidFill>
                          <a:latin typeface="Arial"/>
                          <a:cs typeface="Arial"/>
                        </a:rPr>
                        <a:t>for </a:t>
                      </a:r>
                      <a:r>
                        <a:rPr sz="1800" spc="-5" dirty="0">
                          <a:solidFill>
                            <a:srgbClr val="464646"/>
                          </a:solidFill>
                          <a:latin typeface="Arial"/>
                          <a:cs typeface="Arial"/>
                        </a:rPr>
                        <a:t>course </a:t>
                      </a:r>
                      <a:r>
                        <a:rPr sz="1800" spc="-10" dirty="0">
                          <a:solidFill>
                            <a:srgbClr val="464646"/>
                          </a:solidFill>
                          <a:latin typeface="Arial"/>
                          <a:cs typeface="Arial"/>
                        </a:rPr>
                        <a:t>backward  </a:t>
                      </a:r>
                      <a:r>
                        <a:rPr sz="1800" spc="-5" dirty="0">
                          <a:solidFill>
                            <a:srgbClr val="464646"/>
                          </a:solidFill>
                          <a:latin typeface="Arial"/>
                          <a:cs typeface="Arial"/>
                        </a:rPr>
                        <a:t>compatibility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2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007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solidFill>
                            <a:srgbClr val="464646"/>
                          </a:solidFill>
                          <a:latin typeface="Arial"/>
                          <a:cs typeface="Arial"/>
                        </a:rPr>
                        <a:t>ml_user_predict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1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solidFill>
                            <a:srgbClr val="464646"/>
                          </a:solidFill>
                          <a:latin typeface="Arial"/>
                          <a:cs typeface="Arial"/>
                        </a:rPr>
                        <a:t>Limited privilege </a:t>
                      </a:r>
                      <a:r>
                        <a:rPr sz="1800" dirty="0">
                          <a:solidFill>
                            <a:srgbClr val="464646"/>
                          </a:solidFill>
                          <a:latin typeface="Arial"/>
                          <a:cs typeface="Arial"/>
                        </a:rPr>
                        <a:t>– </a:t>
                      </a:r>
                      <a:r>
                        <a:rPr sz="1800" spc="-5" dirty="0">
                          <a:solidFill>
                            <a:srgbClr val="464646"/>
                          </a:solidFill>
                          <a:latin typeface="Arial"/>
                          <a:cs typeface="Arial"/>
                        </a:rPr>
                        <a:t>Read only access </a:t>
                      </a:r>
                      <a:r>
                        <a:rPr sz="1800" dirty="0">
                          <a:solidFill>
                            <a:srgbClr val="464646"/>
                          </a:solidFill>
                          <a:latin typeface="Arial"/>
                          <a:cs typeface="Arial"/>
                        </a:rPr>
                        <a:t>to </a:t>
                      </a:r>
                      <a:r>
                        <a:rPr sz="1800" spc="-15" dirty="0">
                          <a:solidFill>
                            <a:srgbClr val="464646"/>
                          </a:solidFill>
                          <a:latin typeface="Arial"/>
                          <a:cs typeface="Arial"/>
                        </a:rPr>
                        <a:t>SageMaker,</a:t>
                      </a:r>
                      <a:r>
                        <a:rPr sz="1800" spc="75" dirty="0">
                          <a:solidFill>
                            <a:srgbClr val="46464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solidFill>
                            <a:srgbClr val="464646"/>
                          </a:solidFill>
                          <a:latin typeface="Arial"/>
                          <a:cs typeface="Arial"/>
                        </a:rPr>
                        <a:t>Invoke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800" spc="-5" dirty="0">
                          <a:solidFill>
                            <a:srgbClr val="464646"/>
                          </a:solidFill>
                          <a:latin typeface="Arial"/>
                          <a:cs typeface="Arial"/>
                        </a:rPr>
                        <a:t>Prediction, </a:t>
                      </a:r>
                      <a:r>
                        <a:rPr sz="1800" dirty="0">
                          <a:solidFill>
                            <a:srgbClr val="464646"/>
                          </a:solidFill>
                          <a:latin typeface="Arial"/>
                          <a:cs typeface="Arial"/>
                        </a:rPr>
                        <a:t>S3 </a:t>
                      </a:r>
                      <a:r>
                        <a:rPr sz="1800" spc="-5" dirty="0">
                          <a:solidFill>
                            <a:srgbClr val="464646"/>
                          </a:solidFill>
                          <a:latin typeface="Arial"/>
                          <a:cs typeface="Arial"/>
                        </a:rPr>
                        <a:t>Read only</a:t>
                      </a:r>
                      <a:r>
                        <a:rPr sz="1800" spc="25" dirty="0">
                          <a:solidFill>
                            <a:srgbClr val="46464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solidFill>
                            <a:srgbClr val="464646"/>
                          </a:solidFill>
                          <a:latin typeface="Arial"/>
                          <a:cs typeface="Arial"/>
                        </a:rPr>
                        <a:t>access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2638221" y="4426333"/>
            <a:ext cx="6121400" cy="685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686CEA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405</Words>
  <Application>Microsoft Office PowerPoint</Application>
  <PresentationFormat>On-screen Show (16:9)</PresentationFormat>
  <Paragraphs>82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Carlito</vt:lpstr>
      <vt:lpstr>Times New Roman</vt:lpstr>
      <vt:lpstr>Office Theme</vt:lpstr>
      <vt:lpstr>AWS Housekeeping</vt:lpstr>
      <vt:lpstr>Hands-on Experience</vt:lpstr>
      <vt:lpstr>Three Types of Offers</vt:lpstr>
      <vt:lpstr>Billing</vt:lpstr>
      <vt:lpstr>Billing</vt:lpstr>
      <vt:lpstr>Free Support Center</vt:lpstr>
      <vt:lpstr>PowerPoint Presentation</vt:lpstr>
      <vt:lpstr>Billing Alert - Best Practices</vt:lpstr>
      <vt:lpstr>User Accounts</vt:lpstr>
      <vt:lpstr>MFA Setup</vt:lpstr>
      <vt:lpstr>AWS Command Line Interface (CLI)</vt:lpstr>
      <vt:lpstr>Summary</vt:lpstr>
      <vt:lpstr>Chandra Lingam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SageMaker, AI and Machine Learning</dc:title>
  <dc:creator>ouraccount</dc:creator>
  <cp:lastModifiedBy>RAVI</cp:lastModifiedBy>
  <cp:revision>1</cp:revision>
  <dcterms:created xsi:type="dcterms:W3CDTF">2020-06-28T09:41:52Z</dcterms:created>
  <dcterms:modified xsi:type="dcterms:W3CDTF">2021-06-04T15:41:58Z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2020-02-01T00:00:00Z</vt:filetime>
  </property>
  <property fmtid="{D5CDD505-2E9C-101B-9397-08002B2CF9AE}" pid="3" name="Creator">
    <vt:lpwstr>Microsoft® PowerPoint® for Office 365</vt:lpwstr>
  </property>
  <property fmtid="{D5CDD505-2E9C-101B-9397-08002B2CF9AE}" pid="4" name="LastSaved">
    <vt:filetime>2020-06-28T00:00:00Z</vt:filetime>
  </property>
</Properties>
</file>