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32"/>
  </p:notesMasterIdLst>
  <p:handoutMasterIdLst>
    <p:handoutMasterId r:id="rId33"/>
  </p:handoutMasterIdLst>
  <p:sldIdLst>
    <p:sldId id="256" r:id="rId2"/>
    <p:sldId id="304" r:id="rId3"/>
    <p:sldId id="305" r:id="rId4"/>
    <p:sldId id="297" r:id="rId5"/>
    <p:sldId id="270" r:id="rId6"/>
    <p:sldId id="332" r:id="rId7"/>
    <p:sldId id="299" r:id="rId8"/>
    <p:sldId id="300" r:id="rId9"/>
    <p:sldId id="302" r:id="rId10"/>
    <p:sldId id="303" r:id="rId11"/>
    <p:sldId id="331" r:id="rId12"/>
    <p:sldId id="333" r:id="rId13"/>
    <p:sldId id="334" r:id="rId14"/>
    <p:sldId id="335" r:id="rId15"/>
    <p:sldId id="336" r:id="rId16"/>
    <p:sldId id="307" r:id="rId17"/>
    <p:sldId id="327" r:id="rId18"/>
    <p:sldId id="322" r:id="rId19"/>
    <p:sldId id="324" r:id="rId20"/>
    <p:sldId id="325" r:id="rId21"/>
    <p:sldId id="309" r:id="rId22"/>
    <p:sldId id="328" r:id="rId23"/>
    <p:sldId id="329" r:id="rId24"/>
    <p:sldId id="310" r:id="rId25"/>
    <p:sldId id="337" r:id="rId26"/>
    <p:sldId id="338" r:id="rId27"/>
    <p:sldId id="301" r:id="rId28"/>
    <p:sldId id="311" r:id="rId29"/>
    <p:sldId id="312" r:id="rId30"/>
    <p:sldId id="281"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599" autoAdjust="0"/>
  </p:normalViewPr>
  <p:slideViewPr>
    <p:cSldViewPr>
      <p:cViewPr varScale="1">
        <p:scale>
          <a:sx n="72" d="100"/>
          <a:sy n="72" d="100"/>
        </p:scale>
        <p:origin x="420"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12/9/2021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12/9/2021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a:xfrm>
            <a:off x="2415871" y="329308"/>
            <a:ext cx="4972620" cy="309201"/>
          </a:xfrm>
        </p:spPr>
        <p:txBody>
          <a:bodyPr/>
          <a:lstStyle/>
          <a:p>
            <a:endParaRPr lang="en-US" dirty="0"/>
          </a:p>
        </p:txBody>
      </p:sp>
      <p:sp>
        <p:nvSpPr>
          <p:cNvPr id="6" name="Slide Number Placeholder 5"/>
          <p:cNvSpPr>
            <a:spLocks noGrp="1"/>
          </p:cNvSpPr>
          <p:nvPr>
            <p:ph type="sldNum" sz="quarter" idx="12"/>
          </p:nvPr>
        </p:nvSpPr>
        <p:spPr>
          <a:xfrm>
            <a:off x="1437290" y="798973"/>
            <a:ext cx="810808"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772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71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6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40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16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04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452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dirty="0"/>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454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412322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51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9AFE8FB1-0A7A-443E-AAF7-31D4FA1AA312}" type="datetimeFigureOut">
              <a:rPr lang="en-US" smtClean="0"/>
              <a:t>12/9/2021</a:t>
            </a:fld>
            <a:endParaRPr lang="en-US" dirty="0"/>
          </a:p>
        </p:txBody>
      </p:sp>
      <p:sp>
        <p:nvSpPr>
          <p:cNvPr id="6" name="Footer Placeholder 5"/>
          <p:cNvSpPr>
            <a:spLocks noGrp="1"/>
          </p:cNvSpPr>
          <p:nvPr>
            <p:ph type="ftr" sz="quarter" idx="11"/>
          </p:nvPr>
        </p:nvSpPr>
        <p:spPr>
          <a:xfrm>
            <a:off x="1447005" y="318641"/>
            <a:ext cx="5539561" cy="320931"/>
          </a:xfrm>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69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12/9/2021</a:t>
            </a:fld>
            <a:endParaRPr lang="en-US" dirty="0"/>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5BA54BD-C84D-46CE-8B72-31BFB26ABA43}" type="slidenum">
              <a:rPr lang="en-US" smtClean="0"/>
              <a:pPr/>
              <a:t>‹#›</a:t>
            </a:fld>
            <a:endParaRPr lang="en-US" dirty="0"/>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841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3284984"/>
            <a:ext cx="9144000" cy="1296143"/>
          </a:xfrm>
        </p:spPr>
        <p:txBody>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Controlling Mouse Motion Using Eye Tracking </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3852" y="4918221"/>
            <a:ext cx="2664296" cy="1296143"/>
          </a:xfrm>
        </p:spPr>
        <p:txBody>
          <a:bodyPr>
            <a:normAutofit/>
          </a:bodyPr>
          <a:lstStyle/>
          <a:p>
            <a:pPr marL="12700">
              <a:lnSpc>
                <a:spcPts val="2145"/>
              </a:lnSpc>
              <a:spcBef>
                <a:spcPts val="100"/>
              </a:spcBef>
            </a:pPr>
            <a:r>
              <a:rPr lang="en-US" sz="1600" spc="5" dirty="0">
                <a:latin typeface="Times New Roman" panose="02020603050405020304" pitchFamily="18" charset="0"/>
                <a:cs typeface="Times New Roman" panose="02020603050405020304" pitchFamily="18" charset="0"/>
              </a:rPr>
              <a:t>    Under</a:t>
            </a:r>
            <a:r>
              <a:rPr lang="en-US" sz="1600" spc="-7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Guidance:                                                                                                                        </a:t>
            </a:r>
          </a:p>
          <a:p>
            <a:pPr marL="12700">
              <a:lnSpc>
                <a:spcPts val="2145"/>
              </a:lnSpc>
              <a:spcBef>
                <a:spcPts val="10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Sivajyothi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00">
              <a:lnSpc>
                <a:spcPts val="2145"/>
              </a:lnSpc>
              <a:spcBef>
                <a:spcPts val="100"/>
              </a:spcBef>
            </a:pPr>
            <a:r>
              <a:rPr lang="en-US" sz="1800" b="1" dirty="0">
                <a:latin typeface="Times New Roman" panose="02020603050405020304" pitchFamily="18" charset="0"/>
                <a:cs typeface="Times New Roman" panose="02020603050405020304" pitchFamily="18" charset="0"/>
              </a:rPr>
              <a:t>    (Asst.</a:t>
            </a:r>
            <a:r>
              <a:rPr lang="en-US" sz="1800" b="1" spc="-6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Professor)</a:t>
            </a:r>
            <a:endParaRPr lang="en-US" dirty="0">
              <a:latin typeface="+mj-lt"/>
            </a:endParaRPr>
          </a:p>
        </p:txBody>
      </p:sp>
      <p:sp>
        <p:nvSpPr>
          <p:cNvPr id="4" name="TextBox 3">
            <a:extLst>
              <a:ext uri="{FF2B5EF4-FFF2-40B4-BE49-F238E27FC236}">
                <a16:creationId xmlns:a16="http://schemas.microsoft.com/office/drawing/2014/main" id="{0F778642-0C1D-4369-B15D-066A2034838A}"/>
              </a:ext>
            </a:extLst>
          </p:cNvPr>
          <p:cNvSpPr txBox="1"/>
          <p:nvPr/>
        </p:nvSpPr>
        <p:spPr>
          <a:xfrm>
            <a:off x="765820" y="1248142"/>
            <a:ext cx="10297144" cy="1892826"/>
          </a:xfrm>
          <a:prstGeom prst="rect">
            <a:avLst/>
          </a:prstGeom>
          <a:noFill/>
        </p:spPr>
        <p:txBody>
          <a:bodyPr wrap="square" rtlCol="0">
            <a:spAutoFit/>
          </a:bodyPr>
          <a:lstStyle/>
          <a:p>
            <a:pPr marL="575945">
              <a:lnSpc>
                <a:spcPts val="2070"/>
              </a:lnSpc>
              <a:spcBef>
                <a:spcPts val="100"/>
              </a:spcBef>
            </a:pPr>
            <a:r>
              <a:rPr lang="en-US" sz="1600" b="1" spc="20" dirty="0">
                <a:latin typeface="Georgia"/>
                <a:cs typeface="Georgia"/>
              </a:rPr>
              <a:t>                                                      CMR</a:t>
            </a:r>
            <a:r>
              <a:rPr lang="en-US" sz="1600" b="1" spc="-105" dirty="0">
                <a:latin typeface="Georgia"/>
                <a:cs typeface="Georgia"/>
              </a:rPr>
              <a:t> </a:t>
            </a:r>
            <a:r>
              <a:rPr lang="en-US" sz="1600" b="1" spc="10" dirty="0">
                <a:latin typeface="Georgia"/>
                <a:cs typeface="Georgia"/>
              </a:rPr>
              <a:t>TECHNICAL</a:t>
            </a:r>
            <a:r>
              <a:rPr lang="en-US" sz="1600" b="1" spc="-190" dirty="0">
                <a:latin typeface="Georgia"/>
                <a:cs typeface="Georgia"/>
              </a:rPr>
              <a:t> </a:t>
            </a:r>
            <a:r>
              <a:rPr lang="en-US" sz="1600" b="1" spc="20" dirty="0">
                <a:latin typeface="Georgia"/>
                <a:cs typeface="Georgia"/>
              </a:rPr>
              <a:t>CAMPUS</a:t>
            </a:r>
          </a:p>
          <a:p>
            <a:pPr marL="575945">
              <a:lnSpc>
                <a:spcPts val="2070"/>
              </a:lnSpc>
              <a:spcBef>
                <a:spcPts val="100"/>
              </a:spcBef>
            </a:pPr>
            <a:r>
              <a:rPr lang="en-US" sz="1800" dirty="0">
                <a:effectLst/>
                <a:latin typeface="Georgia" panose="02040502050405020303" pitchFamily="18" charset="0"/>
                <a:ea typeface="Times New Roman" panose="02020603050405020304" pitchFamily="18" charset="0"/>
              </a:rPr>
              <a:t>                                                          UGC</a:t>
            </a:r>
            <a:r>
              <a:rPr lang="en-US" sz="1800" spc="6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AUTONOMOUS</a:t>
            </a:r>
            <a:endParaRPr lang="en-US" sz="1600" b="1" spc="-5" dirty="0">
              <a:solidFill>
                <a:srgbClr val="FFFFFF"/>
              </a:solidFill>
              <a:latin typeface="Georgia" panose="02040502050405020303" pitchFamily="18" charset="0"/>
              <a:cs typeface="Calibri"/>
            </a:endParaRPr>
          </a:p>
          <a:p>
            <a:pPr marL="575945">
              <a:lnSpc>
                <a:spcPts val="2070"/>
              </a:lnSpc>
              <a:spcBef>
                <a:spcPts val="100"/>
              </a:spcBef>
            </a:pPr>
            <a:r>
              <a:rPr lang="en-US" sz="1600" b="1" spc="-5" dirty="0">
                <a:latin typeface="Calibri"/>
                <a:cs typeface="Calibri"/>
              </a:rPr>
              <a:t>                                                   DEPARTMENT</a:t>
            </a:r>
            <a:r>
              <a:rPr lang="en-US" sz="1600" b="1" spc="-105" dirty="0">
                <a:latin typeface="Calibri"/>
                <a:cs typeface="Calibri"/>
              </a:rPr>
              <a:t> </a:t>
            </a:r>
            <a:r>
              <a:rPr lang="en-US" sz="1600" b="1" spc="-10" dirty="0">
                <a:latin typeface="Calibri"/>
                <a:cs typeface="Calibri"/>
              </a:rPr>
              <a:t>OF</a:t>
            </a:r>
            <a:r>
              <a:rPr lang="en-US" sz="1600" b="1" spc="-35" dirty="0">
                <a:latin typeface="Calibri"/>
                <a:cs typeface="Calibri"/>
              </a:rPr>
              <a:t> </a:t>
            </a:r>
            <a:r>
              <a:rPr lang="en-US" sz="1600" b="1" spc="5" dirty="0">
                <a:latin typeface="Calibri"/>
                <a:cs typeface="Calibri"/>
              </a:rPr>
              <a:t>INFORMATION TECHNOLOGY</a:t>
            </a:r>
            <a:endParaRPr lang="en-US" sz="1600" dirty="0">
              <a:latin typeface="Calibri"/>
              <a:cs typeface="Calibri"/>
            </a:endParaRPr>
          </a:p>
          <a:p>
            <a:pPr marL="12700" marR="5080" algn="ctr">
              <a:lnSpc>
                <a:spcPts val="1730"/>
              </a:lnSpc>
              <a:spcBef>
                <a:spcPts val="100"/>
              </a:spcBef>
              <a:tabLst>
                <a:tab pos="7551420" algn="l"/>
              </a:tabLst>
            </a:pPr>
            <a:r>
              <a:rPr lang="en-US" sz="1600" spc="-25" dirty="0">
                <a:latin typeface="Calibri"/>
                <a:cs typeface="Calibri"/>
              </a:rPr>
              <a:t>(</a:t>
            </a:r>
            <a:r>
              <a:rPr lang="en-US" sz="1600" spc="-5" dirty="0">
                <a:latin typeface="Calibri"/>
                <a:cs typeface="Calibri"/>
              </a:rPr>
              <a:t>A</a:t>
            </a:r>
            <a:r>
              <a:rPr lang="en-US" sz="1600" spc="15" dirty="0">
                <a:latin typeface="Calibri"/>
                <a:cs typeface="Calibri"/>
              </a:rPr>
              <a:t>cc</a:t>
            </a:r>
            <a:r>
              <a:rPr lang="en-US" sz="1600" spc="-20" dirty="0">
                <a:latin typeface="Calibri"/>
                <a:cs typeface="Calibri"/>
              </a:rPr>
              <a:t>r</a:t>
            </a:r>
            <a:r>
              <a:rPr lang="en-US" sz="1600" spc="-25" dirty="0">
                <a:latin typeface="Calibri"/>
                <a:cs typeface="Calibri"/>
              </a:rPr>
              <a:t>e</a:t>
            </a:r>
            <a:r>
              <a:rPr lang="en-US" sz="1600" spc="5" dirty="0">
                <a:latin typeface="Calibri"/>
                <a:cs typeface="Calibri"/>
              </a:rPr>
              <a:t>d</a:t>
            </a:r>
            <a:r>
              <a:rPr lang="en-US" sz="1600" spc="10" dirty="0">
                <a:latin typeface="Calibri"/>
                <a:cs typeface="Calibri"/>
              </a:rPr>
              <a:t>i</a:t>
            </a:r>
            <a:r>
              <a:rPr lang="en-US" sz="1600" spc="5" dirty="0">
                <a:latin typeface="Calibri"/>
                <a:cs typeface="Calibri"/>
              </a:rPr>
              <a:t>t</a:t>
            </a:r>
            <a:r>
              <a:rPr lang="en-US" sz="1600" spc="-30" dirty="0">
                <a:latin typeface="Calibri"/>
                <a:cs typeface="Calibri"/>
              </a:rPr>
              <a:t>e</a:t>
            </a:r>
            <a:r>
              <a:rPr lang="en-US" sz="1600" spc="10" dirty="0">
                <a:latin typeface="Calibri"/>
                <a:cs typeface="Calibri"/>
              </a:rPr>
              <a:t>d</a:t>
            </a:r>
            <a:r>
              <a:rPr lang="en-US" sz="1600" spc="165" dirty="0">
                <a:latin typeface="Calibri"/>
                <a:cs typeface="Calibri"/>
              </a:rPr>
              <a:t> </a:t>
            </a:r>
            <a:r>
              <a:rPr lang="en-US" sz="1600" spc="5" dirty="0">
                <a:latin typeface="Calibri"/>
                <a:cs typeface="Calibri"/>
              </a:rPr>
              <a:t>b</a:t>
            </a:r>
            <a:r>
              <a:rPr lang="en-US" sz="1600" spc="10" dirty="0">
                <a:latin typeface="Calibri"/>
                <a:cs typeface="Calibri"/>
              </a:rPr>
              <a:t>y</a:t>
            </a:r>
            <a:r>
              <a:rPr lang="en-US" sz="1600" spc="55" dirty="0">
                <a:latin typeface="Calibri"/>
                <a:cs typeface="Calibri"/>
              </a:rPr>
              <a:t> </a:t>
            </a:r>
            <a:r>
              <a:rPr lang="en-US" sz="1600" spc="45" dirty="0">
                <a:latin typeface="Calibri"/>
                <a:cs typeface="Calibri"/>
              </a:rPr>
              <a:t>N</a:t>
            </a:r>
            <a:r>
              <a:rPr lang="en-US" sz="1600" spc="-5" dirty="0">
                <a:latin typeface="Calibri"/>
                <a:cs typeface="Calibri"/>
              </a:rPr>
              <a:t>AAC</a:t>
            </a:r>
            <a:r>
              <a:rPr lang="en-US" sz="1600" spc="5" dirty="0">
                <a:latin typeface="Calibri"/>
                <a:cs typeface="Calibri"/>
              </a:rPr>
              <a:t>,</a:t>
            </a:r>
            <a:r>
              <a:rPr lang="en-US" sz="1600" dirty="0">
                <a:latin typeface="Calibri"/>
                <a:cs typeface="Calibri"/>
              </a:rPr>
              <a:t> </a:t>
            </a:r>
            <a:r>
              <a:rPr lang="en-US" sz="1600" spc="45" dirty="0">
                <a:latin typeface="Calibri"/>
                <a:cs typeface="Calibri"/>
              </a:rPr>
              <a:t>N</a:t>
            </a:r>
            <a:r>
              <a:rPr lang="en-US" sz="1600" spc="-25" dirty="0">
                <a:latin typeface="Calibri"/>
                <a:cs typeface="Calibri"/>
              </a:rPr>
              <a:t>B</a:t>
            </a:r>
            <a:r>
              <a:rPr lang="en-US" sz="1600" spc="-5" dirty="0">
                <a:latin typeface="Calibri"/>
                <a:cs typeface="Calibri"/>
              </a:rPr>
              <a:t>A</a:t>
            </a:r>
            <a:r>
              <a:rPr lang="en-US" sz="1600" spc="5" dirty="0">
                <a:latin typeface="Calibri"/>
                <a:cs typeface="Calibri"/>
              </a:rPr>
              <a:t>,</a:t>
            </a:r>
            <a:r>
              <a:rPr lang="en-US" sz="1600" spc="80" dirty="0">
                <a:latin typeface="Calibri"/>
                <a:cs typeface="Calibri"/>
              </a:rPr>
              <a:t> </a:t>
            </a:r>
            <a:r>
              <a:rPr lang="en-US" sz="1600" spc="20" dirty="0">
                <a:latin typeface="Calibri"/>
                <a:cs typeface="Calibri"/>
              </a:rPr>
              <a:t>P</a:t>
            </a:r>
            <a:r>
              <a:rPr lang="en-US" sz="1600" spc="-25" dirty="0">
                <a:latin typeface="Calibri"/>
                <a:cs typeface="Calibri"/>
              </a:rPr>
              <a:t>e</a:t>
            </a:r>
            <a:r>
              <a:rPr lang="en-US" sz="1600" spc="-20" dirty="0">
                <a:latin typeface="Calibri"/>
                <a:cs typeface="Calibri"/>
              </a:rPr>
              <a:t>r</a:t>
            </a:r>
            <a:r>
              <a:rPr lang="en-US" sz="1600" spc="35" dirty="0">
                <a:latin typeface="Calibri"/>
                <a:cs typeface="Calibri"/>
              </a:rPr>
              <a:t>m</a:t>
            </a:r>
            <a:r>
              <a:rPr lang="en-US" sz="1600" spc="10" dirty="0">
                <a:latin typeface="Calibri"/>
                <a:cs typeface="Calibri"/>
              </a:rPr>
              <a:t>a</a:t>
            </a:r>
            <a:r>
              <a:rPr lang="en-US" sz="1600" dirty="0">
                <a:latin typeface="Calibri"/>
                <a:cs typeface="Calibri"/>
              </a:rPr>
              <a:t>n</a:t>
            </a:r>
            <a:r>
              <a:rPr lang="en-US" sz="1600" spc="-25" dirty="0">
                <a:latin typeface="Calibri"/>
                <a:cs typeface="Calibri"/>
              </a:rPr>
              <a:t>e</a:t>
            </a:r>
            <a:r>
              <a:rPr lang="en-US" sz="1600" spc="5" dirty="0">
                <a:latin typeface="Calibri"/>
                <a:cs typeface="Calibri"/>
              </a:rPr>
              <a:t>nt</a:t>
            </a:r>
            <a:r>
              <a:rPr lang="en-US" sz="1600" spc="10" dirty="0">
                <a:latin typeface="Calibri"/>
                <a:cs typeface="Calibri"/>
              </a:rPr>
              <a:t>ly</a:t>
            </a:r>
            <a:r>
              <a:rPr lang="en-US" sz="1600" dirty="0">
                <a:latin typeface="Calibri"/>
                <a:cs typeface="Calibri"/>
              </a:rPr>
              <a:t> </a:t>
            </a:r>
            <a:r>
              <a:rPr lang="en-US" sz="1600" spc="-145" dirty="0">
                <a:latin typeface="Calibri"/>
                <a:cs typeface="Calibri"/>
              </a:rPr>
              <a:t> </a:t>
            </a:r>
            <a:r>
              <a:rPr lang="en-US" sz="1600" spc="-5" dirty="0">
                <a:latin typeface="Calibri"/>
                <a:cs typeface="Calibri"/>
              </a:rPr>
              <a:t>A</a:t>
            </a:r>
            <a:r>
              <a:rPr lang="en-US" sz="1600" spc="-30" dirty="0">
                <a:latin typeface="Calibri"/>
                <a:cs typeface="Calibri"/>
              </a:rPr>
              <a:t>ff</a:t>
            </a:r>
            <a:r>
              <a:rPr lang="en-US" sz="1600" spc="15" dirty="0">
                <a:latin typeface="Calibri"/>
                <a:cs typeface="Calibri"/>
              </a:rPr>
              <a:t>ili</a:t>
            </a:r>
            <a:r>
              <a:rPr lang="en-US" sz="1600" spc="10" dirty="0">
                <a:latin typeface="Calibri"/>
                <a:cs typeface="Calibri"/>
              </a:rPr>
              <a:t>a</a:t>
            </a:r>
            <a:r>
              <a:rPr lang="en-US" sz="1600" spc="-5" dirty="0">
                <a:latin typeface="Calibri"/>
                <a:cs typeface="Calibri"/>
              </a:rPr>
              <a:t>t</a:t>
            </a:r>
            <a:r>
              <a:rPr lang="en-US" sz="1600" spc="-25" dirty="0">
                <a:latin typeface="Calibri"/>
                <a:cs typeface="Calibri"/>
              </a:rPr>
              <a:t>e</a:t>
            </a:r>
            <a:r>
              <a:rPr lang="en-US" sz="1600" spc="10" dirty="0">
                <a:latin typeface="Calibri"/>
                <a:cs typeface="Calibri"/>
              </a:rPr>
              <a:t>d</a:t>
            </a:r>
            <a:r>
              <a:rPr lang="en-US" sz="1600" spc="95" dirty="0">
                <a:latin typeface="Calibri"/>
                <a:cs typeface="Calibri"/>
              </a:rPr>
              <a:t> </a:t>
            </a:r>
            <a:r>
              <a:rPr lang="en-US" sz="1600" spc="10" dirty="0">
                <a:latin typeface="Calibri"/>
                <a:cs typeface="Calibri"/>
              </a:rPr>
              <a:t>to</a:t>
            </a:r>
            <a:r>
              <a:rPr lang="en-US" sz="1600" spc="15" dirty="0">
                <a:latin typeface="Calibri"/>
                <a:cs typeface="Calibri"/>
              </a:rPr>
              <a:t> </a:t>
            </a:r>
            <a:r>
              <a:rPr lang="en-US" sz="1600" spc="25" dirty="0">
                <a:latin typeface="Calibri"/>
                <a:cs typeface="Calibri"/>
              </a:rPr>
              <a:t>J</a:t>
            </a:r>
            <a:r>
              <a:rPr lang="en-US" sz="1600" spc="45" dirty="0">
                <a:latin typeface="Calibri"/>
                <a:cs typeface="Calibri"/>
              </a:rPr>
              <a:t>N</a:t>
            </a:r>
            <a:r>
              <a:rPr lang="en-US" sz="1600" spc="-10" dirty="0">
                <a:latin typeface="Calibri"/>
                <a:cs typeface="Calibri"/>
              </a:rPr>
              <a:t>T</a:t>
            </a:r>
            <a:r>
              <a:rPr lang="en-US" sz="1600" spc="-25" dirty="0">
                <a:latin typeface="Calibri"/>
                <a:cs typeface="Calibri"/>
              </a:rPr>
              <a:t>U</a:t>
            </a:r>
            <a:r>
              <a:rPr lang="en-US" sz="1600" spc="5" dirty="0">
                <a:latin typeface="Calibri"/>
                <a:cs typeface="Calibri"/>
              </a:rPr>
              <a:t>H,</a:t>
            </a:r>
            <a:r>
              <a:rPr lang="en-US" sz="1600" spc="80" dirty="0">
                <a:latin typeface="Calibri"/>
                <a:cs typeface="Calibri"/>
              </a:rPr>
              <a:t> </a:t>
            </a:r>
            <a:r>
              <a:rPr lang="en-US" sz="1600" spc="-5" dirty="0">
                <a:latin typeface="Calibri"/>
                <a:cs typeface="Calibri"/>
              </a:rPr>
              <a:t>A</a:t>
            </a:r>
            <a:r>
              <a:rPr lang="en-US" sz="1600" spc="5" dirty="0">
                <a:latin typeface="Calibri"/>
                <a:cs typeface="Calibri"/>
              </a:rPr>
              <a:t>pp</a:t>
            </a:r>
            <a:r>
              <a:rPr lang="en-US" sz="1600" spc="-25" dirty="0">
                <a:latin typeface="Calibri"/>
                <a:cs typeface="Calibri"/>
              </a:rPr>
              <a:t>r</a:t>
            </a:r>
            <a:r>
              <a:rPr lang="en-US" sz="1600" dirty="0">
                <a:latin typeface="Calibri"/>
                <a:cs typeface="Calibri"/>
              </a:rPr>
              <a:t>o</a:t>
            </a:r>
            <a:r>
              <a:rPr lang="en-US" sz="1600" spc="-30" dirty="0">
                <a:latin typeface="Calibri"/>
                <a:cs typeface="Calibri"/>
              </a:rPr>
              <a:t>v</a:t>
            </a:r>
            <a:r>
              <a:rPr lang="en-US" sz="1600" spc="-25" dirty="0">
                <a:latin typeface="Calibri"/>
                <a:cs typeface="Calibri"/>
              </a:rPr>
              <a:t>e</a:t>
            </a:r>
            <a:r>
              <a:rPr lang="en-US" sz="1600" spc="10" dirty="0">
                <a:latin typeface="Calibri"/>
                <a:cs typeface="Calibri"/>
              </a:rPr>
              <a:t>d</a:t>
            </a:r>
            <a:r>
              <a:rPr lang="en-US" sz="1600" spc="165" dirty="0">
                <a:latin typeface="Calibri"/>
                <a:cs typeface="Calibri"/>
              </a:rPr>
              <a:t> </a:t>
            </a:r>
            <a:r>
              <a:rPr lang="en-US" sz="1600" spc="5" dirty="0">
                <a:latin typeface="Calibri"/>
                <a:cs typeface="Calibri"/>
              </a:rPr>
              <a:t>b</a:t>
            </a:r>
            <a:r>
              <a:rPr lang="en-US" sz="1600" spc="10" dirty="0">
                <a:latin typeface="Calibri"/>
                <a:cs typeface="Calibri"/>
              </a:rPr>
              <a:t>y</a:t>
            </a:r>
            <a:r>
              <a:rPr lang="en-US" sz="1600" spc="55" dirty="0">
                <a:latin typeface="Calibri"/>
                <a:cs typeface="Calibri"/>
              </a:rPr>
              <a:t> </a:t>
            </a:r>
            <a:r>
              <a:rPr lang="en-US" sz="1600" spc="-5" dirty="0">
                <a:latin typeface="Calibri"/>
                <a:cs typeface="Calibri"/>
              </a:rPr>
              <a:t>A</a:t>
            </a:r>
            <a:r>
              <a:rPr lang="en-US" sz="1600" spc="-20" dirty="0">
                <a:latin typeface="Calibri"/>
                <a:cs typeface="Calibri"/>
              </a:rPr>
              <a:t>I</a:t>
            </a:r>
            <a:r>
              <a:rPr lang="en-US" sz="1600" spc="-5" dirty="0">
                <a:latin typeface="Calibri"/>
                <a:cs typeface="Calibri"/>
              </a:rPr>
              <a:t>C</a:t>
            </a:r>
            <a:r>
              <a:rPr lang="en-US" sz="1600" spc="-10" dirty="0">
                <a:latin typeface="Calibri"/>
                <a:cs typeface="Calibri"/>
              </a:rPr>
              <a:t>TE</a:t>
            </a:r>
            <a:r>
              <a:rPr lang="en-US" sz="1600" spc="5" dirty="0">
                <a:latin typeface="Calibri"/>
                <a:cs typeface="Calibri"/>
              </a:rPr>
              <a:t>,</a:t>
            </a:r>
            <a:r>
              <a:rPr lang="en-US" sz="1600" dirty="0">
                <a:latin typeface="Calibri"/>
                <a:cs typeface="Calibri"/>
              </a:rPr>
              <a:t> </a:t>
            </a:r>
            <a:r>
              <a:rPr lang="en-US" sz="1600" spc="-105" dirty="0">
                <a:latin typeface="Calibri"/>
                <a:cs typeface="Calibri"/>
              </a:rPr>
              <a:t> </a:t>
            </a:r>
            <a:r>
              <a:rPr lang="en-US" sz="1600" spc="45" dirty="0">
                <a:latin typeface="Calibri"/>
                <a:cs typeface="Calibri"/>
              </a:rPr>
              <a:t>N</a:t>
            </a:r>
            <a:r>
              <a:rPr lang="en-US" sz="1600" spc="-25" dirty="0">
                <a:latin typeface="Calibri"/>
                <a:cs typeface="Calibri"/>
              </a:rPr>
              <a:t>e</a:t>
            </a:r>
            <a:r>
              <a:rPr lang="en-US" sz="1600" spc="15" dirty="0">
                <a:latin typeface="Calibri"/>
                <a:cs typeface="Calibri"/>
              </a:rPr>
              <a:t>w</a:t>
            </a:r>
            <a:r>
              <a:rPr lang="en-US" sz="1600" spc="100" dirty="0">
                <a:latin typeface="Calibri"/>
                <a:cs typeface="Calibri"/>
              </a:rPr>
              <a:t> </a:t>
            </a:r>
            <a:r>
              <a:rPr lang="en-US" sz="1600" spc="20" dirty="0">
                <a:latin typeface="Calibri"/>
                <a:cs typeface="Calibri"/>
              </a:rPr>
              <a:t>D</a:t>
            </a:r>
            <a:r>
              <a:rPr lang="en-US" sz="1600" spc="-25" dirty="0">
                <a:latin typeface="Calibri"/>
                <a:cs typeface="Calibri"/>
              </a:rPr>
              <a:t>e</a:t>
            </a:r>
            <a:r>
              <a:rPr lang="en-US" sz="1600" spc="5" dirty="0">
                <a:latin typeface="Calibri"/>
                <a:cs typeface="Calibri"/>
              </a:rPr>
              <a:t>lhi)  </a:t>
            </a:r>
            <a:r>
              <a:rPr lang="en-US" sz="1600" spc="-5" dirty="0">
                <a:latin typeface="Calibri"/>
                <a:cs typeface="Calibri"/>
              </a:rPr>
              <a:t>Recognized</a:t>
            </a:r>
            <a:r>
              <a:rPr lang="en-US" sz="1600" spc="165" dirty="0">
                <a:latin typeface="Calibri"/>
                <a:cs typeface="Calibri"/>
              </a:rPr>
              <a:t> </a:t>
            </a:r>
            <a:r>
              <a:rPr lang="en-US" sz="1600" spc="-10" dirty="0">
                <a:latin typeface="Calibri"/>
                <a:cs typeface="Calibri"/>
              </a:rPr>
              <a:t>Under</a:t>
            </a:r>
            <a:r>
              <a:rPr lang="en-US" sz="1600" spc="145" dirty="0">
                <a:latin typeface="Calibri"/>
                <a:cs typeface="Calibri"/>
              </a:rPr>
              <a:t> </a:t>
            </a:r>
            <a:r>
              <a:rPr lang="en-US" sz="1600" spc="5" dirty="0">
                <a:latin typeface="Calibri"/>
                <a:cs typeface="Calibri"/>
              </a:rPr>
              <a:t>Section</a:t>
            </a:r>
            <a:r>
              <a:rPr lang="en-US" sz="1600" spc="95" dirty="0">
                <a:latin typeface="Calibri"/>
                <a:cs typeface="Calibri"/>
              </a:rPr>
              <a:t> </a:t>
            </a:r>
            <a:r>
              <a:rPr lang="en-US" sz="1600" spc="-5" dirty="0">
                <a:latin typeface="Calibri"/>
                <a:cs typeface="Calibri"/>
              </a:rPr>
              <a:t>2(f)</a:t>
            </a:r>
            <a:r>
              <a:rPr lang="en-US" sz="1600" spc="70" dirty="0">
                <a:latin typeface="Calibri"/>
                <a:cs typeface="Calibri"/>
              </a:rPr>
              <a:t> </a:t>
            </a:r>
            <a:r>
              <a:rPr lang="en-US" sz="1600" spc="15" dirty="0">
                <a:latin typeface="Calibri"/>
                <a:cs typeface="Calibri"/>
              </a:rPr>
              <a:t>&amp;</a:t>
            </a:r>
            <a:r>
              <a:rPr lang="en-US" sz="1600" spc="-5" dirty="0">
                <a:latin typeface="Calibri"/>
                <a:cs typeface="Calibri"/>
              </a:rPr>
              <a:t> </a:t>
            </a:r>
            <a:r>
              <a:rPr lang="en-US" sz="1600" spc="5" dirty="0">
                <a:latin typeface="Calibri"/>
                <a:cs typeface="Calibri"/>
              </a:rPr>
              <a:t>12(B)</a:t>
            </a:r>
            <a:r>
              <a:rPr lang="en-US" sz="1600" spc="150" dirty="0">
                <a:latin typeface="Calibri"/>
                <a:cs typeface="Calibri"/>
              </a:rPr>
              <a:t> </a:t>
            </a:r>
            <a:r>
              <a:rPr lang="en-US" sz="1600" spc="5" dirty="0">
                <a:latin typeface="Calibri"/>
                <a:cs typeface="Calibri"/>
              </a:rPr>
              <a:t>of</a:t>
            </a:r>
            <a:r>
              <a:rPr lang="en-US" sz="1600" spc="-10" dirty="0">
                <a:latin typeface="Calibri"/>
                <a:cs typeface="Calibri"/>
              </a:rPr>
              <a:t> </a:t>
            </a:r>
            <a:r>
              <a:rPr lang="en-US" sz="1600" spc="10" dirty="0">
                <a:latin typeface="Calibri"/>
                <a:cs typeface="Calibri"/>
              </a:rPr>
              <a:t>the</a:t>
            </a:r>
            <a:r>
              <a:rPr lang="en-US" sz="1600" spc="55" dirty="0">
                <a:latin typeface="Calibri"/>
                <a:cs typeface="Calibri"/>
              </a:rPr>
              <a:t> </a:t>
            </a:r>
            <a:r>
              <a:rPr lang="en-US" sz="1600" spc="-5" dirty="0">
                <a:latin typeface="Calibri"/>
                <a:cs typeface="Calibri"/>
              </a:rPr>
              <a:t>UGC</a:t>
            </a:r>
            <a:r>
              <a:rPr lang="en-US" sz="1600" spc="80" dirty="0">
                <a:latin typeface="Calibri"/>
                <a:cs typeface="Calibri"/>
              </a:rPr>
              <a:t> </a:t>
            </a:r>
            <a:r>
              <a:rPr lang="en-US" sz="1600" spc="15" dirty="0">
                <a:latin typeface="Calibri"/>
                <a:cs typeface="Calibri"/>
              </a:rPr>
              <a:t>Act.1956,</a:t>
            </a:r>
            <a:endParaRPr lang="en-US" sz="1600" dirty="0">
              <a:latin typeface="Calibri"/>
              <a:cs typeface="Calibri"/>
            </a:endParaRPr>
          </a:p>
          <a:p>
            <a:pPr marL="374650" algn="ctr">
              <a:lnSpc>
                <a:spcPct val="100000"/>
              </a:lnSpc>
              <a:spcBef>
                <a:spcPts val="55"/>
              </a:spcBef>
            </a:pPr>
            <a:r>
              <a:rPr lang="en-US" sz="1600" spc="10" dirty="0">
                <a:latin typeface="Calibri"/>
                <a:cs typeface="Calibri"/>
              </a:rPr>
              <a:t>Kandlakoya </a:t>
            </a:r>
            <a:r>
              <a:rPr lang="en-US" sz="1600" spc="-10" dirty="0">
                <a:latin typeface="Calibri"/>
                <a:cs typeface="Calibri"/>
              </a:rPr>
              <a:t>(V),</a:t>
            </a:r>
            <a:r>
              <a:rPr lang="en-US" sz="1600" spc="85" dirty="0">
                <a:latin typeface="Calibri"/>
                <a:cs typeface="Calibri"/>
              </a:rPr>
              <a:t> </a:t>
            </a:r>
            <a:r>
              <a:rPr lang="en-US" sz="1600" dirty="0">
                <a:latin typeface="Calibri"/>
                <a:cs typeface="Calibri"/>
              </a:rPr>
              <a:t>Medchal</a:t>
            </a:r>
            <a:r>
              <a:rPr lang="en-US" sz="1600" spc="120" dirty="0">
                <a:latin typeface="Calibri"/>
                <a:cs typeface="Calibri"/>
              </a:rPr>
              <a:t> </a:t>
            </a:r>
            <a:r>
              <a:rPr lang="en-US" sz="1600" dirty="0">
                <a:latin typeface="Calibri"/>
                <a:cs typeface="Calibri"/>
              </a:rPr>
              <a:t>Road,</a:t>
            </a:r>
            <a:r>
              <a:rPr lang="en-US" sz="1600" spc="80" dirty="0">
                <a:latin typeface="Calibri"/>
                <a:cs typeface="Calibri"/>
              </a:rPr>
              <a:t> </a:t>
            </a:r>
            <a:r>
              <a:rPr lang="en-US" sz="1600" spc="15" dirty="0">
                <a:latin typeface="Calibri"/>
                <a:cs typeface="Calibri"/>
              </a:rPr>
              <a:t>Hyderabad-501401.</a:t>
            </a:r>
            <a:endParaRPr lang="en-US" sz="1600" dirty="0">
              <a:latin typeface="Calibri"/>
              <a:cs typeface="Calibri"/>
            </a:endParaRPr>
          </a:p>
          <a:p>
            <a:pPr marL="368300" algn="ctr">
              <a:lnSpc>
                <a:spcPct val="100000"/>
              </a:lnSpc>
              <a:spcBef>
                <a:spcPts val="90"/>
              </a:spcBef>
            </a:pPr>
            <a:r>
              <a:rPr lang="en-US" sz="1600" spc="30" dirty="0">
                <a:latin typeface="Calibri"/>
                <a:cs typeface="Calibri"/>
              </a:rPr>
              <a:t>2018-2022</a:t>
            </a:r>
            <a:endParaRPr lang="en-US" sz="1600" dirty="0">
              <a:latin typeface="Calibri"/>
              <a:cs typeface="Calibri"/>
            </a:endParaRPr>
          </a:p>
        </p:txBody>
      </p:sp>
      <p:pic>
        <p:nvPicPr>
          <p:cNvPr id="5" name="object 3">
            <a:extLst>
              <a:ext uri="{FF2B5EF4-FFF2-40B4-BE49-F238E27FC236}">
                <a16:creationId xmlns:a16="http://schemas.microsoft.com/office/drawing/2014/main" id="{E8FFD0B9-E1C1-43C4-AFF4-16DB87031E8C}"/>
              </a:ext>
            </a:extLst>
          </p:cNvPr>
          <p:cNvPicPr/>
          <p:nvPr/>
        </p:nvPicPr>
        <p:blipFill>
          <a:blip r:embed="rId2" cstate="print"/>
          <a:stretch>
            <a:fillRect/>
          </a:stretch>
        </p:blipFill>
        <p:spPr>
          <a:xfrm>
            <a:off x="5371467" y="177180"/>
            <a:ext cx="1085850" cy="990600"/>
          </a:xfrm>
          <a:prstGeom prst="rect">
            <a:avLst/>
          </a:prstGeom>
        </p:spPr>
      </p:pic>
      <p:sp>
        <p:nvSpPr>
          <p:cNvPr id="6" name="TextBox 5">
            <a:extLst>
              <a:ext uri="{FF2B5EF4-FFF2-40B4-BE49-F238E27FC236}">
                <a16:creationId xmlns:a16="http://schemas.microsoft.com/office/drawing/2014/main" id="{92A0A2A2-D271-4B16-9F1E-B42C0A5ACDCA}"/>
              </a:ext>
            </a:extLst>
          </p:cNvPr>
          <p:cNvSpPr txBox="1"/>
          <p:nvPr/>
        </p:nvSpPr>
        <p:spPr>
          <a:xfrm>
            <a:off x="7102524" y="4943615"/>
            <a:ext cx="4248472" cy="1435265"/>
          </a:xfrm>
          <a:prstGeom prst="rect">
            <a:avLst/>
          </a:prstGeom>
          <a:noFill/>
        </p:spPr>
        <p:txBody>
          <a:bodyPr wrap="square" rtlCol="0">
            <a:spAutoFit/>
          </a:bodyPr>
          <a:lstStyle/>
          <a:p>
            <a:pPr marR="363220" lvl="1">
              <a:spcBef>
                <a:spcPts val="690"/>
              </a:spcBef>
              <a:spcAft>
                <a:spcPts val="0"/>
              </a:spcAft>
              <a:tabLst>
                <a:tab pos="0" algn="l"/>
              </a:tabLst>
            </a:pPr>
            <a:r>
              <a:rPr lang="en-US" sz="1800" b="1" kern="0" dirty="0">
                <a:effectLst/>
                <a:latin typeface="Times New Roman" panose="02020603050405020304" pitchFamily="18" charset="0"/>
              </a:rPr>
              <a:t>G.Meghana(187R1A1226)    </a:t>
            </a:r>
          </a:p>
          <a:p>
            <a:pPr marR="363220" lvl="1">
              <a:spcBef>
                <a:spcPts val="690"/>
              </a:spcBef>
              <a:spcAft>
                <a:spcPts val="0"/>
              </a:spcAft>
              <a:tabLst>
                <a:tab pos="0" algn="l"/>
              </a:tabLst>
            </a:pPr>
            <a:r>
              <a:rPr lang="en-US" sz="1800" b="1" kern="0" dirty="0">
                <a:effectLst/>
                <a:latin typeface="Times New Roman" panose="02020603050405020304" pitchFamily="18" charset="0"/>
              </a:rPr>
              <a:t>M. Ravi Kumar(187R1A1227)</a:t>
            </a:r>
          </a:p>
          <a:p>
            <a:pPr marR="363220" lvl="1">
              <a:spcBef>
                <a:spcPts val="690"/>
              </a:spcBef>
              <a:spcAft>
                <a:spcPts val="0"/>
              </a:spcAft>
              <a:tabLst>
                <a:tab pos="0" algn="l"/>
              </a:tabLst>
            </a:pPr>
            <a:r>
              <a:rPr lang="en-US" sz="1800" b="1" kern="0" dirty="0">
                <a:effectLst/>
                <a:latin typeface="Times New Roman" panose="02020603050405020304" pitchFamily="18" charset="0"/>
              </a:rPr>
              <a:t>V. Sri Vinay(187R1A1254)</a:t>
            </a:r>
          </a:p>
          <a:p>
            <a:pPr>
              <a:lnSpc>
                <a:spcPct val="90000"/>
              </a:lnSpc>
            </a:pPr>
            <a:endParaRPr lang="en-US" sz="24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FC41-2C99-4CD1-ACE3-A5FBF60F0FCC}"/>
              </a:ext>
            </a:extLst>
          </p:cNvPr>
          <p:cNvSpPr>
            <a:spLocks noGrp="1"/>
          </p:cNvSpPr>
          <p:nvPr>
            <p:ph type="title"/>
          </p:nvPr>
        </p:nvSpPr>
        <p:spPr/>
        <p:txBody>
          <a:bodyPr/>
          <a:lstStyle/>
          <a:p>
            <a:r>
              <a:rPr lang="en-US" sz="3200" b="1" i="0" dirty="0">
                <a:effectLst/>
                <a:latin typeface="Times New Roman" panose="02020603050405020304" pitchFamily="18" charset="0"/>
                <a:cs typeface="Times New Roman" panose="02020603050405020304" pitchFamily="18" charset="0"/>
              </a:rPr>
              <a:t>SOFTWARE REQUIREMENTS:</a:t>
            </a:r>
            <a:endParaRPr lang="en-US" dirty="0"/>
          </a:p>
        </p:txBody>
      </p:sp>
      <p:sp>
        <p:nvSpPr>
          <p:cNvPr id="3" name="Content Placeholder 2">
            <a:extLst>
              <a:ext uri="{FF2B5EF4-FFF2-40B4-BE49-F238E27FC236}">
                <a16:creationId xmlns:a16="http://schemas.microsoft.com/office/drawing/2014/main" id="{E931ADC3-2648-4322-B613-2A6314CA08B4}"/>
              </a:ext>
            </a:extLst>
          </p:cNvPr>
          <p:cNvSpPr>
            <a:spLocks noGrp="1"/>
          </p:cNvSpPr>
          <p:nvPr>
            <p:ph idx="1"/>
          </p:nvPr>
        </p:nvSpPr>
        <p:spPr/>
        <p:txBody>
          <a:bodyPr/>
          <a:lstStyle/>
          <a:p>
            <a:pPr marR="0" lvl="0" algn="just">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Python</a:t>
            </a:r>
          </a:p>
          <a:p>
            <a:pPr marR="0" lvl="0" algn="just">
              <a:spcBef>
                <a:spcPts val="0"/>
              </a:spcBef>
              <a:spcAft>
                <a:spcPts val="0"/>
              </a:spcAft>
            </a:pPr>
            <a:r>
              <a:rPr lang="en-US" sz="2200" dirty="0">
                <a:latin typeface="Times New Roman" panose="02020603050405020304" pitchFamily="18" charset="0"/>
                <a:cs typeface="Times New Roman" panose="02020603050405020304" pitchFamily="18" charset="0"/>
              </a:rPr>
              <a:t>PyAutoGUI</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OpenCV</a:t>
            </a:r>
          </a:p>
          <a:p>
            <a:pPr marR="0" lvl="0" algn="just">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NumPy</a:t>
            </a:r>
          </a:p>
          <a:p>
            <a:pPr marR="0" lvl="0" algn="just">
              <a:spcBef>
                <a:spcPts val="0"/>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Anaconda</a:t>
            </a:r>
          </a:p>
          <a:p>
            <a:pPr marR="0" lvl="0" algn="just">
              <a:spcBef>
                <a:spcPts val="0"/>
              </a:spcBef>
              <a:spcAft>
                <a:spcPts val="0"/>
              </a:spcAf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Jupiter notebook</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100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6E56-DE0A-471A-9C5A-F28A9600E127}"/>
              </a:ext>
            </a:extLst>
          </p:cNvPr>
          <p:cNvSpPr>
            <a:spLocks noGrp="1"/>
          </p:cNvSpPr>
          <p:nvPr>
            <p:ph type="title"/>
          </p:nvPr>
        </p:nvSpPr>
        <p:spPr>
          <a:xfrm>
            <a:off x="477788" y="764704"/>
            <a:ext cx="10585176" cy="1049235"/>
          </a:xfrm>
        </p:spPr>
        <p:txBody>
          <a:bodyPr/>
          <a:lstStyle/>
          <a:p>
            <a:r>
              <a:rPr lang="en-US" b="1" dirty="0">
                <a:latin typeface="Times New Roman" panose="02020603050405020304" pitchFamily="18" charset="0"/>
                <a:cs typeface="Times New Roman" panose="02020603050405020304" pitchFamily="18" charset="0"/>
              </a:rPr>
              <a:t>PROJECT ARCHITECTURE:</a:t>
            </a:r>
            <a:endParaRPr lang="en-US" dirty="0"/>
          </a:p>
        </p:txBody>
      </p:sp>
      <p:sp>
        <p:nvSpPr>
          <p:cNvPr id="3" name="Content Placeholder 2">
            <a:extLst>
              <a:ext uri="{FF2B5EF4-FFF2-40B4-BE49-F238E27FC236}">
                <a16:creationId xmlns:a16="http://schemas.microsoft.com/office/drawing/2014/main" id="{55412032-BD7C-432C-84CD-5A5788B46791}"/>
              </a:ext>
            </a:extLst>
          </p:cNvPr>
          <p:cNvSpPr>
            <a:spLocks noGrp="1"/>
          </p:cNvSpPr>
          <p:nvPr>
            <p:ph idx="1"/>
          </p:nvPr>
        </p:nvSpPr>
        <p:spPr>
          <a:xfrm>
            <a:off x="477788" y="1916832"/>
            <a:ext cx="7920880" cy="4176464"/>
          </a:xfrm>
        </p:spPr>
        <p:txBody>
          <a:bodyPr>
            <a:normAutofit fontScale="92500" lnSpcReduction="20000"/>
          </a:bodyPr>
          <a:lstStyle/>
          <a:p>
            <a:pPr marL="342900" indent="-342900">
              <a:buAutoNum type="arabicParenR"/>
            </a:pPr>
            <a:r>
              <a:rPr lang="en-US" dirty="0">
                <a:latin typeface="Times New Roman" panose="02020603050405020304" pitchFamily="18" charset="0"/>
                <a:cs typeface="Times New Roman" panose="02020603050405020304" pitchFamily="18" charset="0"/>
              </a:rPr>
              <a:t>Open the webcam and capture the image. </a:t>
            </a:r>
          </a:p>
          <a:p>
            <a:pPr marL="342900" indent="-342900">
              <a:buAutoNum type="arabicParenR"/>
            </a:pPr>
            <a:r>
              <a:rPr lang="en-US" dirty="0">
                <a:latin typeface="Times New Roman" panose="02020603050405020304" pitchFamily="18" charset="0"/>
                <a:cs typeface="Times New Roman" panose="02020603050405020304" pitchFamily="18" charset="0"/>
              </a:rPr>
              <a:t> The system performs an action to detect the face. </a:t>
            </a:r>
          </a:p>
          <a:p>
            <a:pPr marL="342900" indent="-342900">
              <a:buAutoNum type="arabicParenR"/>
            </a:pPr>
            <a:r>
              <a:rPr lang="en-US" dirty="0">
                <a:latin typeface="Times New Roman" panose="02020603050405020304" pitchFamily="18" charset="0"/>
                <a:cs typeface="Times New Roman" panose="02020603050405020304" pitchFamily="18" charset="0"/>
              </a:rPr>
              <a:t>The system detects the face. </a:t>
            </a:r>
          </a:p>
          <a:p>
            <a:pPr marL="342900" indent="-342900">
              <a:buAutoNum type="arabicParenR"/>
            </a:pPr>
            <a:r>
              <a:rPr lang="en-US" dirty="0">
                <a:latin typeface="Times New Roman" panose="02020603050405020304" pitchFamily="18" charset="0"/>
                <a:cs typeface="Times New Roman" panose="02020603050405020304" pitchFamily="18" charset="0"/>
              </a:rPr>
              <a:t> With only the image of face from the webcam, the system will locate the eyes and perform geometry translations. </a:t>
            </a:r>
          </a:p>
          <a:p>
            <a:pPr marL="342900" indent="-342900">
              <a:buAutoNum type="arabicParenR"/>
            </a:pPr>
            <a:r>
              <a:rPr lang="en-US" dirty="0">
                <a:latin typeface="Times New Roman" panose="02020603050405020304" pitchFamily="18" charset="0"/>
                <a:cs typeface="Times New Roman" panose="02020603050405020304" pitchFamily="18" charset="0"/>
              </a:rPr>
              <a:t> Perform action Mouse Control: detects a gesture, moves the mouse cursor and translate the coordinates to the user's screen. Then perform the following the action. </a:t>
            </a:r>
          </a:p>
          <a:p>
            <a:pPr lvl="1"/>
            <a:r>
              <a:rPr lang="en-US" dirty="0">
                <a:latin typeface="Times New Roman" panose="02020603050405020304" pitchFamily="18" charset="0"/>
                <a:cs typeface="Times New Roman" panose="02020603050405020304" pitchFamily="18" charset="0"/>
              </a:rPr>
              <a:t>1) Scroll vertical </a:t>
            </a:r>
          </a:p>
          <a:p>
            <a:pPr lvl="1"/>
            <a:r>
              <a:rPr lang="en-US" dirty="0">
                <a:latin typeface="Times New Roman" panose="02020603050405020304" pitchFamily="18" charset="0"/>
                <a:cs typeface="Times New Roman" panose="02020603050405020304" pitchFamily="18" charset="0"/>
              </a:rPr>
              <a:t>2) Scroll horizontal </a:t>
            </a:r>
          </a:p>
          <a:p>
            <a:pPr lvl="1"/>
            <a:r>
              <a:rPr lang="en-US" dirty="0">
                <a:latin typeface="Times New Roman" panose="02020603050405020304" pitchFamily="18" charset="0"/>
                <a:cs typeface="Times New Roman" panose="02020603050405020304" pitchFamily="18" charset="0"/>
              </a:rPr>
              <a:t>3) Scroll diagonal </a:t>
            </a:r>
          </a:p>
          <a:p>
            <a:pPr lvl="1"/>
            <a:r>
              <a:rPr lang="en-US" dirty="0">
                <a:latin typeface="Times New Roman" panose="02020603050405020304" pitchFamily="18" charset="0"/>
                <a:cs typeface="Times New Roman" panose="02020603050405020304" pitchFamily="18" charset="0"/>
              </a:rPr>
              <a:t>4) Repeating the whole system cycle and the system pause or system end</a:t>
            </a:r>
            <a:endParaRPr lang="en-IN" dirty="0">
              <a:latin typeface="Times New Roman" panose="02020603050405020304" pitchFamily="18" charset="0"/>
              <a:cs typeface="Times New Roman" panose="02020603050405020304" pitchFamily="18" charset="0"/>
            </a:endParaRPr>
          </a:p>
          <a:p>
            <a:endParaRPr lang="en-US" dirty="0"/>
          </a:p>
        </p:txBody>
      </p:sp>
      <p:grpSp>
        <p:nvGrpSpPr>
          <p:cNvPr id="5" name="Group 4">
            <a:extLst>
              <a:ext uri="{FF2B5EF4-FFF2-40B4-BE49-F238E27FC236}">
                <a16:creationId xmlns:a16="http://schemas.microsoft.com/office/drawing/2014/main" id="{5C87C29C-3E96-4029-BB51-8EB8ECC0DBA6}"/>
              </a:ext>
            </a:extLst>
          </p:cNvPr>
          <p:cNvGrpSpPr>
            <a:grpSpLocks/>
          </p:cNvGrpSpPr>
          <p:nvPr/>
        </p:nvGrpSpPr>
        <p:grpSpPr bwMode="auto">
          <a:xfrm>
            <a:off x="8477289" y="2132856"/>
            <a:ext cx="3710940" cy="3708425"/>
            <a:chOff x="2612" y="2160"/>
            <a:chExt cx="5844" cy="8675"/>
          </a:xfrm>
          <a:solidFill>
            <a:schemeClr val="accent6">
              <a:lumMod val="60000"/>
              <a:lumOff val="40000"/>
            </a:schemeClr>
          </a:solidFill>
        </p:grpSpPr>
        <p:sp>
          <p:nvSpPr>
            <p:cNvPr id="6" name="Rectangle 5">
              <a:extLst>
                <a:ext uri="{FF2B5EF4-FFF2-40B4-BE49-F238E27FC236}">
                  <a16:creationId xmlns:a16="http://schemas.microsoft.com/office/drawing/2014/main" id="{B56AE5E6-0738-4813-9792-0C4BB90306A2}"/>
                </a:ext>
              </a:extLst>
            </p:cNvPr>
            <p:cNvSpPr>
              <a:spLocks noChangeArrowheads="1"/>
            </p:cNvSpPr>
            <p:nvPr/>
          </p:nvSpPr>
          <p:spPr bwMode="auto">
            <a:xfrm>
              <a:off x="3483" y="2160"/>
              <a:ext cx="4119" cy="837"/>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D2DF9A2-8E0C-475C-84A7-81F8B856387E}"/>
                </a:ext>
              </a:extLst>
            </p:cNvPr>
            <p:cNvSpPr>
              <a:spLocks noChangeArrowheads="1"/>
            </p:cNvSpPr>
            <p:nvPr/>
          </p:nvSpPr>
          <p:spPr bwMode="auto">
            <a:xfrm>
              <a:off x="3483" y="3600"/>
              <a:ext cx="4119" cy="837"/>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Capture Image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A20618E-1F97-4359-B778-446BCFE4AFED}"/>
                </a:ext>
              </a:extLst>
            </p:cNvPr>
            <p:cNvSpPr>
              <a:spLocks noChangeArrowheads="1"/>
            </p:cNvSpPr>
            <p:nvPr/>
          </p:nvSpPr>
          <p:spPr bwMode="auto">
            <a:xfrm>
              <a:off x="3483" y="4956"/>
              <a:ext cx="4119" cy="838"/>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Opening Mouth</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6184A78-BBD3-4AE4-B2A8-5BED4E107ED9}"/>
                </a:ext>
              </a:extLst>
            </p:cNvPr>
            <p:cNvSpPr>
              <a:spLocks noChangeArrowheads="1"/>
            </p:cNvSpPr>
            <p:nvPr/>
          </p:nvSpPr>
          <p:spPr bwMode="auto">
            <a:xfrm>
              <a:off x="3483" y="6262"/>
              <a:ext cx="4119" cy="838"/>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Head Movements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80B1FD4-6D95-4AB6-9D00-C3BE4B3C2A51}"/>
                </a:ext>
              </a:extLst>
            </p:cNvPr>
            <p:cNvSpPr>
              <a:spLocks noChangeArrowheads="1"/>
            </p:cNvSpPr>
            <p:nvPr/>
          </p:nvSpPr>
          <p:spPr bwMode="auto">
            <a:xfrm>
              <a:off x="3483" y="7786"/>
              <a:ext cx="4119" cy="837"/>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Right Eye And Left Eye Wink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68271C5-3FDA-4EA5-8CA8-A48374EAA239}"/>
                </a:ext>
              </a:extLst>
            </p:cNvPr>
            <p:cNvSpPr>
              <a:spLocks noChangeArrowheads="1"/>
            </p:cNvSpPr>
            <p:nvPr/>
          </p:nvSpPr>
          <p:spPr bwMode="auto">
            <a:xfrm>
              <a:off x="2612" y="9998"/>
              <a:ext cx="1540" cy="837"/>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C102590-7EA6-4D6F-9624-E3AEFA9CF5F3}"/>
                </a:ext>
              </a:extLst>
            </p:cNvPr>
            <p:cNvSpPr>
              <a:spLocks noChangeArrowheads="1"/>
            </p:cNvSpPr>
            <p:nvPr/>
          </p:nvSpPr>
          <p:spPr bwMode="auto">
            <a:xfrm>
              <a:off x="6916" y="9981"/>
              <a:ext cx="1540" cy="837"/>
            </a:xfrm>
            <a:prstGeom prst="rect">
              <a:avLst/>
            </a:prstGeom>
            <a:grpFill/>
            <a:ln w="25400">
              <a:solidFill>
                <a:schemeClr val="accent1">
                  <a:lumMod val="50000"/>
                  <a:lumOff val="0"/>
                </a:schemeClr>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C4BEB284-37C4-4C6C-8E07-E1ED4AD7F7A3}"/>
                </a:ext>
              </a:extLst>
            </p:cNvPr>
            <p:cNvCxnSpPr>
              <a:cxnSpLocks noChangeShapeType="1"/>
            </p:cNvCxnSpPr>
            <p:nvPr/>
          </p:nvCxnSpPr>
          <p:spPr bwMode="auto">
            <a:xfrm>
              <a:off x="3265" y="9310"/>
              <a:ext cx="4856" cy="0"/>
            </a:xfrm>
            <a:prstGeom prst="line">
              <a:avLst/>
            </a:prstGeom>
            <a:grpFill/>
            <a:ln w="25400">
              <a:solidFill>
                <a:schemeClr val="accent1">
                  <a:lumMod val="50000"/>
                  <a:lumOff val="0"/>
                </a:schemeClr>
              </a:solidFill>
              <a:round/>
              <a:headEnd/>
              <a:tailEnd/>
            </a:ln>
          </p:spPr>
        </p:cxnSp>
        <p:cxnSp>
          <p:nvCxnSpPr>
            <p:cNvPr id="14" name="Straight Arrow Connector 13">
              <a:extLst>
                <a:ext uri="{FF2B5EF4-FFF2-40B4-BE49-F238E27FC236}">
                  <a16:creationId xmlns:a16="http://schemas.microsoft.com/office/drawing/2014/main" id="{500AA77A-4F8E-4F78-867B-E28C9D2118CA}"/>
                </a:ext>
              </a:extLst>
            </p:cNvPr>
            <p:cNvCxnSpPr>
              <a:cxnSpLocks noChangeShapeType="1"/>
            </p:cNvCxnSpPr>
            <p:nvPr/>
          </p:nvCxnSpPr>
          <p:spPr bwMode="auto">
            <a:xfrm>
              <a:off x="3265" y="9310"/>
              <a:ext cx="0" cy="687"/>
            </a:xfrm>
            <a:prstGeom prst="straightConnector1">
              <a:avLst/>
            </a:prstGeom>
            <a:grpFill/>
            <a:ln w="25400">
              <a:solidFill>
                <a:schemeClr val="accent1">
                  <a:lumMod val="50000"/>
                  <a:lumOff val="0"/>
                </a:schemeClr>
              </a:solidFill>
              <a:round/>
              <a:headEnd/>
              <a:tailEnd type="arrow" w="med" len="med"/>
            </a:ln>
          </p:spPr>
        </p:cxnSp>
        <p:cxnSp>
          <p:nvCxnSpPr>
            <p:cNvPr id="15" name="Straight Arrow Connector 14">
              <a:extLst>
                <a:ext uri="{FF2B5EF4-FFF2-40B4-BE49-F238E27FC236}">
                  <a16:creationId xmlns:a16="http://schemas.microsoft.com/office/drawing/2014/main" id="{396D3F14-7D91-4A67-8159-BB5509DB229E}"/>
                </a:ext>
              </a:extLst>
            </p:cNvPr>
            <p:cNvCxnSpPr>
              <a:cxnSpLocks noChangeShapeType="1"/>
            </p:cNvCxnSpPr>
            <p:nvPr/>
          </p:nvCxnSpPr>
          <p:spPr bwMode="auto">
            <a:xfrm>
              <a:off x="8121" y="9310"/>
              <a:ext cx="0" cy="670"/>
            </a:xfrm>
            <a:prstGeom prst="straightConnector1">
              <a:avLst/>
            </a:prstGeom>
            <a:grpFill/>
            <a:ln w="25400">
              <a:solidFill>
                <a:schemeClr val="accent1">
                  <a:lumMod val="50000"/>
                  <a:lumOff val="0"/>
                </a:schemeClr>
              </a:solidFill>
              <a:round/>
              <a:headEnd/>
              <a:tailEnd type="arrow" w="med" len="med"/>
            </a:ln>
          </p:spPr>
        </p:cxnSp>
        <p:cxnSp>
          <p:nvCxnSpPr>
            <p:cNvPr id="16" name="Straight Connector 15">
              <a:extLst>
                <a:ext uri="{FF2B5EF4-FFF2-40B4-BE49-F238E27FC236}">
                  <a16:creationId xmlns:a16="http://schemas.microsoft.com/office/drawing/2014/main" id="{C7902686-23F5-4E4A-B951-1F7AC0EB2054}"/>
                </a:ext>
              </a:extLst>
            </p:cNvPr>
            <p:cNvCxnSpPr>
              <a:cxnSpLocks noChangeShapeType="1"/>
            </p:cNvCxnSpPr>
            <p:nvPr/>
          </p:nvCxnSpPr>
          <p:spPr bwMode="auto">
            <a:xfrm>
              <a:off x="5509" y="8623"/>
              <a:ext cx="0" cy="687"/>
            </a:xfrm>
            <a:prstGeom prst="line">
              <a:avLst/>
            </a:prstGeom>
            <a:grpFill/>
            <a:ln w="25400">
              <a:solidFill>
                <a:schemeClr val="accent1">
                  <a:lumMod val="50000"/>
                  <a:lumOff val="0"/>
                </a:schemeClr>
              </a:solidFill>
              <a:round/>
              <a:headEnd/>
              <a:tailEnd/>
            </a:ln>
          </p:spPr>
        </p:cxnSp>
        <p:cxnSp>
          <p:nvCxnSpPr>
            <p:cNvPr id="17" name="Straight Arrow Connector 16">
              <a:extLst>
                <a:ext uri="{FF2B5EF4-FFF2-40B4-BE49-F238E27FC236}">
                  <a16:creationId xmlns:a16="http://schemas.microsoft.com/office/drawing/2014/main" id="{2ACB9159-6528-4524-8CB5-3A1ABDA33097}"/>
                </a:ext>
              </a:extLst>
            </p:cNvPr>
            <p:cNvCxnSpPr>
              <a:cxnSpLocks noChangeShapeType="1"/>
            </p:cNvCxnSpPr>
            <p:nvPr/>
          </p:nvCxnSpPr>
          <p:spPr bwMode="auto">
            <a:xfrm>
              <a:off x="5509" y="2997"/>
              <a:ext cx="0" cy="603"/>
            </a:xfrm>
            <a:prstGeom prst="straightConnector1">
              <a:avLst/>
            </a:prstGeom>
            <a:grpFill/>
            <a:ln w="25400">
              <a:solidFill>
                <a:schemeClr val="accent1">
                  <a:lumMod val="50000"/>
                  <a:lumOff val="0"/>
                </a:schemeClr>
              </a:solidFill>
              <a:round/>
              <a:headEnd/>
              <a:tailEnd type="arrow" w="med" len="med"/>
            </a:ln>
          </p:spPr>
        </p:cxnSp>
        <p:cxnSp>
          <p:nvCxnSpPr>
            <p:cNvPr id="18" name="Straight Arrow Connector 17">
              <a:extLst>
                <a:ext uri="{FF2B5EF4-FFF2-40B4-BE49-F238E27FC236}">
                  <a16:creationId xmlns:a16="http://schemas.microsoft.com/office/drawing/2014/main" id="{B8E37EF2-0EB6-42C8-B939-54D18F86A40A}"/>
                </a:ext>
              </a:extLst>
            </p:cNvPr>
            <p:cNvCxnSpPr>
              <a:cxnSpLocks noChangeShapeType="1"/>
            </p:cNvCxnSpPr>
            <p:nvPr/>
          </p:nvCxnSpPr>
          <p:spPr bwMode="auto">
            <a:xfrm>
              <a:off x="5509" y="4437"/>
              <a:ext cx="0" cy="519"/>
            </a:xfrm>
            <a:prstGeom prst="straightConnector1">
              <a:avLst/>
            </a:prstGeom>
            <a:grpFill/>
            <a:ln w="25400">
              <a:solidFill>
                <a:schemeClr val="accent1">
                  <a:lumMod val="50000"/>
                  <a:lumOff val="0"/>
                </a:schemeClr>
              </a:solidFill>
              <a:round/>
              <a:headEnd/>
              <a:tailEnd type="arrow" w="med" len="med"/>
            </a:ln>
          </p:spPr>
        </p:cxnSp>
        <p:cxnSp>
          <p:nvCxnSpPr>
            <p:cNvPr id="19" name="Straight Arrow Connector 18">
              <a:extLst>
                <a:ext uri="{FF2B5EF4-FFF2-40B4-BE49-F238E27FC236}">
                  <a16:creationId xmlns:a16="http://schemas.microsoft.com/office/drawing/2014/main" id="{0791C667-B02F-45C3-A6CF-2CB36B76E970}"/>
                </a:ext>
              </a:extLst>
            </p:cNvPr>
            <p:cNvCxnSpPr>
              <a:cxnSpLocks noChangeShapeType="1"/>
            </p:cNvCxnSpPr>
            <p:nvPr/>
          </p:nvCxnSpPr>
          <p:spPr bwMode="auto">
            <a:xfrm>
              <a:off x="5509" y="5794"/>
              <a:ext cx="0" cy="469"/>
            </a:xfrm>
            <a:prstGeom prst="straightConnector1">
              <a:avLst/>
            </a:prstGeom>
            <a:grpFill/>
            <a:ln w="25400">
              <a:solidFill>
                <a:schemeClr val="accent1">
                  <a:lumMod val="50000"/>
                  <a:lumOff val="0"/>
                </a:schemeClr>
              </a:solidFill>
              <a:round/>
              <a:headEnd/>
              <a:tailEnd type="arrow" w="med" len="med"/>
            </a:ln>
          </p:spPr>
        </p:cxnSp>
        <p:cxnSp>
          <p:nvCxnSpPr>
            <p:cNvPr id="20" name="Straight Arrow Connector 19">
              <a:extLst>
                <a:ext uri="{FF2B5EF4-FFF2-40B4-BE49-F238E27FC236}">
                  <a16:creationId xmlns:a16="http://schemas.microsoft.com/office/drawing/2014/main" id="{2FA22F1D-B818-43D7-8948-6745FB844E44}"/>
                </a:ext>
              </a:extLst>
            </p:cNvPr>
            <p:cNvCxnSpPr>
              <a:cxnSpLocks noChangeShapeType="1"/>
            </p:cNvCxnSpPr>
            <p:nvPr/>
          </p:nvCxnSpPr>
          <p:spPr bwMode="auto">
            <a:xfrm>
              <a:off x="5509" y="7100"/>
              <a:ext cx="0" cy="686"/>
            </a:xfrm>
            <a:prstGeom prst="straightConnector1">
              <a:avLst/>
            </a:prstGeom>
            <a:grpFill/>
            <a:ln w="25400">
              <a:solidFill>
                <a:schemeClr val="accent1">
                  <a:lumMod val="50000"/>
                  <a:lumOff val="0"/>
                </a:schemeClr>
              </a:solidFill>
              <a:round/>
              <a:headEnd/>
              <a:tailEnd type="arrow" w="med" len="med"/>
            </a:ln>
          </p:spPr>
        </p:cxnSp>
      </p:grpSp>
    </p:spTree>
    <p:extLst>
      <p:ext uri="{BB962C8B-B14F-4D97-AF65-F5344CB8AC3E}">
        <p14:creationId xmlns:p14="http://schemas.microsoft.com/office/powerpoint/2010/main" val="302978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EFA6-F8C7-472F-9520-F1708158FA0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D93CB496-AF83-469E-8427-C61225B07AE4}"/>
              </a:ext>
            </a:extLst>
          </p:cNvPr>
          <p:cNvSpPr>
            <a:spLocks noGrp="1"/>
          </p:cNvSpPr>
          <p:nvPr>
            <p:ph idx="1"/>
          </p:nvPr>
        </p:nvSpPr>
        <p:spPr/>
        <p:txBody>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FACE DETECTION : HARR-CASCADE ALGORTHM</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MOUTH DETECTION : HOUGH TRANSFORM ALGORITHM</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EYE DETECTION : VOILA-JONES ALGORITHM</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7539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ABD8-1F43-48F5-AB87-36642BA26391}"/>
              </a:ext>
            </a:extLst>
          </p:cNvPr>
          <p:cNvSpPr>
            <a:spLocks noGrp="1"/>
          </p:cNvSpPr>
          <p:nvPr>
            <p:ph type="title"/>
          </p:nvPr>
        </p:nvSpPr>
        <p:spPr/>
        <p:txBody>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HAAR-CASCADE ALGORITHM:</a:t>
            </a:r>
          </a:p>
        </p:txBody>
      </p:sp>
      <p:sp>
        <p:nvSpPr>
          <p:cNvPr id="3" name="Content Placeholder 2">
            <a:extLst>
              <a:ext uri="{FF2B5EF4-FFF2-40B4-BE49-F238E27FC236}">
                <a16:creationId xmlns:a16="http://schemas.microsoft.com/office/drawing/2014/main" id="{F3F7EA68-0BA7-4470-B730-DC52BBC32A64}"/>
              </a:ext>
            </a:extLst>
          </p:cNvPr>
          <p:cNvSpPr>
            <a:spLocks noGrp="1"/>
          </p:cNvSpPr>
          <p:nvPr>
            <p:ph idx="1"/>
          </p:nvPr>
        </p:nvSpPr>
        <p:spPr>
          <a:xfrm>
            <a:off x="1451202" y="2132856"/>
            <a:ext cx="9600774" cy="3450613"/>
          </a:xfrm>
        </p:spPr>
        <p:txBody>
          <a:bodyPr/>
          <a:lstStyle/>
          <a:p>
            <a:pPr marL="0" indent="0">
              <a:buNone/>
            </a:pPr>
            <a:r>
              <a:rPr lang="en-IN" dirty="0">
                <a:latin typeface="Times New Roman" panose="02020603050405020304" pitchFamily="18" charset="0"/>
                <a:cs typeface="Times New Roman" panose="02020603050405020304" pitchFamily="18" charset="0"/>
              </a:rPr>
              <a:t>Haar-cascade is a protest detection algorithm used to find faces, items, outward appearances  in a picture primarily used for face detection.</a:t>
            </a:r>
            <a:r>
              <a:rPr lang="en-US" sz="2000" dirty="0">
                <a:latin typeface="Times New Roman" pitchFamily="18" charset="0"/>
                <a:cs typeface="Times New Roman" pitchFamily="18" charset="0"/>
              </a:rPr>
              <a:t> To represent a clean and accurate image, the user should face parallel to the webcam position as represented. The image of the person is captured by webcam preinstalled in the system using OpenCV and processed using python. it shows the captured image using a webcam. The facial detector detects key landmarks on the face and mouth of a person and tracks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61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68E2-AEAB-41E7-99A5-7BA4147D91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HOUGH TRANSFORM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823D68-9C89-46F0-9E20-CA14CBD9C133}"/>
              </a:ext>
            </a:extLst>
          </p:cNvPr>
          <p:cNvSpPr>
            <a:spLocks noGrp="1"/>
          </p:cNvSpPr>
          <p:nvPr>
            <p:ph idx="1"/>
          </p:nvPr>
        </p:nvSpPr>
        <p:spPr>
          <a:xfrm>
            <a:off x="967409" y="2015733"/>
            <a:ext cx="10084567" cy="3450613"/>
          </a:xfrm>
        </p:spPr>
        <p:txBody>
          <a:bodyPr>
            <a:normAutofit/>
          </a:bodyPr>
          <a:lstStyle/>
          <a:p>
            <a:pPr marL="457063" lvl="1" indent="0" algn="just">
              <a:buNone/>
            </a:pPr>
            <a:r>
              <a:rPr lang="en-US" sz="2000" dirty="0">
                <a:latin typeface="Times New Roman" panose="02020603050405020304" pitchFamily="18" charset="0"/>
                <a:cs typeface="Times New Roman" panose="02020603050405020304" pitchFamily="18" charset="0"/>
              </a:rPr>
              <a:t>The Hough transform is a technique which can be used to isolate features of a particular shape within an image. The Hough transform is most commonly used for the detection of regular curves such as lines, circles, ellipses. The goal is to find the location of lines in image. It is to find the exact position of the iris within the eye window.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2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3971-B2F1-413C-ACC3-1B72262538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VOILA-JONES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8200D8-3CEF-433D-8436-E44E2703A82F}"/>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It is used to Find the center of the iris. This step forms the major part of the algorithm. The algorithm first finds an 'eye window' – a rough estimate of the eye. videos of moving objects, one need not apply object detection to each frame. Instead, one can use tracking algorithms like the KLT algorithm to detect salient features within the detection bounding boxes and track their movement between frames. Not only does this improve tracking speed by removing the need to re-detect objects in each frame, but it improves the robustness as well, as the salient features are more resilient than the Viola-Jones detection framework to rotation and photometric changes.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42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BDC2-1232-4120-BD26-B46FEEC50F9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UML DIAGRAMS: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6D688A-63BE-4413-B70B-9E77DE88DC03}"/>
              </a:ext>
            </a:extLst>
          </p:cNvPr>
          <p:cNvSpPr txBox="1"/>
          <p:nvPr/>
        </p:nvSpPr>
        <p:spPr>
          <a:xfrm>
            <a:off x="1451202" y="1853755"/>
            <a:ext cx="9600774" cy="1883657"/>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 CASE DIAGRAM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CLASS DIAGRAM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SEQUENCE DIAGRAM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ACTIVITY DIAGRAM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36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8582-FB9C-4BC6-8CFA-0E92A6D757FE}"/>
              </a:ext>
            </a:extLst>
          </p:cNvPr>
          <p:cNvSpPr>
            <a:spLocks noGrp="1"/>
          </p:cNvSpPr>
          <p:nvPr>
            <p:ph type="title"/>
          </p:nvPr>
        </p:nvSpPr>
        <p:spPr>
          <a:xfrm>
            <a:off x="1444295" y="798973"/>
            <a:ext cx="5112568" cy="2247117"/>
          </a:xfrm>
        </p:spPr>
        <p:txBody>
          <a:bodyPr>
            <a:normAutofit/>
          </a:bodyPr>
          <a:lstStyle/>
          <a:p>
            <a:r>
              <a:rPr lang="en-US" sz="3200" b="1" dirty="0">
                <a:latin typeface="Times New Roman" panose="02020603050405020304" pitchFamily="18" charset="0"/>
                <a:cs typeface="Times New Roman" panose="02020603050405020304" pitchFamily="18" charset="0"/>
              </a:rPr>
              <a:t>1. USE CASE DIAGRAM:</a:t>
            </a:r>
            <a:endParaRPr lang="en-IN" sz="3200" dirty="0"/>
          </a:p>
        </p:txBody>
      </p:sp>
      <p:sp>
        <p:nvSpPr>
          <p:cNvPr id="4" name="Text Placeholder 3">
            <a:extLst>
              <a:ext uri="{FF2B5EF4-FFF2-40B4-BE49-F238E27FC236}">
                <a16:creationId xmlns:a16="http://schemas.microsoft.com/office/drawing/2014/main" id="{DBBB3CC9-A501-41F6-8BF2-FDD0EB7A8C5F}"/>
              </a:ext>
            </a:extLst>
          </p:cNvPr>
          <p:cNvSpPr>
            <a:spLocks noGrp="1"/>
          </p:cNvSpPr>
          <p:nvPr>
            <p:ph type="body" sz="half" idx="2"/>
          </p:nvPr>
        </p:nvSpPr>
        <p:spPr>
          <a:xfrm>
            <a:off x="1364591" y="3372678"/>
            <a:ext cx="4650116" cy="2248181"/>
          </a:xfrm>
        </p:spPr>
        <p:txBody>
          <a:bodyPr>
            <a:noAutofit/>
          </a:bodyPr>
          <a:lstStyle/>
          <a:p>
            <a:r>
              <a:rPr lang="en-US" dirty="0"/>
              <a:t> </a:t>
            </a:r>
            <a:r>
              <a:rPr lang="en-US" sz="1400" dirty="0">
                <a:latin typeface="Times New Roman" panose="02020603050405020304" pitchFamily="18" charset="0"/>
                <a:cs typeface="Times New Roman" panose="02020603050405020304" pitchFamily="18" charset="0"/>
              </a:rPr>
              <a:t>Here the user is an actor. First; the user’s image is captured using webcam and the controls of the mouse is done by the gestures of the face which acts as a virtual mouse and perform operations same as the traditional mouse </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The mouse activates when the user opens the mouth then operations can be done like right eye wink is same as the right click on the mouse and same is done with the left click operation and squinting your eyes determines activates or deactivates scrolling. </a:t>
            </a:r>
            <a:endParaRPr lang="en-IN" sz="1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6FB5F90-F56B-403E-9221-C60EAB15E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6863" y="798972"/>
            <a:ext cx="5442205" cy="4821887"/>
          </a:xfrm>
        </p:spPr>
      </p:pic>
    </p:spTree>
    <p:extLst>
      <p:ext uri="{BB962C8B-B14F-4D97-AF65-F5344CB8AC3E}">
        <p14:creationId xmlns:p14="http://schemas.microsoft.com/office/powerpoint/2010/main" val="168595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3462-07F5-4DD1-BE8A-6E70B5B21F9C}"/>
              </a:ext>
            </a:extLst>
          </p:cNvPr>
          <p:cNvSpPr>
            <a:spLocks noGrp="1"/>
          </p:cNvSpPr>
          <p:nvPr>
            <p:ph type="title"/>
          </p:nvPr>
        </p:nvSpPr>
        <p:spPr>
          <a:xfrm>
            <a:off x="1444295" y="798973"/>
            <a:ext cx="4362085" cy="2247117"/>
          </a:xfrm>
        </p:spPr>
        <p:txBody>
          <a:bodyPr>
            <a:normAutofit/>
          </a:bodyPr>
          <a:lstStyle/>
          <a:p>
            <a:r>
              <a:rPr lang="en-US" sz="3200" b="1" dirty="0">
                <a:latin typeface="Times New Roman" panose="02020603050405020304" pitchFamily="18" charset="0"/>
                <a:cs typeface="Times New Roman" panose="02020603050405020304" pitchFamily="18" charset="0"/>
              </a:rPr>
              <a:t>2. CLASS DIAGRAM:</a:t>
            </a:r>
            <a:endParaRPr lang="en-IN" sz="3200" dirty="0"/>
          </a:p>
        </p:txBody>
      </p:sp>
      <p:pic>
        <p:nvPicPr>
          <p:cNvPr id="7" name="Content Placeholder 6">
            <a:extLst>
              <a:ext uri="{FF2B5EF4-FFF2-40B4-BE49-F238E27FC236}">
                <a16:creationId xmlns:a16="http://schemas.microsoft.com/office/drawing/2014/main" id="{E7BAD429-2C13-44B2-B5AB-A50B6BBEB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7240" y="819631"/>
            <a:ext cx="5010849" cy="4553585"/>
          </a:xfrm>
        </p:spPr>
      </p:pic>
    </p:spTree>
    <p:extLst>
      <p:ext uri="{BB962C8B-B14F-4D97-AF65-F5344CB8AC3E}">
        <p14:creationId xmlns:p14="http://schemas.microsoft.com/office/powerpoint/2010/main" val="370628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ABA4-0B47-4ADF-A25E-82718B334344}"/>
              </a:ext>
            </a:extLst>
          </p:cNvPr>
          <p:cNvSpPr>
            <a:spLocks noGrp="1"/>
          </p:cNvSpPr>
          <p:nvPr>
            <p:ph type="title"/>
          </p:nvPr>
        </p:nvSpPr>
        <p:spPr>
          <a:xfrm>
            <a:off x="864755" y="798973"/>
            <a:ext cx="5112567" cy="2247117"/>
          </a:xfrm>
        </p:spPr>
        <p:txBody>
          <a:bodyPr>
            <a:normAutofit/>
          </a:bodyPr>
          <a:lstStyle/>
          <a:p>
            <a:r>
              <a:rPr lang="en-US" sz="2800" b="1" dirty="0">
                <a:latin typeface="Times New Roman" panose="02020603050405020304" pitchFamily="18" charset="0"/>
                <a:cs typeface="Times New Roman" panose="02020603050405020304" pitchFamily="18" charset="0"/>
              </a:rPr>
              <a:t>3. SEQUENCE DIAGRAM</a:t>
            </a:r>
            <a:r>
              <a:rPr lang="en-US" sz="3200" dirty="0">
                <a:latin typeface="Times New Roman" panose="02020603050405020304" pitchFamily="18" charset="0"/>
                <a:cs typeface="Times New Roman" panose="02020603050405020304" pitchFamily="18" charset="0"/>
              </a:rPr>
              <a:t>:</a:t>
            </a:r>
            <a:endParaRPr lang="en-IN" sz="3200" dirty="0"/>
          </a:p>
        </p:txBody>
      </p:sp>
      <p:pic>
        <p:nvPicPr>
          <p:cNvPr id="4" name="Picture 3">
            <a:extLst>
              <a:ext uri="{FF2B5EF4-FFF2-40B4-BE49-F238E27FC236}">
                <a16:creationId xmlns:a16="http://schemas.microsoft.com/office/drawing/2014/main" id="{7C69FDB5-37E9-4159-8149-7899889338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1504" y="433700"/>
            <a:ext cx="5535301" cy="5145267"/>
          </a:xfrm>
          <a:prstGeom prst="rect">
            <a:avLst/>
          </a:prstGeom>
          <a:noFill/>
          <a:ln>
            <a:noFill/>
          </a:ln>
        </p:spPr>
      </p:pic>
    </p:spTree>
    <p:extLst>
      <p:ext uri="{BB962C8B-B14F-4D97-AF65-F5344CB8AC3E}">
        <p14:creationId xmlns:p14="http://schemas.microsoft.com/office/powerpoint/2010/main" val="42077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7736-7973-4D23-B669-B8569B8E3D4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Table of contents: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A26577-7127-470F-88EB-9CC195D3ED60}"/>
              </a:ext>
            </a:extLst>
          </p:cNvPr>
          <p:cNvSpPr txBox="1"/>
          <p:nvPr/>
        </p:nvSpPr>
        <p:spPr>
          <a:xfrm>
            <a:off x="1451202" y="1853755"/>
            <a:ext cx="9600774"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ABSTRACT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DISADVANTAGES OF EXISTING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 OF PROPOSED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ARCHITECTURE</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57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C032-D468-4B89-8DB7-7A48DF2B5F7E}"/>
              </a:ext>
            </a:extLst>
          </p:cNvPr>
          <p:cNvSpPr>
            <a:spLocks noGrp="1"/>
          </p:cNvSpPr>
          <p:nvPr>
            <p:ph type="title"/>
          </p:nvPr>
        </p:nvSpPr>
        <p:spPr>
          <a:xfrm>
            <a:off x="1444294" y="798973"/>
            <a:ext cx="5370198" cy="2247117"/>
          </a:xfrm>
        </p:spPr>
        <p:txBody>
          <a:bodyPr/>
          <a:lstStyle/>
          <a:p>
            <a:r>
              <a:rPr lang="en-US" sz="3200" b="1"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ACTIVITY DIAGRAM:</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B1F11D5-12E7-42D1-815F-02D497CF8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2714" y="798972"/>
            <a:ext cx="3691817" cy="5222315"/>
          </a:xfrm>
        </p:spPr>
      </p:pic>
    </p:spTree>
    <p:extLst>
      <p:ext uri="{BB962C8B-B14F-4D97-AF65-F5344CB8AC3E}">
        <p14:creationId xmlns:p14="http://schemas.microsoft.com/office/powerpoint/2010/main" val="312748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6B89-BCCA-4D99-8CA6-0F1CAC4BC1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SAMPLE CODE: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D9E498-700F-488B-A1F9-CDEC4BA473B9}"/>
              </a:ext>
            </a:extLst>
          </p:cNvPr>
          <p:cNvSpPr txBox="1"/>
          <p:nvPr/>
        </p:nvSpPr>
        <p:spPr>
          <a:xfrm>
            <a:off x="1451202" y="1853755"/>
            <a:ext cx="9600774"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import numpy as np</a:t>
            </a:r>
          </a:p>
          <a:p>
            <a:r>
              <a:rPr lang="en-IN" dirty="0">
                <a:latin typeface="Times New Roman" panose="02020603050405020304" pitchFamily="18" charset="0"/>
                <a:cs typeface="Times New Roman" panose="02020603050405020304" pitchFamily="18" charset="0"/>
              </a:rPr>
              <a:t># Returns EAR given eye landmarks</a:t>
            </a:r>
          </a:p>
          <a:p>
            <a:r>
              <a:rPr lang="en-IN" dirty="0">
                <a:latin typeface="Times New Roman" panose="02020603050405020304" pitchFamily="18" charset="0"/>
                <a:cs typeface="Times New Roman" panose="02020603050405020304" pitchFamily="18" charset="0"/>
              </a:rPr>
              <a:t>def eye_aspect_ratio(eye):</a:t>
            </a:r>
          </a:p>
          <a:p>
            <a:r>
              <a:rPr lang="en-IN" dirty="0">
                <a:latin typeface="Times New Roman" panose="02020603050405020304" pitchFamily="18" charset="0"/>
                <a:cs typeface="Times New Roman" panose="02020603050405020304" pitchFamily="18" charset="0"/>
              </a:rPr>
              <a:t>    # Compute the euclidean distances between the two sets of</a:t>
            </a:r>
          </a:p>
          <a:p>
            <a:r>
              <a:rPr lang="en-IN" dirty="0">
                <a:latin typeface="Times New Roman" panose="02020603050405020304" pitchFamily="18" charset="0"/>
                <a:cs typeface="Times New Roman" panose="02020603050405020304" pitchFamily="18" charset="0"/>
              </a:rPr>
              <a:t>    # vertical eye landmarks (x, y)-coordinates</a:t>
            </a:r>
          </a:p>
          <a:p>
            <a:r>
              <a:rPr lang="en-IN" dirty="0">
                <a:latin typeface="Times New Roman" panose="02020603050405020304" pitchFamily="18" charset="0"/>
                <a:cs typeface="Times New Roman" panose="02020603050405020304" pitchFamily="18" charset="0"/>
              </a:rPr>
              <a:t>    A = np.linalg.norm(eye[1] - eye[5])</a:t>
            </a:r>
          </a:p>
          <a:p>
            <a:r>
              <a:rPr lang="en-IN" dirty="0">
                <a:latin typeface="Times New Roman" panose="02020603050405020304" pitchFamily="18" charset="0"/>
                <a:cs typeface="Times New Roman" panose="02020603050405020304" pitchFamily="18" charset="0"/>
              </a:rPr>
              <a:t>    B = np.linalg.norm(eye[2] - eye[4])</a:t>
            </a:r>
          </a:p>
          <a:p>
            <a:r>
              <a:rPr lang="en-IN" dirty="0">
                <a:latin typeface="Times New Roman" panose="02020603050405020304" pitchFamily="18" charset="0"/>
                <a:cs typeface="Times New Roman" panose="02020603050405020304" pitchFamily="18" charset="0"/>
              </a:rPr>
              <a:t>    # Compute the euclidean distance between the horizontal</a:t>
            </a:r>
          </a:p>
          <a:p>
            <a:r>
              <a:rPr lang="en-IN" dirty="0">
                <a:latin typeface="Times New Roman" panose="02020603050405020304" pitchFamily="18" charset="0"/>
                <a:cs typeface="Times New Roman" panose="02020603050405020304" pitchFamily="18" charset="0"/>
              </a:rPr>
              <a:t>    # eye landmark (x, y)-coordinates</a:t>
            </a:r>
          </a:p>
          <a:p>
            <a:r>
              <a:rPr lang="en-IN" dirty="0">
                <a:latin typeface="Times New Roman" panose="02020603050405020304" pitchFamily="18" charset="0"/>
                <a:cs typeface="Times New Roman" panose="02020603050405020304" pitchFamily="18" charset="0"/>
              </a:rPr>
              <a:t>    C = np.linalg.norm(eye[0] - eye[3])</a:t>
            </a:r>
          </a:p>
          <a:p>
            <a:r>
              <a:rPr lang="en-IN" dirty="0">
                <a:latin typeface="Times New Roman" panose="02020603050405020304" pitchFamily="18" charset="0"/>
                <a:cs typeface="Times New Roman" panose="02020603050405020304" pitchFamily="18" charset="0"/>
              </a:rPr>
              <a:t>    # Compute the eye aspect ratio</a:t>
            </a:r>
          </a:p>
          <a:p>
            <a:r>
              <a:rPr lang="en-IN" dirty="0">
                <a:latin typeface="Times New Roman" panose="02020603050405020304" pitchFamily="18" charset="0"/>
                <a:cs typeface="Times New Roman" panose="02020603050405020304" pitchFamily="18" charset="0"/>
              </a:rPr>
              <a:t>    ear = (A + B) / (2.0 * C)</a:t>
            </a:r>
          </a:p>
          <a:p>
            <a:r>
              <a:rPr lang="en-IN" dirty="0">
                <a:latin typeface="Times New Roman" panose="02020603050405020304" pitchFamily="18" charset="0"/>
                <a:cs typeface="Times New Roman" panose="02020603050405020304" pitchFamily="18" charset="0"/>
              </a:rPr>
              <a:t>    # Return the eye aspect ratio</a:t>
            </a:r>
          </a:p>
          <a:p>
            <a:r>
              <a:rPr lang="en-IN" dirty="0">
                <a:latin typeface="Times New Roman" panose="02020603050405020304" pitchFamily="18" charset="0"/>
                <a:cs typeface="Times New Roman" panose="02020603050405020304" pitchFamily="18" charset="0"/>
              </a:rPr>
              <a:t>    return ear</a:t>
            </a:r>
          </a:p>
        </p:txBody>
      </p:sp>
    </p:spTree>
    <p:extLst>
      <p:ext uri="{BB962C8B-B14F-4D97-AF65-F5344CB8AC3E}">
        <p14:creationId xmlns:p14="http://schemas.microsoft.com/office/powerpoint/2010/main" val="26934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E68A3-57DE-4650-A23D-B90B37C4D5BA}"/>
              </a:ext>
            </a:extLst>
          </p:cNvPr>
          <p:cNvSpPr txBox="1"/>
          <p:nvPr/>
        </p:nvSpPr>
        <p:spPr>
          <a:xfrm>
            <a:off x="1125860" y="0"/>
            <a:ext cx="10801200"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Returns MAR given eye landmarks</a:t>
            </a:r>
          </a:p>
          <a:p>
            <a:r>
              <a:rPr lang="en-IN" dirty="0">
                <a:latin typeface="Times New Roman" panose="02020603050405020304" pitchFamily="18" charset="0"/>
                <a:cs typeface="Times New Roman" panose="02020603050405020304" pitchFamily="18" charset="0"/>
              </a:rPr>
              <a:t>def mouth_aspect_ratio(mouth):</a:t>
            </a:r>
          </a:p>
          <a:p>
            <a:r>
              <a:rPr lang="en-IN" dirty="0">
                <a:latin typeface="Times New Roman" panose="02020603050405020304" pitchFamily="18" charset="0"/>
                <a:cs typeface="Times New Roman" panose="02020603050405020304" pitchFamily="18" charset="0"/>
              </a:rPr>
              <a:t>    # Compute the euclidean distances between the three sets</a:t>
            </a:r>
          </a:p>
          <a:p>
            <a:r>
              <a:rPr lang="en-IN" dirty="0">
                <a:latin typeface="Times New Roman" panose="02020603050405020304" pitchFamily="18" charset="0"/>
                <a:cs typeface="Times New Roman" panose="02020603050405020304" pitchFamily="18" charset="0"/>
              </a:rPr>
              <a:t>    # of vertical mouth landmarks (x, y)-coordinates</a:t>
            </a:r>
          </a:p>
          <a:p>
            <a:r>
              <a:rPr lang="en-IN" dirty="0">
                <a:latin typeface="Times New Roman" panose="02020603050405020304" pitchFamily="18" charset="0"/>
                <a:cs typeface="Times New Roman" panose="02020603050405020304" pitchFamily="18" charset="0"/>
              </a:rPr>
              <a:t>    A = np.linalg.norm(mouth[13] - mouth[19])</a:t>
            </a:r>
          </a:p>
          <a:p>
            <a:r>
              <a:rPr lang="en-IN" dirty="0">
                <a:latin typeface="Times New Roman" panose="02020603050405020304" pitchFamily="18" charset="0"/>
                <a:cs typeface="Times New Roman" panose="02020603050405020304" pitchFamily="18" charset="0"/>
              </a:rPr>
              <a:t>    B = np.linalg.norm(mouth[14] - mouth[18])</a:t>
            </a:r>
          </a:p>
          <a:p>
            <a:r>
              <a:rPr lang="en-IN" dirty="0">
                <a:latin typeface="Times New Roman" panose="02020603050405020304" pitchFamily="18" charset="0"/>
                <a:cs typeface="Times New Roman" panose="02020603050405020304" pitchFamily="18" charset="0"/>
              </a:rPr>
              <a:t>    C = np.linalg.norm(mouth[15] - mouth[17])</a:t>
            </a:r>
          </a:p>
          <a:p>
            <a:r>
              <a:rPr lang="en-IN" dirty="0">
                <a:latin typeface="Times New Roman" panose="02020603050405020304" pitchFamily="18" charset="0"/>
                <a:cs typeface="Times New Roman" panose="02020603050405020304" pitchFamily="18" charset="0"/>
              </a:rPr>
              <a:t>    # Compute the euclidean distance between the horizontal</a:t>
            </a:r>
          </a:p>
          <a:p>
            <a:r>
              <a:rPr lang="en-IN" dirty="0">
                <a:latin typeface="Times New Roman" panose="02020603050405020304" pitchFamily="18" charset="0"/>
                <a:cs typeface="Times New Roman" panose="02020603050405020304" pitchFamily="18" charset="0"/>
              </a:rPr>
              <a:t>    # mouth landmarks (x, y)-coordinates</a:t>
            </a:r>
          </a:p>
          <a:p>
            <a:r>
              <a:rPr lang="en-IN" dirty="0">
                <a:latin typeface="Times New Roman" panose="02020603050405020304" pitchFamily="18" charset="0"/>
                <a:cs typeface="Times New Roman" panose="02020603050405020304" pitchFamily="18" charset="0"/>
              </a:rPr>
              <a:t>    D = np.linalg.norm(mouth[12] - mouth[16])</a:t>
            </a:r>
          </a:p>
          <a:p>
            <a:r>
              <a:rPr lang="en-IN" dirty="0">
                <a:latin typeface="Times New Roman" panose="02020603050405020304" pitchFamily="18" charset="0"/>
                <a:cs typeface="Times New Roman" panose="02020603050405020304" pitchFamily="18" charset="0"/>
              </a:rPr>
              <a:t>    # Compute the mouth aspect ratio</a:t>
            </a:r>
          </a:p>
          <a:p>
            <a:r>
              <a:rPr lang="en-IN" dirty="0">
                <a:latin typeface="Times New Roman" panose="02020603050405020304" pitchFamily="18" charset="0"/>
                <a:cs typeface="Times New Roman" panose="02020603050405020304" pitchFamily="18" charset="0"/>
              </a:rPr>
              <a:t>    mar = (A + B + C) / (2 * D)</a:t>
            </a:r>
          </a:p>
          <a:p>
            <a:r>
              <a:rPr lang="en-IN" dirty="0">
                <a:latin typeface="Times New Roman" panose="02020603050405020304" pitchFamily="18" charset="0"/>
                <a:cs typeface="Times New Roman" panose="02020603050405020304" pitchFamily="18" charset="0"/>
              </a:rPr>
              <a:t>    # Return the mouth aspect ratio</a:t>
            </a:r>
          </a:p>
          <a:p>
            <a:r>
              <a:rPr lang="en-IN" dirty="0">
                <a:latin typeface="Times New Roman" panose="02020603050405020304" pitchFamily="18" charset="0"/>
                <a:cs typeface="Times New Roman" panose="02020603050405020304" pitchFamily="18" charset="0"/>
              </a:rPr>
              <a:t>    return mar</a:t>
            </a:r>
          </a:p>
          <a:p>
            <a:r>
              <a:rPr lang="en-IN" dirty="0">
                <a:latin typeface="Times New Roman" panose="02020603050405020304" pitchFamily="18" charset="0"/>
                <a:cs typeface="Times New Roman" panose="02020603050405020304" pitchFamily="18" charset="0"/>
              </a:rPr>
              <a:t># Return direction given the nose and anchor points.</a:t>
            </a:r>
          </a:p>
          <a:p>
            <a:r>
              <a:rPr lang="en-IN" dirty="0">
                <a:latin typeface="Times New Roman" panose="02020603050405020304" pitchFamily="18" charset="0"/>
                <a:cs typeface="Times New Roman" panose="02020603050405020304" pitchFamily="18" charset="0"/>
              </a:rPr>
              <a:t>def direction(nose_point, anchor_point, w, h, multiple=1):</a:t>
            </a:r>
          </a:p>
          <a:p>
            <a:r>
              <a:rPr lang="en-IN" dirty="0">
                <a:latin typeface="Times New Roman" panose="02020603050405020304" pitchFamily="18" charset="0"/>
                <a:cs typeface="Times New Roman" panose="02020603050405020304" pitchFamily="18" charset="0"/>
              </a:rPr>
              <a:t>    nx, ny = nose_point</a:t>
            </a:r>
          </a:p>
          <a:p>
            <a:r>
              <a:rPr lang="en-IN" dirty="0">
                <a:latin typeface="Times New Roman" panose="02020603050405020304" pitchFamily="18" charset="0"/>
                <a:cs typeface="Times New Roman" panose="02020603050405020304" pitchFamily="18" charset="0"/>
              </a:rPr>
              <a:t>    x, y = anchor_point</a:t>
            </a:r>
          </a:p>
          <a:p>
            <a:r>
              <a:rPr lang="en-IN" dirty="0">
                <a:latin typeface="Times New Roman" panose="02020603050405020304" pitchFamily="18" charset="0"/>
                <a:cs typeface="Times New Roman" panose="02020603050405020304" pitchFamily="18" charset="0"/>
              </a:rPr>
              <a:t>    if nx &gt; x + multiple * w:</a:t>
            </a:r>
          </a:p>
          <a:p>
            <a:r>
              <a:rPr lang="en-IN" dirty="0">
                <a:latin typeface="Times New Roman" panose="02020603050405020304" pitchFamily="18" charset="0"/>
                <a:cs typeface="Times New Roman" panose="02020603050405020304" pitchFamily="18" charset="0"/>
              </a:rPr>
              <a:t>        return 'right'</a:t>
            </a:r>
          </a:p>
          <a:p>
            <a:r>
              <a:rPr lang="en-IN" dirty="0">
                <a:latin typeface="Times New Roman" panose="02020603050405020304" pitchFamily="18" charset="0"/>
                <a:cs typeface="Times New Roman" panose="02020603050405020304" pitchFamily="18" charset="0"/>
              </a:rPr>
              <a:t>    elif nx &lt; x - multiple * w:</a:t>
            </a:r>
          </a:p>
          <a:p>
            <a:r>
              <a:rPr lang="en-IN" dirty="0">
                <a:latin typeface="Times New Roman" panose="02020603050405020304" pitchFamily="18" charset="0"/>
                <a:cs typeface="Times New Roman" panose="02020603050405020304" pitchFamily="18" charset="0"/>
              </a:rPr>
              <a:t>        return 'left'</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701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DAB22-34FD-48D5-BDBC-B53293E12359}"/>
              </a:ext>
            </a:extLst>
          </p:cNvPr>
          <p:cNvSpPr txBox="1"/>
          <p:nvPr/>
        </p:nvSpPr>
        <p:spPr>
          <a:xfrm>
            <a:off x="1413892" y="188640"/>
            <a:ext cx="10621180" cy="2585323"/>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ny &gt; y + multiple * h:</a:t>
            </a:r>
          </a:p>
          <a:p>
            <a:r>
              <a:rPr lang="en-IN" dirty="0">
                <a:latin typeface="Times New Roman" panose="02020603050405020304" pitchFamily="18" charset="0"/>
                <a:cs typeface="Times New Roman" panose="02020603050405020304" pitchFamily="18" charset="0"/>
              </a:rPr>
              <a:t>        return 'down'</a:t>
            </a:r>
          </a:p>
          <a:p>
            <a:r>
              <a:rPr lang="en-IN" dirty="0">
                <a:latin typeface="Times New Roman" panose="02020603050405020304" pitchFamily="18" charset="0"/>
                <a:cs typeface="Times New Roman" panose="02020603050405020304" pitchFamily="18" charset="0"/>
              </a:rPr>
              <a:t>    elif ny &lt; y - multiple * h:</a:t>
            </a:r>
          </a:p>
          <a:p>
            <a:r>
              <a:rPr lang="en-IN" dirty="0">
                <a:latin typeface="Times New Roman" panose="02020603050405020304" pitchFamily="18" charset="0"/>
                <a:cs typeface="Times New Roman" panose="02020603050405020304" pitchFamily="18" charset="0"/>
              </a:rPr>
              <a:t>        return 'up'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return ‘-’</a:t>
            </a:r>
          </a:p>
          <a:p>
            <a:endParaRPr lang="en-US"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1B02CD40-4872-4B8E-AAC8-B2751F137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6" y="3100960"/>
            <a:ext cx="3717375" cy="2610072"/>
          </a:xfrm>
          <a:prstGeom prst="rect">
            <a:avLst/>
          </a:prstGeom>
        </p:spPr>
      </p:pic>
      <p:pic>
        <p:nvPicPr>
          <p:cNvPr id="19" name="Picture 18">
            <a:extLst>
              <a:ext uri="{FF2B5EF4-FFF2-40B4-BE49-F238E27FC236}">
                <a16:creationId xmlns:a16="http://schemas.microsoft.com/office/drawing/2014/main" id="{DC2A70CF-3FC7-4E89-BA9C-7977E90F3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616" y="3100959"/>
            <a:ext cx="3333794" cy="2609056"/>
          </a:xfrm>
          <a:prstGeom prst="rect">
            <a:avLst/>
          </a:prstGeom>
        </p:spPr>
      </p:pic>
      <p:pic>
        <p:nvPicPr>
          <p:cNvPr id="21" name="Picture 20">
            <a:extLst>
              <a:ext uri="{FF2B5EF4-FFF2-40B4-BE49-F238E27FC236}">
                <a16:creationId xmlns:a16="http://schemas.microsoft.com/office/drawing/2014/main" id="{D2E79D5D-256E-4E3E-943E-BCD024215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761" y="3161026"/>
            <a:ext cx="3333793" cy="2548989"/>
          </a:xfrm>
          <a:prstGeom prst="rect">
            <a:avLst/>
          </a:prstGeom>
        </p:spPr>
      </p:pic>
    </p:spTree>
    <p:extLst>
      <p:ext uri="{BB962C8B-B14F-4D97-AF65-F5344CB8AC3E}">
        <p14:creationId xmlns:p14="http://schemas.microsoft.com/office/powerpoint/2010/main" val="296557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38A-CF27-434F-A78A-86290EEB6F0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1030" name="Picture 1">
            <a:extLst>
              <a:ext uri="{FF2B5EF4-FFF2-40B4-BE49-F238E27FC236}">
                <a16:creationId xmlns:a16="http://schemas.microsoft.com/office/drawing/2014/main" id="{4336EE3C-66DD-423A-B936-03F449D42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169" y="1916832"/>
            <a:ext cx="4114800"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53C63E18-1BBB-46F7-B834-B61311E92664}"/>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3">
            <a:extLst>
              <a:ext uri="{FF2B5EF4-FFF2-40B4-BE49-F238E27FC236}">
                <a16:creationId xmlns:a16="http://schemas.microsoft.com/office/drawing/2014/main" id="{C87B9BA9-8650-4A7E-BFA8-099A9B285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916832"/>
            <a:ext cx="4248472" cy="3255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B17DBD-E286-469A-A108-7327557B0FF2}"/>
              </a:ext>
            </a:extLst>
          </p:cNvPr>
          <p:cNvSpPr txBox="1"/>
          <p:nvPr/>
        </p:nvSpPr>
        <p:spPr>
          <a:xfrm>
            <a:off x="2241984" y="5373216"/>
            <a:ext cx="230425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FACE DETECTION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2BB75F-B282-49DD-86DF-84A4CF23D264}"/>
              </a:ext>
            </a:extLst>
          </p:cNvPr>
          <p:cNvSpPr txBox="1"/>
          <p:nvPr/>
        </p:nvSpPr>
        <p:spPr>
          <a:xfrm>
            <a:off x="6996417" y="5373216"/>
            <a:ext cx="273630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ACTIVATION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62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B7CD967E-CA44-46B9-A18A-E68AAB357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436" y="645367"/>
            <a:ext cx="5066263" cy="37444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id="{89AEF822-3B9F-472D-A1CB-2FEAB480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26" y="645367"/>
            <a:ext cx="4922245" cy="37444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7BD8E8-A92C-4B2C-9428-4F35AA05992A}"/>
              </a:ext>
            </a:extLst>
          </p:cNvPr>
          <p:cNvSpPr txBox="1"/>
          <p:nvPr/>
        </p:nvSpPr>
        <p:spPr>
          <a:xfrm>
            <a:off x="1629916" y="4725144"/>
            <a:ext cx="316835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RIGHT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0EF6E5-7A9F-4A48-B371-DE7F10D9F1B2}"/>
              </a:ext>
            </a:extLst>
          </p:cNvPr>
          <p:cNvSpPr txBox="1"/>
          <p:nvPr/>
        </p:nvSpPr>
        <p:spPr>
          <a:xfrm>
            <a:off x="7030516" y="4725144"/>
            <a:ext cx="288032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76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10993259-6DE4-4348-807F-743330C4D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14" y="620688"/>
            <a:ext cx="5115680" cy="38791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259CE86-4292-44CA-8A9B-2E8B560A9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632859"/>
            <a:ext cx="5486673" cy="3866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58D8BD-95D2-47D7-9F06-897B2ECE7B64}"/>
              </a:ext>
            </a:extLst>
          </p:cNvPr>
          <p:cNvSpPr txBox="1"/>
          <p:nvPr/>
        </p:nvSpPr>
        <p:spPr>
          <a:xfrm>
            <a:off x="1208889" y="4876501"/>
            <a:ext cx="419052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UP</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6F8390-488A-4DB7-B74D-BF48135EE16C}"/>
              </a:ext>
            </a:extLst>
          </p:cNvPr>
          <p:cNvSpPr txBox="1"/>
          <p:nvPr/>
        </p:nvSpPr>
        <p:spPr>
          <a:xfrm>
            <a:off x="7793632" y="4876501"/>
            <a:ext cx="208823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DOWN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4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37EA-50EF-43AE-AB81-27FEF8F9FA82}"/>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99648D45-26F5-423E-BCFF-3BA96A08AFDC}"/>
              </a:ext>
            </a:extLst>
          </p:cNvPr>
          <p:cNvSpPr>
            <a:spLocks noGrp="1"/>
          </p:cNvSpPr>
          <p:nvPr>
            <p:ph idx="1"/>
          </p:nvPr>
        </p:nvSpPr>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A system that facilitates contactless control of mouse is developed and tested. It has an easy and wide application. Easy mouse cursor movement using face and switching between modes using eyes to enable or disable scrolling. Blinking to click. It has a wide range of applications. It can be used for physically disabled people in their education as this would empower them to type instead of writing without hand. This will lead to job opportunities for disabled people. </a:t>
            </a:r>
            <a:endParaRPr lang="en-US" sz="2000" b="1" i="1" dirty="0">
              <a:effectLst/>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367422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2ABA-7F97-416A-BBB1-555DD469BB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ENHANCEMENTS: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745B2E9-96FA-4EEF-B6AA-1EC9C7A8CCA7}"/>
              </a:ext>
            </a:extLst>
          </p:cNvPr>
          <p:cNvSpPr txBox="1"/>
          <p:nvPr/>
        </p:nvSpPr>
        <p:spPr>
          <a:xfrm>
            <a:off x="1451202" y="1853755"/>
            <a:ext cx="9600774"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focused on the analysis of the development of hands-free PC control - Controlling mouse cursor movements using human eye/face application in all aspects. Initially, the problem domain was identified and existing commercial products that fall in a similar area were compared and contrasted by evaluating their features and deficiencies. The usability of the system is very high, especially for its use with desktop applications. It exhibits accuracy and speed, which are sufficient for many real time applications and which allow handicapped users to enjoy many compute activities. In fact, it was possible to completely simulate a mouse without the use of the hands. However, after having tested the system, in future we tend to add additional functionality for speech recognition which we would help disabled enter password’s/or type and document verbally.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04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B3F-E649-4117-9F27-BFE2088BFA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3707E8-7921-467F-A1D9-72503DEB97CC}"/>
              </a:ext>
            </a:extLst>
          </p:cNvPr>
          <p:cNvSpPr txBox="1"/>
          <p:nvPr/>
        </p:nvSpPr>
        <p:spPr>
          <a:xfrm>
            <a:off x="1451202" y="1853755"/>
            <a:ext cx="9600774" cy="4093428"/>
          </a:xfrm>
          <a:prstGeom prst="rect">
            <a:avLst/>
          </a:prstGeom>
          <a:noFill/>
        </p:spPr>
        <p:txBody>
          <a:bodyPr wrap="square" rtlCol="0">
            <a:spAutoFit/>
          </a:bodyPr>
          <a:lstStyle/>
          <a:p>
            <a:pPr marL="342900" indent="-342900">
              <a:buFont typeface="+mj-lt"/>
              <a:buAutoNum type="arabicPeriod"/>
            </a:pPr>
            <a:r>
              <a:rPr lang="en-US" sz="2000" dirty="0">
                <a:latin typeface="Times New Roman" pitchFamily="18" charset="0"/>
                <a:cs typeface="Times New Roman" pitchFamily="18" charset="0"/>
              </a:rPr>
              <a:t>“An eye tracking algorithm based on Hough transform” https://ieeexplore.ieee.org/document/8408915/ (12.5.2018)</a:t>
            </a:r>
          </a:p>
          <a:p>
            <a:pPr marL="342900" indent="-342900">
              <a:buFont typeface="+mj-lt"/>
              <a:buAutoNum type="arabicPeriod"/>
            </a:pPr>
            <a:r>
              <a:rPr lang="en-US" sz="2000" dirty="0">
                <a:latin typeface="Times New Roman" pitchFamily="18" charset="0"/>
                <a:cs typeface="Times New Roman" pitchFamily="18" charset="0"/>
              </a:rPr>
              <a:t>Balamurugan, P., J. Santhosh, and G. Arul Kumaran. "HANDMOTION BASED MOUSE CURSOR CONTROL USING IMAGEPROCESSING TECHNIQUE." Journal of Critical Reviews 7.4(2020): 181-185.</a:t>
            </a:r>
          </a:p>
          <a:p>
            <a:pPr marL="342900" indent="-342900">
              <a:buFont typeface="+mj-lt"/>
              <a:buAutoNum type="arabicPeriod"/>
            </a:pPr>
            <a:r>
              <a:rPr lang="en-US" sz="2000" dirty="0">
                <a:latin typeface="Times New Roman" pitchFamily="18" charset="0"/>
                <a:cs typeface="Times New Roman" pitchFamily="18" charset="0"/>
              </a:rPr>
              <a:t>IEEE paper on “Differences in the infrared bright pupil response of human eyes” by Karlene Nguyen, Cindy Wagner, David Koons, Myron Flickner (2009</a:t>
            </a:r>
          </a:p>
          <a:p>
            <a:pPr marL="342900" indent="-342900">
              <a:buFont typeface="+mj-lt"/>
              <a:buAutoNum type="arabicPeriod"/>
            </a:pPr>
            <a:r>
              <a:rPr lang="en-US" sz="2000" dirty="0">
                <a:latin typeface="Times New Roman" pitchFamily="18" charset="0"/>
                <a:cs typeface="Times New Roman" pitchFamily="18" charset="0"/>
              </a:rPr>
              <a:t>Kalas, M. S. (2014). Real Time Face Detect ion and Tracking Using OPENCV. international journal of soft computing and Artificial Intelligence, 2(1), 41-44.</a:t>
            </a:r>
          </a:p>
          <a:p>
            <a:pPr marL="342900" indent="-342900">
              <a:buFont typeface="+mj-lt"/>
              <a:buAutoNum type="arabicPeriod"/>
            </a:pPr>
            <a:r>
              <a:rPr lang="en-US" sz="2000" dirty="0">
                <a:latin typeface="Times New Roman" pitchFamily="18" charset="0"/>
                <a:cs typeface="Times New Roman" pitchFamily="18" charset="0"/>
              </a:rPr>
              <a:t>Soukupová, Tereza, and Jan Cech. "Eye blink detect ion using facial landmarks." 21st computer vision winter workshop, RimskeToplice,Slovenia. 2016.</a:t>
            </a:r>
          </a:p>
          <a:p>
            <a:pPr marL="342900" indent="-342900">
              <a:buFont typeface="+mj-lt"/>
              <a:buAutoNum type="arabicPeriod"/>
            </a:pPr>
            <a:endParaRPr lang="en-US"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26226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5B51-8DA0-4297-9D95-E24C15C077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7DCAAB-A721-44B5-8A6B-E73720A29D3E}"/>
              </a:ext>
            </a:extLst>
          </p:cNvPr>
          <p:cNvSpPr txBox="1"/>
          <p:nvPr/>
        </p:nvSpPr>
        <p:spPr>
          <a:xfrm>
            <a:off x="1451202" y="1853755"/>
            <a:ext cx="9600774" cy="29518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UML DIAGRAMS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CODE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ENHANCEMENTS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317402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mage result for thank you">
            <a:extLst>
              <a:ext uri="{FF2B5EF4-FFF2-40B4-BE49-F238E27FC236}">
                <a16:creationId xmlns:a16="http://schemas.microsoft.com/office/drawing/2014/main" id="{89106D5A-C26C-4DE4-A35B-55C5290B9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8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E2BF-42ED-4C01-8E3E-DB0458D616E8}"/>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ABSTRACT: </a:t>
            </a:r>
            <a:endParaRPr lang="en-IN" dirty="0"/>
          </a:p>
        </p:txBody>
      </p:sp>
      <p:sp>
        <p:nvSpPr>
          <p:cNvPr id="3" name="Content Placeholder 2">
            <a:extLst>
              <a:ext uri="{FF2B5EF4-FFF2-40B4-BE49-F238E27FC236}">
                <a16:creationId xmlns:a16="http://schemas.microsoft.com/office/drawing/2014/main" id="{9ED1B2F1-4DED-464D-B392-D4550B5912BF}"/>
              </a:ext>
            </a:extLst>
          </p:cNvPr>
          <p:cNvSpPr>
            <a:spLocks noGrp="1"/>
          </p:cNvSpPr>
          <p:nvPr>
            <p:ph idx="1"/>
          </p:nvPr>
        </p:nvSpPr>
        <p:spPr>
          <a:xfrm>
            <a:off x="1451202" y="1916832"/>
            <a:ext cx="9600774" cy="4023517"/>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A high number of people, affected with neurogliomata disabilities or those paralyzed by injury cannot use computers for basic tasks such as sending or receiving messages, browsing the internet, watch their favorite TV show or movies. Through a previous research study, it was concluded that eyes are an excellent candidate for ubiquitous computing since they move anyway during interaction with computing machinery. Using this underlying information from eye movements could allow bringing the use of computers back to such patients. For this purpose, we propose an mouse gesture control system which is completely operated by human eyes/face. The purpose of this work is to design an open-source generic control system that can effectively track eye/face movements and enable the user to perform actions by using computer webcam.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BBE7-611D-42C5-81DE-4D7630FD6300}"/>
              </a:ext>
            </a:extLst>
          </p:cNvPr>
          <p:cNvSpPr>
            <a:spLocks noGrp="1"/>
          </p:cNvSpPr>
          <p:nvPr>
            <p:ph type="title"/>
          </p:nvPr>
        </p:nvSpPr>
        <p:spPr/>
        <p:txBody>
          <a:bodyPr/>
          <a:lstStyle/>
          <a:p>
            <a:r>
              <a:rPr lang="en-US" sz="3200" b="1" i="0" dirty="0">
                <a:effectLst/>
                <a:latin typeface="Times New Roman" panose="02020603050405020304" pitchFamily="18" charset="0"/>
                <a:cs typeface="Times New Roman" panose="02020603050405020304" pitchFamily="18" charset="0"/>
              </a:rPr>
              <a:t>EXISTING</a:t>
            </a:r>
            <a:r>
              <a:rPr lang="en-US" sz="3200" b="1" i="1" dirty="0">
                <a:solidFill>
                  <a:srgbClr val="000000"/>
                </a:solidFill>
                <a:effectLst/>
                <a:latin typeface="Times New Roman" panose="02020603050405020304" pitchFamily="18" charset="0"/>
                <a:cs typeface="Times New Roman" panose="02020603050405020304" pitchFamily="18" charset="0"/>
              </a:rPr>
              <a:t> </a:t>
            </a:r>
            <a:r>
              <a:rPr lang="en-US" sz="3200" b="1" i="0" dirty="0">
                <a:effectLst/>
                <a:latin typeface="Times New Roman" panose="02020603050405020304" pitchFamily="18" charset="0"/>
                <a:cs typeface="Times New Roman" panose="02020603050405020304" pitchFamily="18" charset="0"/>
              </a:rPr>
              <a:t>SYSTEM:</a:t>
            </a:r>
            <a:endParaRPr lang="en-IN" dirty="0"/>
          </a:p>
        </p:txBody>
      </p:sp>
      <p:sp>
        <p:nvSpPr>
          <p:cNvPr id="3" name="Content Placeholder 2">
            <a:extLst>
              <a:ext uri="{FF2B5EF4-FFF2-40B4-BE49-F238E27FC236}">
                <a16:creationId xmlns:a16="http://schemas.microsoft.com/office/drawing/2014/main" id="{F2A40646-CDEF-44CA-A782-966DC8EC1B32}"/>
              </a:ext>
            </a:extLst>
          </p:cNvPr>
          <p:cNvSpPr>
            <a:spLocks noGrp="1"/>
          </p:cNvSpPr>
          <p:nvPr>
            <p:ph idx="1"/>
          </p:nvPr>
        </p:nvSpPr>
        <p:spPr>
          <a:xfrm>
            <a:off x="1451202" y="1916832"/>
            <a:ext cx="9600774" cy="3450613"/>
          </a:xfrm>
        </p:spPr>
        <p:txBody>
          <a:bodyPr>
            <a:noAutofit/>
          </a:bodyPr>
          <a:lstStyle/>
          <a:p>
            <a:pPr marL="0" marR="0" indent="0" algn="just">
              <a:lnSpc>
                <a:spcPct val="100000"/>
              </a:lnSpc>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Now even blind can use the computer using the text to speech option which pronounces the content on the screen. But people who do not have hands cannot use it due to their inability to control mouse and keyword operations. In today's competitive environment everybody needs to be equipped with different sets of skills so as get a job. Knowledge and usage of computers being a necessity nowadays. By introducing them to technology and make them computer compatible will create a ray of hope for them to learn and do some work to their livelihood.</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IN" sz="2400" dirty="0"/>
          </a:p>
        </p:txBody>
      </p:sp>
    </p:spTree>
    <p:extLst>
      <p:ext uri="{BB962C8B-B14F-4D97-AF65-F5344CB8AC3E}">
        <p14:creationId xmlns:p14="http://schemas.microsoft.com/office/powerpoint/2010/main" val="15807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0A92-2495-4F17-BA5A-110C44EE1F99}"/>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OF EXISTING SYSTEM:</a:t>
            </a:r>
            <a:endParaRPr lang="en-IN" dirty="0"/>
          </a:p>
        </p:txBody>
      </p:sp>
      <p:sp>
        <p:nvSpPr>
          <p:cNvPr id="3" name="Content Placeholder 2">
            <a:extLst>
              <a:ext uri="{FF2B5EF4-FFF2-40B4-BE49-F238E27FC236}">
                <a16:creationId xmlns:a16="http://schemas.microsoft.com/office/drawing/2014/main" id="{2390537E-D321-457C-99B1-E27084A08B35}"/>
              </a:ext>
            </a:extLst>
          </p:cNvPr>
          <p:cNvSpPr>
            <a:spLocks noGrp="1"/>
          </p:cNvSpPr>
          <p:nvPr>
            <p:ph idx="1"/>
          </p:nvPr>
        </p:nvSpPr>
        <p:spPr/>
        <p:txBody>
          <a:bodyPr/>
          <a:lstStyle/>
          <a:p>
            <a:pPr marR="0" lvl="0"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People who do not have hands cannot use it due to their inability to control mouse and keyword operations.</a:t>
            </a:r>
          </a:p>
          <a:p>
            <a:pPr marR="0" lvl="0"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Takes more time.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909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939-1FEB-4C85-B515-9F7CF7A76515}"/>
              </a:ext>
            </a:extLst>
          </p:cNvPr>
          <p:cNvSpPr>
            <a:spLocks noGrp="1"/>
          </p:cNvSpPr>
          <p:nvPr>
            <p:ph type="title"/>
          </p:nvPr>
        </p:nvSpPr>
        <p:spPr/>
        <p:txBody>
          <a:bodyPr/>
          <a:lstStyle/>
          <a:p>
            <a:r>
              <a:rPr lang="en-US" sz="3200" b="1" i="0" dirty="0">
                <a:effectLst/>
                <a:latin typeface="Times New Roman" panose="02020603050405020304" pitchFamily="18" charset="0"/>
                <a:cs typeface="Times New Roman" panose="02020603050405020304" pitchFamily="18" charset="0"/>
              </a:rPr>
              <a:t>PROPOSED</a:t>
            </a:r>
            <a:r>
              <a:rPr lang="en-US" sz="3200" b="1" i="1" dirty="0">
                <a:effectLst/>
                <a:latin typeface="Times New Roman" panose="02020603050405020304" pitchFamily="18" charset="0"/>
                <a:cs typeface="Times New Roman" panose="02020603050405020304" pitchFamily="18" charset="0"/>
              </a:rPr>
              <a:t> </a:t>
            </a:r>
            <a:r>
              <a:rPr lang="en-US" sz="3200" b="1" i="0" dirty="0">
                <a:effectLst/>
                <a:latin typeface="Times New Roman" panose="02020603050405020304" pitchFamily="18" charset="0"/>
                <a:cs typeface="Times New Roman" panose="02020603050405020304" pitchFamily="18" charset="0"/>
              </a:rPr>
              <a:t>SYSTEM:</a:t>
            </a:r>
            <a:endParaRPr lang="en-US" dirty="0"/>
          </a:p>
        </p:txBody>
      </p:sp>
      <p:sp>
        <p:nvSpPr>
          <p:cNvPr id="3" name="Content Placeholder 2">
            <a:extLst>
              <a:ext uri="{FF2B5EF4-FFF2-40B4-BE49-F238E27FC236}">
                <a16:creationId xmlns:a16="http://schemas.microsoft.com/office/drawing/2014/main" id="{0EB9D42C-A093-4C63-92AE-5DC83CD936D7}"/>
              </a:ext>
            </a:extLst>
          </p:cNvPr>
          <p:cNvSpPr>
            <a:spLocks noGrp="1"/>
          </p:cNvSpPr>
          <p:nvPr>
            <p:ph idx="1"/>
          </p:nvPr>
        </p:nvSpPr>
        <p:spPr/>
        <p:txBody>
          <a:bodyPr/>
          <a:lstStyle/>
          <a:p>
            <a:pPr marL="0" indent="0" algn="just">
              <a:spcBef>
                <a:spcPts val="0"/>
              </a:spcBef>
              <a:buNone/>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our proposed system the cursor movement of computer is controlled by Face movement using Open CV. Camera detects the Face movement which can be processed in OpenCV. By this the cursor can be controlled.</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920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04A5-7B7B-434D-A4D5-2BAADCE8B422}"/>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PROPOSED SYSTEM:</a:t>
            </a:r>
            <a:endParaRPr lang="en-US" dirty="0"/>
          </a:p>
        </p:txBody>
      </p:sp>
      <p:sp>
        <p:nvSpPr>
          <p:cNvPr id="3" name="Content Placeholder 2">
            <a:extLst>
              <a:ext uri="{FF2B5EF4-FFF2-40B4-BE49-F238E27FC236}">
                <a16:creationId xmlns:a16="http://schemas.microsoft.com/office/drawing/2014/main" id="{DC168404-1D71-4891-A0FF-80F155AABC77}"/>
              </a:ext>
            </a:extLst>
          </p:cNvPr>
          <p:cNvSpPr>
            <a:spLocks noGrp="1"/>
          </p:cNvSpPr>
          <p:nvPr>
            <p:ph idx="1"/>
          </p:nvPr>
        </p:nvSpPr>
        <p:spPr>
          <a:xfrm>
            <a:off x="981844" y="1881617"/>
            <a:ext cx="9600774" cy="3450613"/>
          </a:xfrm>
        </p:spPr>
        <p:txBody>
          <a:bodyPr>
            <a:noAutofit/>
          </a:bodyPr>
          <a:lstStyle/>
          <a:p>
            <a:pPr marL="800100" lvl="1" indent="-342900" algn="just">
              <a:lnSpc>
                <a:spcPct val="10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Hands-free computing</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0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Facilitating the handicapped using the computer.</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0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Controlling the mouse pointer through eye movement.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0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Simulate mouse functions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00000"/>
              </a:lnSpc>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User can control mouse events like left click, right click. by movement of eyes and Face.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19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768A-B2CC-43A0-96D8-D7CB752A38EC}"/>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dirty="0"/>
          </a:p>
        </p:txBody>
      </p:sp>
      <p:sp>
        <p:nvSpPr>
          <p:cNvPr id="3" name="Content Placeholder 2">
            <a:extLst>
              <a:ext uri="{FF2B5EF4-FFF2-40B4-BE49-F238E27FC236}">
                <a16:creationId xmlns:a16="http://schemas.microsoft.com/office/drawing/2014/main" id="{34032E50-B1C0-4DC4-B909-BD429E9C2E3A}"/>
              </a:ext>
            </a:extLst>
          </p:cNvPr>
          <p:cNvSpPr>
            <a:spLocks noGrp="1"/>
          </p:cNvSpPr>
          <p:nvPr>
            <p:ph idx="1"/>
          </p:nvPr>
        </p:nvSpPr>
        <p:spPr>
          <a:xfrm>
            <a:off x="1451202" y="1916832"/>
            <a:ext cx="9600774" cy="3450613"/>
          </a:xfrm>
        </p:spPr>
        <p:txBody>
          <a:bodyPr/>
          <a:lstStyle/>
          <a:p>
            <a:pPr>
              <a:spcBef>
                <a:spcPts val="0"/>
              </a:spcBef>
              <a:buFont typeface="Arial" panose="020B0604020202020204" pitchFamily="34" charset="0"/>
              <a:buChar char="•"/>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Webcam</a:t>
            </a:r>
          </a:p>
          <a:p>
            <a:pPr>
              <a:spcBef>
                <a:spcPts val="0"/>
              </a:spcBef>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Processor: i3,i5,i7</a:t>
            </a:r>
          </a:p>
          <a:p>
            <a:pPr>
              <a:spcBef>
                <a:spcPts val="0"/>
              </a:spcBef>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RAM: 4GB </a:t>
            </a:r>
          </a:p>
          <a:p>
            <a:pPr>
              <a:spcBef>
                <a:spcPts val="0"/>
              </a:spcBef>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256</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GB</a:t>
            </a:r>
          </a:p>
          <a:p>
            <a:pPr marL="0" indent="0">
              <a:spcBef>
                <a:spcPts val="0"/>
              </a:spcBef>
              <a:buNone/>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765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3669</TotalTime>
  <Words>1904</Words>
  <Application>Microsoft Office PowerPoint</Application>
  <PresentationFormat>Custom</PresentationFormat>
  <Paragraphs>162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Corbel</vt:lpstr>
      <vt:lpstr>Georgia</vt:lpstr>
      <vt:lpstr>Gill Sans MT</vt:lpstr>
      <vt:lpstr>Times New Roman</vt:lpstr>
      <vt:lpstr>Gallery</vt:lpstr>
      <vt:lpstr>        Controlling Mouse Motion Using Eye Tracking </vt:lpstr>
      <vt:lpstr>Table of contents: </vt:lpstr>
      <vt:lpstr>TABLE OF CONTENTS:</vt:lpstr>
      <vt:lpstr>ABSTRACT: </vt:lpstr>
      <vt:lpstr>EXISTING SYSTEM:</vt:lpstr>
      <vt:lpstr>DISADVANTAGE OF EXISTING SYSTEM:</vt:lpstr>
      <vt:lpstr>PROPOSED SYSTEM:</vt:lpstr>
      <vt:lpstr>ADVANTAGES OF PROPOSED SYSTEM:</vt:lpstr>
      <vt:lpstr>HARDWARE REQUIREMENTS:</vt:lpstr>
      <vt:lpstr>SOFTWARE REQUIREMENTS:</vt:lpstr>
      <vt:lpstr>PROJECT ARCHITECTURE:</vt:lpstr>
      <vt:lpstr>MODULES:</vt:lpstr>
      <vt:lpstr>HAAR-CASCADE ALGORITHM:</vt:lpstr>
      <vt:lpstr>2. HOUGH TRANSFORM ALGORITHM:</vt:lpstr>
      <vt:lpstr>3. VOILA-JONES ALGORITHM:</vt:lpstr>
      <vt:lpstr>UML DIAGRAMS: </vt:lpstr>
      <vt:lpstr>1. USE CASE DIAGRAM:</vt:lpstr>
      <vt:lpstr>2. CLASS DIAGRAM:</vt:lpstr>
      <vt:lpstr>3. SEQUENCE DIAGRAM:</vt:lpstr>
      <vt:lpstr>4. ACTIVITY DIAGRAM:</vt:lpstr>
      <vt:lpstr>SAMPLE CODE:</vt:lpstr>
      <vt:lpstr>PowerPoint Presentation</vt:lpstr>
      <vt:lpstr>PowerPoint Presentation</vt:lpstr>
      <vt:lpstr>RESULT:</vt:lpstr>
      <vt:lpstr>PowerPoint Presentation</vt:lpstr>
      <vt:lpstr>PowerPoint Presentation</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dc:title>
  <dc:creator>sri vinay vatti</dc:creator>
  <cp:lastModifiedBy>91934</cp:lastModifiedBy>
  <cp:revision>102</cp:revision>
  <dcterms:created xsi:type="dcterms:W3CDTF">2018-09-14T04:51:39Z</dcterms:created>
  <dcterms:modified xsi:type="dcterms:W3CDTF">2021-12-10T05:54:24Z</dcterms:modified>
</cp:coreProperties>
</file>