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8" r:id="rId7"/>
    <p:sldId id="273" r:id="rId8"/>
    <p:sldId id="272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>
      <p:cViewPr varScale="1">
        <p:scale>
          <a:sx n="66" d="100"/>
          <a:sy n="66" d="100"/>
        </p:scale>
        <p:origin x="72" y="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bilelab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bilelabs.io/" TargetMode="External"/><Relationship Id="rId2" Type="http://schemas.openxmlformats.org/officeDocument/2006/relationships/hyperlink" Target="mailto:info@habilelabs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company/habilelabs-pvt.-ltd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5" y="1556793"/>
            <a:ext cx="8735325" cy="1512168"/>
          </a:xfrm>
        </p:spPr>
        <p:txBody>
          <a:bodyPr>
            <a:no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Top 10 frameworks of NodeJS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3597" y="1844824"/>
            <a:ext cx="8171216" cy="432048"/>
          </a:xfrm>
          <a:effectLst>
            <a:outerShdw blurRad="50800" dist="38100" dir="16200000" sx="110000" sy="110000" rotWithShape="0">
              <a:schemeClr val="tx1">
                <a:alpha val="34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400" b="1" i="1" cap="none" dirty="0">
                <a:latin typeface="Bradley Hand ITC" panose="03070402050302030203" pitchFamily="66" charset="0"/>
              </a:rPr>
              <a:t> The pillars of NodeJS coding world…</a:t>
            </a:r>
          </a:p>
          <a:p>
            <a:endParaRPr lang="en-US" sz="2400" b="1" i="1" cap="none" dirty="0">
              <a:latin typeface="Bradley Hand ITC" panose="03070402050302030203" pitchFamily="66" charset="0"/>
            </a:endParaRPr>
          </a:p>
          <a:p>
            <a:endParaRPr lang="en-US" sz="2400" cap="none" dirty="0"/>
          </a:p>
          <a:p>
            <a:endParaRPr lang="en-US" sz="24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4E64B-CC10-41B4-A7EE-CC2E3329F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7" y="1628800"/>
            <a:ext cx="3241593" cy="33800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FACF7A-E53D-4220-9999-24C57B8D9D3E}"/>
              </a:ext>
            </a:extLst>
          </p:cNvPr>
          <p:cNvSpPr/>
          <p:nvPr/>
        </p:nvSpPr>
        <p:spPr>
          <a:xfrm>
            <a:off x="1701924" y="2921168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Habilelabs Pvt Ltd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  <a:hlinkClick r:id="rId3"/>
              </a:rPr>
              <a:t>www.habilelabs.io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39000">
              <a:schemeClr val="bg2">
                <a:tint val="100000"/>
                <a:shade val="30000"/>
                <a:satMod val="100000"/>
              </a:schemeClr>
            </a:gs>
            <a:gs pos="5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37DE-9FF5-41DB-9560-9CB9B9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Meteor.js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1BF9-3384-4702-9B57-B8857AE8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052737"/>
            <a:ext cx="8691952" cy="468052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Full-stack JavaScript platform for building the web and mobile apps.</a:t>
            </a:r>
          </a:p>
          <a:p>
            <a:r>
              <a:rPr lang="en-IN" dirty="0">
                <a:latin typeface="Eras Light ITC" panose="020B0402030504020804" pitchFamily="34" charset="0"/>
              </a:rPr>
              <a:t>Open source MVC (model-view-controller) cross-platform framework which allows to write client &amp; server parts of an application.</a:t>
            </a:r>
          </a:p>
          <a:p>
            <a:r>
              <a:rPr lang="en-IN" dirty="0">
                <a:latin typeface="Eras Light ITC" panose="020B0402030504020804" pitchFamily="34" charset="0"/>
              </a:rPr>
              <a:t>Allows to develop in on language (JavaScript) in all the environments(server, browser and mobile device).</a:t>
            </a:r>
          </a:p>
          <a:p>
            <a:r>
              <a:rPr lang="en-IN" dirty="0">
                <a:latin typeface="Eras Light ITC" panose="020B0402030504020804" pitchFamily="34" charset="0"/>
              </a:rPr>
              <a:t>Uses data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on the wire</a:t>
            </a:r>
            <a:r>
              <a:rPr lang="en-IN" dirty="0">
                <a:latin typeface="Eras Light ITC" panose="020B0402030504020804" pitchFamily="34" charset="0"/>
              </a:rPr>
              <a:t>, meaning the server sends the data and not the HTML and client renders it.</a:t>
            </a:r>
          </a:p>
          <a:p>
            <a:r>
              <a:rPr lang="en-IN" dirty="0">
                <a:latin typeface="Eras Light ITC" panose="020B0402030504020804" pitchFamily="34" charset="0"/>
              </a:rPr>
              <a:t>Most preferably used for real-time application development, since it alone offers an ecosystem to work with without depending upon any other tool and frameworks.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38F45-1380-4094-ACBD-7686BB10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59" y="4077072"/>
            <a:ext cx="1872209" cy="15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94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9A33-4032-44DB-AF24-D729DF8C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Derby.js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8DFA-C443-434F-9879-22C2C5F3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40769"/>
            <a:ext cx="7899865" cy="417646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Full-stack JavaScript framework which runs on top of NodeJS.</a:t>
            </a:r>
          </a:p>
          <a:p>
            <a:r>
              <a:rPr lang="en-IN" dirty="0">
                <a:latin typeface="Eras Light ITC" panose="020B0402030504020804" pitchFamily="34" charset="0"/>
              </a:rPr>
              <a:t>MVC(model-view-controller) JavaScript framework for client &amp; server-side.</a:t>
            </a:r>
          </a:p>
          <a:p>
            <a:r>
              <a:rPr lang="en-IN" dirty="0">
                <a:latin typeface="Eras Light ITC" panose="020B0402030504020804" pitchFamily="34" charset="0"/>
              </a:rPr>
              <a:t>It has a real-time data synchronization engine and is known as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Racer</a:t>
            </a:r>
            <a:r>
              <a:rPr lang="en-IN" dirty="0">
                <a:latin typeface="Eras Light ITC" panose="020B0402030504020804" pitchFamily="34" charset="0"/>
              </a:rPr>
              <a:t>. </a:t>
            </a:r>
          </a:p>
          <a:p>
            <a:r>
              <a:rPr lang="en-IN" dirty="0">
                <a:latin typeface="Eras Light ITC" panose="020B0402030504020804" pitchFamily="34" charset="0"/>
              </a:rPr>
              <a:t>Helps applications to allow multi-site, real-time  concurrency and data synchronization across client &amp; servers.</a:t>
            </a:r>
          </a:p>
          <a:p>
            <a:r>
              <a:rPr lang="en-IN" dirty="0">
                <a:latin typeface="Eras Light ITC" panose="020B0402030504020804" pitchFamily="34" charset="0"/>
              </a:rPr>
              <a:t>It is written to support any database.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FC0F-5FF8-4111-BB76-A351B874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3789040"/>
            <a:ext cx="266429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0000">
              <a:schemeClr val="bg2">
                <a:tint val="100000"/>
                <a:shade val="30000"/>
                <a:satMod val="100000"/>
              </a:schemeClr>
            </a:gs>
            <a:gs pos="79646">
              <a:schemeClr val="bg2">
                <a:shade val="60000"/>
                <a:satMod val="100000"/>
              </a:schemeClr>
            </a:gs>
            <a:gs pos="64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DCE2-37AD-4C16-BA7A-F4FD873A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Total.js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B39A-1DED-47FC-8496-23495F27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3"/>
            <a:ext cx="7827857" cy="4464495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Full-stack MVC(model-view-controller) framework used for building highly responsive web applications with HTML, CSS &amp; JavaScript.</a:t>
            </a:r>
          </a:p>
          <a:p>
            <a:r>
              <a:rPr lang="en-IN" dirty="0">
                <a:latin typeface="Eras Light ITC" panose="020B0402030504020804" pitchFamily="34" charset="0"/>
              </a:rPr>
              <a:t>Offers features for performance and stability.</a:t>
            </a:r>
          </a:p>
          <a:p>
            <a:r>
              <a:rPr lang="en-IN" dirty="0">
                <a:latin typeface="Eras Light ITC" panose="020B0402030504020804" pitchFamily="34" charset="0"/>
              </a:rPr>
              <a:t>Compatible with client side application frameworks such as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Angular</a:t>
            </a:r>
            <a:r>
              <a:rPr lang="en-IN" dirty="0">
                <a:latin typeface="Eras Light ITC" panose="020B0402030504020804" pitchFamily="34" charset="0"/>
              </a:rPr>
              <a:t>,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Backbone.js</a:t>
            </a:r>
            <a:r>
              <a:rPr lang="en-IN" dirty="0">
                <a:latin typeface="Eras Light ITC" panose="020B0402030504020804" pitchFamily="34" charset="0"/>
              </a:rPr>
              <a:t>,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React</a:t>
            </a:r>
            <a:r>
              <a:rPr lang="en-IN" dirty="0">
                <a:latin typeface="Eras Light ITC" panose="020B0402030504020804" pitchFamily="34" charset="0"/>
              </a:rPr>
              <a:t> ,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Ember</a:t>
            </a:r>
            <a:r>
              <a:rPr lang="en-IN" dirty="0">
                <a:latin typeface="Eras Light ITC" panose="020B0402030504020804" pitchFamily="34" charset="0"/>
              </a:rPr>
              <a:t> etc.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Just-in-time</a:t>
            </a:r>
            <a:r>
              <a:rPr lang="en-IN" dirty="0">
                <a:latin typeface="Eras Light ITC" panose="020B0402030504020804" pitchFamily="34" charset="0"/>
              </a:rPr>
              <a:t> HTML+JS+CSS compression.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Just-in-time</a:t>
            </a:r>
            <a:r>
              <a:rPr lang="en-IN" dirty="0">
                <a:latin typeface="Eras Light ITC" panose="020B0402030504020804" pitchFamily="34" charset="0"/>
              </a:rPr>
              <a:t> file merging.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RESTful routing.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video streaming, web sockets, generators etc.</a:t>
            </a:r>
          </a:p>
          <a:p>
            <a:r>
              <a:rPr lang="en-IN" dirty="0">
                <a:latin typeface="Eras Light ITC" panose="020B0402030504020804" pitchFamily="34" charset="0"/>
              </a:rPr>
              <a:t>No requirement of any third NodeJS modules except few database modules.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D9BD9-8A1B-4081-A010-04467F60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4379093"/>
            <a:ext cx="1872208" cy="11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E4DF-0222-4D04-B824-60992E8B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NestJS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0405-300C-4313-8844-64D51CB2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3"/>
            <a:ext cx="8043881" cy="417646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Framework to build efficient, scalable NodeJS server side applications.</a:t>
            </a:r>
          </a:p>
          <a:p>
            <a:r>
              <a:rPr lang="en-IN" dirty="0">
                <a:latin typeface="Eras Light ITC" panose="020B0402030504020804" pitchFamily="34" charset="0"/>
              </a:rPr>
              <a:t>Uses progressive JavaScript built with TypeScript.</a:t>
            </a:r>
          </a:p>
          <a:p>
            <a:r>
              <a:rPr lang="en-IN" dirty="0">
                <a:latin typeface="Eras Light ITC" panose="020B0402030504020804" pitchFamily="34" charset="0"/>
              </a:rPr>
              <a:t>Combines elements of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Object Oriented Programming (OOP)</a:t>
            </a:r>
            <a:r>
              <a:rPr lang="en-IN" dirty="0">
                <a:latin typeface="Eras Light ITC" panose="020B0402030504020804" pitchFamily="34" charset="0"/>
              </a:rPr>
              <a:t>,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Functional Programming (FP)</a:t>
            </a:r>
            <a:r>
              <a:rPr lang="en-IN" dirty="0">
                <a:solidFill>
                  <a:schemeClr val="accent2"/>
                </a:solidFill>
                <a:latin typeface="Eras Light ITC" panose="020B0402030504020804" pitchFamily="34" charset="0"/>
              </a:rPr>
              <a:t> </a:t>
            </a:r>
            <a:r>
              <a:rPr lang="en-IN" dirty="0">
                <a:latin typeface="Eras Light ITC" panose="020B0402030504020804" pitchFamily="34" charset="0"/>
              </a:rPr>
              <a:t>&amp;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Functional Reactive Programming (FRP)</a:t>
            </a:r>
            <a:r>
              <a:rPr lang="en-IN" b="1" dirty="0">
                <a:latin typeface="Eras Light ITC" panose="020B0402030504020804" pitchFamily="34" charset="0"/>
              </a:rPr>
              <a:t>.</a:t>
            </a:r>
            <a:endParaRPr lang="en-IN" b="1" dirty="0">
              <a:solidFill>
                <a:schemeClr val="accent2"/>
              </a:solidFill>
              <a:latin typeface="Eras Light ITC" panose="020B0402030504020804" pitchFamily="34" charset="0"/>
            </a:endParaRPr>
          </a:p>
          <a:p>
            <a:r>
              <a:rPr lang="en-IN" dirty="0">
                <a:latin typeface="Eras Light ITC" panose="020B0402030504020804" pitchFamily="34" charset="0"/>
              </a:rPr>
              <a:t>It uses Express.js for its functionalities but supports many other libraries as well.</a:t>
            </a:r>
          </a:p>
          <a:p>
            <a:r>
              <a:rPr lang="en-IN" dirty="0">
                <a:latin typeface="Eras Light ITC" panose="020B0402030504020804" pitchFamily="34" charset="0"/>
              </a:rPr>
              <a:t>Allows easy use of third-party plugins which are available.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AB662-C390-464E-AB42-2D6BEC64C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221088"/>
            <a:ext cx="180020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E1-BBF1-47F0-81DE-A3302DBF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Mojito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082E-C812-494B-9D20-75D066AD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3"/>
            <a:ext cx="7611833" cy="4176463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It is JavaScript framework based on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Yahoo! Cocktails </a:t>
            </a:r>
            <a:r>
              <a:rPr lang="en-IN" dirty="0">
                <a:latin typeface="Eras Light ITC" panose="020B0402030504020804" pitchFamily="34" charset="0"/>
              </a:rPr>
              <a:t>which is a mobile application development platform built by Yahoo! Developer Network.</a:t>
            </a:r>
          </a:p>
          <a:p>
            <a:r>
              <a:rPr lang="en-IN" dirty="0">
                <a:latin typeface="Eras Light ITC" panose="020B0402030504020804" pitchFamily="34" charset="0"/>
              </a:rPr>
              <a:t>It can run on both, client side(browser) and the server side (NodeJS).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MVC (model-view-controller) architecture.</a:t>
            </a:r>
          </a:p>
          <a:p>
            <a:r>
              <a:rPr lang="en-IN" dirty="0">
                <a:latin typeface="Eras Light ITC" panose="020B0402030504020804" pitchFamily="34" charset="0"/>
              </a:rPr>
              <a:t>Supports agile development of web applications.</a:t>
            </a:r>
          </a:p>
          <a:p>
            <a:r>
              <a:rPr lang="en-IN" dirty="0">
                <a:latin typeface="Eras Light ITC" panose="020B0402030504020804" pitchFamily="34" charset="0"/>
              </a:rPr>
              <a:t>It has a built in support for unit testing.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6A41D-C5F7-42D8-8B47-B00416F2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4217296"/>
            <a:ext cx="2247819" cy="12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1999-B67D-45A3-A432-9B4035DC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76672"/>
            <a:ext cx="10360501" cy="1440160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How to decide which NodeJS framework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9DE7-9A31-49A1-BF50-AF191735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060847"/>
            <a:ext cx="9196009" cy="367240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Start with the type of project. </a:t>
            </a:r>
          </a:p>
          <a:p>
            <a:r>
              <a:rPr lang="en-IN" dirty="0">
                <a:latin typeface="Eras Light ITC" panose="020B0402030504020804" pitchFamily="34" charset="0"/>
              </a:rPr>
              <a:t>Notice the nature of the project and analyse the requirements.</a:t>
            </a:r>
          </a:p>
          <a:p>
            <a:r>
              <a:rPr lang="en-IN" dirty="0">
                <a:latin typeface="Eras Light ITC" panose="020B0402030504020804" pitchFamily="34" charset="0"/>
              </a:rPr>
              <a:t>Select the framework best suiting your requirements.</a:t>
            </a:r>
          </a:p>
          <a:p>
            <a:r>
              <a:rPr lang="en-IN" dirty="0">
                <a:latin typeface="Eras Light ITC" panose="020B0402030504020804" pitchFamily="34" charset="0"/>
              </a:rPr>
              <a:t>Check the open issues on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GitHub</a:t>
            </a:r>
            <a:r>
              <a:rPr lang="en-IN" dirty="0">
                <a:latin typeface="Eras Light ITC" panose="020B0402030504020804" pitchFamily="34" charset="0"/>
              </a:rPr>
              <a:t>.</a:t>
            </a:r>
          </a:p>
          <a:p>
            <a:r>
              <a:rPr lang="en-IN" dirty="0">
                <a:latin typeface="Eras Light ITC" panose="020B0402030504020804" pitchFamily="34" charset="0"/>
              </a:rPr>
              <a:t>Check which type of issues can be solved by the framework.</a:t>
            </a:r>
          </a:p>
          <a:p>
            <a:r>
              <a:rPr lang="en-IN" dirty="0">
                <a:latin typeface="Eras Light ITC" panose="020B0402030504020804" pitchFamily="34" charset="0"/>
              </a:rPr>
              <a:t>Check what is the community size of the framework.</a:t>
            </a:r>
          </a:p>
          <a:p>
            <a:r>
              <a:rPr lang="en-IN" dirty="0">
                <a:latin typeface="Eras Light ITC" panose="020B0402030504020804" pitchFamily="34" charset="0"/>
              </a:rPr>
              <a:t>Check what is the compatibility of the framework with other required tools.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7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716-056A-46AA-BE0F-8885328C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44824"/>
            <a:ext cx="10204121" cy="468051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	   </a:t>
            </a:r>
            <a:r>
              <a:rPr lang="en-IN" sz="4800" b="1" dirty="0" err="1">
                <a:latin typeface="Eras Light ITC" panose="020B0402030504020804" pitchFamily="34" charset="0"/>
              </a:rPr>
              <a:t>Habilelabs</a:t>
            </a:r>
            <a:r>
              <a:rPr lang="en-IN" sz="4800" b="1" dirty="0">
                <a:latin typeface="Eras Light ITC" panose="020B0402030504020804" pitchFamily="34" charset="0"/>
              </a:rPr>
              <a:t> Pvt Ltd</a:t>
            </a:r>
          </a:p>
          <a:p>
            <a:pPr marL="0" indent="0" algn="ctr">
              <a:buNone/>
            </a:pP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 premier software development company</a:t>
            </a:r>
          </a:p>
          <a:p>
            <a:pPr marL="0" indent="0" algn="ctr">
              <a:buNone/>
            </a:pP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Specialized in developing NodeJS application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 Contact Us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rint MT Shadow" panose="04020605060303030202" pitchFamily="82" charset="0"/>
                <a:hlinkClick r:id="rId2"/>
              </a:rPr>
              <a:t>info@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rint MT Shadow" panose="04020605060303030202" pitchFamily="82" charset="0"/>
                <a:hlinkClick r:id="rId2"/>
              </a:rPr>
              <a:t>habilelabs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rint MT Shadow" panose="04020605060303030202" pitchFamily="82" charset="0"/>
                <a:hlinkClick r:id="rId2"/>
              </a:rPr>
              <a:t>.io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hlinkClick r:id="rId3"/>
              </a:rPr>
              <a:t>www.habilelabs.io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hlinkClick r:id="rId4"/>
              </a:rPr>
              <a:t>Follow Us On LinkedIn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5835D-3A80-4E50-B2DF-1DBE7837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472841"/>
            <a:ext cx="1800200" cy="13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Light ITC" panose="020B0402030504020804" pitchFamily="34" charset="0"/>
              </a:rPr>
              <a:t>To have brief knowledge of NodeJS</a:t>
            </a:r>
          </a:p>
          <a:p>
            <a:r>
              <a:rPr lang="en-US" dirty="0">
                <a:latin typeface="Eras Light ITC" panose="020B0402030504020804" pitchFamily="34" charset="0"/>
              </a:rPr>
              <a:t>To list down all NodeJS frameworks</a:t>
            </a:r>
          </a:p>
          <a:p>
            <a:r>
              <a:rPr lang="en-US" dirty="0">
                <a:latin typeface="Eras Light ITC" panose="020B0402030504020804" pitchFamily="34" charset="0"/>
              </a:rPr>
              <a:t>To briefly know all the NodeJS frameworks</a:t>
            </a:r>
          </a:p>
          <a:p>
            <a:r>
              <a:rPr lang="en-US" dirty="0">
                <a:latin typeface="Eras Light ITC" panose="020B0402030504020804" pitchFamily="34" charset="0"/>
              </a:rPr>
              <a:t>To decide which framework to select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000B-5A4A-4312-997D-81E756CD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Impact" panose="020B0806030902050204" pitchFamily="34" charset="0"/>
              </a:rPr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7FAC-4538-4600-BA5B-25A3D7B2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68761"/>
            <a:ext cx="8259905" cy="4320479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Node.js is an open source, cross-platform server environment built on Google Chrome’s JavaScript V8 engine.</a:t>
            </a:r>
          </a:p>
          <a:p>
            <a:r>
              <a:rPr lang="en-IN" dirty="0">
                <a:latin typeface="Eras Light ITC" panose="020B0402030504020804" pitchFamily="34" charset="0"/>
              </a:rPr>
              <a:t>Developed by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Ryan Dahl </a:t>
            </a:r>
            <a:r>
              <a:rPr lang="en-IN" dirty="0">
                <a:latin typeface="Eras Light ITC" panose="020B0402030504020804" pitchFamily="34" charset="0"/>
              </a:rPr>
              <a:t>in 2009.</a:t>
            </a:r>
          </a:p>
          <a:p>
            <a:r>
              <a:rPr lang="en-IN" dirty="0">
                <a:latin typeface="Eras Light ITC" panose="020B0402030504020804" pitchFamily="34" charset="0"/>
              </a:rPr>
              <a:t>Used to build fast, scalable and real-time network applications.</a:t>
            </a:r>
          </a:p>
          <a:p>
            <a:r>
              <a:rPr lang="en-IN" dirty="0">
                <a:latin typeface="Eras Light ITC" panose="020B0402030504020804" pitchFamily="34" charset="0"/>
              </a:rPr>
              <a:t>Developers can use it to write new modules in JavaScript.</a:t>
            </a:r>
          </a:p>
          <a:p>
            <a:r>
              <a:rPr lang="en-IN" dirty="0">
                <a:latin typeface="Eras Light ITC" panose="020B0402030504020804" pitchFamily="34" charset="0"/>
              </a:rPr>
              <a:t>Uses asynchronous programming and does not wait for any task to complete.</a:t>
            </a:r>
          </a:p>
          <a:p>
            <a:r>
              <a:rPr lang="en-IN" dirty="0">
                <a:latin typeface="Eras Light ITC" panose="020B0402030504020804" pitchFamily="34" charset="0"/>
              </a:rPr>
              <a:t>Uses an event-driven, non-blocking I/O model which makes it very lightweight and efficient.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BBC2E-EE81-4C38-BE81-716FC5711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3933056"/>
            <a:ext cx="206084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103F-AA98-45F0-B549-BAF88AAF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>
                <a:latin typeface="Impact" panose="020B0806030902050204" pitchFamily="34" charset="0"/>
              </a:rPr>
              <a:t>Top NodeJS frameworks – a single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62D4-2B99-4F31-ACD3-EB8CCAAF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328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0A3B7-4FF3-4B00-9509-67519B01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103737"/>
            <a:ext cx="8856984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56000">
              <a:schemeClr val="bg2">
                <a:tint val="100000"/>
                <a:shade val="30000"/>
                <a:satMod val="100000"/>
              </a:schemeClr>
            </a:gs>
            <a:gs pos="67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147B-EF46-4F67-A542-AF4717EA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792088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E5EF-4132-4966-A12B-4EB827F0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52736"/>
            <a:ext cx="9751059" cy="48245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Express.js is a NodeJS web application framework that gives a robust set of features for web and mobile application development.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Open source framework developed and maintained by NodeJS foundation.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It was built by TJ Holowaychuk who was one of the members of the core NodeJS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latin typeface="Eras Light ITC" panose="020B0402030504020804" pitchFamily="34" charset="0"/>
              </a:rPr>
              <a:t>De facto standard server framework for NodeJS</a:t>
            </a:r>
            <a:endParaRPr lang="en-IN" dirty="0">
              <a:latin typeface="Eras Light ITC" panose="020B04020305040208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This is the routing framework which is very lightweight  and flexible.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Supports MVC(model-view-controller) architecture.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Offers template engines.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Offers multiple routing.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Eras Light ITC" panose="020B0402030504020804" pitchFamily="34" charset="0"/>
              </a:rPr>
              <a:t>Building RESTful APIs is faster.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Eras Light ITC" panose="020B04020305040208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Eras Light ITC" panose="020B04020305040208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Eras Light ITC" panose="020B0402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5542-3647-4FCF-BE2D-E7EC71D85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437112"/>
            <a:ext cx="18722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916-32B7-41AE-90F0-BCF2A265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Loopback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AE5A-E1D4-4BB7-8A90-EB38780B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3"/>
            <a:ext cx="8619945" cy="4392487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It is an API framework for NodeJS that allows to build the APIs which work with any client and capable to connect various devices.</a:t>
            </a:r>
          </a:p>
          <a:p>
            <a:r>
              <a:rPr lang="en-IN" dirty="0">
                <a:latin typeface="Eras Light ITC" panose="020B0402030504020804" pitchFamily="34" charset="0"/>
              </a:rPr>
              <a:t>Open source framework which is highly extensible &amp; built on top of </a:t>
            </a:r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Express.js</a:t>
            </a:r>
            <a:r>
              <a:rPr lang="en-IN" dirty="0">
                <a:latin typeface="Eras Light ITC" panose="020B0402030504020804" pitchFamily="34" charset="0"/>
              </a:rPr>
              <a:t>.</a:t>
            </a:r>
          </a:p>
          <a:p>
            <a:r>
              <a:rPr lang="en-IN" dirty="0">
                <a:latin typeface="Eras Light ITC" panose="020B0402030504020804" pitchFamily="34" charset="0"/>
              </a:rPr>
              <a:t>Allows to create dynamic end to end REST APIs with very less coding.</a:t>
            </a:r>
          </a:p>
          <a:p>
            <a:r>
              <a:rPr lang="en-IN" dirty="0">
                <a:latin typeface="Eras Light ITC" panose="020B0402030504020804" pitchFamily="34" charset="0"/>
              </a:rPr>
              <a:t>Helps in creating client apps using Android, iOS, and Java SDKs.</a:t>
            </a:r>
          </a:p>
          <a:p>
            <a:r>
              <a:rPr lang="en-IN" dirty="0">
                <a:latin typeface="Eras Light ITC" panose="020B0402030504020804" pitchFamily="34" charset="0"/>
              </a:rPr>
              <a:t>Helps the application to run on-premises or in the cloud.</a:t>
            </a:r>
          </a:p>
          <a:p>
            <a:r>
              <a:rPr lang="en-IN" dirty="0">
                <a:latin typeface="Eras Light ITC" panose="020B0402030504020804" pitchFamily="34" charset="0"/>
              </a:rPr>
              <a:t>Helps in incorporating the model relationships and access controls for complex APIs.</a:t>
            </a:r>
          </a:p>
          <a:p>
            <a:endParaRPr lang="en-IN" dirty="0">
              <a:latin typeface="Eras Light ITC" panose="020B0402030504020804" pitchFamily="34" charset="0"/>
            </a:endParaRPr>
          </a:p>
          <a:p>
            <a:endParaRPr lang="en-IN" dirty="0">
              <a:latin typeface="Eras Light ITC" panose="020B0402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02DC5-A9E5-44EA-9C87-B0E24B83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42" y="4149080"/>
            <a:ext cx="1800200" cy="17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A05E-885C-470F-B658-B5F5A2F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Hapi.js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02CC-65BD-47E7-916B-839CAB80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3"/>
            <a:ext cx="8259905" cy="410445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Independent framework of NodeJS which runs without the assistance of the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Express.js</a:t>
            </a:r>
            <a:r>
              <a:rPr lang="en-IN" dirty="0">
                <a:solidFill>
                  <a:schemeClr val="accent2"/>
                </a:solidFill>
                <a:latin typeface="Eras Light ITC" panose="020B0402030504020804" pitchFamily="34" charset="0"/>
              </a:rPr>
              <a:t>.</a:t>
            </a:r>
          </a:p>
          <a:p>
            <a:r>
              <a:rPr lang="en-IN" dirty="0">
                <a:latin typeface="Eras Light ITC" panose="020B0402030504020804" pitchFamily="34" charset="0"/>
              </a:rPr>
              <a:t>Open source framework for web applications. Used for building web services such as JSON API.</a:t>
            </a:r>
          </a:p>
          <a:p>
            <a:r>
              <a:rPr lang="en-IN" dirty="0">
                <a:latin typeface="Eras Light ITC" panose="020B0402030504020804" pitchFamily="34" charset="0"/>
              </a:rPr>
              <a:t>Created by the mobile team at the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Walmart LABS</a:t>
            </a:r>
            <a:r>
              <a:rPr lang="en-IN" dirty="0">
                <a:latin typeface="Eras Light ITC" panose="020B0402030504020804" pitchFamily="34" charset="0"/>
              </a:rPr>
              <a:t>.</a:t>
            </a:r>
          </a:p>
          <a:p>
            <a:r>
              <a:rPr lang="en-IN" dirty="0">
                <a:latin typeface="Eras Light ITC" panose="020B0402030504020804" pitchFamily="34" charset="0"/>
              </a:rPr>
              <a:t>Can be used to make the  HTTP proxy applications.</a:t>
            </a:r>
          </a:p>
          <a:p>
            <a:r>
              <a:rPr lang="en-IN" dirty="0">
                <a:latin typeface="Eras Light ITC" panose="020B0402030504020804" pitchFamily="34" charset="0"/>
              </a:rPr>
              <a:t>It is designed such that it focuses on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critical project tasks </a:t>
            </a:r>
            <a:r>
              <a:rPr lang="en-IN" dirty="0">
                <a:latin typeface="Eras Light ITC" panose="020B0402030504020804" pitchFamily="34" charset="0"/>
              </a:rPr>
              <a:t>instead of building infrastructure.</a:t>
            </a:r>
          </a:p>
          <a:p>
            <a:r>
              <a:rPr lang="en-IN" dirty="0">
                <a:latin typeface="Eras Light ITC" panose="020B0402030504020804" pitchFamily="34" charset="0"/>
              </a:rPr>
              <a:t>Provides robust plugin system that allows to add new features and fix bugs with a very fast pace.</a:t>
            </a:r>
          </a:p>
          <a:p>
            <a:endParaRPr lang="en-IN" dirty="0">
              <a:latin typeface="Eras Light ITC" panose="020B0402030504020804" pitchFamily="34" charset="0"/>
            </a:endParaRPr>
          </a:p>
          <a:p>
            <a:endParaRPr lang="en-IN" dirty="0">
              <a:latin typeface="Eras Light ITC" panose="020B0402030504020804" pitchFamily="34" charset="0"/>
            </a:endParaRPr>
          </a:p>
          <a:p>
            <a:endParaRPr lang="en-IN" dirty="0">
              <a:latin typeface="Eras Light ITC" panose="020B0402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EED11-54A9-40BF-842C-68C441C4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4005064"/>
            <a:ext cx="2592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5BDA-F263-447A-AA01-150162BC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Koa.js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7E7A-F5D6-451D-87FB-9353A609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980728"/>
            <a:ext cx="8187898" cy="4536504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>
                <a:latin typeface="Eras Light ITC" panose="020B0402030504020804" pitchFamily="34" charset="0"/>
              </a:rPr>
              <a:t>Powerful server framework for NodeJS which is used to build magnificent web &amp; mobile applications.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Open source framework developed by the creators of </a:t>
            </a:r>
            <a:r>
              <a:rPr lang="en-IN" sz="2600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Express.js</a:t>
            </a:r>
            <a:r>
              <a:rPr lang="en-IN" sz="2600" dirty="0">
                <a:latin typeface="Eras Light ITC" panose="020B0402030504020804" pitchFamily="34" charset="0"/>
              </a:rPr>
              <a:t>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One of the most popular framework of NodeJS.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Completely pluggable with a huge community.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Uses generators to deal with the call backs and the error-handling.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Does not bundle any middleware within its core.</a:t>
            </a:r>
          </a:p>
          <a:p>
            <a:r>
              <a:rPr lang="en-IN" sz="2600" dirty="0">
                <a:latin typeface="Eras Light ITC" panose="020B0402030504020804" pitchFamily="34" charset="0"/>
              </a:rPr>
              <a:t>Provides unique features that make writing servers easy, fast and enjoyable.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62C42-06AC-464C-90D5-49DF7D900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4581128"/>
            <a:ext cx="244827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013D-52FD-4702-A22D-A2C9C89A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Autofit/>
          </a:bodyPr>
          <a:lstStyle/>
          <a:p>
            <a:r>
              <a:rPr lang="en-IN" sz="5400" dirty="0">
                <a:latin typeface="Impact" panose="020B0806030902050204" pitchFamily="34" charset="0"/>
              </a:rPr>
              <a:t>Sails.js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294A-CEC3-4921-B3E1-870516D7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52737"/>
            <a:ext cx="8187897" cy="453650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Eras Light ITC" panose="020B0402030504020804" pitchFamily="34" charset="0"/>
              </a:rPr>
              <a:t>Well known MVC (model-view-controller) framework of NodeJS.</a:t>
            </a:r>
          </a:p>
          <a:p>
            <a:r>
              <a:rPr lang="en-IN" dirty="0">
                <a:latin typeface="Eras Light ITC" panose="020B0402030504020804" pitchFamily="34" charset="0"/>
              </a:rPr>
              <a:t>Inspired by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Ruby on Rails </a:t>
            </a:r>
            <a:r>
              <a:rPr lang="en-IN" dirty="0">
                <a:latin typeface="Eras Light ITC" panose="020B0402030504020804" pitchFamily="34" charset="0"/>
              </a:rPr>
              <a:t>framework.</a:t>
            </a:r>
          </a:p>
          <a:p>
            <a:r>
              <a:rPr lang="en-IN" dirty="0">
                <a:latin typeface="Eras Light ITC" panose="020B0402030504020804" pitchFamily="34" charset="0"/>
              </a:rPr>
              <a:t>Allows to build REST APIs, single page apps &amp; real-time apps quickly.</a:t>
            </a:r>
          </a:p>
          <a:p>
            <a:r>
              <a:rPr lang="en-IN" dirty="0">
                <a:latin typeface="Eras Light ITC" panose="020B0402030504020804" pitchFamily="34" charset="0"/>
              </a:rPr>
              <a:t>Make extensive use of code generators, which allows to build the application with less writing of code.</a:t>
            </a:r>
          </a:p>
          <a:p>
            <a:r>
              <a:rPr lang="en-IN" dirty="0">
                <a:latin typeface="Eras Light ITC" panose="020B0402030504020804" pitchFamily="34" charset="0"/>
              </a:rPr>
              <a:t>MVC pattern is based on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Express.js </a:t>
            </a:r>
            <a:r>
              <a:rPr lang="en-IN" dirty="0">
                <a:latin typeface="Eras Light ITC" panose="020B0402030504020804" pitchFamily="34" charset="0"/>
              </a:rPr>
              <a:t>and </a:t>
            </a:r>
            <a:r>
              <a:rPr lang="en-IN" b="1" dirty="0">
                <a:solidFill>
                  <a:schemeClr val="accent2"/>
                </a:solidFill>
                <a:latin typeface="Eras Light ITC" panose="020B0402030504020804" pitchFamily="34" charset="0"/>
              </a:rPr>
              <a:t>Socket.io </a:t>
            </a:r>
            <a:r>
              <a:rPr lang="en-IN" b="1" dirty="0">
                <a:latin typeface="Eras Light ITC" panose="020B0402030504020804" pitchFamily="34" charset="0"/>
              </a:rPr>
              <a:t>which is absolute for writing data-oriented applications.</a:t>
            </a:r>
          </a:p>
          <a:p>
            <a:r>
              <a:rPr lang="en-IN" b="1" dirty="0">
                <a:latin typeface="Eras Light ITC" panose="020B0402030504020804" pitchFamily="34" charset="0"/>
              </a:rPr>
              <a:t>Provides flexibility to use any technology to develop the front-end of the application.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4F0B2-2B1C-44C9-89BB-0061DAEC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4293096"/>
            <a:ext cx="1851194" cy="10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1722</TotalTime>
  <Words>1040</Words>
  <Application>Microsoft Office PowerPoint</Application>
  <PresentationFormat>Custom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Bradley Hand ITC</vt:lpstr>
      <vt:lpstr>Calibri</vt:lpstr>
      <vt:lpstr>Eras Demi ITC</vt:lpstr>
      <vt:lpstr>Eras Light ITC</vt:lpstr>
      <vt:lpstr>Impact</vt:lpstr>
      <vt:lpstr>Imprint MT Shadow</vt:lpstr>
      <vt:lpstr>Wingdings</vt:lpstr>
      <vt:lpstr>Tech 16x9</vt:lpstr>
      <vt:lpstr>Top 10 frameworks of NodeJS</vt:lpstr>
      <vt:lpstr>Objective</vt:lpstr>
      <vt:lpstr>NodeJS</vt:lpstr>
      <vt:lpstr>Top NodeJS frameworks – a single list</vt:lpstr>
      <vt:lpstr>Express.js</vt:lpstr>
      <vt:lpstr>Loopback </vt:lpstr>
      <vt:lpstr>Hapi.js</vt:lpstr>
      <vt:lpstr>Koa.js</vt:lpstr>
      <vt:lpstr>Sails.js</vt:lpstr>
      <vt:lpstr>Meteor.js</vt:lpstr>
      <vt:lpstr>Derby.js</vt:lpstr>
      <vt:lpstr>Total.js</vt:lpstr>
      <vt:lpstr>NestJS</vt:lpstr>
      <vt:lpstr>Mojito</vt:lpstr>
      <vt:lpstr>How to decide which NodeJS framework to choose?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Kumar Singh</dc:creator>
  <cp:lastModifiedBy>Aishwarya Kumar Singh</cp:lastModifiedBy>
  <cp:revision>111</cp:revision>
  <dcterms:created xsi:type="dcterms:W3CDTF">2018-10-10T09:05:16Z</dcterms:created>
  <dcterms:modified xsi:type="dcterms:W3CDTF">2018-10-11T13:49:11Z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