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5E33A5-8285-468E-9499-EA93EACB99DF}">
  <a:tblStyle styleId="{095E33A5-8285-468E-9499-EA93EACB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2" autoAdjust="0"/>
  </p:normalViewPr>
  <p:slideViewPr>
    <p:cSldViewPr snapToGrid="0" snapToObjects="1">
      <p:cViewPr varScale="1">
        <p:scale>
          <a:sx n="70" d="100"/>
          <a:sy n="70" d="100"/>
        </p:scale>
        <p:origin x="-91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20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2c3c02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12c3c02a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12c3c02a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2c3c02a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12c3c02aa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512c3c02aa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ba5454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ba5454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56ba5454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ba5454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ba54542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6ba54542c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ba5454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ba54542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6ba54542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ba5454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ba54542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6ba54542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ba5454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ba54542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6ba54542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ba54542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ba54542c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56ba54542c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1166399" y="1029211"/>
            <a:ext cx="10799178" cy="273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sz="4400" dirty="0"/>
              <a:t>Santander</a:t>
            </a:r>
            <a:br>
              <a:rPr lang="ja-JP" sz="4400" dirty="0"/>
            </a:br>
            <a:r>
              <a:rPr lang="ja-JP" sz="4400" dirty="0"/>
              <a:t>Customer Transaction Prediction</a:t>
            </a:r>
            <a:br>
              <a:rPr lang="ja-JP" sz="4400" dirty="0"/>
            </a:br>
            <a:r>
              <a:rPr lang="en-US" altLang="ja-JP" sz="3200" dirty="0" smtClean="0"/>
              <a:t>Report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126588" y="4222524"/>
            <a:ext cx="9806400" cy="10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ja-JP" dirty="0" smtClean="0"/>
              <a:t>Ravi Shankar Vats</a:t>
            </a:r>
            <a:r>
              <a:rPr lang="ja-JP" dirty="0"/>
              <a:t/>
            </a:r>
            <a:br>
              <a:rPr lang="ja-JP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ja-JP"/>
              <a:t>Removing fake samples is the key of this competition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/>
              <a:t>CountEncoding works even if continuous variable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/>
              <a:t>After scaling, we can handle each var as same var. Unpivot works.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/>
              <a:t>NN is better than LGB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  <p:graphicFrame>
        <p:nvGraphicFramePr>
          <p:cNvPr id="245" name="Google Shape;245;p35"/>
          <p:cNvGraphicFramePr/>
          <p:nvPr/>
        </p:nvGraphicFramePr>
        <p:xfrm>
          <a:off x="1299650" y="3627095"/>
          <a:ext cx="8032350" cy="2383505"/>
        </p:xfrm>
        <a:graphic>
          <a:graphicData uri="http://schemas.openxmlformats.org/drawingml/2006/table">
            <a:tbl>
              <a:tblPr>
                <a:noFill/>
                <a:tableStyleId>{095E33A5-8285-468E-9499-EA93EACB99DF}</a:tableStyleId>
              </a:tblPr>
              <a:tblGrid>
                <a:gridCol w="2677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7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Public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Private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LGB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0.92563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0.92436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0.92640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0.92547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b="1">
                          <a:solidFill>
                            <a:schemeClr val="dk1"/>
                          </a:solidFill>
                        </a:rPr>
                        <a:t>LGB:NN=1:1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0.92645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0.92535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LGB:NN=1:3(our best)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0.92653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b="1"/>
                        <a:t>0.92552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38;p25"/>
          <p:cNvSpPr txBox="1">
            <a:spLocks/>
          </p:cNvSpPr>
          <p:nvPr/>
        </p:nvSpPr>
        <p:spPr>
          <a:xfrm>
            <a:off x="1164921" y="332623"/>
            <a:ext cx="4651618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Interesting Findings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1143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ja-JP" sz="4800" dirty="0" smtClean="0"/>
              <a:t>Thanks</a:t>
            </a:r>
            <a:endParaRPr sz="4800" dirty="0"/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sz="3600" dirty="0"/>
              <a:t>Agenda</a:t>
            </a:r>
            <a:endParaRPr sz="3600"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2174080" y="2904574"/>
            <a:ext cx="65496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dk1"/>
                </a:solidFill>
              </a:rPr>
              <a:t>Solution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2174080" y="4072974"/>
            <a:ext cx="65496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dirty="0">
                <a:solidFill>
                  <a:schemeClr val="dk1"/>
                </a:solidFill>
              </a:rPr>
              <a:t>Interesting Findings</a:t>
            </a:r>
            <a:endParaRPr dirty="0"/>
          </a:p>
        </p:txBody>
      </p:sp>
      <p:sp>
        <p:nvSpPr>
          <p:cNvPr id="131" name="Google Shape;131;p24"/>
          <p:cNvSpPr/>
          <p:nvPr/>
        </p:nvSpPr>
        <p:spPr>
          <a:xfrm>
            <a:off x="1345174" y="4133945"/>
            <a:ext cx="602100" cy="6021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1345174" y="2963331"/>
            <a:ext cx="602100" cy="602100"/>
          </a:xfrm>
          <a:prstGeom prst="ellipse">
            <a:avLst/>
          </a:prstGeom>
          <a:solidFill>
            <a:srgbClr val="DC0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xfrm>
            <a:off x="1164925" y="1456500"/>
            <a:ext cx="9807900" cy="3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dirty="0"/>
              <a:t>As we </a:t>
            </a:r>
            <a:r>
              <a:rPr lang="ja-JP" dirty="0" smtClean="0"/>
              <a:t>share</a:t>
            </a:r>
            <a:r>
              <a:rPr lang="en-US" altLang="ja-JP" dirty="0" smtClean="0"/>
              <a:t> </a:t>
            </a:r>
            <a:r>
              <a:rPr lang="ja-JP" dirty="0" smtClean="0"/>
              <a:t> our </a:t>
            </a:r>
            <a:r>
              <a:rPr lang="ja-JP" dirty="0"/>
              <a:t>solution is quite </a:t>
            </a:r>
            <a:r>
              <a:rPr lang="ja-JP" dirty="0" smtClean="0"/>
              <a:t>simpl</a:t>
            </a:r>
            <a:r>
              <a:rPr lang="en-US" altLang="ja-JP" dirty="0" smtClean="0"/>
              <a:t>e</a:t>
            </a:r>
            <a:endParaRPr dirty="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remove fake from test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concat train and test, and then reverse half of features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standard scaling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count encoding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count round encoding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unpivot all vars(so we have 200k x 200 = 4m train samples)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train and predict(LGB and NN)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convert prediction(200k x 200) into odds. We used (9 * p / (1 - p)).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blend LGB:NN = 1:3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  <p:sp>
        <p:nvSpPr>
          <p:cNvPr id="6" name="Google Shape;138;p25"/>
          <p:cNvSpPr txBox="1">
            <a:spLocks/>
          </p:cNvSpPr>
          <p:nvPr/>
        </p:nvSpPr>
        <p:spPr>
          <a:xfrm>
            <a:off x="1164921" y="332623"/>
            <a:ext cx="9807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idx="1"/>
          </p:nvPr>
        </p:nvSpPr>
        <p:spPr>
          <a:xfrm>
            <a:off x="1164921" y="1123125"/>
            <a:ext cx="9807900" cy="53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-JP" dirty="0"/>
              <a:t>remove fake from test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According </a:t>
            </a:r>
            <a:r>
              <a:rPr lang="ja-JP" dirty="0" smtClean="0"/>
              <a:t>t</a:t>
            </a:r>
            <a:r>
              <a:rPr lang="en-US" altLang="ja-JP" dirty="0" smtClean="0"/>
              <a:t>o </a:t>
            </a:r>
            <a:r>
              <a:rPr lang="en-US" altLang="ja-JP" dirty="0" smtClean="0"/>
              <a:t>this kernel</a:t>
            </a:r>
            <a:r>
              <a:rPr lang="ja-JP" dirty="0" smtClean="0"/>
              <a:t> , </a:t>
            </a:r>
            <a:r>
              <a:rPr lang="ja-JP" dirty="0"/>
              <a:t>we do know which sample is fake exactly.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25" y="2158100"/>
            <a:ext cx="9691947" cy="2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12" y="5444550"/>
            <a:ext cx="9727177" cy="6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5815975" y="4916475"/>
            <a:ext cx="505800" cy="47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396250" y="4916475"/>
            <a:ext cx="1065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/>
              <a:t>remove</a:t>
            </a:r>
            <a:endParaRPr sz="1800" b="1"/>
          </a:p>
        </p:txBody>
      </p:sp>
      <p:sp>
        <p:nvSpPr>
          <p:cNvPr id="11" name="Google Shape;138;p25"/>
          <p:cNvSpPr txBox="1">
            <a:spLocks/>
          </p:cNvSpPr>
          <p:nvPr/>
        </p:nvSpPr>
        <p:spPr>
          <a:xfrm>
            <a:off x="1164921" y="332623"/>
            <a:ext cx="9807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sz="3600" dirty="0"/>
          </a:p>
        </p:txBody>
      </p:sp>
      <p:sp>
        <p:nvSpPr>
          <p:cNvPr id="12" name="Google Shape;186;p29"/>
          <p:cNvSpPr/>
          <p:nvPr/>
        </p:nvSpPr>
        <p:spPr>
          <a:xfrm>
            <a:off x="636378" y="450625"/>
            <a:ext cx="477122" cy="453199"/>
          </a:xfrm>
          <a:prstGeom prst="ellipse">
            <a:avLst/>
          </a:prstGeom>
          <a:solidFill>
            <a:srgbClr val="DC0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348478" y="348375"/>
            <a:ext cx="2720397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dirty="0"/>
              <a:t>(more specific)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ja-JP" dirty="0"/>
              <a:t>concat train and test, and then reverse half of </a:t>
            </a:r>
            <a:r>
              <a:rPr lang="ja-JP" dirty="0" smtClean="0"/>
              <a:t>features</a:t>
            </a:r>
            <a:endParaRPr dirty="0" smtClean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 smtClean="0"/>
              <a:t>refer to</a:t>
            </a:r>
            <a:r>
              <a:rPr lang="en-US" altLang="ja-JP" dirty="0" smtClean="0"/>
              <a:t> this Kernel</a:t>
            </a:r>
            <a:r>
              <a:rPr lang="ja-JP" dirty="0" smtClean="0"/>
              <a:t> 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50" y="1870200"/>
            <a:ext cx="9807898" cy="46409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25"/>
          <p:cNvSpPr txBox="1">
            <a:spLocks/>
          </p:cNvSpPr>
          <p:nvPr/>
        </p:nvSpPr>
        <p:spPr>
          <a:xfrm>
            <a:off x="1164921" y="332623"/>
            <a:ext cx="2637534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5;p30">
            <a:extLst>
              <a:ext uri="{FF2B5EF4-FFF2-40B4-BE49-F238E27FC236}">
                <a16:creationId xmlns="" xmlns:a16="http://schemas.microsoft.com/office/drawing/2014/main" id="{FDEEBBC3-3119-8242-8E5B-F09AC3510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8478" y="348375"/>
            <a:ext cx="2720397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dirty="0"/>
              <a:t>(more specific)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ja-JP"/>
              <a:t>standard scaling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1570075"/>
            <a:ext cx="11160202" cy="43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8;p25">
            <a:extLst>
              <a:ext uri="{FF2B5EF4-FFF2-40B4-BE49-F238E27FC236}">
                <a16:creationId xmlns="" xmlns:a16="http://schemas.microsoft.com/office/drawing/2014/main" id="{98FD0D0D-F93F-E443-86AD-F7C57754F44A}"/>
              </a:ext>
            </a:extLst>
          </p:cNvPr>
          <p:cNvSpPr txBox="1">
            <a:spLocks/>
          </p:cNvSpPr>
          <p:nvPr/>
        </p:nvSpPr>
        <p:spPr>
          <a:xfrm>
            <a:off x="1164921" y="332623"/>
            <a:ext cx="2637534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5;p30">
            <a:extLst>
              <a:ext uri="{FF2B5EF4-FFF2-40B4-BE49-F238E27FC236}">
                <a16:creationId xmlns="" xmlns:a16="http://schemas.microsoft.com/office/drawing/2014/main" id="{34B50828-EA81-6844-8B8B-85923E6DC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8478" y="348375"/>
            <a:ext cx="2720397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dirty="0"/>
              <a:t>(more specific)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ja-JP" dirty="0"/>
              <a:t>count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ja-JP" dirty="0"/>
              <a:t>count round encoding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0" y="1917825"/>
            <a:ext cx="12002902" cy="40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8;p25">
            <a:extLst>
              <a:ext uri="{FF2B5EF4-FFF2-40B4-BE49-F238E27FC236}">
                <a16:creationId xmlns="" xmlns:a16="http://schemas.microsoft.com/office/drawing/2014/main" id="{180A5635-0D5F-8D41-98E7-6967CAC95BB0}"/>
              </a:ext>
            </a:extLst>
          </p:cNvPr>
          <p:cNvSpPr txBox="1">
            <a:spLocks/>
          </p:cNvSpPr>
          <p:nvPr/>
        </p:nvSpPr>
        <p:spPr>
          <a:xfrm>
            <a:off x="1164921" y="332623"/>
            <a:ext cx="2637534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ja-JP"/>
              <a:t>unpivot all vars(so we have 200k x 200 = 4m train samples)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00" y="1637050"/>
            <a:ext cx="3626400" cy="50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8;p25">
            <a:extLst>
              <a:ext uri="{FF2B5EF4-FFF2-40B4-BE49-F238E27FC236}">
                <a16:creationId xmlns="" xmlns:a16="http://schemas.microsoft.com/office/drawing/2014/main" id="{9C71E59A-E157-EA49-9291-D564B6CD83D3}"/>
              </a:ext>
            </a:extLst>
          </p:cNvPr>
          <p:cNvSpPr txBox="1">
            <a:spLocks/>
          </p:cNvSpPr>
          <p:nvPr/>
        </p:nvSpPr>
        <p:spPr>
          <a:xfrm>
            <a:off x="1164921" y="332623"/>
            <a:ext cx="2637534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dirty="0"/>
          </a:p>
        </p:txBody>
      </p:sp>
      <p:sp>
        <p:nvSpPr>
          <p:cNvPr id="12" name="Google Shape;195;p30">
            <a:extLst>
              <a:ext uri="{FF2B5EF4-FFF2-40B4-BE49-F238E27FC236}">
                <a16:creationId xmlns="" xmlns:a16="http://schemas.microsoft.com/office/drawing/2014/main" id="{812FCFD6-974C-2F40-9288-D38C5B719DF1}"/>
              </a:ext>
            </a:extLst>
          </p:cNvPr>
          <p:cNvSpPr txBox="1">
            <a:spLocks/>
          </p:cNvSpPr>
          <p:nvPr/>
        </p:nvSpPr>
        <p:spPr>
          <a:xfrm>
            <a:off x="3348478" y="348375"/>
            <a:ext cx="2720397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" altLang="ja-JP"/>
              <a:t>(more specific)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5;p30">
            <a:extLst>
              <a:ext uri="{FF2B5EF4-FFF2-40B4-BE49-F238E27FC236}">
                <a16:creationId xmlns="" xmlns:a16="http://schemas.microsoft.com/office/drawing/2014/main" id="{72F84461-2837-9246-BC88-92298C395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8478" y="348375"/>
            <a:ext cx="2720397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dirty="0"/>
              <a:t>(more specific)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idx="1"/>
          </p:nvPr>
        </p:nvSpPr>
        <p:spPr>
          <a:xfrm>
            <a:off x="1164925" y="1123125"/>
            <a:ext cx="98079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ja-JP"/>
              <a:t>train and predict(LGB and NN)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ja-JP"/>
              <a:t>convert prediction(200k x 200) into odds. We used (9 * p / (1 - p)).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036825"/>
            <a:ext cx="9630257" cy="395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4661" y="2036825"/>
            <a:ext cx="809339" cy="39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 rot="-5400000">
            <a:off x="10153863" y="3777263"/>
            <a:ext cx="505800" cy="47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8;p25">
            <a:extLst>
              <a:ext uri="{FF2B5EF4-FFF2-40B4-BE49-F238E27FC236}">
                <a16:creationId xmlns="" xmlns:a16="http://schemas.microsoft.com/office/drawing/2014/main" id="{0CBE65BA-0B2C-9D4C-B4D7-1A2A656E60C5}"/>
              </a:ext>
            </a:extLst>
          </p:cNvPr>
          <p:cNvSpPr txBox="1">
            <a:spLocks/>
          </p:cNvSpPr>
          <p:nvPr/>
        </p:nvSpPr>
        <p:spPr>
          <a:xfrm>
            <a:off x="1164921" y="332623"/>
            <a:ext cx="2637534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ja-JP" altLang="ja-JP" sz="3600" dirty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</TotalTime>
  <Words>263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Santander Customer Transaction Prediction Report</vt:lpstr>
      <vt:lpstr>Agenda</vt:lpstr>
      <vt:lpstr>PowerPoint Presentation</vt:lpstr>
      <vt:lpstr>PowerPoint Presentation</vt:lpstr>
      <vt:lpstr>(more specific)</vt:lpstr>
      <vt:lpstr>(more specific)</vt:lpstr>
      <vt:lpstr>(more specific)</vt:lpstr>
      <vt:lpstr>PowerPoint Presentation</vt:lpstr>
      <vt:lpstr>(more specific)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Transaction Prediction 2nd Place Solution</dc:title>
  <cp:lastModifiedBy>RAVI</cp:lastModifiedBy>
  <cp:revision>9</cp:revision>
  <dcterms:modified xsi:type="dcterms:W3CDTF">2019-08-15T17:22:12Z</dcterms:modified>
</cp:coreProperties>
</file>