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0" r:id="rId1"/>
  </p:sldMasterIdLst>
  <p:sldIdLst>
    <p:sldId id="256" r:id="rId2"/>
    <p:sldId id="257" r:id="rId3"/>
    <p:sldId id="258" r:id="rId4"/>
    <p:sldId id="261" r:id="rId5"/>
    <p:sldId id="259" r:id="rId6"/>
    <p:sldId id="260" r:id="rId7"/>
    <p:sldId id="262" r:id="rId8"/>
    <p:sldId id="267" r:id="rId9"/>
    <p:sldId id="263" r:id="rId10"/>
    <p:sldId id="264" r:id="rId11"/>
    <p:sldId id="268" r:id="rId12"/>
    <p:sldId id="265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09988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045574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08223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9553820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344678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48141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500980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954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456985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965085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04583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902228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95084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43032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410329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4945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87245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8592260-2DF3-472E-AF88-6840DEDA4CF7}" type="datetimeFigureOut">
              <a:rPr lang="en-IN" smtClean="0"/>
              <a:t>08-08-2025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4F37C892-4DBE-4768-8C10-351B4935836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66386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  <p:sldLayoutId id="2147483752" r:id="rId2"/>
    <p:sldLayoutId id="2147483753" r:id="rId3"/>
    <p:sldLayoutId id="2147483754" r:id="rId4"/>
    <p:sldLayoutId id="2147483755" r:id="rId5"/>
    <p:sldLayoutId id="2147483756" r:id="rId6"/>
    <p:sldLayoutId id="2147483757" r:id="rId7"/>
    <p:sldLayoutId id="2147483758" r:id="rId8"/>
    <p:sldLayoutId id="2147483759" r:id="rId9"/>
    <p:sldLayoutId id="2147483760" r:id="rId10"/>
    <p:sldLayoutId id="2147483761" r:id="rId11"/>
    <p:sldLayoutId id="2147483762" r:id="rId12"/>
    <p:sldLayoutId id="2147483763" r:id="rId13"/>
    <p:sldLayoutId id="2147483764" r:id="rId14"/>
    <p:sldLayoutId id="2147483765" r:id="rId15"/>
    <p:sldLayoutId id="2147483766" r:id="rId16"/>
    <p:sldLayoutId id="214748376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0E7622-66F9-8184-2283-72FF2963E9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716438"/>
            <a:ext cx="8825658" cy="861420"/>
          </a:xfrm>
        </p:spPr>
        <p:txBody>
          <a:bodyPr/>
          <a:lstStyle/>
          <a:p>
            <a:r>
              <a:rPr lang="en-US" sz="4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Mobility Network 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9DA72D-4D4A-D4E0-B5A1-A3B59CCA4A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1577858"/>
            <a:ext cx="8825658" cy="4060942"/>
          </a:xfrm>
        </p:spPr>
        <p:txBody>
          <a:bodyPr/>
          <a:lstStyle/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GROUP  Members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Akshada sonawAne(250254920008)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Shraddha annadate(250245920083)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Abhishek Patidar(250245920002)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Rajat Choudhary (250245920069)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Ravi tarate(250245920071)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8932364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4101-3EE3-5217-4A7E-055C29A1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 Diagram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8333FB7-6A0E-44F0-B909-39450CFA3F4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337" y="2188396"/>
            <a:ext cx="8219326" cy="4274049"/>
          </a:xfrm>
        </p:spPr>
      </p:pic>
    </p:spTree>
    <p:extLst>
      <p:ext uri="{BB962C8B-B14F-4D97-AF65-F5344CB8AC3E}">
        <p14:creationId xmlns:p14="http://schemas.microsoft.com/office/powerpoint/2010/main" val="4854920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0E4101-3EE3-5217-4A7E-055C29A1DC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 Diagram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49AF5533-9FF1-4817-9C18-88948D0BAE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303" y="2517169"/>
            <a:ext cx="10364281" cy="3061698"/>
          </a:xfr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AF05D463-41BD-428B-9EAB-7D24F4368C5A}"/>
              </a:ext>
            </a:extLst>
          </p:cNvPr>
          <p:cNvSpPr/>
          <p:nvPr/>
        </p:nvSpPr>
        <p:spPr>
          <a:xfrm>
            <a:off x="4818579" y="4171306"/>
            <a:ext cx="1726058" cy="27740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7769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E003D8-BBB1-F4D9-81A0-F27AACF61C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181" y="572976"/>
            <a:ext cx="8761413" cy="706964"/>
          </a:xfrm>
        </p:spPr>
        <p:txBody>
          <a:bodyPr/>
          <a:lstStyle/>
          <a:p>
            <a:r>
              <a:rPr lang="en-US" dirty="0"/>
              <a:t>Class Diagram </a:t>
            </a:r>
            <a:endParaRPr lang="en-IN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BDA165B-4054-4681-80AB-C04C2629A43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80708" y="2208943"/>
            <a:ext cx="5413279" cy="4569755"/>
          </a:xfrm>
        </p:spPr>
      </p:pic>
    </p:spTree>
    <p:extLst>
      <p:ext uri="{BB962C8B-B14F-4D97-AF65-F5344CB8AC3E}">
        <p14:creationId xmlns:p14="http://schemas.microsoft.com/office/powerpoint/2010/main" val="36592444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9C3D62-243B-234D-BA61-22C59D5F9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               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Mobility Network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84D23E-B52C-CBDA-7524-AC924699F65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61929"/>
            <a:ext cx="8825659" cy="4472435"/>
          </a:xfrm>
        </p:spPr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sz="2000" dirty="0"/>
              <a:t>The </a:t>
            </a:r>
            <a:r>
              <a:rPr lang="en-US" sz="2000" b="1" dirty="0"/>
              <a:t>Mobility Network </a:t>
            </a:r>
            <a:r>
              <a:rPr lang="en-US" sz="2000" dirty="0"/>
              <a:t>is a comprehensive digital platform designed to streamline the management of vehicles and related operations. It enables administrators to efficiently manage vehicle information, monitor status, assign routes, and maintain up-to-date records.</a:t>
            </a:r>
          </a:p>
          <a:p>
            <a:r>
              <a:rPr lang="en-US" sz="2000" b="1" dirty="0"/>
              <a:t>Key Features:</a:t>
            </a:r>
            <a:endParaRPr lang="en-US" sz="2000" dirty="0"/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Centralized management of vehicle details such as type, registration, status, and route assignment.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Role-based access for administrators and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Real-time updates and tracking of vehicle data.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000" dirty="0"/>
              <a:t>Easy-to-use interface for adding, editing, and deleting vehicle entries.</a:t>
            </a:r>
          </a:p>
          <a:p>
            <a:r>
              <a:rPr lang="en-US" sz="2000" dirty="0"/>
              <a:t>This system enhances operational efficiency, reduces manual workload, and ensures accurate record-keeping, making it ideal for organizations managing transportation fleets or rental services.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2477599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CB0F8-F992-0565-9D0A-E0D048ABE2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PROBLEM DEFINATION 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164CA2-0573-CA03-84E0-17C9746FCA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Managing a fleet of vehicles manually leads to </a:t>
            </a:r>
            <a:r>
              <a:rPr lang="en-US" b="1" dirty="0"/>
              <a:t>inefficiencies</a:t>
            </a:r>
            <a:r>
              <a:rPr lang="en-US" dirty="0"/>
              <a:t>, </a:t>
            </a:r>
            <a:r>
              <a:rPr lang="en-US" b="1" dirty="0"/>
              <a:t>errors</a:t>
            </a:r>
            <a:r>
              <a:rPr lang="en-US" dirty="0"/>
              <a:t>, and </a:t>
            </a:r>
            <a:r>
              <a:rPr lang="en-US" b="1" dirty="0"/>
              <a:t>poor visibility</a:t>
            </a:r>
            <a:r>
              <a:rPr lang="en-US" dirty="0"/>
              <a:t> into vehicle status and usage. Organizations often struggle with: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Tracking vehicle availability and maintenance status.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Assigning vehicles to routes effectively.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Keeping accurate and up-to-date vehicle records.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Lack of centralized access and control for administrators.</a:t>
            </a:r>
          </a:p>
          <a:p>
            <a:r>
              <a:rPr lang="en-US" dirty="0"/>
              <a:t>These challenges result in </a:t>
            </a:r>
            <a:r>
              <a:rPr lang="en-US" b="1" dirty="0"/>
              <a:t>operational delays</a:t>
            </a:r>
            <a:r>
              <a:rPr lang="en-US" dirty="0"/>
              <a:t>, </a:t>
            </a:r>
            <a:r>
              <a:rPr lang="en-US" b="1" dirty="0"/>
              <a:t>mismanagement of resources</a:t>
            </a:r>
            <a:r>
              <a:rPr lang="en-US" dirty="0"/>
              <a:t>, and </a:t>
            </a:r>
            <a:r>
              <a:rPr lang="en-US" b="1" dirty="0"/>
              <a:t>increased costs</a:t>
            </a:r>
            <a:r>
              <a:rPr lang="en-US" dirty="0"/>
              <a:t>. There is a need for a </a:t>
            </a:r>
            <a:r>
              <a:rPr lang="en-US" b="1" dirty="0"/>
              <a:t>centralized, digital solution</a:t>
            </a:r>
            <a:r>
              <a:rPr lang="en-US" dirty="0"/>
              <a:t> to automate and streamline vehicle management operations.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174002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923A7A-21A3-34D2-B054-EC74DFB618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Goals and Objective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98BAB7-7C80-1020-E8FD-B4023D1EE9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3860" y="2468032"/>
            <a:ext cx="8825659" cy="3416300"/>
          </a:xfrm>
        </p:spPr>
        <p:txBody>
          <a:bodyPr/>
          <a:lstStyle/>
          <a:p>
            <a:r>
              <a:rPr lang="en-US" b="1" dirty="0"/>
              <a:t>Goals and Objectives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develop a </a:t>
            </a:r>
            <a:r>
              <a:rPr lang="en-US" b="1" dirty="0"/>
              <a:t>centralized web-based system</a:t>
            </a:r>
            <a:r>
              <a:rPr lang="en-US" dirty="0"/>
              <a:t> for efficient vehicle 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</a:t>
            </a:r>
            <a:r>
              <a:rPr lang="en-US" b="1" dirty="0"/>
              <a:t>automate</a:t>
            </a:r>
            <a:r>
              <a:rPr lang="en-US" dirty="0"/>
              <a:t> the processes of vehicle tracking, route assignment, and record maintenance.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To provide a </a:t>
            </a:r>
            <a:r>
              <a:rPr lang="en-US" b="1" dirty="0"/>
              <a:t>user-friendly interface</a:t>
            </a:r>
            <a:r>
              <a:rPr lang="en-US" dirty="0"/>
              <a:t> for administrators and users.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591568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B2413-B197-CDBB-644B-D73D1AE89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D8CC70-32F9-0341-7B5B-4C5DAC0A2D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507529"/>
            <a:ext cx="8825659" cy="3965189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Secure User Authentication:</a:t>
            </a:r>
            <a:br>
              <a:rPr lang="en-US" dirty="0"/>
            </a:br>
            <a:r>
              <a:rPr lang="en-US" dirty="0"/>
              <a:t>Supports user account creation with secure </a:t>
            </a:r>
            <a:r>
              <a:rPr lang="en-US" b="1" dirty="0"/>
              <a:t>JWT-based login</a:t>
            </a:r>
            <a:r>
              <a:rPr lang="en-US" dirty="0"/>
              <a:t>, enabling passengers to browse available routes, select seats, and book tickets online with ease.</a:t>
            </a:r>
          </a:p>
          <a:p>
            <a:pPr marL="0" indent="0">
              <a:buNone/>
            </a:pPr>
            <a:r>
              <a:rPr lang="en-US" b="1" dirty="0"/>
              <a:t>Centralized Data Management:</a:t>
            </a:r>
            <a:br>
              <a:rPr lang="en-US" dirty="0"/>
            </a:br>
            <a:r>
              <a:rPr lang="en-US" dirty="0"/>
              <a:t>Utilizes a </a:t>
            </a:r>
            <a:r>
              <a:rPr lang="en-US" b="1" dirty="0"/>
              <a:t>relational database</a:t>
            </a:r>
            <a:r>
              <a:rPr lang="en-US" dirty="0"/>
              <a:t> (Users, Vehicles, Routes, Tickets) to ensure consistent storage, efficient retrieval, and accurate reporting of all operations.</a:t>
            </a:r>
          </a:p>
          <a:p>
            <a:pPr marL="0" indent="0">
              <a:buNone/>
            </a:pPr>
            <a:r>
              <a:rPr lang="en-US" b="1" dirty="0"/>
              <a:t>Role-Based Access Control:</a:t>
            </a:r>
            <a:br>
              <a:rPr lang="en-US" dirty="0"/>
            </a:br>
            <a:r>
              <a:rPr lang="en-US" dirty="0"/>
              <a:t>Implements </a:t>
            </a:r>
            <a:r>
              <a:rPr lang="en-US" b="1" dirty="0"/>
              <a:t>permission-based access</a:t>
            </a:r>
            <a:r>
              <a:rPr lang="en-US" dirty="0"/>
              <a:t>, where admins and users have different levels of control to maintain security, proper workflow, and data integrity.</a:t>
            </a:r>
          </a:p>
          <a:p>
            <a:pPr marL="0" indent="0">
              <a:buNone/>
            </a:pPr>
            <a:r>
              <a:rPr lang="en-US" b="1" dirty="0"/>
              <a:t>Admin Functionality:</a:t>
            </a:r>
            <a:br>
              <a:rPr lang="en-US" dirty="0"/>
            </a:br>
            <a:r>
              <a:rPr lang="en-US" dirty="0"/>
              <a:t>Allows administrators to </a:t>
            </a:r>
            <a:r>
              <a:rPr lang="en-US" b="1" dirty="0"/>
              <a:t>securely manage vehicles</a:t>
            </a:r>
            <a:r>
              <a:rPr lang="en-US" dirty="0"/>
              <a:t>, monitor their status, and </a:t>
            </a:r>
            <a:r>
              <a:rPr lang="en-US" b="1" dirty="0"/>
              <a:t>oversee route details</a:t>
            </a:r>
            <a:r>
              <a:rPr lang="en-US" dirty="0"/>
              <a:t> through a centralized web interface.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360864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92963-0410-1281-4063-CCF808A206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Requirement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23E9A-67C9-BDD3-8DB9-C454E67A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328421"/>
            <a:ext cx="8825659" cy="4374037"/>
          </a:xfrm>
        </p:spPr>
        <p:txBody>
          <a:bodyPr/>
          <a:lstStyle/>
          <a:p>
            <a:pPr marL="0" indent="0">
              <a:buNone/>
            </a:pPr>
            <a:r>
              <a:rPr lang="en-IN" dirty="0"/>
              <a:t> </a:t>
            </a:r>
          </a:p>
          <a:p>
            <a:pPr marL="0" indent="0">
              <a:buNone/>
            </a:pPr>
            <a:r>
              <a:rPr lang="en-IN" dirty="0"/>
              <a:t>Software Requirements </a:t>
            </a:r>
          </a:p>
          <a:p>
            <a:r>
              <a:rPr lang="en-IN" dirty="0"/>
              <a:t>Front-end : ReactJs</a:t>
            </a:r>
          </a:p>
          <a:p>
            <a:r>
              <a:rPr lang="en-IN" dirty="0"/>
              <a:t>Back-end : Dot NET core </a:t>
            </a:r>
          </a:p>
          <a:p>
            <a:r>
              <a:rPr lang="en-IN" dirty="0"/>
              <a:t>Database : MS SQL </a:t>
            </a: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643024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BF8790-892D-4333-14F4-FD067F87E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FFBCD-D20B-435C-DF63-791A7765D7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413262"/>
            <a:ext cx="8825659" cy="3606538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IN" dirty="0"/>
              <a:t>Hardware Requirement :- </a:t>
            </a:r>
          </a:p>
          <a:p>
            <a:pPr marL="0" indent="0">
              <a:buNone/>
            </a:pPr>
            <a:r>
              <a:rPr lang="en-IN" dirty="0"/>
              <a:t>Ram – 4 GB</a:t>
            </a:r>
          </a:p>
          <a:p>
            <a:pPr marL="0" indent="0">
              <a:buNone/>
            </a:pPr>
            <a:r>
              <a:rPr lang="en-IN" dirty="0"/>
              <a:t>CPU - </a:t>
            </a:r>
            <a:r>
              <a:rPr lang="en-US" dirty="0"/>
              <a:t>Intel i5 or AMD Ryzen 5 and above</a:t>
            </a:r>
          </a:p>
          <a:p>
            <a:pPr marL="0" indent="0">
              <a:buNone/>
            </a:pPr>
            <a:r>
              <a:rPr lang="en-US" dirty="0"/>
              <a:t>Storage: 256 GB SSD or more (for fast read/write and dev tool performance)</a:t>
            </a:r>
            <a:endParaRPr lang="en-IN" dirty="0"/>
          </a:p>
          <a:p>
            <a:r>
              <a:rPr lang="en-IN" dirty="0"/>
              <a:t>For Deployment (Server Hosting):</a:t>
            </a:r>
            <a:br>
              <a:rPr lang="en-IN" dirty="0"/>
            </a:br>
            <a:r>
              <a:rPr lang="en-IN" dirty="0"/>
              <a:t>Web Server: 2+ core processor, 4+ GB RAM, 50+ GB SSD storage</a:t>
            </a:r>
          </a:p>
          <a:p>
            <a:r>
              <a:rPr lang="en-IN" dirty="0"/>
              <a:t>Scalable cloud hosting is ideal for live environments (AWS EC2, Digital Ocean Droplets, etc.)</a:t>
            </a:r>
          </a:p>
          <a:p>
            <a:r>
              <a:rPr lang="en-IN" dirty="0"/>
              <a:t>Database Server: Can be on the same machine for small-scale; consider dedicated DB instance for higher load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385064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BF5FAF-7A40-9BA8-8EA1-65FB9FDC3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Sequence Diagram 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D82D21A1-0AA0-41F5-8227-03446C3822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4954" y="2202808"/>
            <a:ext cx="9003402" cy="4413750"/>
          </a:xfrm>
        </p:spPr>
      </p:pic>
    </p:spTree>
    <p:extLst>
      <p:ext uri="{BB962C8B-B14F-4D97-AF65-F5344CB8AC3E}">
        <p14:creationId xmlns:p14="http://schemas.microsoft.com/office/powerpoint/2010/main" val="21343441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7291-6F11-96D3-DE33-FD94E8961B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4954" y="612742"/>
            <a:ext cx="8761413" cy="726650"/>
          </a:xfrm>
        </p:spPr>
        <p:txBody>
          <a:bodyPr/>
          <a:lstStyle/>
          <a:p>
            <a:r>
              <a:rPr lang="en-US" dirty="0"/>
              <a:t>UML Diagram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730F6-99DA-BA77-0355-A69DD508FD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4954" y="2073896"/>
            <a:ext cx="8825659" cy="3945903"/>
          </a:xfrm>
        </p:spPr>
        <p:txBody>
          <a:bodyPr/>
          <a:lstStyle/>
          <a:p>
            <a:r>
              <a:rPr lang="en-US" dirty="0"/>
              <a:t>DFD (Data flow Diagram)</a:t>
            </a:r>
          </a:p>
          <a:p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CA9E6DB-1C4D-DE5D-6260-726DA4620A1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64775" y="3057831"/>
            <a:ext cx="7315200" cy="2684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09831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239</TotalTime>
  <Words>528</Words>
  <Application>Microsoft Office PowerPoint</Application>
  <PresentationFormat>Widescreen</PresentationFormat>
  <Paragraphs>59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</vt:lpstr>
      <vt:lpstr>Century Gothic</vt:lpstr>
      <vt:lpstr>Times New Roman</vt:lpstr>
      <vt:lpstr>Wingdings 3</vt:lpstr>
      <vt:lpstr>Ion Boardroom</vt:lpstr>
      <vt:lpstr>             Mobility Network </vt:lpstr>
      <vt:lpstr>                Mobility Network </vt:lpstr>
      <vt:lpstr>PROBLEM DEFINATION </vt:lpstr>
      <vt:lpstr>Goals and Objective </vt:lpstr>
      <vt:lpstr>Scope </vt:lpstr>
      <vt:lpstr>System Requirement </vt:lpstr>
      <vt:lpstr>PowerPoint Presentation</vt:lpstr>
      <vt:lpstr>Sequence Diagram </vt:lpstr>
      <vt:lpstr>UML Diagram </vt:lpstr>
      <vt:lpstr>ER Diagram </vt:lpstr>
      <vt:lpstr>Use Case Diagram </vt:lpstr>
      <vt:lpstr>Class Diagram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Mobility Network</dc:title>
  <dc:creator>Ravi Tarate</dc:creator>
  <cp:lastModifiedBy>Saurabh Sangve</cp:lastModifiedBy>
  <cp:revision>13</cp:revision>
  <dcterms:created xsi:type="dcterms:W3CDTF">2025-06-22T07:21:37Z</dcterms:created>
  <dcterms:modified xsi:type="dcterms:W3CDTF">2025-08-08T16:24:07Z</dcterms:modified>
</cp:coreProperties>
</file>