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8"/>
  </p:notesMasterIdLst>
  <p:sldIdLst>
    <p:sldId id="256" r:id="rId2"/>
    <p:sldId id="267" r:id="rId3"/>
    <p:sldId id="258" r:id="rId4"/>
    <p:sldId id="264" r:id="rId5"/>
    <p:sldId id="287" r:id="rId6"/>
    <p:sldId id="286"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533704-D5D3-486A-AB94-732B0433F052}">
  <a:tblStyle styleId="{93533704-D5D3-486A-AB94-732B0433F0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5"/>
        <p:cNvGrpSpPr/>
        <p:nvPr/>
      </p:nvGrpSpPr>
      <p:grpSpPr>
        <a:xfrm>
          <a:off x="0" y="0"/>
          <a:ext cx="0" cy="0"/>
          <a:chOff x="0" y="0"/>
          <a:chExt cx="0" cy="0"/>
        </a:xfrm>
      </p:grpSpPr>
      <p:sp>
        <p:nvSpPr>
          <p:cNvPr id="2156" name="Google Shape;2156;g7f9262ee2f_0_26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7" name="Google Shape;2157;g7f9262ee2f_0_26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 Credits">
  <p:cSld name="SECTION_HEADER_1">
    <p:bg>
      <p:bgPr>
        <a:blipFill>
          <a:blip r:embed="rId2">
            <a:alphaModFix/>
          </a:blip>
          <a:stretch>
            <a:fillRect/>
          </a:stretch>
        </a:blipFill>
        <a:effectLst/>
      </p:bgPr>
    </p:bg>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924870" y="760375"/>
            <a:ext cx="3068700" cy="59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46" name="Google Shape;146;p33"/>
          <p:cNvSpPr txBox="1">
            <a:spLocks noGrp="1"/>
          </p:cNvSpPr>
          <p:nvPr>
            <p:ph type="subTitle" idx="1"/>
          </p:nvPr>
        </p:nvSpPr>
        <p:spPr>
          <a:xfrm>
            <a:off x="924875" y="1684275"/>
            <a:ext cx="3305400" cy="10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47" name="Google Shape;147;p33"/>
          <p:cNvSpPr txBox="1"/>
          <p:nvPr/>
        </p:nvSpPr>
        <p:spPr>
          <a:xfrm>
            <a:off x="924875" y="3570000"/>
            <a:ext cx="3305400" cy="666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accent1"/>
                </a:solidFill>
                <a:latin typeface="Montserrat Medium"/>
                <a:ea typeface="Montserrat Medium"/>
                <a:cs typeface="Montserrat Medium"/>
                <a:sym typeface="Montserrat Medium"/>
              </a:rPr>
              <a:t>CREDITS: This presentation template was created by </a:t>
            </a:r>
            <a:r>
              <a:rPr lang="en" sz="1000">
                <a:solidFill>
                  <a:schemeClr val="accent1"/>
                </a:solidFill>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val="tx"/>
                    </a:ext>
                  </a:extLst>
                </a:hlinkClick>
              </a:rPr>
              <a:t>Slidesgo</a:t>
            </a:r>
            <a:r>
              <a:rPr lang="en" sz="1000">
                <a:solidFill>
                  <a:schemeClr val="accent1"/>
                </a:solidFill>
                <a:latin typeface="Montserrat Medium"/>
                <a:ea typeface="Montserrat Medium"/>
                <a:cs typeface="Montserrat Medium"/>
                <a:sym typeface="Montserrat Medium"/>
              </a:rPr>
              <a:t>, including icons by </a:t>
            </a:r>
            <a:r>
              <a:rPr lang="en" sz="1000">
                <a:solidFill>
                  <a:schemeClr val="accent1"/>
                </a:solidFill>
                <a:uFill>
                  <a:noFill/>
                </a:uFill>
                <a:latin typeface="Montserrat Medium"/>
                <a:ea typeface="Montserrat Medium"/>
                <a:cs typeface="Montserrat Medium"/>
                <a:sym typeface="Montserrat Medium"/>
                <a:hlinkClick r:id="rId4">
                  <a:extLst>
                    <a:ext uri="{A12FA001-AC4F-418D-AE19-62706E023703}">
                      <ahyp:hlinkClr xmlns:ahyp="http://schemas.microsoft.com/office/drawing/2018/hyperlinkcolor" val="tx"/>
                    </a:ext>
                  </a:extLst>
                </a:hlinkClick>
              </a:rPr>
              <a:t>Flaticon</a:t>
            </a:r>
            <a:r>
              <a:rPr lang="en" sz="1000">
                <a:solidFill>
                  <a:schemeClr val="accent1"/>
                </a:solidFill>
                <a:latin typeface="Montserrat Medium"/>
                <a:ea typeface="Montserrat Medium"/>
                <a:cs typeface="Montserrat Medium"/>
                <a:sym typeface="Montserrat Medium"/>
              </a:rPr>
              <a:t>, and infographics &amp; images by </a:t>
            </a:r>
            <a:r>
              <a:rPr lang="en" sz="1000">
                <a:solidFill>
                  <a:schemeClr val="accent1"/>
                </a:solidFill>
                <a:uFill>
                  <a:noFill/>
                </a:uFill>
                <a:latin typeface="Montserrat Medium"/>
                <a:ea typeface="Montserrat Medium"/>
                <a:cs typeface="Montserrat Medium"/>
                <a:sym typeface="Montserrat Medium"/>
                <a:hlinkClick r:id="rId5">
                  <a:extLst>
                    <a:ext uri="{A12FA001-AC4F-418D-AE19-62706E023703}">
                      <ahyp:hlinkClr xmlns:ahyp="http://schemas.microsoft.com/office/drawing/2018/hyperlinkcolor" val="tx"/>
                    </a:ext>
                  </a:extLst>
                </a:hlinkClick>
              </a:rPr>
              <a:t>Freepik</a:t>
            </a:r>
            <a:r>
              <a:rPr lang="en" sz="1000">
                <a:solidFill>
                  <a:schemeClr val="accent1"/>
                </a:solidFill>
                <a:latin typeface="Montserrat Medium"/>
                <a:ea typeface="Montserrat Medium"/>
                <a:cs typeface="Montserrat Medium"/>
                <a:sym typeface="Montserrat Medium"/>
              </a:rPr>
              <a:t>. </a:t>
            </a:r>
            <a:endParaRPr sz="1000">
              <a:solidFill>
                <a:schemeClr val="accent1"/>
              </a:solidFill>
              <a:latin typeface="Montserrat Medium"/>
              <a:ea typeface="Montserrat Medium"/>
              <a:cs typeface="Montserrat Medium"/>
              <a:sym typeface="Montserrat Medium"/>
            </a:endParaRPr>
          </a:p>
          <a:p>
            <a:pPr marL="0" lvl="0" indent="0" algn="l" rtl="0">
              <a:spcBef>
                <a:spcPts val="300"/>
              </a:spcBef>
              <a:spcAft>
                <a:spcPts val="0"/>
              </a:spcAft>
              <a:buNone/>
            </a:pPr>
            <a:endParaRPr sz="1000">
              <a:solidFill>
                <a:schemeClr val="accent1"/>
              </a:solidFill>
              <a:latin typeface="Montserrat Medium"/>
              <a:ea typeface="Montserrat Medium"/>
              <a:cs typeface="Montserrat Medium"/>
              <a:sym typeface="Montserrat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0" r:id="rId4"/>
    <p:sldLayoutId id="2147483664" r:id="rId5"/>
    <p:sldLayoutId id="2147483665"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mailto:Carol.Mathrani@fiserv.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lvl="0"/>
            <a:r>
              <a:rPr lang="en-US" sz="3200" i="1" dirty="0"/>
              <a:t>“One fit is not always the right fit”</a:t>
            </a:r>
            <a:endParaRPr sz="3200" i="1" dirty="0"/>
          </a:p>
        </p:txBody>
      </p:sp>
      <p:sp>
        <p:nvSpPr>
          <p:cNvPr id="163" name="Google Shape;163;p38"/>
          <p:cNvSpPr txBox="1">
            <a:spLocks noGrp="1"/>
          </p:cNvSpPr>
          <p:nvPr>
            <p:ph type="subTitle" idx="1"/>
          </p:nvPr>
        </p:nvSpPr>
        <p:spPr>
          <a:xfrm>
            <a:off x="2116628" y="3423993"/>
            <a:ext cx="50556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Ravi Kumar &amp; Carol Mathrani</a:t>
            </a:r>
          </a:p>
        </p:txBody>
      </p:sp>
      <p:sp>
        <p:nvSpPr>
          <p:cNvPr id="164" name="Google Shape;164;p38"/>
          <p:cNvSpPr txBox="1">
            <a:spLocks noGrp="1"/>
          </p:cNvSpPr>
          <p:nvPr>
            <p:ph type="ctrTitle"/>
          </p:nvPr>
        </p:nvSpPr>
        <p:spPr>
          <a:xfrm>
            <a:off x="3014078" y="2814437"/>
            <a:ext cx="3260700"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lvl="0"/>
            <a:r>
              <a:rPr lang="en-US" sz="1800" dirty="0"/>
              <a:t>Framework Agnostic Approach in Technology Adoption</a:t>
            </a:r>
            <a:endParaRPr sz="18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2"/>
        <p:cNvGrpSpPr/>
        <p:nvPr/>
      </p:nvGrpSpPr>
      <p:grpSpPr>
        <a:xfrm>
          <a:off x="0" y="0"/>
          <a:ext cx="0" cy="0"/>
          <a:chOff x="0" y="0"/>
          <a:chExt cx="0" cy="0"/>
        </a:xfrm>
      </p:grpSpPr>
      <p:sp>
        <p:nvSpPr>
          <p:cNvPr id="273" name="Google Shape;273;p49"/>
          <p:cNvSpPr txBox="1">
            <a:spLocks noGrp="1"/>
          </p:cNvSpPr>
          <p:nvPr>
            <p:ph type="ctrTitle"/>
          </p:nvPr>
        </p:nvSpPr>
        <p:spPr>
          <a:xfrm>
            <a:off x="1273500" y="889166"/>
            <a:ext cx="6597000" cy="985200"/>
          </a:xfrm>
          <a:prstGeom prst="rect">
            <a:avLst/>
          </a:prstGeom>
        </p:spPr>
        <p:txBody>
          <a:bodyPr spcFirstLastPara="1" wrap="square" lIns="91425" tIns="91425" rIns="91425" bIns="91425" anchor="t" anchorCtr="0">
            <a:noAutofit/>
          </a:bodyPr>
          <a:lstStyle/>
          <a:p>
            <a:pPr lvl="0"/>
            <a:r>
              <a:rPr lang="en-US" sz="1600" b="0" dirty="0"/>
              <a:t>'Framework agnostic' simply means not depending on any one framework. </a:t>
            </a:r>
            <a:br>
              <a:rPr lang="en-US" sz="1600" b="0" dirty="0"/>
            </a:br>
            <a:r>
              <a:rPr lang="en-US" sz="1600" b="0" dirty="0"/>
              <a:t>Technology adoption using agnostic framework is an idea that focuses on building teams to adopt new technology while not being dependent on any specific framework for their implementation, rather to develop generically that caters to everyone</a:t>
            </a:r>
            <a:endParaRPr sz="1600" dirty="0"/>
          </a:p>
        </p:txBody>
      </p:sp>
      <p:cxnSp>
        <p:nvCxnSpPr>
          <p:cNvPr id="275" name="Google Shape;275;p49"/>
          <p:cNvCxnSpPr/>
          <p:nvPr/>
        </p:nvCxnSpPr>
        <p:spPr>
          <a:xfrm>
            <a:off x="3190500" y="23542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Subtitle 2">
            <a:extLst>
              <a:ext uri="{FF2B5EF4-FFF2-40B4-BE49-F238E27FC236}">
                <a16:creationId xmlns:a16="http://schemas.microsoft.com/office/drawing/2014/main" id="{832109ED-3182-49C1-9110-E4C499B90EB0}"/>
              </a:ext>
            </a:extLst>
          </p:cNvPr>
          <p:cNvSpPr>
            <a:spLocks noGrp="1"/>
          </p:cNvSpPr>
          <p:nvPr>
            <p:ph type="subTitle" idx="1"/>
          </p:nvPr>
        </p:nvSpPr>
        <p:spPr/>
        <p:txBody>
          <a:bodyPr/>
          <a:lstStyle/>
          <a:p>
            <a:r>
              <a:rPr lang="en-US" dirty="0"/>
              <a:t>Carol &amp; Ravi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0"/>
          <p:cNvSpPr txBox="1">
            <a:spLocks noGrp="1"/>
          </p:cNvSpPr>
          <p:nvPr>
            <p:ph type="title" idx="6"/>
          </p:nvPr>
        </p:nvSpPr>
        <p:spPr>
          <a:xfrm>
            <a:off x="1048450" y="1770700"/>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Why</a:t>
            </a:r>
            <a:endParaRPr dirty="0"/>
          </a:p>
        </p:txBody>
      </p:sp>
      <p:sp>
        <p:nvSpPr>
          <p:cNvPr id="179" name="Google Shape;179;p40"/>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Approach</a:t>
            </a:r>
            <a:endParaRPr dirty="0"/>
          </a:p>
        </p:txBody>
      </p:sp>
      <p:sp>
        <p:nvSpPr>
          <p:cNvPr id="180" name="Google Shape;180;p40"/>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Identifying the right framework or elements of multiple frameworks and how it was executed </a:t>
            </a:r>
            <a:endParaRPr dirty="0"/>
          </a:p>
        </p:txBody>
      </p:sp>
      <p:sp>
        <p:nvSpPr>
          <p:cNvPr id="181" name="Google Shape;181;p40"/>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182" name="Google Shape;182;p40"/>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Outcomes and output – Learning levels</a:t>
            </a:r>
          </a:p>
          <a:p>
            <a:pPr marL="285750" lvl="0" indent="-285750" algn="l" rtl="0">
              <a:spcBef>
                <a:spcPts val="0"/>
              </a:spcBef>
              <a:spcAft>
                <a:spcPts val="0"/>
              </a:spcAft>
              <a:buFont typeface="Arial" panose="020B0604020202020204" pitchFamily="34" charset="0"/>
              <a:buChar char="•"/>
            </a:pPr>
            <a:r>
              <a:rPr lang="en" dirty="0"/>
              <a:t>T</a:t>
            </a:r>
            <a:r>
              <a:rPr lang="en-US" dirty="0"/>
              <a:t>e</a:t>
            </a:r>
            <a:r>
              <a:rPr lang="en" dirty="0"/>
              <a:t>am morale</a:t>
            </a:r>
          </a:p>
          <a:p>
            <a:pPr marL="285750" lvl="0" indent="-285750" algn="l" rtl="0">
              <a:spcBef>
                <a:spcPts val="0"/>
              </a:spcBef>
              <a:spcAft>
                <a:spcPts val="0"/>
              </a:spcAft>
              <a:buFont typeface="Arial" panose="020B0604020202020204" pitchFamily="34" charset="0"/>
              <a:buChar char="•"/>
            </a:pPr>
            <a:r>
              <a:rPr lang="en" dirty="0"/>
              <a:t>Product/Feature efficiency</a:t>
            </a:r>
          </a:p>
          <a:p>
            <a:pPr marL="285750" lvl="0" indent="-285750" algn="l" rtl="0">
              <a:spcBef>
                <a:spcPts val="0"/>
              </a:spcBef>
              <a:spcAft>
                <a:spcPts val="0"/>
              </a:spcAft>
              <a:buFont typeface="Arial" panose="020B0604020202020204" pitchFamily="34" charset="0"/>
              <a:buChar char="•"/>
            </a:pPr>
            <a:r>
              <a:rPr lang="en" dirty="0"/>
              <a:t>Future paths to use similar methods for tech adoption</a:t>
            </a:r>
            <a:endParaRPr dirty="0"/>
          </a:p>
        </p:txBody>
      </p:sp>
      <p:sp>
        <p:nvSpPr>
          <p:cNvPr id="183" name="Google Shape;183;p40"/>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184" name="Google Shape;184;p40"/>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Adoption of new technology into the products and upskilling of teams to enable it using existing &amp; single frameworks</a:t>
            </a:r>
            <a:endParaRPr dirty="0"/>
          </a:p>
        </p:txBody>
      </p:sp>
      <p:sp>
        <p:nvSpPr>
          <p:cNvPr id="185" name="Google Shape;185;p40"/>
          <p:cNvSpPr txBox="1">
            <a:spLocks noGrp="1"/>
          </p:cNvSpPr>
          <p:nvPr>
            <p:ph type="title" idx="7"/>
          </p:nvPr>
        </p:nvSpPr>
        <p:spPr>
          <a:xfrm>
            <a:off x="3538500" y="1770700"/>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How</a:t>
            </a:r>
            <a:endParaRPr dirty="0"/>
          </a:p>
        </p:txBody>
      </p:sp>
      <p:sp>
        <p:nvSpPr>
          <p:cNvPr id="186" name="Google Shape;186;p40"/>
          <p:cNvSpPr txBox="1">
            <a:spLocks noGrp="1"/>
          </p:cNvSpPr>
          <p:nvPr>
            <p:ph type="title" idx="8"/>
          </p:nvPr>
        </p:nvSpPr>
        <p:spPr>
          <a:xfrm>
            <a:off x="6028550" y="1770700"/>
            <a:ext cx="2067000"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a:t>
            </a:r>
            <a:endParaRPr dirty="0"/>
          </a:p>
        </p:txBody>
      </p:sp>
      <p:cxnSp>
        <p:nvCxnSpPr>
          <p:cNvPr id="187" name="Google Shape;187;p40"/>
          <p:cNvCxnSpPr/>
          <p:nvPr/>
        </p:nvCxnSpPr>
        <p:spPr>
          <a:xfrm>
            <a:off x="1883350" y="2546160"/>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8" name="Google Shape;188;p40"/>
          <p:cNvCxnSpPr/>
          <p:nvPr/>
        </p:nvCxnSpPr>
        <p:spPr>
          <a:xfrm>
            <a:off x="4373400" y="2546160"/>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9" name="Google Shape;189;p40"/>
          <p:cNvCxnSpPr/>
          <p:nvPr/>
        </p:nvCxnSpPr>
        <p:spPr>
          <a:xfrm>
            <a:off x="6863450" y="2546160"/>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7" name="Google Shape;172;p39">
            <a:extLst>
              <a:ext uri="{FF2B5EF4-FFF2-40B4-BE49-F238E27FC236}">
                <a16:creationId xmlns:a16="http://schemas.microsoft.com/office/drawing/2014/main" id="{58577484-A539-4BB1-A7E6-45130A4355B3}"/>
              </a:ext>
            </a:extLst>
          </p:cNvPr>
          <p:cNvCxnSpPr/>
          <p:nvPr/>
        </p:nvCxnSpPr>
        <p:spPr>
          <a:xfrm>
            <a:off x="450700" y="388095"/>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8" name="Google Shape;178;p40">
            <a:extLst>
              <a:ext uri="{FF2B5EF4-FFF2-40B4-BE49-F238E27FC236}">
                <a16:creationId xmlns:a16="http://schemas.microsoft.com/office/drawing/2014/main" id="{DECA4DAB-261E-417C-A574-0441AE6B6E8C}"/>
              </a:ext>
            </a:extLst>
          </p:cNvPr>
          <p:cNvSpPr txBox="1">
            <a:spLocks/>
          </p:cNvSpPr>
          <p:nvPr/>
        </p:nvSpPr>
        <p:spPr>
          <a:xfrm>
            <a:off x="0" y="441480"/>
            <a:ext cx="4174202" cy="72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Montserrat ExtraBold"/>
              <a:buNone/>
              <a:defRPr sz="3600" b="0" i="0" u="none" strike="noStrike" cap="none">
                <a:solidFill>
                  <a:schemeClr val="lt2"/>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3600"/>
              <a:buFont typeface="Montserrat"/>
              <a:buNone/>
              <a:defRPr sz="3600" b="0" i="0" u="none" strike="noStrike" cap="none">
                <a:solidFill>
                  <a:schemeClr val="lt2"/>
                </a:solidFill>
                <a:latin typeface="Montserrat"/>
                <a:ea typeface="Montserrat"/>
                <a:cs typeface="Montserrat"/>
                <a:sym typeface="Montserrat"/>
              </a:defRPr>
            </a:lvl9pPr>
          </a:lstStyle>
          <a:p>
            <a:r>
              <a:rPr lang="en-US" sz="2800" dirty="0"/>
              <a:t>Case Study will cover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cxnSp>
        <p:nvCxnSpPr>
          <p:cNvPr id="234" name="Google Shape;234;p46"/>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35" name="Google Shape;235;p46"/>
          <p:cNvSpPr txBox="1">
            <a:spLocks noGrp="1"/>
          </p:cNvSpPr>
          <p:nvPr>
            <p:ph type="title"/>
          </p:nvPr>
        </p:nvSpPr>
        <p:spPr>
          <a:xfrm>
            <a:off x="3626147" y="706458"/>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Approach</a:t>
            </a:r>
            <a:endParaRPr dirty="0"/>
          </a:p>
        </p:txBody>
      </p:sp>
      <p:sp>
        <p:nvSpPr>
          <p:cNvPr id="236" name="Google Shape;236;p46"/>
          <p:cNvSpPr txBox="1">
            <a:spLocks noGrp="1"/>
          </p:cNvSpPr>
          <p:nvPr>
            <p:ph type="subTitle" idx="1"/>
          </p:nvPr>
        </p:nvSpPr>
        <p:spPr>
          <a:xfrm>
            <a:off x="3266697" y="1506561"/>
            <a:ext cx="2426450" cy="123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Frameworks considered for  the adoption</a:t>
            </a:r>
          </a:p>
          <a:p>
            <a:pPr marL="285750" lvl="0" indent="-285750" algn="l" rtl="0">
              <a:spcBef>
                <a:spcPts val="0"/>
              </a:spcBef>
              <a:spcAft>
                <a:spcPts val="0"/>
              </a:spcAft>
              <a:buFont typeface="Arial" panose="020B0604020202020204" pitchFamily="34" charset="0"/>
              <a:buChar char="•"/>
            </a:pPr>
            <a:r>
              <a:rPr lang="en" dirty="0"/>
              <a:t>Overcoming Challenges that already existed</a:t>
            </a:r>
          </a:p>
          <a:p>
            <a:pPr marL="285750" lvl="0" indent="-285750" algn="l" rtl="0">
              <a:spcBef>
                <a:spcPts val="0"/>
              </a:spcBef>
              <a:spcAft>
                <a:spcPts val="0"/>
              </a:spcAft>
              <a:buFont typeface="Arial" panose="020B0604020202020204" pitchFamily="34" charset="0"/>
              <a:buChar char="•"/>
            </a:pPr>
            <a:r>
              <a:rPr lang="en" dirty="0"/>
              <a:t>Change &amp; Effect – Elements from t</a:t>
            </a:r>
            <a:r>
              <a:rPr lang="en-US" dirty="0"/>
              <a:t>he</a:t>
            </a:r>
            <a:r>
              <a:rPr lang="en" dirty="0"/>
              <a:t> framework used and their impact</a:t>
            </a:r>
          </a:p>
          <a:p>
            <a:pPr marL="285750" lvl="0" indent="-285750" algn="l" rtl="0">
              <a:spcBef>
                <a:spcPts val="0"/>
              </a:spcBef>
              <a:spcAft>
                <a:spcPts val="0"/>
              </a:spcAft>
              <a:buFont typeface="Arial" panose="020B0604020202020204" pitchFamily="34" charset="0"/>
              <a:buChar char="•"/>
            </a:pPr>
            <a:r>
              <a:rPr lang="en" dirty="0"/>
              <a:t>Why it was not just limited to teams and leads and extended to different business groups</a:t>
            </a:r>
          </a:p>
          <a:p>
            <a:pPr marL="285750" lvl="0" indent="-285750" algn="l" rtl="0">
              <a:spcBef>
                <a:spcPts val="0"/>
              </a:spcBef>
              <a:spcAft>
                <a:spcPts val="0"/>
              </a:spcAft>
              <a:buFont typeface="Arial" panose="020B0604020202020204" pitchFamily="34" charset="0"/>
              <a:buChar char="•"/>
            </a:pPr>
            <a:endParaRPr dirty="0"/>
          </a:p>
        </p:txBody>
      </p:sp>
      <p:sp>
        <p:nvSpPr>
          <p:cNvPr id="237" name="Google Shape;237;p46"/>
          <p:cNvSpPr txBox="1">
            <a:spLocks noGrp="1"/>
          </p:cNvSpPr>
          <p:nvPr>
            <p:ph type="title" idx="2"/>
          </p:nvPr>
        </p:nvSpPr>
        <p:spPr>
          <a:xfrm>
            <a:off x="6441053" y="706458"/>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a:t>
            </a:r>
            <a:endParaRPr dirty="0"/>
          </a:p>
        </p:txBody>
      </p:sp>
      <p:sp>
        <p:nvSpPr>
          <p:cNvPr id="238" name="Google Shape;238;p46"/>
          <p:cNvSpPr txBox="1">
            <a:spLocks noGrp="1"/>
          </p:cNvSpPr>
          <p:nvPr>
            <p:ph type="subTitle" idx="3"/>
          </p:nvPr>
        </p:nvSpPr>
        <p:spPr>
          <a:xfrm>
            <a:off x="6107582" y="1400609"/>
            <a:ext cx="2067000" cy="123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Outcomes /Output data/metrics if the strategy and implementation hit break even if not a  complete success</a:t>
            </a:r>
            <a:endParaRPr dirty="0"/>
          </a:p>
        </p:txBody>
      </p:sp>
      <p:sp>
        <p:nvSpPr>
          <p:cNvPr id="239" name="Google Shape;239;p46"/>
          <p:cNvSpPr txBox="1">
            <a:spLocks noGrp="1"/>
          </p:cNvSpPr>
          <p:nvPr>
            <p:ph type="title" idx="5"/>
          </p:nvPr>
        </p:nvSpPr>
        <p:spPr>
          <a:xfrm>
            <a:off x="909118" y="728208"/>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Business Need</a:t>
            </a:r>
            <a:endParaRPr dirty="0"/>
          </a:p>
        </p:txBody>
      </p:sp>
      <p:sp>
        <p:nvSpPr>
          <p:cNvPr id="240" name="Google Shape;240;p46"/>
          <p:cNvSpPr txBox="1">
            <a:spLocks noGrp="1"/>
          </p:cNvSpPr>
          <p:nvPr>
            <p:ph type="subTitle" idx="6"/>
          </p:nvPr>
        </p:nvSpPr>
        <p:spPr>
          <a:xfrm>
            <a:off x="425812" y="1506561"/>
            <a:ext cx="2067000" cy="12351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a:t>Adopting Block chain technology in our products</a:t>
            </a:r>
          </a:p>
          <a:p>
            <a:pPr marL="285750" lvl="0" indent="-285750" algn="l">
              <a:buFont typeface="Arial" panose="020B0604020202020204" pitchFamily="34" charset="0"/>
              <a:buChar char="•"/>
            </a:pPr>
            <a:r>
              <a:rPr lang="en-US" dirty="0"/>
              <a:t>Ensuring the current deliveries are not impacted with this change</a:t>
            </a:r>
          </a:p>
          <a:p>
            <a:pPr marL="285750" lvl="0" indent="-285750" algn="l">
              <a:buFont typeface="Arial" panose="020B0604020202020204" pitchFamily="34" charset="0"/>
              <a:buChar char="•"/>
            </a:pPr>
            <a:r>
              <a:rPr lang="en-US" dirty="0"/>
              <a:t>Upskilling the existing teams</a:t>
            </a:r>
          </a:p>
          <a:p>
            <a:pPr marL="285750" lvl="0" indent="-285750" algn="l">
              <a:buFont typeface="Arial" panose="020B0604020202020204" pitchFamily="34" charset="0"/>
              <a:buChar char="•"/>
            </a:pPr>
            <a:r>
              <a:rPr lang="en-US" dirty="0"/>
              <a:t>Keeping Team morale</a:t>
            </a:r>
            <a:endParaRPr dirty="0"/>
          </a:p>
        </p:txBody>
      </p:sp>
      <p:cxnSp>
        <p:nvCxnSpPr>
          <p:cNvPr id="241" name="Google Shape;241;p46"/>
          <p:cNvCxnSpPr/>
          <p:nvPr/>
        </p:nvCxnSpPr>
        <p:spPr>
          <a:xfrm>
            <a:off x="4300197" y="1214125"/>
            <a:ext cx="2718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42" name="Google Shape;242;p46"/>
          <p:cNvCxnSpPr/>
          <p:nvPr/>
        </p:nvCxnSpPr>
        <p:spPr>
          <a:xfrm>
            <a:off x="7345544" y="1202170"/>
            <a:ext cx="2718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43" name="Google Shape;243;p46"/>
          <p:cNvCxnSpPr/>
          <p:nvPr/>
        </p:nvCxnSpPr>
        <p:spPr>
          <a:xfrm>
            <a:off x="1459312" y="1261403"/>
            <a:ext cx="2718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pSp>
        <p:nvGrpSpPr>
          <p:cNvPr id="6" name="Group 5">
            <a:extLst>
              <a:ext uri="{FF2B5EF4-FFF2-40B4-BE49-F238E27FC236}">
                <a16:creationId xmlns:a16="http://schemas.microsoft.com/office/drawing/2014/main" id="{FDF4E67B-5E07-43FC-80AB-504324994B31}"/>
              </a:ext>
            </a:extLst>
          </p:cNvPr>
          <p:cNvGrpSpPr/>
          <p:nvPr/>
        </p:nvGrpSpPr>
        <p:grpSpPr>
          <a:xfrm>
            <a:off x="6241550" y="647909"/>
            <a:ext cx="684600" cy="684600"/>
            <a:chOff x="6719750" y="1887150"/>
            <a:chExt cx="684600" cy="684600"/>
          </a:xfrm>
        </p:grpSpPr>
        <p:sp>
          <p:nvSpPr>
            <p:cNvPr id="246" name="Google Shape;246;p46"/>
            <p:cNvSpPr/>
            <p:nvPr/>
          </p:nvSpPr>
          <p:spPr>
            <a:xfrm>
              <a:off x="6719750" y="1887150"/>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46"/>
            <p:cNvSpPr/>
            <p:nvPr/>
          </p:nvSpPr>
          <p:spPr>
            <a:xfrm>
              <a:off x="6850102" y="2024450"/>
              <a:ext cx="423884" cy="409986"/>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D00EABB5-8156-4FA5-A392-649AF814723A}"/>
              </a:ext>
            </a:extLst>
          </p:cNvPr>
          <p:cNvGrpSpPr/>
          <p:nvPr/>
        </p:nvGrpSpPr>
        <p:grpSpPr>
          <a:xfrm>
            <a:off x="3446900" y="647909"/>
            <a:ext cx="684600" cy="684600"/>
            <a:chOff x="4229697" y="1887150"/>
            <a:chExt cx="684600" cy="684600"/>
          </a:xfrm>
        </p:grpSpPr>
        <p:sp>
          <p:nvSpPr>
            <p:cNvPr id="245" name="Google Shape;245;p46"/>
            <p:cNvSpPr/>
            <p:nvPr/>
          </p:nvSpPr>
          <p:spPr>
            <a:xfrm>
              <a:off x="4229697" y="1887150"/>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8" name="Google Shape;248;p46"/>
            <p:cNvGrpSpPr/>
            <p:nvPr/>
          </p:nvGrpSpPr>
          <p:grpSpPr>
            <a:xfrm>
              <a:off x="4408944" y="2017503"/>
              <a:ext cx="326106" cy="423908"/>
              <a:chOff x="3990517" y="3354173"/>
              <a:chExt cx="279559" cy="363402"/>
            </a:xfrm>
          </p:grpSpPr>
          <p:sp>
            <p:nvSpPr>
              <p:cNvPr id="249" name="Google Shape;249;p46"/>
              <p:cNvSpPr/>
              <p:nvPr/>
            </p:nvSpPr>
            <p:spPr>
              <a:xfrm>
                <a:off x="3990517" y="3354173"/>
                <a:ext cx="279559" cy="363402"/>
              </a:xfrm>
              <a:custGeom>
                <a:avLst/>
                <a:gdLst/>
                <a:ahLst/>
                <a:cxnLst/>
                <a:rect l="l" t="t" r="r" b="b"/>
                <a:pathLst>
                  <a:path w="8776" h="11408" extrusionOk="0">
                    <a:moveTo>
                      <a:pt x="6322" y="346"/>
                    </a:moveTo>
                    <a:lnTo>
                      <a:pt x="6322" y="715"/>
                    </a:lnTo>
                    <a:lnTo>
                      <a:pt x="5537" y="715"/>
                    </a:lnTo>
                    <a:lnTo>
                      <a:pt x="5537" y="346"/>
                    </a:lnTo>
                    <a:close/>
                    <a:moveTo>
                      <a:pt x="6692" y="1049"/>
                    </a:moveTo>
                    <a:lnTo>
                      <a:pt x="6692" y="5121"/>
                    </a:lnTo>
                    <a:lnTo>
                      <a:pt x="5179" y="5121"/>
                    </a:lnTo>
                    <a:lnTo>
                      <a:pt x="5179" y="1049"/>
                    </a:lnTo>
                    <a:close/>
                    <a:moveTo>
                      <a:pt x="5763" y="5466"/>
                    </a:moveTo>
                    <a:lnTo>
                      <a:pt x="5763" y="6014"/>
                    </a:lnTo>
                    <a:lnTo>
                      <a:pt x="5465" y="6014"/>
                    </a:lnTo>
                    <a:lnTo>
                      <a:pt x="5465" y="5466"/>
                    </a:lnTo>
                    <a:close/>
                    <a:moveTo>
                      <a:pt x="6394" y="5466"/>
                    </a:moveTo>
                    <a:lnTo>
                      <a:pt x="6394" y="6633"/>
                    </a:lnTo>
                    <a:lnTo>
                      <a:pt x="6096" y="6633"/>
                    </a:lnTo>
                    <a:lnTo>
                      <a:pt x="6096" y="5466"/>
                    </a:lnTo>
                    <a:close/>
                    <a:moveTo>
                      <a:pt x="6953" y="8038"/>
                    </a:moveTo>
                    <a:cubicBezTo>
                      <a:pt x="7168" y="8038"/>
                      <a:pt x="7346" y="8216"/>
                      <a:pt x="7346" y="8443"/>
                    </a:cubicBezTo>
                    <a:cubicBezTo>
                      <a:pt x="7346" y="8669"/>
                      <a:pt x="7168" y="8847"/>
                      <a:pt x="6953" y="8847"/>
                    </a:cubicBezTo>
                    <a:lnTo>
                      <a:pt x="4584" y="8847"/>
                    </a:lnTo>
                    <a:lnTo>
                      <a:pt x="4584" y="8038"/>
                    </a:lnTo>
                    <a:close/>
                    <a:moveTo>
                      <a:pt x="6549" y="9193"/>
                    </a:moveTo>
                    <a:cubicBezTo>
                      <a:pt x="6537" y="9502"/>
                      <a:pt x="6275" y="9740"/>
                      <a:pt x="5965" y="9740"/>
                    </a:cubicBezTo>
                    <a:lnTo>
                      <a:pt x="4584" y="9740"/>
                    </a:lnTo>
                    <a:lnTo>
                      <a:pt x="4584" y="9193"/>
                    </a:lnTo>
                    <a:close/>
                    <a:moveTo>
                      <a:pt x="5882" y="10086"/>
                    </a:moveTo>
                    <a:lnTo>
                      <a:pt x="5882" y="10359"/>
                    </a:lnTo>
                    <a:lnTo>
                      <a:pt x="4584" y="10359"/>
                    </a:lnTo>
                    <a:lnTo>
                      <a:pt x="4584" y="10086"/>
                    </a:lnTo>
                    <a:close/>
                    <a:moveTo>
                      <a:pt x="4953" y="1"/>
                    </a:moveTo>
                    <a:cubicBezTo>
                      <a:pt x="4870" y="1"/>
                      <a:pt x="4787" y="72"/>
                      <a:pt x="4787" y="168"/>
                    </a:cubicBezTo>
                    <a:cubicBezTo>
                      <a:pt x="4787" y="263"/>
                      <a:pt x="4870" y="334"/>
                      <a:pt x="4953" y="334"/>
                    </a:cubicBezTo>
                    <a:lnTo>
                      <a:pt x="5144" y="334"/>
                    </a:lnTo>
                    <a:lnTo>
                      <a:pt x="5144" y="703"/>
                    </a:lnTo>
                    <a:lnTo>
                      <a:pt x="4953" y="703"/>
                    </a:lnTo>
                    <a:cubicBezTo>
                      <a:pt x="4870" y="703"/>
                      <a:pt x="4787" y="775"/>
                      <a:pt x="4787" y="870"/>
                    </a:cubicBezTo>
                    <a:lnTo>
                      <a:pt x="4787" y="1334"/>
                    </a:lnTo>
                    <a:lnTo>
                      <a:pt x="4370" y="1334"/>
                    </a:lnTo>
                    <a:cubicBezTo>
                      <a:pt x="3644" y="1334"/>
                      <a:pt x="2929" y="1513"/>
                      <a:pt x="2310" y="1846"/>
                    </a:cubicBezTo>
                    <a:cubicBezTo>
                      <a:pt x="2215" y="1894"/>
                      <a:pt x="2191" y="2001"/>
                      <a:pt x="2227" y="2073"/>
                    </a:cubicBezTo>
                    <a:cubicBezTo>
                      <a:pt x="2262" y="2132"/>
                      <a:pt x="2322" y="2168"/>
                      <a:pt x="2381" y="2168"/>
                    </a:cubicBezTo>
                    <a:cubicBezTo>
                      <a:pt x="2405" y="2168"/>
                      <a:pt x="2441" y="2168"/>
                      <a:pt x="2453" y="2144"/>
                    </a:cubicBezTo>
                    <a:cubicBezTo>
                      <a:pt x="3036" y="1835"/>
                      <a:pt x="3691" y="1668"/>
                      <a:pt x="4358" y="1668"/>
                    </a:cubicBezTo>
                    <a:lnTo>
                      <a:pt x="4775" y="1668"/>
                    </a:lnTo>
                    <a:lnTo>
                      <a:pt x="4775" y="3382"/>
                    </a:lnTo>
                    <a:lnTo>
                      <a:pt x="4358" y="3382"/>
                    </a:lnTo>
                    <a:cubicBezTo>
                      <a:pt x="3060" y="3382"/>
                      <a:pt x="2024" y="4430"/>
                      <a:pt x="2024" y="5716"/>
                    </a:cubicBezTo>
                    <a:cubicBezTo>
                      <a:pt x="2024" y="6954"/>
                      <a:pt x="2977" y="7966"/>
                      <a:pt x="4191" y="8038"/>
                    </a:cubicBezTo>
                    <a:lnTo>
                      <a:pt x="4191" y="9740"/>
                    </a:lnTo>
                    <a:cubicBezTo>
                      <a:pt x="2048" y="9645"/>
                      <a:pt x="346" y="7883"/>
                      <a:pt x="346" y="5716"/>
                    </a:cubicBezTo>
                    <a:cubicBezTo>
                      <a:pt x="346" y="4454"/>
                      <a:pt x="917" y="3299"/>
                      <a:pt x="1917" y="2525"/>
                    </a:cubicBezTo>
                    <a:cubicBezTo>
                      <a:pt x="1989" y="2466"/>
                      <a:pt x="2012" y="2358"/>
                      <a:pt x="1953" y="2287"/>
                    </a:cubicBezTo>
                    <a:cubicBezTo>
                      <a:pt x="1918" y="2238"/>
                      <a:pt x="1867" y="2214"/>
                      <a:pt x="1817" y="2214"/>
                    </a:cubicBezTo>
                    <a:cubicBezTo>
                      <a:pt x="1780" y="2214"/>
                      <a:pt x="1744" y="2226"/>
                      <a:pt x="1715" y="2251"/>
                    </a:cubicBezTo>
                    <a:cubicBezTo>
                      <a:pt x="1191" y="2656"/>
                      <a:pt x="762" y="3180"/>
                      <a:pt x="465" y="3751"/>
                    </a:cubicBezTo>
                    <a:cubicBezTo>
                      <a:pt x="143" y="4371"/>
                      <a:pt x="0" y="5037"/>
                      <a:pt x="0" y="5716"/>
                    </a:cubicBezTo>
                    <a:cubicBezTo>
                      <a:pt x="0" y="8073"/>
                      <a:pt x="1858" y="9990"/>
                      <a:pt x="4191" y="10086"/>
                    </a:cubicBezTo>
                    <a:lnTo>
                      <a:pt x="4191" y="10359"/>
                    </a:lnTo>
                    <a:lnTo>
                      <a:pt x="2036" y="10359"/>
                    </a:lnTo>
                    <a:cubicBezTo>
                      <a:pt x="1739" y="10359"/>
                      <a:pt x="1512" y="10598"/>
                      <a:pt x="1512" y="10883"/>
                    </a:cubicBezTo>
                    <a:cubicBezTo>
                      <a:pt x="1512" y="11181"/>
                      <a:pt x="1750" y="11407"/>
                      <a:pt x="2036" y="11407"/>
                    </a:cubicBezTo>
                    <a:lnTo>
                      <a:pt x="8263" y="11407"/>
                    </a:lnTo>
                    <a:cubicBezTo>
                      <a:pt x="8561" y="11407"/>
                      <a:pt x="8775" y="11169"/>
                      <a:pt x="8775" y="10883"/>
                    </a:cubicBezTo>
                    <a:cubicBezTo>
                      <a:pt x="8775" y="10598"/>
                      <a:pt x="8537" y="10359"/>
                      <a:pt x="8263" y="10359"/>
                    </a:cubicBezTo>
                    <a:lnTo>
                      <a:pt x="7465" y="10359"/>
                    </a:lnTo>
                    <a:cubicBezTo>
                      <a:pt x="7382" y="10359"/>
                      <a:pt x="7311" y="10443"/>
                      <a:pt x="7311" y="10526"/>
                    </a:cubicBezTo>
                    <a:cubicBezTo>
                      <a:pt x="7311" y="10621"/>
                      <a:pt x="7382" y="10693"/>
                      <a:pt x="7465" y="10693"/>
                    </a:cubicBezTo>
                    <a:lnTo>
                      <a:pt x="8263" y="10693"/>
                    </a:lnTo>
                    <a:cubicBezTo>
                      <a:pt x="8358" y="10693"/>
                      <a:pt x="8454" y="10776"/>
                      <a:pt x="8454" y="10883"/>
                    </a:cubicBezTo>
                    <a:cubicBezTo>
                      <a:pt x="8454" y="10990"/>
                      <a:pt x="8358" y="11074"/>
                      <a:pt x="8263" y="11074"/>
                    </a:cubicBezTo>
                    <a:lnTo>
                      <a:pt x="2084" y="11074"/>
                    </a:lnTo>
                    <a:cubicBezTo>
                      <a:pt x="1977" y="11074"/>
                      <a:pt x="1893" y="10990"/>
                      <a:pt x="1893" y="10883"/>
                    </a:cubicBezTo>
                    <a:cubicBezTo>
                      <a:pt x="1893" y="10776"/>
                      <a:pt x="1977" y="10693"/>
                      <a:pt x="2084" y="10693"/>
                    </a:cubicBezTo>
                    <a:lnTo>
                      <a:pt x="6787" y="10693"/>
                    </a:lnTo>
                    <a:cubicBezTo>
                      <a:pt x="6870" y="10693"/>
                      <a:pt x="6953" y="10621"/>
                      <a:pt x="6953" y="10526"/>
                    </a:cubicBezTo>
                    <a:cubicBezTo>
                      <a:pt x="6953" y="10443"/>
                      <a:pt x="6870" y="10359"/>
                      <a:pt x="6787" y="10359"/>
                    </a:cubicBezTo>
                    <a:lnTo>
                      <a:pt x="6203" y="10359"/>
                    </a:lnTo>
                    <a:lnTo>
                      <a:pt x="6203" y="10050"/>
                    </a:lnTo>
                    <a:cubicBezTo>
                      <a:pt x="6596" y="9943"/>
                      <a:pt x="6870" y="9609"/>
                      <a:pt x="6870" y="9193"/>
                    </a:cubicBezTo>
                    <a:lnTo>
                      <a:pt x="6930" y="9193"/>
                    </a:lnTo>
                    <a:cubicBezTo>
                      <a:pt x="7334" y="9193"/>
                      <a:pt x="7680" y="8859"/>
                      <a:pt x="7680" y="8443"/>
                    </a:cubicBezTo>
                    <a:cubicBezTo>
                      <a:pt x="7680" y="8038"/>
                      <a:pt x="7346" y="7704"/>
                      <a:pt x="6930" y="7704"/>
                    </a:cubicBezTo>
                    <a:lnTo>
                      <a:pt x="4406" y="7704"/>
                    </a:lnTo>
                    <a:cubicBezTo>
                      <a:pt x="3298" y="7704"/>
                      <a:pt x="2405" y="6811"/>
                      <a:pt x="2405" y="5704"/>
                    </a:cubicBezTo>
                    <a:cubicBezTo>
                      <a:pt x="2405" y="4609"/>
                      <a:pt x="3298" y="3716"/>
                      <a:pt x="4406" y="3716"/>
                    </a:cubicBezTo>
                    <a:lnTo>
                      <a:pt x="4822" y="3716"/>
                    </a:lnTo>
                    <a:lnTo>
                      <a:pt x="4822" y="5287"/>
                    </a:lnTo>
                    <a:cubicBezTo>
                      <a:pt x="4822" y="5383"/>
                      <a:pt x="4894" y="5454"/>
                      <a:pt x="4989" y="5454"/>
                    </a:cubicBezTo>
                    <a:lnTo>
                      <a:pt x="5108" y="5454"/>
                    </a:lnTo>
                    <a:lnTo>
                      <a:pt x="5108" y="6180"/>
                    </a:lnTo>
                    <a:cubicBezTo>
                      <a:pt x="5108" y="6276"/>
                      <a:pt x="5179" y="6347"/>
                      <a:pt x="5263" y="6347"/>
                    </a:cubicBezTo>
                    <a:lnTo>
                      <a:pt x="5727" y="6347"/>
                    </a:lnTo>
                    <a:lnTo>
                      <a:pt x="5727" y="6788"/>
                    </a:lnTo>
                    <a:cubicBezTo>
                      <a:pt x="5727" y="6883"/>
                      <a:pt x="5799" y="6954"/>
                      <a:pt x="5894" y="6954"/>
                    </a:cubicBezTo>
                    <a:lnTo>
                      <a:pt x="6537" y="6954"/>
                    </a:lnTo>
                    <a:cubicBezTo>
                      <a:pt x="6620" y="6954"/>
                      <a:pt x="6692" y="6883"/>
                      <a:pt x="6692" y="6788"/>
                    </a:cubicBezTo>
                    <a:lnTo>
                      <a:pt x="6692" y="5454"/>
                    </a:lnTo>
                    <a:lnTo>
                      <a:pt x="6811" y="5454"/>
                    </a:lnTo>
                    <a:cubicBezTo>
                      <a:pt x="6906" y="5454"/>
                      <a:pt x="6977" y="5383"/>
                      <a:pt x="6977" y="5287"/>
                    </a:cubicBezTo>
                    <a:lnTo>
                      <a:pt x="6977" y="870"/>
                    </a:lnTo>
                    <a:cubicBezTo>
                      <a:pt x="6977" y="775"/>
                      <a:pt x="6906" y="703"/>
                      <a:pt x="6811" y="703"/>
                    </a:cubicBezTo>
                    <a:lnTo>
                      <a:pt x="6620" y="703"/>
                    </a:lnTo>
                    <a:lnTo>
                      <a:pt x="6620" y="334"/>
                    </a:lnTo>
                    <a:lnTo>
                      <a:pt x="6811" y="334"/>
                    </a:lnTo>
                    <a:cubicBezTo>
                      <a:pt x="6906" y="334"/>
                      <a:pt x="6977" y="263"/>
                      <a:pt x="6977" y="168"/>
                    </a:cubicBezTo>
                    <a:cubicBezTo>
                      <a:pt x="6977" y="72"/>
                      <a:pt x="6906" y="1"/>
                      <a:pt x="6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46"/>
              <p:cNvSpPr/>
              <p:nvPr/>
            </p:nvSpPr>
            <p:spPr>
              <a:xfrm>
                <a:off x="4102009" y="3418680"/>
                <a:ext cx="36824" cy="37175"/>
              </a:xfrm>
              <a:custGeom>
                <a:avLst/>
                <a:gdLst/>
                <a:ahLst/>
                <a:cxnLst/>
                <a:rect l="l" t="t" r="r" b="b"/>
                <a:pathLst>
                  <a:path w="1156" h="1167" extrusionOk="0">
                    <a:moveTo>
                      <a:pt x="572" y="345"/>
                    </a:moveTo>
                    <a:cubicBezTo>
                      <a:pt x="715" y="345"/>
                      <a:pt x="810" y="452"/>
                      <a:pt x="810" y="583"/>
                    </a:cubicBezTo>
                    <a:cubicBezTo>
                      <a:pt x="810" y="714"/>
                      <a:pt x="715" y="822"/>
                      <a:pt x="572" y="822"/>
                    </a:cubicBezTo>
                    <a:cubicBezTo>
                      <a:pt x="441" y="822"/>
                      <a:pt x="334" y="714"/>
                      <a:pt x="334" y="583"/>
                    </a:cubicBezTo>
                    <a:cubicBezTo>
                      <a:pt x="334" y="452"/>
                      <a:pt x="441" y="345"/>
                      <a:pt x="572" y="345"/>
                    </a:cubicBezTo>
                    <a:close/>
                    <a:moveTo>
                      <a:pt x="572" y="0"/>
                    </a:moveTo>
                    <a:cubicBezTo>
                      <a:pt x="263" y="0"/>
                      <a:pt x="1" y="262"/>
                      <a:pt x="1" y="583"/>
                    </a:cubicBezTo>
                    <a:cubicBezTo>
                      <a:pt x="1" y="893"/>
                      <a:pt x="251" y="1167"/>
                      <a:pt x="572" y="1167"/>
                    </a:cubicBezTo>
                    <a:cubicBezTo>
                      <a:pt x="894" y="1167"/>
                      <a:pt x="1156" y="893"/>
                      <a:pt x="1156" y="583"/>
                    </a:cubicBezTo>
                    <a:cubicBezTo>
                      <a:pt x="1156" y="274"/>
                      <a:pt x="906" y="0"/>
                      <a:pt x="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6"/>
              <p:cNvSpPr/>
              <p:nvPr/>
            </p:nvSpPr>
            <p:spPr>
              <a:xfrm>
                <a:off x="4083820" y="3615129"/>
                <a:ext cx="37175" cy="36824"/>
              </a:xfrm>
              <a:custGeom>
                <a:avLst/>
                <a:gdLst/>
                <a:ahLst/>
                <a:cxnLst/>
                <a:rect l="l" t="t" r="r" b="b"/>
                <a:pathLst>
                  <a:path w="1167" h="1156" extrusionOk="0">
                    <a:moveTo>
                      <a:pt x="584" y="346"/>
                    </a:moveTo>
                    <a:cubicBezTo>
                      <a:pt x="715" y="346"/>
                      <a:pt x="822" y="441"/>
                      <a:pt x="822" y="584"/>
                    </a:cubicBezTo>
                    <a:cubicBezTo>
                      <a:pt x="822" y="715"/>
                      <a:pt x="715" y="822"/>
                      <a:pt x="584" y="822"/>
                    </a:cubicBezTo>
                    <a:cubicBezTo>
                      <a:pt x="453" y="822"/>
                      <a:pt x="345" y="715"/>
                      <a:pt x="345" y="584"/>
                    </a:cubicBezTo>
                    <a:cubicBezTo>
                      <a:pt x="345" y="441"/>
                      <a:pt x="453" y="346"/>
                      <a:pt x="584" y="346"/>
                    </a:cubicBezTo>
                    <a:close/>
                    <a:moveTo>
                      <a:pt x="584" y="0"/>
                    </a:moveTo>
                    <a:cubicBezTo>
                      <a:pt x="274" y="0"/>
                      <a:pt x="0" y="251"/>
                      <a:pt x="0" y="584"/>
                    </a:cubicBezTo>
                    <a:cubicBezTo>
                      <a:pt x="0" y="905"/>
                      <a:pt x="250" y="1155"/>
                      <a:pt x="584" y="1155"/>
                    </a:cubicBezTo>
                    <a:cubicBezTo>
                      <a:pt x="905" y="1155"/>
                      <a:pt x="1167" y="893"/>
                      <a:pt x="1167" y="584"/>
                    </a:cubicBezTo>
                    <a:cubicBezTo>
                      <a:pt x="1167" y="262"/>
                      <a:pt x="905"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a:extLst>
              <a:ext uri="{FF2B5EF4-FFF2-40B4-BE49-F238E27FC236}">
                <a16:creationId xmlns:a16="http://schemas.microsoft.com/office/drawing/2014/main" id="{1AD4878D-50EE-45FA-96ED-8C6EED3C941E}"/>
              </a:ext>
            </a:extLst>
          </p:cNvPr>
          <p:cNvGrpSpPr/>
          <p:nvPr/>
        </p:nvGrpSpPr>
        <p:grpSpPr>
          <a:xfrm>
            <a:off x="524852" y="716009"/>
            <a:ext cx="684600" cy="684600"/>
            <a:chOff x="2217850" y="2092136"/>
            <a:chExt cx="684600" cy="684600"/>
          </a:xfrm>
        </p:grpSpPr>
        <p:sp>
          <p:nvSpPr>
            <p:cNvPr id="244" name="Google Shape;244;p46"/>
            <p:cNvSpPr/>
            <p:nvPr/>
          </p:nvSpPr>
          <p:spPr>
            <a:xfrm>
              <a:off x="2217850" y="2092136"/>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46"/>
            <p:cNvGrpSpPr/>
            <p:nvPr/>
          </p:nvGrpSpPr>
          <p:grpSpPr>
            <a:xfrm>
              <a:off x="2321520" y="2204483"/>
              <a:ext cx="442673" cy="426992"/>
              <a:chOff x="1284212" y="1963766"/>
              <a:chExt cx="379489" cy="366046"/>
            </a:xfrm>
          </p:grpSpPr>
          <p:sp>
            <p:nvSpPr>
              <p:cNvPr id="253" name="Google Shape;253;p46"/>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6"/>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
                                        </p:tgtEl>
                                        <p:attrNameLst>
                                          <p:attrName>style.visibility</p:attrName>
                                        </p:attrNameLst>
                                      </p:cBhvr>
                                      <p:to>
                                        <p:strVal val="visible"/>
                                      </p:to>
                                    </p:set>
                                    <p:animEffect transition="in" filter="fade">
                                      <p:cBhvr>
                                        <p:cTn id="10" dur="500"/>
                                        <p:tgtEl>
                                          <p:spTgt spid="2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6">
                                            <p:txEl>
                                              <p:pRg st="0" end="0"/>
                                            </p:txEl>
                                          </p:spTgt>
                                        </p:tgtEl>
                                        <p:attrNameLst>
                                          <p:attrName>style.visibility</p:attrName>
                                        </p:attrNameLst>
                                      </p:cBhvr>
                                      <p:to>
                                        <p:strVal val="visible"/>
                                      </p:to>
                                    </p:set>
                                    <p:animEffect transition="in" filter="fade">
                                      <p:cBhvr>
                                        <p:cTn id="13" dur="500"/>
                                        <p:tgtEl>
                                          <p:spTgt spid="23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6">
                                            <p:txEl>
                                              <p:pRg st="1" end="1"/>
                                            </p:txEl>
                                          </p:spTgt>
                                        </p:tgtEl>
                                        <p:attrNameLst>
                                          <p:attrName>style.visibility</p:attrName>
                                        </p:attrNameLst>
                                      </p:cBhvr>
                                      <p:to>
                                        <p:strVal val="visible"/>
                                      </p:to>
                                    </p:set>
                                    <p:animEffect transition="in" filter="fade">
                                      <p:cBhvr>
                                        <p:cTn id="18" dur="500"/>
                                        <p:tgtEl>
                                          <p:spTgt spid="23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6">
                                            <p:txEl>
                                              <p:pRg st="2" end="2"/>
                                            </p:txEl>
                                          </p:spTgt>
                                        </p:tgtEl>
                                        <p:attrNameLst>
                                          <p:attrName>style.visibility</p:attrName>
                                        </p:attrNameLst>
                                      </p:cBhvr>
                                      <p:to>
                                        <p:strVal val="visible"/>
                                      </p:to>
                                    </p:set>
                                    <p:animEffect transition="in" filter="fade">
                                      <p:cBhvr>
                                        <p:cTn id="23" dur="500"/>
                                        <p:tgtEl>
                                          <p:spTgt spid="23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6">
                                            <p:txEl>
                                              <p:pRg st="3" end="3"/>
                                            </p:txEl>
                                          </p:spTgt>
                                        </p:tgtEl>
                                        <p:attrNameLst>
                                          <p:attrName>style.visibility</p:attrName>
                                        </p:attrNameLst>
                                      </p:cBhvr>
                                      <p:to>
                                        <p:strVal val="visible"/>
                                      </p:to>
                                    </p:set>
                                    <p:animEffect transition="in" filter="fade">
                                      <p:cBhvr>
                                        <p:cTn id="28" dur="500"/>
                                        <p:tgtEl>
                                          <p:spTgt spid="23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7"/>
                                        </p:tgtEl>
                                        <p:attrNameLst>
                                          <p:attrName>style.visibility</p:attrName>
                                        </p:attrNameLst>
                                      </p:cBhvr>
                                      <p:to>
                                        <p:strVal val="visible"/>
                                      </p:to>
                                    </p:set>
                                    <p:animEffect transition="in" filter="fade">
                                      <p:cBhvr>
                                        <p:cTn id="36" dur="500"/>
                                        <p:tgtEl>
                                          <p:spTgt spid="2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8">
                                            <p:txEl>
                                              <p:pRg st="0" end="0"/>
                                            </p:txEl>
                                          </p:spTgt>
                                        </p:tgtEl>
                                        <p:attrNameLst>
                                          <p:attrName>style.visibility</p:attrName>
                                        </p:attrNameLst>
                                      </p:cBhvr>
                                      <p:to>
                                        <p:strVal val="visible"/>
                                      </p:to>
                                    </p:set>
                                    <p:animEffect transition="in" filter="fade">
                                      <p:cBhvr>
                                        <p:cTn id="39" dur="500"/>
                                        <p:tgtEl>
                                          <p:spTgt spid="2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P spid="236" grpId="0" build="p"/>
      <p:bldP spid="237" grpId="0"/>
      <p:bldP spid="23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6B854C-B092-4264-A58A-9533A9B8F7AB}"/>
              </a:ext>
            </a:extLst>
          </p:cNvPr>
          <p:cNvSpPr>
            <a:spLocks noGrp="1"/>
          </p:cNvSpPr>
          <p:nvPr>
            <p:ph type="ctrTitle"/>
          </p:nvPr>
        </p:nvSpPr>
        <p:spPr/>
        <p:txBody>
          <a:bodyPr/>
          <a:lstStyle/>
          <a:p>
            <a:r>
              <a:rPr lang="en-US" dirty="0"/>
              <a:t>Takeaways for the Audience</a:t>
            </a:r>
          </a:p>
        </p:txBody>
      </p:sp>
      <p:sp>
        <p:nvSpPr>
          <p:cNvPr id="9" name="Subtitle 8">
            <a:extLst>
              <a:ext uri="{FF2B5EF4-FFF2-40B4-BE49-F238E27FC236}">
                <a16:creationId xmlns:a16="http://schemas.microsoft.com/office/drawing/2014/main" id="{A99A519D-7BCB-4B9F-9BBF-B4957F1CC242}"/>
              </a:ext>
            </a:extLst>
          </p:cNvPr>
          <p:cNvSpPr>
            <a:spLocks noGrp="1"/>
          </p:cNvSpPr>
          <p:nvPr>
            <p:ph type="subTitle" idx="1"/>
          </p:nvPr>
        </p:nvSpPr>
        <p:spPr>
          <a:xfrm>
            <a:off x="2044200" y="2772143"/>
            <a:ext cx="5055600" cy="464700"/>
          </a:xfrm>
        </p:spPr>
        <p:txBody>
          <a:bodyPr/>
          <a:lstStyle/>
          <a:p>
            <a:pPr algn="l">
              <a:buFont typeface="+mj-lt"/>
              <a:buAutoNum type="arabicPeriod"/>
            </a:pPr>
            <a:r>
              <a:rPr lang="en-US" dirty="0"/>
              <a:t>Challenges faced for new technology adoptions using agile</a:t>
            </a:r>
          </a:p>
          <a:p>
            <a:pPr algn="l">
              <a:buFont typeface="+mj-lt"/>
              <a:buAutoNum type="arabicPeriod"/>
            </a:pPr>
            <a:r>
              <a:rPr lang="en-US" dirty="0"/>
              <a:t>Overcoming these challenges using multiple areas within many frameworks ( one fit is not always the right fit)</a:t>
            </a:r>
          </a:p>
          <a:p>
            <a:pPr algn="l">
              <a:buFont typeface="+mj-lt"/>
              <a:buAutoNum type="arabicPeriod"/>
            </a:pPr>
            <a:r>
              <a:rPr lang="en-US" dirty="0"/>
              <a:t>How culture, mindset, morale are Influencing factors and how can we overcome them using these different elements from different frameworks</a:t>
            </a:r>
          </a:p>
          <a:p>
            <a:pPr algn="l">
              <a:buFont typeface="+mj-lt"/>
              <a:buAutoNum type="arabicPeriod"/>
            </a:pPr>
            <a:r>
              <a:rPr lang="en-US" dirty="0"/>
              <a:t>Importance of  understanding modern principles like Intrapreneurship and how they tie to the agile frameworks</a:t>
            </a:r>
          </a:p>
        </p:txBody>
      </p:sp>
    </p:spTree>
    <p:extLst>
      <p:ext uri="{BB962C8B-B14F-4D97-AF65-F5344CB8AC3E}">
        <p14:creationId xmlns:p14="http://schemas.microsoft.com/office/powerpoint/2010/main" val="40159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8"/>
        <p:cNvGrpSpPr/>
        <p:nvPr/>
      </p:nvGrpSpPr>
      <p:grpSpPr>
        <a:xfrm>
          <a:off x="0" y="0"/>
          <a:ext cx="0" cy="0"/>
          <a:chOff x="0" y="0"/>
          <a:chExt cx="0" cy="0"/>
        </a:xfrm>
      </p:grpSpPr>
      <p:sp>
        <p:nvSpPr>
          <p:cNvPr id="2159" name="Google Shape;2159;p68"/>
          <p:cNvSpPr txBox="1">
            <a:spLocks noGrp="1"/>
          </p:cNvSpPr>
          <p:nvPr>
            <p:ph type="title"/>
          </p:nvPr>
        </p:nvSpPr>
        <p:spPr>
          <a:xfrm>
            <a:off x="924870" y="760375"/>
            <a:ext cx="3068700"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2160" name="Google Shape;2160;p68"/>
          <p:cNvSpPr txBox="1">
            <a:spLocks noGrp="1"/>
          </p:cNvSpPr>
          <p:nvPr>
            <p:ph type="subTitle" idx="1"/>
          </p:nvPr>
        </p:nvSpPr>
        <p:spPr>
          <a:xfrm>
            <a:off x="924875" y="1684275"/>
            <a:ext cx="3305400" cy="109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r>
              <a:rPr lang="en-US" dirty="0">
                <a:hlinkClick r:id="rId3"/>
              </a:rPr>
              <a:t>Ravi.ku@fiserv.com</a:t>
            </a:r>
          </a:p>
          <a:p>
            <a:pPr marL="0" lvl="0" indent="0" algn="l" rtl="0">
              <a:spcBef>
                <a:spcPts val="0"/>
              </a:spcBef>
              <a:spcAft>
                <a:spcPts val="0"/>
              </a:spcAft>
              <a:buNone/>
            </a:pPr>
            <a:r>
              <a:rPr lang="en-US" dirty="0">
                <a:hlinkClick r:id="rId3"/>
              </a:rPr>
              <a:t>Carol.Mathrani@fiserv.com</a:t>
            </a:r>
            <a:endParaRPr lang="en-US" dirty="0"/>
          </a:p>
          <a:p>
            <a:pPr marL="0" lvl="0" indent="0" algn="l" rtl="0">
              <a:spcBef>
                <a:spcPts val="0"/>
              </a:spcBef>
              <a:spcAft>
                <a:spcPts val="0"/>
              </a:spcAft>
              <a:buNone/>
            </a:pPr>
            <a:r>
              <a:rPr lang="en-US" dirty="0"/>
              <a:t>Fiserv</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cxnSp>
        <p:nvCxnSpPr>
          <p:cNvPr id="2161" name="Google Shape;2161;p68"/>
          <p:cNvCxnSpPr/>
          <p:nvPr/>
        </p:nvCxnSpPr>
        <p:spPr>
          <a:xfrm>
            <a:off x="1013400" y="1488797"/>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163" name="Google Shape;2163;p68"/>
          <p:cNvCxnSpPr/>
          <p:nvPr/>
        </p:nvCxnSpPr>
        <p:spPr>
          <a:xfrm>
            <a:off x="1013400" y="34580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164" name="Google Shape;2164;p68"/>
          <p:cNvSpPr/>
          <p:nvPr/>
        </p:nvSpPr>
        <p:spPr>
          <a:xfrm>
            <a:off x="1013409" y="277627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5" name="Google Shape;2165;p68"/>
          <p:cNvGrpSpPr/>
          <p:nvPr/>
        </p:nvGrpSpPr>
        <p:grpSpPr>
          <a:xfrm>
            <a:off x="1462881" y="2776274"/>
            <a:ext cx="346056" cy="345674"/>
            <a:chOff x="3303268" y="3817349"/>
            <a:chExt cx="346056" cy="345674"/>
          </a:xfrm>
        </p:grpSpPr>
        <p:sp>
          <p:nvSpPr>
            <p:cNvPr id="2166" name="Google Shape;2166;p6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68"/>
          <p:cNvGrpSpPr/>
          <p:nvPr/>
        </p:nvGrpSpPr>
        <p:grpSpPr>
          <a:xfrm>
            <a:off x="1911970" y="2776274"/>
            <a:ext cx="346056" cy="345674"/>
            <a:chOff x="3752358" y="3817349"/>
            <a:chExt cx="346056" cy="345674"/>
          </a:xfrm>
        </p:grpSpPr>
        <p:sp>
          <p:nvSpPr>
            <p:cNvPr id="2171" name="Google Shape;2171;p6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318</Words>
  <Application>Microsoft Office PowerPoint</Application>
  <PresentationFormat>On-screen Show (16:9)</PresentationFormat>
  <Paragraphs>40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Montserrat</vt:lpstr>
      <vt:lpstr>Montserrat ExtraBold</vt:lpstr>
      <vt:lpstr>Montserrat ExtraLight</vt:lpstr>
      <vt:lpstr>Montserrat Medium</vt:lpstr>
      <vt:lpstr>Futuristic Background by Slidesgo</vt:lpstr>
      <vt:lpstr>“One fit is not always the right fit”</vt:lpstr>
      <vt:lpstr>'Framework agnostic' simply means not depending on any one framework.  Technology adoption using agnostic framework is an idea that focuses on building teams to adopt new technology while not being dependent on any specific framework for their implementation, rather to develop generically that caters to everyone</vt:lpstr>
      <vt:lpstr>Why</vt:lpstr>
      <vt:lpstr>Approach</vt:lpstr>
      <vt:lpstr>Takeaways for the Audience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fit is not always the right fit</dc:title>
  <dc:creator>Mathrani, Carol (Pune)</dc:creator>
  <cp:lastModifiedBy>Kumar, Ravi (Pune)</cp:lastModifiedBy>
  <cp:revision>14</cp:revision>
  <dcterms:modified xsi:type="dcterms:W3CDTF">2021-07-01T09:44:57Z</dcterms:modified>
</cp:coreProperties>
</file>