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599525" cy="28800425"/>
  <p:notesSz cx="6858000" cy="9144000"/>
  <p:defaultTextStyle>
    <a:defPPr>
      <a:defRPr lang="en-US"/>
    </a:defPPr>
    <a:lvl1pPr marL="0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1pPr>
    <a:lvl2pPr marL="299969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2pPr>
    <a:lvl3pPr marL="599938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3pPr>
    <a:lvl4pPr marL="899907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4pPr>
    <a:lvl5pPr marL="1199876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5pPr>
    <a:lvl6pPr marL="1499845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6pPr>
    <a:lvl7pPr marL="1799814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7pPr>
    <a:lvl8pPr marL="2099782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8pPr>
    <a:lvl9pPr marL="2399751" algn="l" defTabSz="59993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008" y="1344"/>
      </p:cViewPr>
      <p:guideLst>
        <p:guide orient="horz" pos="9071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82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969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938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907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876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845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814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782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751" algn="l" defTabSz="599938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19439395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79976" y="15463850"/>
            <a:ext cx="19439395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040702" y="6738997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1040702" y="15463850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79976" y="15463850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19439395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79976" y="6738997"/>
            <a:ext cx="19439395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4911624" y="6738997"/>
            <a:ext cx="11775745" cy="16703869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911624" y="6738997"/>
            <a:ext cx="11775745" cy="167038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79976" y="6738997"/>
            <a:ext cx="19439395" cy="16704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19439395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9486287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1040702" y="6738997"/>
            <a:ext cx="9486287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36283" y="4169195"/>
            <a:ext cx="20126782" cy="5327637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79976" y="15463850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1040702" y="6738997"/>
            <a:ext cx="9486287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9486287" cy="1670386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040702" y="6738997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040702" y="15463850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39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79976" y="6738997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40702" y="6738997"/>
            <a:ext cx="9486287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79976" y="15463850"/>
            <a:ext cx="19439395" cy="7967677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6283" y="4169195"/>
            <a:ext cx="20126782" cy="11493083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1363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20013221" y="26111252"/>
            <a:ext cx="1295936" cy="2203497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689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79976" y="6738997"/>
            <a:ext cx="19439395" cy="16703869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689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68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689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689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84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84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84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976" rtl="0" eaLnBrk="1" latinLnBrk="0" hangingPunct="1">
        <a:lnSpc>
          <a:spcPct val="90000"/>
        </a:lnSpc>
        <a:spcBef>
          <a:spcPct val="0"/>
        </a:spcBef>
        <a:buNone/>
        <a:defRPr sz="21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4" indent="-112494" algn="l" defTabSz="449976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482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470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458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447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435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423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411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399" indent="-112494" algn="l" defTabSz="44997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4988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49976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4964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899952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4941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49929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4917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799905" algn="l" defTabSz="449976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1132" y="485376"/>
            <a:ext cx="20651800" cy="2120977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441131" y="3465896"/>
            <a:ext cx="9486640" cy="555702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441131" y="485376"/>
            <a:ext cx="20651801" cy="2120977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 algn="ctr">
              <a:lnSpc>
                <a:spcPct val="115000"/>
              </a:lnSpc>
            </a:pPr>
            <a:r>
              <a:rPr lang="en-IN" sz="9600" b="1" dirty="0" smtClean="0">
                <a:solidFill>
                  <a:srgbClr val="FFFFFF"/>
                </a:solidFill>
                <a:latin typeface="Oswald"/>
                <a:ea typeface="Oswald"/>
              </a:rPr>
              <a:t>APPLIED DATA SCIENCE 3</a:t>
            </a:r>
            <a:endParaRPr sz="9600" b="1" dirty="0"/>
          </a:p>
        </p:txBody>
      </p:sp>
      <p:sp>
        <p:nvSpPr>
          <p:cNvPr id="49" name="CustomShape 8"/>
          <p:cNvSpPr/>
          <p:nvPr/>
        </p:nvSpPr>
        <p:spPr>
          <a:xfrm>
            <a:off x="12255675" y="7928504"/>
            <a:ext cx="5969810" cy="605715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endParaRPr sz="581"/>
          </a:p>
          <a:p>
            <a:pPr>
              <a:lnSpc>
                <a:spcPct val="115000"/>
              </a:lnSpc>
            </a:pPr>
            <a:endParaRPr sz="581"/>
          </a:p>
          <a:p>
            <a:pPr>
              <a:lnSpc>
                <a:spcPct val="115000"/>
              </a:lnSpc>
            </a:pPr>
            <a:endParaRPr sz="581"/>
          </a:p>
          <a:p>
            <a:pPr>
              <a:lnSpc>
                <a:spcPct val="115000"/>
              </a:lnSpc>
            </a:pPr>
            <a:endParaRPr sz="581"/>
          </a:p>
          <a:p>
            <a:pPr>
              <a:lnSpc>
                <a:spcPct val="100000"/>
              </a:lnSpc>
            </a:pPr>
            <a:endParaRPr sz="581"/>
          </a:p>
          <a:p>
            <a:pPr>
              <a:lnSpc>
                <a:spcPct val="115000"/>
              </a:lnSpc>
            </a:pPr>
            <a:endParaRPr sz="581"/>
          </a:p>
          <a:p>
            <a:pPr>
              <a:lnSpc>
                <a:spcPct val="100000"/>
              </a:lnSpc>
            </a:pPr>
            <a:endParaRPr sz="581"/>
          </a:p>
        </p:txBody>
      </p:sp>
      <p:sp>
        <p:nvSpPr>
          <p:cNvPr id="50" name="CustomShape 9"/>
          <p:cNvSpPr/>
          <p:nvPr/>
        </p:nvSpPr>
        <p:spPr>
          <a:xfrm>
            <a:off x="2758163" y="3721424"/>
            <a:ext cx="5720012" cy="713961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r>
              <a:rPr lang="en-IN" sz="5000" b="1" dirty="0">
                <a:solidFill>
                  <a:srgbClr val="666666"/>
                </a:solidFill>
                <a:latin typeface="Oswald"/>
                <a:ea typeface="Oswald"/>
              </a:rPr>
              <a:t>INDICATORS</a:t>
            </a:r>
            <a:endParaRPr sz="5000" dirty="0"/>
          </a:p>
        </p:txBody>
      </p:sp>
      <p:sp>
        <p:nvSpPr>
          <p:cNvPr id="52" name="CustomShape 11"/>
          <p:cNvSpPr/>
          <p:nvPr/>
        </p:nvSpPr>
        <p:spPr>
          <a:xfrm>
            <a:off x="137831" y="19118553"/>
            <a:ext cx="21291364" cy="353056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7405732" y="9640844"/>
            <a:ext cx="6830106" cy="192397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71" name="Shape 84"/>
          <p:cNvPicPr/>
          <p:nvPr/>
        </p:nvPicPr>
        <p:blipFill>
          <a:blip r:embed="rId3"/>
          <a:srcRect l="223000" r="223000"/>
          <a:stretch>
            <a:fillRect/>
          </a:stretch>
        </p:blipFill>
        <p:spPr>
          <a:xfrm>
            <a:off x="1003619" y="18804269"/>
            <a:ext cx="5061680" cy="1948067"/>
          </a:xfrm>
          <a:prstGeom prst="rect">
            <a:avLst/>
          </a:prstGeom>
          <a:ln>
            <a:noFill/>
          </a:ln>
        </p:spPr>
      </p:pic>
      <p:sp>
        <p:nvSpPr>
          <p:cNvPr id="36" name="CustomShape 9">
            <a:extLst>
              <a:ext uri="{FF2B5EF4-FFF2-40B4-BE49-F238E27FC236}">
                <a16:creationId xmlns:a16="http://schemas.microsoft.com/office/drawing/2014/main" xmlns="" id="{954AB9A5-D066-A529-9A8E-4397B6C3ABB0}"/>
              </a:ext>
            </a:extLst>
          </p:cNvPr>
          <p:cNvSpPr/>
          <p:nvPr/>
        </p:nvSpPr>
        <p:spPr>
          <a:xfrm>
            <a:off x="545877" y="4747478"/>
            <a:ext cx="9381894" cy="4303428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r>
              <a:rPr lang="en-IN" sz="4600" b="1" dirty="0">
                <a:solidFill>
                  <a:srgbClr val="666666"/>
                </a:solidFill>
                <a:latin typeface="Oswald"/>
                <a:ea typeface="Oswald"/>
              </a:rPr>
              <a:t>The clustering of the data would be based on the electricity power consumption in different countries. Three clusters would be High, Medium and Low</a:t>
            </a:r>
            <a:endParaRPr sz="4600" dirty="0"/>
          </a:p>
        </p:txBody>
      </p:sp>
      <p:sp>
        <p:nvSpPr>
          <p:cNvPr id="37" name="CustomShape 12">
            <a:extLst>
              <a:ext uri="{FF2B5EF4-FFF2-40B4-BE49-F238E27FC236}">
                <a16:creationId xmlns:a16="http://schemas.microsoft.com/office/drawing/2014/main" xmlns="" id="{F80703CA-4865-AC96-7610-E72DFBC7E44A}"/>
              </a:ext>
            </a:extLst>
          </p:cNvPr>
          <p:cNvSpPr/>
          <p:nvPr/>
        </p:nvSpPr>
        <p:spPr>
          <a:xfrm>
            <a:off x="14599089" y="9639437"/>
            <a:ext cx="6830106" cy="192397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38" name="CustomShape 12">
            <a:extLst>
              <a:ext uri="{FF2B5EF4-FFF2-40B4-BE49-F238E27FC236}">
                <a16:creationId xmlns:a16="http://schemas.microsoft.com/office/drawing/2014/main" xmlns="" id="{A37D2845-47F0-BC78-856A-3F15D06E5FCC}"/>
              </a:ext>
            </a:extLst>
          </p:cNvPr>
          <p:cNvSpPr/>
          <p:nvPr/>
        </p:nvSpPr>
        <p:spPr>
          <a:xfrm>
            <a:off x="137831" y="9654267"/>
            <a:ext cx="6830106" cy="192397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39" name="CustomShape 4">
            <a:extLst>
              <a:ext uri="{FF2B5EF4-FFF2-40B4-BE49-F238E27FC236}">
                <a16:creationId xmlns:a16="http://schemas.microsoft.com/office/drawing/2014/main" xmlns="" id="{9744B2EB-F736-C948-5E94-E9D7D9070BBD}"/>
              </a:ext>
            </a:extLst>
          </p:cNvPr>
          <p:cNvSpPr/>
          <p:nvPr/>
        </p:nvSpPr>
        <p:spPr>
          <a:xfrm>
            <a:off x="10864975" y="3493883"/>
            <a:ext cx="9815921" cy="555702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CustomShape 9">
            <a:extLst>
              <a:ext uri="{FF2B5EF4-FFF2-40B4-BE49-F238E27FC236}">
                <a16:creationId xmlns:a16="http://schemas.microsoft.com/office/drawing/2014/main" xmlns="" id="{AC314972-A2C4-06DF-1515-5DDB47DBDB01}"/>
              </a:ext>
            </a:extLst>
          </p:cNvPr>
          <p:cNvSpPr/>
          <p:nvPr/>
        </p:nvSpPr>
        <p:spPr>
          <a:xfrm>
            <a:off x="12115631" y="3754357"/>
            <a:ext cx="7329599" cy="461608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r>
              <a:rPr lang="en-IN" sz="5000" b="1" dirty="0">
                <a:solidFill>
                  <a:srgbClr val="666666"/>
                </a:solidFill>
                <a:latin typeface="Oswald"/>
                <a:ea typeface="Oswald"/>
              </a:rPr>
              <a:t>ANALYSIS COUNTRIES</a:t>
            </a:r>
            <a:endParaRPr sz="5000" b="1" dirty="0"/>
          </a:p>
        </p:txBody>
      </p:sp>
      <p:sp>
        <p:nvSpPr>
          <p:cNvPr id="41" name="CustomShape 9">
            <a:extLst>
              <a:ext uri="{FF2B5EF4-FFF2-40B4-BE49-F238E27FC236}">
                <a16:creationId xmlns:a16="http://schemas.microsoft.com/office/drawing/2014/main" xmlns="" id="{8E5C8183-9B3D-F54B-82FD-D34848874966}"/>
              </a:ext>
            </a:extLst>
          </p:cNvPr>
          <p:cNvSpPr/>
          <p:nvPr/>
        </p:nvSpPr>
        <p:spPr>
          <a:xfrm>
            <a:off x="11058606" y="4658143"/>
            <a:ext cx="9471286" cy="4248026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r>
              <a:rPr lang="en-IN" sz="4600" b="1" dirty="0">
                <a:solidFill>
                  <a:srgbClr val="666666"/>
                </a:solidFill>
                <a:latin typeface="Oswald"/>
                <a:ea typeface="Oswald"/>
              </a:rPr>
              <a:t>The countries which have been chosen for analysis are Australia, Pakistan, Denmark, Norway, France, Brazil, Spain, China, Argentina and India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9A85D1-27D9-813E-5A0A-486CFDED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2" y="10209615"/>
            <a:ext cx="14026424" cy="8681121"/>
          </a:xfrm>
          <a:prstGeom prst="rect">
            <a:avLst/>
          </a:prstGeom>
        </p:spPr>
      </p:pic>
      <p:sp>
        <p:nvSpPr>
          <p:cNvPr id="76" name="CustomShape 4">
            <a:extLst>
              <a:ext uri="{FF2B5EF4-FFF2-40B4-BE49-F238E27FC236}">
                <a16:creationId xmlns:a16="http://schemas.microsoft.com/office/drawing/2014/main" xmlns="" id="{EC833F08-E431-2319-1C6D-F5849F74D03A}"/>
              </a:ext>
            </a:extLst>
          </p:cNvPr>
          <p:cNvSpPr/>
          <p:nvPr/>
        </p:nvSpPr>
        <p:spPr>
          <a:xfrm>
            <a:off x="14914690" y="10209615"/>
            <a:ext cx="6475421" cy="859465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7" name="CustomShape 9">
            <a:extLst>
              <a:ext uri="{FF2B5EF4-FFF2-40B4-BE49-F238E27FC236}">
                <a16:creationId xmlns:a16="http://schemas.microsoft.com/office/drawing/2014/main" xmlns="" id="{49DF5EEB-F605-E4A1-9F51-C595A28F6209}"/>
              </a:ext>
            </a:extLst>
          </p:cNvPr>
          <p:cNvSpPr/>
          <p:nvPr/>
        </p:nvSpPr>
        <p:spPr>
          <a:xfrm>
            <a:off x="14776432" y="10348521"/>
            <a:ext cx="6652764" cy="713961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 algn="ctr">
              <a:lnSpc>
                <a:spcPct val="115000"/>
              </a:lnSpc>
            </a:pPr>
            <a:r>
              <a:rPr lang="en-IN" sz="5000" b="1" dirty="0">
                <a:solidFill>
                  <a:srgbClr val="666666"/>
                </a:solidFill>
                <a:latin typeface="Oswald"/>
                <a:ea typeface="Oswald"/>
              </a:rPr>
              <a:t>OBSERVATION</a:t>
            </a:r>
            <a:endParaRPr sz="5000" b="1" dirty="0"/>
          </a:p>
        </p:txBody>
      </p:sp>
      <p:sp>
        <p:nvSpPr>
          <p:cNvPr id="78" name="CustomShape 9">
            <a:extLst>
              <a:ext uri="{FF2B5EF4-FFF2-40B4-BE49-F238E27FC236}">
                <a16:creationId xmlns:a16="http://schemas.microsoft.com/office/drawing/2014/main" xmlns="" id="{74DFF3AE-77B3-9941-0979-954C9E973B3B}"/>
              </a:ext>
            </a:extLst>
          </p:cNvPr>
          <p:cNvSpPr/>
          <p:nvPr/>
        </p:nvSpPr>
        <p:spPr>
          <a:xfrm>
            <a:off x="14914690" y="11231281"/>
            <a:ext cx="6337162" cy="6513610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r>
              <a:rPr lang="en-IN" sz="4600" b="1" dirty="0">
                <a:solidFill>
                  <a:srgbClr val="666666"/>
                </a:solidFill>
                <a:latin typeface="Oswald"/>
                <a:ea typeface="Oswald"/>
              </a:rPr>
              <a:t>China has a high GDP. Countries like India and France and mid-level GDP. The other countries like Argentina, Norway and Pakistan has </a:t>
            </a:r>
            <a:r>
              <a:rPr lang="en-IN" sz="4600" b="1" dirty="0" smtClean="0">
                <a:solidFill>
                  <a:srgbClr val="666666"/>
                </a:solidFill>
                <a:latin typeface="Oswald"/>
                <a:ea typeface="Oswald"/>
              </a:rPr>
              <a:t>low GDP</a:t>
            </a:r>
            <a:endParaRPr sz="4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BFAA2B-94D9-7F7E-D8BA-16ADB3BA7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1" y="19579496"/>
            <a:ext cx="13794707" cy="8824370"/>
          </a:xfrm>
          <a:prstGeom prst="rect">
            <a:avLst/>
          </a:prstGeom>
        </p:spPr>
      </p:pic>
      <p:sp>
        <p:nvSpPr>
          <p:cNvPr id="79" name="CustomShape 4">
            <a:extLst>
              <a:ext uri="{FF2B5EF4-FFF2-40B4-BE49-F238E27FC236}">
                <a16:creationId xmlns:a16="http://schemas.microsoft.com/office/drawing/2014/main" xmlns="" id="{E8B94D3F-3B49-0F61-5A7F-A4257742D18B}"/>
              </a:ext>
            </a:extLst>
          </p:cNvPr>
          <p:cNvSpPr/>
          <p:nvPr/>
        </p:nvSpPr>
        <p:spPr>
          <a:xfrm>
            <a:off x="14599089" y="19840167"/>
            <a:ext cx="6475421" cy="839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0" name="CustomShape 9">
            <a:extLst>
              <a:ext uri="{FF2B5EF4-FFF2-40B4-BE49-F238E27FC236}">
                <a16:creationId xmlns:a16="http://schemas.microsoft.com/office/drawing/2014/main" xmlns="" id="{7A4CF52D-26FB-6842-EC8A-C2B0B8EF60AB}"/>
              </a:ext>
            </a:extLst>
          </p:cNvPr>
          <p:cNvSpPr/>
          <p:nvPr/>
        </p:nvSpPr>
        <p:spPr>
          <a:xfrm>
            <a:off x="14479252" y="20034633"/>
            <a:ext cx="6613680" cy="852855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 algn="ctr">
              <a:lnSpc>
                <a:spcPct val="115000"/>
              </a:lnSpc>
            </a:pPr>
            <a:r>
              <a:rPr lang="en-IN" sz="5000" b="1" dirty="0">
                <a:solidFill>
                  <a:srgbClr val="666666"/>
                </a:solidFill>
                <a:latin typeface="Oswald"/>
                <a:ea typeface="Oswald"/>
              </a:rPr>
              <a:t>OBSERVATION</a:t>
            </a:r>
            <a:endParaRPr sz="5000" b="1" dirty="0"/>
          </a:p>
        </p:txBody>
      </p:sp>
      <p:sp>
        <p:nvSpPr>
          <p:cNvPr id="81" name="CustomShape 9">
            <a:extLst>
              <a:ext uri="{FF2B5EF4-FFF2-40B4-BE49-F238E27FC236}">
                <a16:creationId xmlns:a16="http://schemas.microsoft.com/office/drawing/2014/main" xmlns="" id="{F1365898-C47F-8FD2-C60B-0EB46D2A7E39}"/>
              </a:ext>
            </a:extLst>
          </p:cNvPr>
          <p:cNvSpPr/>
          <p:nvPr/>
        </p:nvSpPr>
        <p:spPr>
          <a:xfrm>
            <a:off x="14921326" y="21330458"/>
            <a:ext cx="6067459" cy="6513610"/>
          </a:xfrm>
          <a:prstGeom prst="rect">
            <a:avLst/>
          </a:prstGeom>
          <a:noFill/>
          <a:ln>
            <a:noFill/>
          </a:ln>
        </p:spPr>
        <p:txBody>
          <a:bodyPr tIns="44999" bIns="44999"/>
          <a:lstStyle/>
          <a:p>
            <a:pPr>
              <a:lnSpc>
                <a:spcPct val="115000"/>
              </a:lnSpc>
            </a:pPr>
            <a:r>
              <a:rPr lang="en-IN" sz="4600" b="1" dirty="0">
                <a:solidFill>
                  <a:srgbClr val="666666"/>
                </a:solidFill>
                <a:latin typeface="Oswald"/>
                <a:ea typeface="Oswald"/>
              </a:rPr>
              <a:t>It can be concluded that in Argentina there is an indirect relation between metric tons of CO2 emissions and </a:t>
            </a:r>
            <a:r>
              <a:rPr lang="en-US" sz="4600" b="1" dirty="0">
                <a:solidFill>
                  <a:srgbClr val="666666"/>
                </a:solidFill>
                <a:latin typeface="Oswald"/>
                <a:ea typeface="Oswald"/>
              </a:rPr>
              <a:t>total labor force participation rate</a:t>
            </a:r>
            <a:endParaRPr sz="4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abc</cp:lastModifiedBy>
  <cp:revision>5</cp:revision>
  <dcterms:modified xsi:type="dcterms:W3CDTF">2022-05-16T04:32:20Z</dcterms:modified>
</cp:coreProperties>
</file>