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79" r:id="rId1"/>
  </p:sldMasterIdLst>
  <p:notesMasterIdLst>
    <p:notesMasterId r:id="rId30"/>
  </p:notesMasterIdLst>
  <p:sldIdLst>
    <p:sldId id="291" r:id="rId2"/>
    <p:sldId id="292" r:id="rId3"/>
    <p:sldId id="300" r:id="rId4"/>
    <p:sldId id="301" r:id="rId5"/>
    <p:sldId id="295" r:id="rId6"/>
    <p:sldId id="296" r:id="rId7"/>
    <p:sldId id="297" r:id="rId8"/>
    <p:sldId id="298" r:id="rId9"/>
    <p:sldId id="260" r:id="rId10"/>
    <p:sldId id="264" r:id="rId11"/>
    <p:sldId id="283" r:id="rId12"/>
    <p:sldId id="281" r:id="rId13"/>
    <p:sldId id="282" r:id="rId14"/>
    <p:sldId id="284" r:id="rId15"/>
    <p:sldId id="285" r:id="rId16"/>
    <p:sldId id="286" r:id="rId17"/>
    <p:sldId id="287" r:id="rId18"/>
    <p:sldId id="288" r:id="rId19"/>
    <p:sldId id="267" r:id="rId20"/>
    <p:sldId id="268" r:id="rId21"/>
    <p:sldId id="273" r:id="rId22"/>
    <p:sldId id="265" r:id="rId23"/>
    <p:sldId id="275" r:id="rId24"/>
    <p:sldId id="277" r:id="rId25"/>
    <p:sldId id="278" r:id="rId26"/>
    <p:sldId id="289" r:id="rId27"/>
    <p:sldId id="299" r:id="rId28"/>
    <p:sldId id="279" r:id="rId2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97"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0:45:54.752"/>
    </inkml:context>
    <inkml:brush xml:id="br0">
      <inkml:brushProperty name="width" value="0.035" units="cm"/>
      <inkml:brushProperty name="height" value="0.035" units="cm"/>
      <inkml:brushProperty name="color" value="#FFFFFF"/>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48D28B3-42E7-4313-B97D-8D7B5BBB7B4B}" type="datetimeFigureOut">
              <a:rPr lang="en-US" smtClean="0"/>
              <a:t>8/23/2024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5772D54-A2D5-4494-9C18-4E24A89887BA}" type="slidenum">
              <a:rPr lang="en-US" smtClean="0"/>
              <a:t>‹#›</a:t>
            </a:fld>
            <a:endParaRPr lang="en-US"/>
          </a:p>
        </p:txBody>
      </p:sp>
    </p:spTree>
    <p:extLst>
      <p:ext uri="{BB962C8B-B14F-4D97-AF65-F5344CB8AC3E}">
        <p14:creationId xmlns:p14="http://schemas.microsoft.com/office/powerpoint/2010/main" val="4002724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D4EC02-16E0-4190-997B-21DC3F586D86}" type="datetime1">
              <a:rPr lang="en-US" smtClean="0"/>
              <a:t>8/23/2024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3E216F-C634-4A0A-B0B7-8F88EEA99DB0}" type="datetime1">
              <a:rPr lang="en-US" smtClean="0"/>
              <a:t>8/23/2024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40435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B6E1C-9298-4498-922E-377C38CFF3BE}" type="datetime1">
              <a:rPr lang="en-US" smtClean="0"/>
              <a:t>8/23/2024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365249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9339" y="144721"/>
            <a:ext cx="11153321" cy="6959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E098B2A-65B7-4E34-9E63-E2C616D5CF61}" type="datetime1">
              <a:rPr lang="en-US" smtClean="0"/>
              <a:t>8/23/2024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38100">
              <a:lnSpc>
                <a:spcPts val="1240"/>
              </a:lnSpc>
            </a:pPr>
            <a:fld id="{81D60167-4931-47E6-BA6A-407CBD079E47}" type="slidenum">
              <a:rPr dirty="0"/>
              <a:t>‹#›</a:t>
            </a:fld>
            <a:endParaRPr dirty="0"/>
          </a:p>
        </p:txBody>
      </p:sp>
    </p:spTree>
    <p:extLst>
      <p:ext uri="{BB962C8B-B14F-4D97-AF65-F5344CB8AC3E}">
        <p14:creationId xmlns:p14="http://schemas.microsoft.com/office/powerpoint/2010/main" val="84520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A7D67-1C6C-4DD7-9D07-0B9E49A990C5}" type="datetime1">
              <a:rPr lang="en-US" smtClean="0"/>
              <a:t>8/23/2024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2201964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07DC80-9A8C-4546-BB54-CFEB5B79F0C2}" type="datetime1">
              <a:rPr lang="en-US" smtClean="0"/>
              <a:t>8/23/2024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13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C18F8C-81FE-4D1E-AA57-1B588D3592A7}" type="datetime1">
              <a:rPr lang="en-US" smtClean="0"/>
              <a:t>8/23/2024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4004283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23D1D-5929-47BD-8E2F-D60495ED0FF4}" type="datetime1">
              <a:rPr lang="en-US" smtClean="0"/>
              <a:t>8/23/2024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1274409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1BC9B5-FD20-4C69-B61B-AEEE39C90374}" type="datetime1">
              <a:rPr lang="en-US" smtClean="0"/>
              <a:t>8/23/2024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114050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FEAE6F-A935-415E-9203-3758ABE9A088}" type="datetime1">
              <a:rPr lang="en-US" smtClean="0"/>
              <a:t>8/23/2024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3662663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C59144-549B-4A4B-BE2D-8BAD4840F147}" type="datetime1">
              <a:rPr lang="en-US" smtClean="0"/>
              <a:t>8/23/2024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290619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84D4AE-C349-4F4E-86CA-64AE72974914}" type="datetime1">
              <a:rPr lang="en-US" smtClean="0"/>
              <a:t>8/23/2024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85562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54168A-3B59-4E98-AC8F-3093C65F394B}" type="datetime1">
              <a:rPr lang="en-US" smtClean="0"/>
              <a:t>8/23/2024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a:lnSpc>
                <a:spcPts val="1240"/>
              </a:lnSpc>
            </a:pPr>
            <a:fld id="{81D60167-4931-47E6-BA6A-407CBD079E47}"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91446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xplodingtopics.com/blog/number-of-iot-devic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doi.org/10.5281/zenodo.4743746"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137905" y="3839874"/>
            <a:ext cx="7913142" cy="2675091"/>
          </a:xfrm>
          <a:prstGeom prst="rect">
            <a:avLst/>
          </a:prstGeom>
        </p:spPr>
        <p:txBody>
          <a:bodyPr vert="horz" wrap="square" lIns="0" tIns="15240" rIns="0" bIns="0" rtlCol="0">
            <a:spAutoFit/>
          </a:bodyPr>
          <a:lstStyle/>
          <a:p>
            <a:pPr marL="2540" algn="ctr">
              <a:lnSpc>
                <a:spcPct val="100000"/>
              </a:lnSpc>
              <a:spcBef>
                <a:spcPts val="120"/>
              </a:spcBef>
            </a:pPr>
            <a:r>
              <a:rPr lang="en-IN" sz="2400" spc="-5" dirty="0">
                <a:solidFill>
                  <a:srgbClr val="002060"/>
                </a:solidFill>
                <a:latin typeface="Calibri"/>
                <a:cs typeface="Calibri"/>
              </a:rPr>
              <a:t>Big Data and Cyber Fraud Analysis </a:t>
            </a:r>
            <a:r>
              <a:rPr sz="2400" spc="-5" dirty="0">
                <a:solidFill>
                  <a:srgbClr val="002060"/>
                </a:solidFill>
                <a:latin typeface="Calibri"/>
                <a:cs typeface="Calibri"/>
              </a:rPr>
              <a:t>P</a:t>
            </a:r>
            <a:r>
              <a:rPr lang="en-IN" sz="2400" spc="-5" dirty="0" err="1">
                <a:solidFill>
                  <a:srgbClr val="002060"/>
                </a:solidFill>
                <a:latin typeface="Calibri"/>
                <a:cs typeface="Calibri"/>
              </a:rPr>
              <a:t>roject</a:t>
            </a:r>
            <a:endParaRPr lang="en-IN" sz="2400" spc="-5" dirty="0">
              <a:solidFill>
                <a:srgbClr val="002060"/>
              </a:solidFill>
              <a:latin typeface="Calibri"/>
              <a:cs typeface="Calibri"/>
            </a:endParaRPr>
          </a:p>
          <a:p>
            <a:pPr marL="2540" algn="ctr">
              <a:lnSpc>
                <a:spcPct val="100000"/>
              </a:lnSpc>
              <a:spcBef>
                <a:spcPts val="120"/>
              </a:spcBef>
            </a:pPr>
            <a:r>
              <a:rPr sz="3600" spc="-25" dirty="0">
                <a:solidFill>
                  <a:srgbClr val="002060"/>
                </a:solidFill>
                <a:latin typeface="Calibri"/>
                <a:cs typeface="Calibri"/>
              </a:rPr>
              <a:t> </a:t>
            </a:r>
            <a:endParaRPr sz="3600" dirty="0">
              <a:latin typeface="Calibri"/>
              <a:cs typeface="Calibri"/>
            </a:endParaRPr>
          </a:p>
          <a:p>
            <a:pPr>
              <a:lnSpc>
                <a:spcPct val="100000"/>
              </a:lnSpc>
              <a:spcBef>
                <a:spcPts val="5"/>
              </a:spcBef>
            </a:pPr>
            <a:endParaRPr sz="3600" dirty="0">
              <a:latin typeface="Calibri"/>
              <a:cs typeface="Calibri"/>
            </a:endParaRPr>
          </a:p>
          <a:p>
            <a:pPr>
              <a:lnSpc>
                <a:spcPct val="100000"/>
              </a:lnSpc>
              <a:spcBef>
                <a:spcPts val="5"/>
              </a:spcBef>
            </a:pPr>
            <a:endParaRPr sz="4000" dirty="0">
              <a:latin typeface="Calibri"/>
              <a:cs typeface="Calibri"/>
            </a:endParaRPr>
          </a:p>
          <a:p>
            <a:pPr marL="1905" algn="ctr">
              <a:lnSpc>
                <a:spcPct val="100000"/>
              </a:lnSpc>
            </a:pPr>
            <a:endParaRPr sz="3600" dirty="0">
              <a:latin typeface="Calibri"/>
              <a:cs typeface="Calibri"/>
            </a:endParaRPr>
          </a:p>
        </p:txBody>
      </p:sp>
      <p:sp>
        <p:nvSpPr>
          <p:cNvPr id="5" name="object 5"/>
          <p:cNvSpPr txBox="1"/>
          <p:nvPr/>
        </p:nvSpPr>
        <p:spPr>
          <a:xfrm>
            <a:off x="2057400" y="5166070"/>
            <a:ext cx="1270635" cy="456535"/>
          </a:xfrm>
          <a:prstGeom prst="rect">
            <a:avLst/>
          </a:prstGeom>
        </p:spPr>
        <p:txBody>
          <a:bodyPr vert="horz" wrap="square" lIns="0" tIns="12700" rIns="0" bIns="0" rtlCol="0">
            <a:spAutoFit/>
          </a:bodyPr>
          <a:lstStyle/>
          <a:p>
            <a:pPr marL="12700" marR="5080" algn="ctr">
              <a:lnSpc>
                <a:spcPct val="100000"/>
              </a:lnSpc>
              <a:spcBef>
                <a:spcPts val="100"/>
              </a:spcBef>
            </a:pPr>
            <a:r>
              <a:rPr lang="en-IN" sz="1400" spc="-5" dirty="0">
                <a:latin typeface="Calibri"/>
                <a:cs typeface="Calibri"/>
              </a:rPr>
              <a:t>ADITYA KUMAR</a:t>
            </a:r>
            <a:r>
              <a:rPr sz="1400" spc="-10" dirty="0">
                <a:latin typeface="Calibri"/>
                <a:cs typeface="Calibri"/>
              </a:rPr>
              <a:t> </a:t>
            </a:r>
            <a:r>
              <a:rPr sz="1400" spc="-5" dirty="0">
                <a:latin typeface="Calibri"/>
                <a:cs typeface="Calibri"/>
              </a:rPr>
              <a:t> </a:t>
            </a:r>
            <a:endParaRPr lang="en-IN" sz="1400" spc="-5" dirty="0">
              <a:latin typeface="Calibri"/>
              <a:cs typeface="Calibri"/>
            </a:endParaRPr>
          </a:p>
          <a:p>
            <a:pPr marL="12700" marR="5080" algn="ctr">
              <a:lnSpc>
                <a:spcPct val="100000"/>
              </a:lnSpc>
              <a:spcBef>
                <a:spcPts val="100"/>
              </a:spcBef>
            </a:pPr>
            <a:r>
              <a:rPr lang="en-IN" sz="1400" spc="-5" dirty="0">
                <a:latin typeface="Calibri"/>
                <a:cs typeface="Calibri"/>
              </a:rPr>
              <a:t>2023ICS-03</a:t>
            </a:r>
            <a:endParaRPr sz="1400" dirty="0">
              <a:latin typeface="Calibri"/>
              <a:cs typeface="Calibri"/>
            </a:endParaRPr>
          </a:p>
        </p:txBody>
      </p:sp>
      <p:sp>
        <p:nvSpPr>
          <p:cNvPr id="6" name="object 6"/>
          <p:cNvSpPr txBox="1"/>
          <p:nvPr/>
        </p:nvSpPr>
        <p:spPr>
          <a:xfrm>
            <a:off x="8609749" y="5166069"/>
            <a:ext cx="1270635" cy="456535"/>
          </a:xfrm>
          <a:prstGeom prst="rect">
            <a:avLst/>
          </a:prstGeom>
        </p:spPr>
        <p:txBody>
          <a:bodyPr vert="horz" wrap="square" lIns="0" tIns="12700" rIns="0" bIns="0" rtlCol="0">
            <a:spAutoFit/>
          </a:bodyPr>
          <a:lstStyle/>
          <a:p>
            <a:pPr marL="12700" marR="5080" algn="ctr">
              <a:lnSpc>
                <a:spcPct val="100000"/>
              </a:lnSpc>
              <a:spcBef>
                <a:spcPts val="100"/>
              </a:spcBef>
            </a:pPr>
            <a:r>
              <a:rPr sz="1400" spc="-5" dirty="0">
                <a:latin typeface="Calibri"/>
                <a:cs typeface="Calibri"/>
              </a:rPr>
              <a:t>KANISHK</a:t>
            </a:r>
            <a:r>
              <a:rPr sz="1400" dirty="0">
                <a:latin typeface="Calibri"/>
                <a:cs typeface="Calibri"/>
              </a:rPr>
              <a:t>A</a:t>
            </a:r>
            <a:r>
              <a:rPr sz="1400" spc="-5" dirty="0">
                <a:latin typeface="Calibri"/>
                <a:cs typeface="Calibri"/>
              </a:rPr>
              <a:t> SINGH  </a:t>
            </a:r>
            <a:endParaRPr lang="en-IN" sz="1400" spc="-5" dirty="0">
              <a:latin typeface="Calibri"/>
              <a:cs typeface="Calibri"/>
            </a:endParaRPr>
          </a:p>
          <a:p>
            <a:pPr marL="12700" marR="5080" algn="ctr">
              <a:lnSpc>
                <a:spcPct val="100000"/>
              </a:lnSpc>
              <a:spcBef>
                <a:spcPts val="100"/>
              </a:spcBef>
            </a:pPr>
            <a:r>
              <a:rPr lang="en-IN" sz="1400" spc="-5" dirty="0">
                <a:latin typeface="Calibri"/>
                <a:cs typeface="Calibri"/>
              </a:rPr>
              <a:t>2023ICS-10</a:t>
            </a:r>
            <a:endParaRPr sz="1400" dirty="0">
              <a:latin typeface="Calibri"/>
              <a:cs typeface="Calibri"/>
            </a:endParaRPr>
          </a:p>
        </p:txBody>
      </p:sp>
      <p:sp>
        <p:nvSpPr>
          <p:cNvPr id="12" name="Title 11">
            <a:extLst>
              <a:ext uri="{FF2B5EF4-FFF2-40B4-BE49-F238E27FC236}">
                <a16:creationId xmlns:a16="http://schemas.microsoft.com/office/drawing/2014/main" id="{45CE3130-B67A-EDE7-170B-08A1188CEF43}"/>
              </a:ext>
            </a:extLst>
          </p:cNvPr>
          <p:cNvSpPr>
            <a:spLocks noGrp="1"/>
          </p:cNvSpPr>
          <p:nvPr>
            <p:ph type="title"/>
          </p:nvPr>
        </p:nvSpPr>
        <p:spPr>
          <a:xfrm>
            <a:off x="2946931" y="457200"/>
            <a:ext cx="6298136" cy="1908215"/>
          </a:xfrm>
        </p:spPr>
        <p:txBody>
          <a:bodyPr/>
          <a:lstStyle/>
          <a:p>
            <a:pPr algn="ctr"/>
            <a:r>
              <a:rPr lang="en-US" sz="3200" dirty="0">
                <a:effectLst/>
                <a:latin typeface="Times New Roman" panose="02020603050405020304" pitchFamily="18" charset="0"/>
                <a:ea typeface="Times New Roman" panose="02020603050405020304" pitchFamily="18" charset="0"/>
              </a:rPr>
              <a:t>Intrusion Detection System using Machine Learning Models </a:t>
            </a:r>
            <a:br>
              <a:rPr lang="en-IN" sz="3200" dirty="0">
                <a:effectLst/>
                <a:latin typeface="Times New Roman" panose="02020603050405020304" pitchFamily="18" charset="0"/>
                <a:ea typeface="Times New Roman" panose="02020603050405020304" pitchFamily="18" charset="0"/>
              </a:rPr>
            </a:br>
            <a:endParaRPr lang="en-IN" sz="6000" dirty="0"/>
          </a:p>
        </p:txBody>
      </p:sp>
      <p:sp>
        <p:nvSpPr>
          <p:cNvPr id="13" name="object 5">
            <a:extLst>
              <a:ext uri="{FF2B5EF4-FFF2-40B4-BE49-F238E27FC236}">
                <a16:creationId xmlns:a16="http://schemas.microsoft.com/office/drawing/2014/main" id="{44A2C7A4-E3F8-57D7-07AB-6BEADBF323BF}"/>
              </a:ext>
            </a:extLst>
          </p:cNvPr>
          <p:cNvSpPr txBox="1"/>
          <p:nvPr/>
        </p:nvSpPr>
        <p:spPr>
          <a:xfrm>
            <a:off x="5328049" y="5166071"/>
            <a:ext cx="1270635" cy="456535"/>
          </a:xfrm>
          <a:prstGeom prst="rect">
            <a:avLst/>
          </a:prstGeom>
        </p:spPr>
        <p:txBody>
          <a:bodyPr vert="horz" wrap="square" lIns="0" tIns="12700" rIns="0" bIns="0" rtlCol="0">
            <a:spAutoFit/>
          </a:bodyPr>
          <a:lstStyle/>
          <a:p>
            <a:pPr marL="12700" marR="5080" algn="ctr">
              <a:lnSpc>
                <a:spcPct val="100000"/>
              </a:lnSpc>
              <a:spcBef>
                <a:spcPts val="100"/>
              </a:spcBef>
            </a:pPr>
            <a:r>
              <a:rPr lang="en-IN" sz="1400" spc="-10" dirty="0">
                <a:latin typeface="Calibri"/>
                <a:cs typeface="Calibri"/>
              </a:rPr>
              <a:t>I.RAVITEJA</a:t>
            </a:r>
            <a:r>
              <a:rPr sz="1400" spc="-10" dirty="0">
                <a:latin typeface="Calibri"/>
                <a:cs typeface="Calibri"/>
              </a:rPr>
              <a:t> </a:t>
            </a:r>
            <a:r>
              <a:rPr sz="1400" spc="-5" dirty="0">
                <a:latin typeface="Calibri"/>
                <a:cs typeface="Calibri"/>
              </a:rPr>
              <a:t> </a:t>
            </a:r>
            <a:endParaRPr lang="en-IN" sz="1400" spc="-5" dirty="0">
              <a:latin typeface="Calibri"/>
              <a:cs typeface="Calibri"/>
            </a:endParaRPr>
          </a:p>
          <a:p>
            <a:pPr marL="12700" marR="5080" algn="ctr">
              <a:lnSpc>
                <a:spcPct val="100000"/>
              </a:lnSpc>
              <a:spcBef>
                <a:spcPts val="100"/>
              </a:spcBef>
            </a:pPr>
            <a:r>
              <a:rPr lang="en-IN" sz="1400" spc="-5" dirty="0">
                <a:latin typeface="Calibri"/>
                <a:cs typeface="Calibri"/>
              </a:rPr>
              <a:t>2023ICS-09</a:t>
            </a:r>
            <a:endParaRPr sz="1400" dirty="0">
              <a:latin typeface="Calibri"/>
              <a:cs typeface="Calibri"/>
            </a:endParaRPr>
          </a:p>
        </p:txBody>
      </p:sp>
      <p:sp>
        <p:nvSpPr>
          <p:cNvPr id="3" name="TextBox 2">
            <a:extLst>
              <a:ext uri="{FF2B5EF4-FFF2-40B4-BE49-F238E27FC236}">
                <a16:creationId xmlns:a16="http://schemas.microsoft.com/office/drawing/2014/main" id="{F02FA913-0D40-EE99-681A-E60D7A067729}"/>
              </a:ext>
            </a:extLst>
          </p:cNvPr>
          <p:cNvSpPr txBox="1"/>
          <p:nvPr/>
        </p:nvSpPr>
        <p:spPr>
          <a:xfrm>
            <a:off x="3047238" y="3105834"/>
            <a:ext cx="6094476" cy="646331"/>
          </a:xfrm>
          <a:prstGeom prst="rect">
            <a:avLst/>
          </a:prstGeom>
          <a:noFill/>
        </p:spPr>
        <p:txBody>
          <a:bodyPr wrap="square">
            <a:spAutoFit/>
          </a:bodyPr>
          <a:lstStyle/>
          <a:p>
            <a:pPr algn="ctr"/>
            <a:r>
              <a:rPr lang="en-US" sz="1800" b="0" i="0" dirty="0">
                <a:solidFill>
                  <a:srgbClr val="1A1919"/>
                </a:solidFill>
                <a:effectLst/>
              </a:rPr>
              <a:t>Atal Bihari Vajpayee-Indian Institute of Information Technology and Management, Gwalior</a:t>
            </a:r>
            <a:endParaRPr lang="en-IN" sz="1800" dirty="0"/>
          </a:p>
        </p:txBody>
      </p:sp>
      <p:pic>
        <p:nvPicPr>
          <p:cNvPr id="7" name="Picture 6" descr="Institute's Logo">
            <a:extLst>
              <a:ext uri="{FF2B5EF4-FFF2-40B4-BE49-F238E27FC236}">
                <a16:creationId xmlns:a16="http://schemas.microsoft.com/office/drawing/2014/main" id="{E340E5AA-A940-0336-A772-48B6EE8E0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832" y="1904227"/>
            <a:ext cx="841288" cy="117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31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7280" y="286603"/>
            <a:ext cx="10058400" cy="1450757"/>
          </a:xfrm>
        </p:spPr>
        <p:txBody>
          <a:bodyPr vert="horz" wrap="square" lIns="0" tIns="12700" rIns="0" bIns="0" rtlCol="0">
            <a:spAutoFit/>
          </a:bodyPr>
          <a:lstStyle/>
          <a:p>
            <a:r>
              <a:rPr lang="en-IN" dirty="0"/>
              <a:t>Dataset Preprocessing</a:t>
            </a:r>
          </a:p>
        </p:txBody>
      </p:sp>
      <p:sp>
        <p:nvSpPr>
          <p:cNvPr id="9" name="Content Placeholder 8">
            <a:extLst>
              <a:ext uri="{FF2B5EF4-FFF2-40B4-BE49-F238E27FC236}">
                <a16:creationId xmlns:a16="http://schemas.microsoft.com/office/drawing/2014/main" id="{7CA8368C-9087-01F2-B938-F6C68E855D90}"/>
              </a:ext>
            </a:extLst>
          </p:cNvPr>
          <p:cNvSpPr>
            <a:spLocks noGrp="1"/>
          </p:cNvSpPr>
          <p:nvPr>
            <p:ph idx="1"/>
          </p:nvPr>
        </p:nvSpPr>
        <p:spPr>
          <a:xfrm>
            <a:off x="1097280" y="1845734"/>
            <a:ext cx="10058400" cy="3716866"/>
          </a:xfrm>
        </p:spPr>
        <p:txBody>
          <a:bodyPr>
            <a:normAutofit/>
          </a:bodyPr>
          <a:lstStyle/>
          <a:p>
            <a:pPr marL="363855" indent="-351790">
              <a:lnSpc>
                <a:spcPct val="100000"/>
              </a:lnSpc>
              <a:spcBef>
                <a:spcPts val="100"/>
              </a:spcBef>
              <a:buFont typeface="Microsoft Sans Serif"/>
              <a:buChar char="●"/>
              <a:tabLst>
                <a:tab pos="363855" algn="l"/>
                <a:tab pos="364490" algn="l"/>
              </a:tabLst>
            </a:pPr>
            <a:r>
              <a:rPr lang="en-IN" sz="2000" spc="25" dirty="0">
                <a:latin typeface="Tahoma"/>
                <a:cs typeface="Tahoma"/>
              </a:rPr>
              <a:t>Total</a:t>
            </a:r>
            <a:r>
              <a:rPr lang="en-IN" sz="2000" spc="-85" dirty="0">
                <a:latin typeface="Tahoma"/>
                <a:cs typeface="Tahoma"/>
              </a:rPr>
              <a:t> </a:t>
            </a:r>
            <a:r>
              <a:rPr lang="en-IN" sz="2000" spc="55" dirty="0">
                <a:latin typeface="Tahoma"/>
                <a:cs typeface="Tahoma"/>
              </a:rPr>
              <a:t>of</a:t>
            </a:r>
            <a:r>
              <a:rPr lang="en-IN" sz="2000" spc="-80" dirty="0">
                <a:latin typeface="Tahoma"/>
                <a:cs typeface="Tahoma"/>
              </a:rPr>
              <a:t> </a:t>
            </a:r>
            <a:r>
              <a:rPr lang="en-IN" sz="2000" spc="35" dirty="0">
                <a:latin typeface="Tahoma"/>
                <a:cs typeface="Tahoma"/>
              </a:rPr>
              <a:t>23</a:t>
            </a:r>
            <a:r>
              <a:rPr lang="en-IN" sz="2000" spc="-80" dirty="0">
                <a:latin typeface="Tahoma"/>
                <a:cs typeface="Tahoma"/>
              </a:rPr>
              <a:t> </a:t>
            </a:r>
            <a:r>
              <a:rPr lang="en-IN" sz="2000" spc="40" dirty="0">
                <a:latin typeface="Tahoma"/>
                <a:cs typeface="Tahoma"/>
              </a:rPr>
              <a:t>scenarios,</a:t>
            </a:r>
            <a:r>
              <a:rPr lang="en-IN" sz="2000" spc="-85" dirty="0">
                <a:latin typeface="Tahoma"/>
                <a:cs typeface="Tahoma"/>
              </a:rPr>
              <a:t> </a:t>
            </a:r>
            <a:r>
              <a:rPr lang="en-IN" sz="2000" spc="35" dirty="0">
                <a:latin typeface="Tahoma"/>
                <a:cs typeface="Tahoma"/>
              </a:rPr>
              <a:t>20</a:t>
            </a:r>
            <a:r>
              <a:rPr lang="en-IN" sz="2000" spc="-80" dirty="0">
                <a:latin typeface="Tahoma"/>
                <a:cs typeface="Tahoma"/>
              </a:rPr>
              <a:t> </a:t>
            </a:r>
            <a:r>
              <a:rPr lang="en-IN" sz="2000" spc="50" dirty="0">
                <a:latin typeface="Tahoma"/>
                <a:cs typeface="Tahoma"/>
              </a:rPr>
              <a:t>containing</a:t>
            </a:r>
            <a:r>
              <a:rPr lang="en-IN" sz="2000" spc="-80" dirty="0">
                <a:latin typeface="Tahoma"/>
                <a:cs typeface="Tahoma"/>
              </a:rPr>
              <a:t> </a:t>
            </a:r>
            <a:r>
              <a:rPr lang="en-IN" sz="2000" spc="55" dirty="0">
                <a:latin typeface="Tahoma"/>
                <a:cs typeface="Tahoma"/>
              </a:rPr>
              <a:t>malicious</a:t>
            </a:r>
            <a:r>
              <a:rPr lang="en-IN" sz="2000" spc="-80" dirty="0">
                <a:latin typeface="Tahoma"/>
                <a:cs typeface="Tahoma"/>
              </a:rPr>
              <a:t> </a:t>
            </a:r>
            <a:r>
              <a:rPr lang="en-IN" sz="2000" spc="20" dirty="0">
                <a:latin typeface="Tahoma"/>
                <a:cs typeface="Tahoma"/>
              </a:rPr>
              <a:t>activity</a:t>
            </a:r>
            <a:r>
              <a:rPr lang="en-IN" sz="2000" spc="-85" dirty="0">
                <a:latin typeface="Tahoma"/>
                <a:cs typeface="Tahoma"/>
              </a:rPr>
              <a:t> </a:t>
            </a:r>
            <a:r>
              <a:rPr lang="en-IN" sz="2000" spc="70" dirty="0">
                <a:latin typeface="Tahoma"/>
                <a:cs typeface="Tahoma"/>
              </a:rPr>
              <a:t>and</a:t>
            </a:r>
            <a:r>
              <a:rPr lang="en-IN" sz="2000" spc="-80" dirty="0">
                <a:latin typeface="Tahoma"/>
                <a:cs typeface="Tahoma"/>
              </a:rPr>
              <a:t> </a:t>
            </a:r>
            <a:r>
              <a:rPr lang="en-IN" sz="2000" spc="40" dirty="0">
                <a:latin typeface="Tahoma"/>
                <a:cs typeface="Tahoma"/>
              </a:rPr>
              <a:t>3</a:t>
            </a:r>
            <a:r>
              <a:rPr lang="en-IN" sz="2000" spc="-80" dirty="0">
                <a:latin typeface="Tahoma"/>
                <a:cs typeface="Tahoma"/>
              </a:rPr>
              <a:t> </a:t>
            </a:r>
            <a:r>
              <a:rPr lang="en-IN" sz="2000" spc="55" dirty="0">
                <a:latin typeface="Tahoma"/>
                <a:cs typeface="Tahoma"/>
              </a:rPr>
              <a:t>completely</a:t>
            </a:r>
            <a:r>
              <a:rPr lang="en-IN" sz="2000" spc="-80" dirty="0">
                <a:latin typeface="Tahoma"/>
                <a:cs typeface="Tahoma"/>
              </a:rPr>
              <a:t> </a:t>
            </a:r>
            <a:r>
              <a:rPr lang="en-IN" sz="2000" spc="35" dirty="0">
                <a:latin typeface="Tahoma"/>
                <a:cs typeface="Tahoma"/>
              </a:rPr>
              <a:t>benign.</a:t>
            </a:r>
            <a:endParaRPr lang="en-IN" sz="2000" dirty="0">
              <a:latin typeface="Tahoma"/>
              <a:cs typeface="Tahoma"/>
            </a:endParaRPr>
          </a:p>
          <a:p>
            <a:pPr marL="363855" marR="47625" indent="-351790">
              <a:lnSpc>
                <a:spcPct val="101600"/>
              </a:lnSpc>
              <a:spcBef>
                <a:spcPts val="1950"/>
              </a:spcBef>
              <a:buFont typeface="Microsoft Sans Serif"/>
              <a:buChar char="●"/>
              <a:tabLst>
                <a:tab pos="363855" algn="l"/>
                <a:tab pos="364490" algn="l"/>
              </a:tabLst>
            </a:pPr>
            <a:r>
              <a:rPr lang="en-IN" sz="2000" spc="50" dirty="0">
                <a:latin typeface="Tahoma"/>
                <a:cs typeface="Tahoma"/>
              </a:rPr>
              <a:t>Benign</a:t>
            </a:r>
            <a:r>
              <a:rPr lang="en-IN" sz="2000" spc="-85" dirty="0">
                <a:latin typeface="Tahoma"/>
                <a:cs typeface="Tahoma"/>
              </a:rPr>
              <a:t> </a:t>
            </a:r>
            <a:r>
              <a:rPr lang="en-IN" sz="2000" spc="50" dirty="0">
                <a:latin typeface="Tahoma"/>
                <a:cs typeface="Tahoma"/>
              </a:rPr>
              <a:t>scenarios</a:t>
            </a:r>
            <a:r>
              <a:rPr lang="en-IN" sz="2000" spc="-80" dirty="0">
                <a:latin typeface="Tahoma"/>
                <a:cs typeface="Tahoma"/>
              </a:rPr>
              <a:t> </a:t>
            </a:r>
            <a:r>
              <a:rPr lang="en-IN" sz="2000" spc="55" dirty="0">
                <a:latin typeface="Tahoma"/>
                <a:cs typeface="Tahoma"/>
              </a:rPr>
              <a:t>are</a:t>
            </a:r>
            <a:r>
              <a:rPr lang="en-IN" sz="2000" spc="-85" dirty="0">
                <a:latin typeface="Tahoma"/>
                <a:cs typeface="Tahoma"/>
              </a:rPr>
              <a:t> </a:t>
            </a:r>
            <a:r>
              <a:rPr lang="en-IN" sz="2000" spc="65" dirty="0">
                <a:latin typeface="Tahoma"/>
                <a:cs typeface="Tahoma"/>
              </a:rPr>
              <a:t>Honeypot</a:t>
            </a:r>
            <a:r>
              <a:rPr lang="en-IN" sz="2000" spc="-80" dirty="0">
                <a:latin typeface="Tahoma"/>
                <a:cs typeface="Tahoma"/>
              </a:rPr>
              <a:t> </a:t>
            </a:r>
            <a:r>
              <a:rPr lang="en-IN" sz="2000" spc="55" dirty="0">
                <a:latin typeface="Tahoma"/>
                <a:cs typeface="Tahoma"/>
              </a:rPr>
              <a:t>captures</a:t>
            </a:r>
            <a:r>
              <a:rPr lang="en-IN" sz="2000" spc="-80" dirty="0">
                <a:latin typeface="Tahoma"/>
                <a:cs typeface="Tahoma"/>
              </a:rPr>
              <a:t> </a:t>
            </a:r>
            <a:r>
              <a:rPr lang="en-IN" sz="2000" spc="55" dirty="0">
                <a:latin typeface="Tahoma"/>
                <a:cs typeface="Tahoma"/>
              </a:rPr>
              <a:t>of</a:t>
            </a:r>
            <a:r>
              <a:rPr lang="en-IN" sz="2000" spc="-85" dirty="0">
                <a:latin typeface="Tahoma"/>
                <a:cs typeface="Tahoma"/>
              </a:rPr>
              <a:t> </a:t>
            </a:r>
            <a:r>
              <a:rPr lang="en-IN" sz="2000" spc="40" dirty="0">
                <a:latin typeface="Tahoma"/>
                <a:cs typeface="Tahoma"/>
              </a:rPr>
              <a:t>devices</a:t>
            </a:r>
            <a:r>
              <a:rPr lang="en-IN" sz="2000" spc="-80" dirty="0">
                <a:latin typeface="Tahoma"/>
                <a:cs typeface="Tahoma"/>
              </a:rPr>
              <a:t> </a:t>
            </a:r>
            <a:r>
              <a:rPr lang="en-IN" sz="2000" spc="55" dirty="0">
                <a:latin typeface="Tahoma"/>
                <a:cs typeface="Tahoma"/>
              </a:rPr>
              <a:t>such</a:t>
            </a:r>
            <a:r>
              <a:rPr lang="en-IN" sz="2000" spc="-80" dirty="0">
                <a:latin typeface="Tahoma"/>
                <a:cs typeface="Tahoma"/>
              </a:rPr>
              <a:t> </a:t>
            </a:r>
            <a:r>
              <a:rPr lang="en-IN" sz="2000" spc="45" dirty="0">
                <a:latin typeface="Tahoma"/>
                <a:cs typeface="Tahoma"/>
              </a:rPr>
              <a:t>as</a:t>
            </a:r>
            <a:r>
              <a:rPr lang="en-IN" sz="2000" spc="-85" dirty="0">
                <a:latin typeface="Tahoma"/>
                <a:cs typeface="Tahoma"/>
              </a:rPr>
              <a:t> </a:t>
            </a:r>
            <a:r>
              <a:rPr lang="en-IN" sz="2000" spc="45" dirty="0" err="1">
                <a:latin typeface="Tahoma"/>
                <a:cs typeface="Tahoma"/>
              </a:rPr>
              <a:t>Somfy</a:t>
            </a:r>
            <a:r>
              <a:rPr lang="en-IN" sz="2000" spc="-80" dirty="0">
                <a:latin typeface="Tahoma"/>
                <a:cs typeface="Tahoma"/>
              </a:rPr>
              <a:t> </a:t>
            </a:r>
            <a:r>
              <a:rPr lang="en-IN" sz="2000" spc="80" dirty="0">
                <a:latin typeface="Tahoma"/>
                <a:cs typeface="Tahoma"/>
              </a:rPr>
              <a:t>Door</a:t>
            </a:r>
            <a:r>
              <a:rPr lang="en-IN" sz="2000" spc="-85" dirty="0">
                <a:latin typeface="Tahoma"/>
                <a:cs typeface="Tahoma"/>
              </a:rPr>
              <a:t> </a:t>
            </a:r>
            <a:r>
              <a:rPr lang="en-IN" sz="2000" spc="20" dirty="0">
                <a:latin typeface="Tahoma"/>
                <a:cs typeface="Tahoma"/>
              </a:rPr>
              <a:t>Lock,</a:t>
            </a:r>
            <a:r>
              <a:rPr lang="en-IN" sz="2000" spc="-80" dirty="0">
                <a:latin typeface="Tahoma"/>
                <a:cs typeface="Tahoma"/>
              </a:rPr>
              <a:t> </a:t>
            </a:r>
            <a:r>
              <a:rPr lang="en-IN" sz="2000" spc="55" dirty="0">
                <a:latin typeface="Tahoma"/>
                <a:cs typeface="Tahoma"/>
              </a:rPr>
              <a:t>Philips</a:t>
            </a:r>
            <a:r>
              <a:rPr lang="en-IN" sz="2000" spc="-80" dirty="0">
                <a:latin typeface="Tahoma"/>
                <a:cs typeface="Tahoma"/>
              </a:rPr>
              <a:t> </a:t>
            </a:r>
            <a:r>
              <a:rPr lang="en-IN" sz="2000" spc="30" dirty="0">
                <a:latin typeface="Tahoma"/>
                <a:cs typeface="Tahoma"/>
              </a:rPr>
              <a:t>HUE,</a:t>
            </a:r>
            <a:r>
              <a:rPr lang="en-IN" sz="2000" spc="-85" dirty="0">
                <a:latin typeface="Tahoma"/>
                <a:cs typeface="Tahoma"/>
              </a:rPr>
              <a:t> </a:t>
            </a:r>
            <a:r>
              <a:rPr lang="en-IN" sz="2000" spc="70" dirty="0">
                <a:latin typeface="Tahoma"/>
                <a:cs typeface="Tahoma"/>
              </a:rPr>
              <a:t>and</a:t>
            </a:r>
            <a:r>
              <a:rPr lang="en-IN" sz="2000" spc="-80" dirty="0">
                <a:latin typeface="Tahoma"/>
                <a:cs typeface="Tahoma"/>
              </a:rPr>
              <a:t> </a:t>
            </a:r>
            <a:r>
              <a:rPr lang="en-IN" sz="2000" spc="70" dirty="0">
                <a:latin typeface="Tahoma"/>
                <a:cs typeface="Tahoma"/>
              </a:rPr>
              <a:t>Amazon </a:t>
            </a:r>
            <a:r>
              <a:rPr lang="en-IN" sz="2000" spc="-484" dirty="0">
                <a:latin typeface="Tahoma"/>
                <a:cs typeface="Tahoma"/>
              </a:rPr>
              <a:t> </a:t>
            </a:r>
            <a:r>
              <a:rPr lang="en-IN" sz="2000" spc="20" dirty="0">
                <a:latin typeface="Tahoma"/>
                <a:cs typeface="Tahoma"/>
              </a:rPr>
              <a:t>Echo while the malicious activity was captured by running malwares on IoT devices.</a:t>
            </a:r>
          </a:p>
          <a:p>
            <a:pPr marL="363855" marR="47625" indent="-351790">
              <a:lnSpc>
                <a:spcPct val="101600"/>
              </a:lnSpc>
              <a:spcBef>
                <a:spcPts val="1950"/>
              </a:spcBef>
              <a:buFont typeface="Microsoft Sans Serif"/>
              <a:buChar char="●"/>
              <a:tabLst>
                <a:tab pos="363855" algn="l"/>
                <a:tab pos="364490" algn="l"/>
              </a:tabLst>
            </a:pPr>
            <a:r>
              <a:rPr lang="en-IN" spc="20" dirty="0">
                <a:latin typeface="Tahoma"/>
                <a:cs typeface="Tahoma"/>
              </a:rPr>
              <a:t>The total number of features in our combined dataset were 22 which were later sized down to 9.</a:t>
            </a:r>
            <a:endParaRPr lang="en-IN" sz="2000" dirty="0">
              <a:latin typeface="Tahoma"/>
              <a:cs typeface="Tahoma"/>
            </a:endParaRPr>
          </a:p>
        </p:txBody>
      </p:sp>
      <p:sp>
        <p:nvSpPr>
          <p:cNvPr id="6" name="object 6"/>
          <p:cNvSpPr txBox="1">
            <a:spLocks noGrp="1"/>
          </p:cNvSpPr>
          <p:nvPr>
            <p:ph type="sldNum" sz="quarter" idx="12"/>
          </p:nvPr>
        </p:nvSpPr>
        <p:spPr>
          <a:xfrm>
            <a:off x="9900458" y="6459785"/>
            <a:ext cx="1312025" cy="365125"/>
          </a:xfrm>
        </p:spPr>
        <p:txBody>
          <a:bodyPr vert="horz" wrap="square" lIns="0" tIns="0" rIns="0" bIns="0" rtlCol="0">
            <a:spAutoFit/>
          </a:bodyPr>
          <a:lstStyle/>
          <a:p>
            <a:fld id="{81D60167-4931-47E6-BA6A-407CBD079E47}" type="slidenum">
              <a:rPr lang="en-IN" dirty="0"/>
              <a:pPr/>
              <a:t>10</a:t>
            </a:fld>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A92F-4A2F-B02A-FFFD-CA0049E6EEB1}"/>
              </a:ext>
            </a:extLst>
          </p:cNvPr>
          <p:cNvSpPr>
            <a:spLocks noGrp="1"/>
          </p:cNvSpPr>
          <p:nvPr>
            <p:ph type="title"/>
          </p:nvPr>
        </p:nvSpPr>
        <p:spPr/>
        <p:txBody>
          <a:bodyPr/>
          <a:lstStyle/>
          <a:p>
            <a:r>
              <a:rPr lang="en-IN" dirty="0"/>
              <a:t>Snapshot of an Instance</a:t>
            </a:r>
            <a:endParaRPr lang="en-US" dirty="0"/>
          </a:p>
        </p:txBody>
      </p:sp>
      <p:pic>
        <p:nvPicPr>
          <p:cNvPr id="5" name="Content Placeholder 4">
            <a:extLst>
              <a:ext uri="{FF2B5EF4-FFF2-40B4-BE49-F238E27FC236}">
                <a16:creationId xmlns:a16="http://schemas.microsoft.com/office/drawing/2014/main" id="{C847F050-71A7-63F1-1ED7-3E2039519190}"/>
              </a:ext>
            </a:extLst>
          </p:cNvPr>
          <p:cNvPicPr>
            <a:picLocks noGrp="1" noChangeAspect="1"/>
          </p:cNvPicPr>
          <p:nvPr>
            <p:ph idx="1"/>
          </p:nvPr>
        </p:nvPicPr>
        <p:blipFill>
          <a:blip r:embed="rId2"/>
          <a:stretch>
            <a:fillRect/>
          </a:stretch>
        </p:blipFill>
        <p:spPr>
          <a:xfrm>
            <a:off x="4419600" y="1846263"/>
            <a:ext cx="3095733" cy="4482273"/>
          </a:xfrm>
        </p:spPr>
      </p:pic>
      <p:sp>
        <p:nvSpPr>
          <p:cNvPr id="6" name="Slide Number Placeholder 5">
            <a:extLst>
              <a:ext uri="{FF2B5EF4-FFF2-40B4-BE49-F238E27FC236}">
                <a16:creationId xmlns:a16="http://schemas.microsoft.com/office/drawing/2014/main" id="{DDFE9DD6-DD4A-AE96-16BC-23853A022965}"/>
              </a:ext>
            </a:extLst>
          </p:cNvPr>
          <p:cNvSpPr>
            <a:spLocks noGrp="1"/>
          </p:cNvSpPr>
          <p:nvPr>
            <p:ph type="sldNum" sz="quarter" idx="12"/>
          </p:nvPr>
        </p:nvSpPr>
        <p:spPr/>
        <p:txBody>
          <a:bodyPr/>
          <a:lstStyle/>
          <a:p>
            <a:pPr marL="38100">
              <a:lnSpc>
                <a:spcPts val="1240"/>
              </a:lnSpc>
            </a:pPr>
            <a:fld id="{81D60167-4931-47E6-BA6A-407CBD079E47}" type="slidenum">
              <a:rPr lang="en-IN" smtClean="0"/>
              <a:t>11</a:t>
            </a:fld>
            <a:endParaRPr lang="en-IN" dirty="0"/>
          </a:p>
        </p:txBody>
      </p:sp>
    </p:spTree>
    <p:extLst>
      <p:ext uri="{BB962C8B-B14F-4D97-AF65-F5344CB8AC3E}">
        <p14:creationId xmlns:p14="http://schemas.microsoft.com/office/powerpoint/2010/main" val="220373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53E3224-2FAE-927B-DD72-2569BF04AD7D}"/>
              </a:ext>
            </a:extLst>
          </p:cNvPr>
          <p:cNvPicPr>
            <a:picLocks noChangeAspect="1"/>
          </p:cNvPicPr>
          <p:nvPr/>
        </p:nvPicPr>
        <p:blipFill>
          <a:blip r:embed="rId2"/>
          <a:stretch>
            <a:fillRect/>
          </a:stretch>
        </p:blipFill>
        <p:spPr>
          <a:xfrm>
            <a:off x="2934082" y="0"/>
            <a:ext cx="5831981" cy="6324600"/>
          </a:xfrm>
          <a:prstGeom prst="rect">
            <a:avLst/>
          </a:prstGeom>
        </p:spPr>
      </p:pic>
      <p:sp>
        <p:nvSpPr>
          <p:cNvPr id="2" name="Slide Number Placeholder 1">
            <a:extLst>
              <a:ext uri="{FF2B5EF4-FFF2-40B4-BE49-F238E27FC236}">
                <a16:creationId xmlns:a16="http://schemas.microsoft.com/office/drawing/2014/main" id="{C109B06A-6DD0-958B-5A4B-D4EC3F1BF62F}"/>
              </a:ext>
            </a:extLst>
          </p:cNvPr>
          <p:cNvSpPr>
            <a:spLocks noGrp="1"/>
          </p:cNvSpPr>
          <p:nvPr>
            <p:ph type="sldNum" sz="quarter" idx="12"/>
          </p:nvPr>
        </p:nvSpPr>
        <p:spPr/>
        <p:txBody>
          <a:bodyPr/>
          <a:lstStyle/>
          <a:p>
            <a:pPr marL="38100">
              <a:lnSpc>
                <a:spcPts val="1240"/>
              </a:lnSpc>
            </a:pPr>
            <a:fld id="{81D60167-4931-47E6-BA6A-407CBD079E47}" type="slidenum">
              <a:rPr lang="en-IN" smtClean="0"/>
              <a:t>12</a:t>
            </a:fld>
            <a:endParaRPr lang="en-IN" dirty="0"/>
          </a:p>
        </p:txBody>
      </p:sp>
    </p:spTree>
    <p:extLst>
      <p:ext uri="{BB962C8B-B14F-4D97-AF65-F5344CB8AC3E}">
        <p14:creationId xmlns:p14="http://schemas.microsoft.com/office/powerpoint/2010/main" val="755891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E479-D7B4-AC5F-ACA6-C64566EBCC09}"/>
              </a:ext>
            </a:extLst>
          </p:cNvPr>
          <p:cNvSpPr>
            <a:spLocks noGrp="1"/>
          </p:cNvSpPr>
          <p:nvPr>
            <p:ph type="title"/>
          </p:nvPr>
        </p:nvSpPr>
        <p:spPr>
          <a:xfrm>
            <a:off x="1097280" y="286603"/>
            <a:ext cx="10058400" cy="1450757"/>
          </a:xfrm>
        </p:spPr>
        <p:txBody>
          <a:bodyPr>
            <a:normAutofit/>
          </a:bodyPr>
          <a:lstStyle/>
          <a:p>
            <a:r>
              <a:rPr lang="en-IN" dirty="0"/>
              <a:t>Relative Distribution of Labels in Dataset</a:t>
            </a:r>
          </a:p>
        </p:txBody>
      </p:sp>
      <p:pic>
        <p:nvPicPr>
          <p:cNvPr id="1030" name="Picture 6">
            <a:extLst>
              <a:ext uri="{FF2B5EF4-FFF2-40B4-BE49-F238E27FC236}">
                <a16:creationId xmlns:a16="http://schemas.microsoft.com/office/drawing/2014/main" id="{B66C9C8D-68FA-D815-C022-096F47DC44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57675" y="2286000"/>
            <a:ext cx="3676650" cy="3314700"/>
          </a:xfr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659FB80-9D0B-4869-593E-8CA4D6900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6000"/>
            <a:ext cx="367665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AE7D001-B92C-6849-7FAD-57D44AD4B6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5350" y="2286000"/>
            <a:ext cx="3676650" cy="33147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2640CB6-F57C-5A84-8C83-E1746B65EB0C}"/>
              </a:ext>
            </a:extLst>
          </p:cNvPr>
          <p:cNvSpPr>
            <a:spLocks noGrp="1"/>
          </p:cNvSpPr>
          <p:nvPr>
            <p:ph type="sldNum" sz="quarter" idx="12"/>
          </p:nvPr>
        </p:nvSpPr>
        <p:spPr/>
        <p:txBody>
          <a:bodyPr/>
          <a:lstStyle/>
          <a:p>
            <a:pPr marL="38100">
              <a:lnSpc>
                <a:spcPts val="1240"/>
              </a:lnSpc>
            </a:pPr>
            <a:fld id="{81D60167-4931-47E6-BA6A-407CBD079E47}" type="slidenum">
              <a:rPr lang="en-IN" smtClean="0"/>
              <a:t>13</a:t>
            </a:fld>
            <a:endParaRPr lang="en-IN" dirty="0"/>
          </a:p>
        </p:txBody>
      </p:sp>
    </p:spTree>
    <p:extLst>
      <p:ext uri="{BB962C8B-B14F-4D97-AF65-F5344CB8AC3E}">
        <p14:creationId xmlns:p14="http://schemas.microsoft.com/office/powerpoint/2010/main" val="1561631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B0519BB8-5A72-83E3-42E2-70BA56F090D2}"/>
              </a:ext>
            </a:extLst>
          </p:cNvPr>
          <p:cNvSpPr>
            <a:spLocks noGrp="1"/>
          </p:cNvSpPr>
          <p:nvPr>
            <p:ph type="sldNum" sz="quarter" idx="12"/>
          </p:nvPr>
        </p:nvSpPr>
        <p:spPr/>
        <p:txBody>
          <a:bodyPr/>
          <a:lstStyle/>
          <a:p>
            <a:pPr marL="38100">
              <a:lnSpc>
                <a:spcPts val="1240"/>
              </a:lnSpc>
            </a:pPr>
            <a:fld id="{81D60167-4931-47E6-BA6A-407CBD079E47}" type="slidenum">
              <a:rPr lang="en-IN" smtClean="0">
                <a:solidFill>
                  <a:schemeClr val="tx1"/>
                </a:solidFill>
              </a:rPr>
              <a:t>14</a:t>
            </a:fld>
            <a:endParaRPr lang="en-IN" dirty="0">
              <a:solidFill>
                <a:schemeClr val="tx1"/>
              </a:solidFill>
            </a:endParaRPr>
          </a:p>
        </p:txBody>
      </p:sp>
      <p:pic>
        <p:nvPicPr>
          <p:cNvPr id="5" name="Content Placeholder 4">
            <a:extLst>
              <a:ext uri="{FF2B5EF4-FFF2-40B4-BE49-F238E27FC236}">
                <a16:creationId xmlns:a16="http://schemas.microsoft.com/office/drawing/2014/main" id="{395F2649-D242-2026-7B2E-A85597C15D39}"/>
              </a:ext>
            </a:extLst>
          </p:cNvPr>
          <p:cNvPicPr>
            <a:picLocks noGrp="1" noChangeAspect="1"/>
          </p:cNvPicPr>
          <p:nvPr>
            <p:ph idx="4294967295"/>
          </p:nvPr>
        </p:nvPicPr>
        <p:blipFill>
          <a:blip r:embed="rId2"/>
          <a:stretch>
            <a:fillRect/>
          </a:stretch>
        </p:blipFill>
        <p:spPr>
          <a:xfrm>
            <a:off x="1371600" y="1555"/>
            <a:ext cx="3482975" cy="6905625"/>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650414C-D0A8-F175-F288-C8B07CF73BE0}"/>
                  </a:ext>
                </a:extLst>
              </p14:cNvPr>
              <p14:cNvContentPartPr/>
              <p14:nvPr/>
            </p14:nvContentPartPr>
            <p14:xfrm>
              <a:off x="1240832" y="2556294"/>
              <a:ext cx="360" cy="360"/>
            </p14:xfrm>
          </p:contentPart>
        </mc:Choice>
        <mc:Fallback xmlns="">
          <p:pic>
            <p:nvPicPr>
              <p:cNvPr id="6" name="Ink 5">
                <a:extLst>
                  <a:ext uri="{FF2B5EF4-FFF2-40B4-BE49-F238E27FC236}">
                    <a16:creationId xmlns:a16="http://schemas.microsoft.com/office/drawing/2014/main" id="{D650414C-D0A8-F175-F288-C8B07CF73BE0}"/>
                  </a:ext>
                </a:extLst>
              </p:cNvPr>
              <p:cNvPicPr/>
              <p:nvPr/>
            </p:nvPicPr>
            <p:blipFill>
              <a:blip r:embed="rId4"/>
              <a:stretch>
                <a:fillRect/>
              </a:stretch>
            </p:blipFill>
            <p:spPr>
              <a:xfrm>
                <a:off x="1234712" y="2550174"/>
                <a:ext cx="12600" cy="12600"/>
              </a:xfrm>
              <a:prstGeom prst="rect">
                <a:avLst/>
              </a:prstGeom>
            </p:spPr>
          </p:pic>
        </mc:Fallback>
      </mc:AlternateContent>
      <p:pic>
        <p:nvPicPr>
          <p:cNvPr id="14" name="Picture 13">
            <a:extLst>
              <a:ext uri="{FF2B5EF4-FFF2-40B4-BE49-F238E27FC236}">
                <a16:creationId xmlns:a16="http://schemas.microsoft.com/office/drawing/2014/main" id="{2840765F-1AD9-2396-7586-87239C269315}"/>
              </a:ext>
            </a:extLst>
          </p:cNvPr>
          <p:cNvPicPr>
            <a:picLocks noChangeAspect="1"/>
          </p:cNvPicPr>
          <p:nvPr/>
        </p:nvPicPr>
        <p:blipFill>
          <a:blip r:embed="rId5"/>
          <a:stretch>
            <a:fillRect/>
          </a:stretch>
        </p:blipFill>
        <p:spPr>
          <a:xfrm>
            <a:off x="6248400" y="762000"/>
            <a:ext cx="3899296" cy="3985469"/>
          </a:xfrm>
          <a:prstGeom prst="rect">
            <a:avLst/>
          </a:prstGeom>
        </p:spPr>
      </p:pic>
    </p:spTree>
    <p:extLst>
      <p:ext uri="{BB962C8B-B14F-4D97-AF65-F5344CB8AC3E}">
        <p14:creationId xmlns:p14="http://schemas.microsoft.com/office/powerpoint/2010/main" val="2772834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3F86D-AC17-BFB5-BC49-33DE736E6191}"/>
              </a:ext>
            </a:extLst>
          </p:cNvPr>
          <p:cNvPicPr>
            <a:picLocks noChangeAspect="1"/>
          </p:cNvPicPr>
          <p:nvPr/>
        </p:nvPicPr>
        <p:blipFill>
          <a:blip r:embed="rId2"/>
          <a:stretch>
            <a:fillRect/>
          </a:stretch>
        </p:blipFill>
        <p:spPr>
          <a:xfrm>
            <a:off x="76200" y="-17106"/>
            <a:ext cx="2863391" cy="6172200"/>
          </a:xfrm>
          <a:prstGeom prst="rect">
            <a:avLst/>
          </a:prstGeom>
        </p:spPr>
      </p:pic>
      <p:pic>
        <p:nvPicPr>
          <p:cNvPr id="9" name="Picture 8">
            <a:extLst>
              <a:ext uri="{FF2B5EF4-FFF2-40B4-BE49-F238E27FC236}">
                <a16:creationId xmlns:a16="http://schemas.microsoft.com/office/drawing/2014/main" id="{393215DA-F9E1-7083-BB42-C7450F4992F6}"/>
              </a:ext>
            </a:extLst>
          </p:cNvPr>
          <p:cNvPicPr>
            <a:picLocks noChangeAspect="1"/>
          </p:cNvPicPr>
          <p:nvPr/>
        </p:nvPicPr>
        <p:blipFill>
          <a:blip r:embed="rId3"/>
          <a:stretch>
            <a:fillRect/>
          </a:stretch>
        </p:blipFill>
        <p:spPr>
          <a:xfrm>
            <a:off x="3625390" y="990599"/>
            <a:ext cx="3994609" cy="3065631"/>
          </a:xfrm>
          <a:prstGeom prst="rect">
            <a:avLst/>
          </a:prstGeom>
        </p:spPr>
      </p:pic>
      <p:pic>
        <p:nvPicPr>
          <p:cNvPr id="11" name="Picture 10">
            <a:extLst>
              <a:ext uri="{FF2B5EF4-FFF2-40B4-BE49-F238E27FC236}">
                <a16:creationId xmlns:a16="http://schemas.microsoft.com/office/drawing/2014/main" id="{4307F948-C213-2695-C3DA-A7C0A6503993}"/>
              </a:ext>
            </a:extLst>
          </p:cNvPr>
          <p:cNvPicPr>
            <a:picLocks noChangeAspect="1"/>
          </p:cNvPicPr>
          <p:nvPr/>
        </p:nvPicPr>
        <p:blipFill>
          <a:blip r:embed="rId4"/>
          <a:stretch>
            <a:fillRect/>
          </a:stretch>
        </p:blipFill>
        <p:spPr>
          <a:xfrm>
            <a:off x="7619999" y="990599"/>
            <a:ext cx="4036217" cy="3065631"/>
          </a:xfrm>
          <a:prstGeom prst="rect">
            <a:avLst/>
          </a:prstGeom>
        </p:spPr>
      </p:pic>
      <p:sp>
        <p:nvSpPr>
          <p:cNvPr id="12" name="Slide Number Placeholder 11">
            <a:extLst>
              <a:ext uri="{FF2B5EF4-FFF2-40B4-BE49-F238E27FC236}">
                <a16:creationId xmlns:a16="http://schemas.microsoft.com/office/drawing/2014/main" id="{BACD0E17-D278-DEB2-F26A-A9CBF8C9770F}"/>
              </a:ext>
            </a:extLst>
          </p:cNvPr>
          <p:cNvSpPr>
            <a:spLocks noGrp="1"/>
          </p:cNvSpPr>
          <p:nvPr>
            <p:ph type="sldNum" sz="quarter" idx="12"/>
          </p:nvPr>
        </p:nvSpPr>
        <p:spPr/>
        <p:txBody>
          <a:bodyPr/>
          <a:lstStyle/>
          <a:p>
            <a:pPr marL="38100">
              <a:lnSpc>
                <a:spcPts val="1240"/>
              </a:lnSpc>
            </a:pPr>
            <a:fld id="{81D60167-4931-47E6-BA6A-407CBD079E47}" type="slidenum">
              <a:rPr lang="en-IN" smtClean="0"/>
              <a:t>15</a:t>
            </a:fld>
            <a:endParaRPr lang="en-IN" dirty="0"/>
          </a:p>
        </p:txBody>
      </p:sp>
    </p:spTree>
    <p:extLst>
      <p:ext uri="{BB962C8B-B14F-4D97-AF65-F5344CB8AC3E}">
        <p14:creationId xmlns:p14="http://schemas.microsoft.com/office/powerpoint/2010/main" val="4244086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6B95FB-038B-3F8D-1B10-41409BF66DD0}"/>
              </a:ext>
            </a:extLst>
          </p:cNvPr>
          <p:cNvSpPr>
            <a:spLocks noGrp="1"/>
          </p:cNvSpPr>
          <p:nvPr>
            <p:ph idx="1"/>
          </p:nvPr>
        </p:nvSpPr>
        <p:spPr/>
        <p:txBody>
          <a:bodyPr/>
          <a:lstStyle/>
          <a:p>
            <a:r>
              <a:rPr lang="en-IN" b="1" dirty="0" err="1"/>
              <a:t>uid</a:t>
            </a:r>
            <a:r>
              <a:rPr lang="en-IN" b="1" dirty="0"/>
              <a:t> </a:t>
            </a:r>
            <a:r>
              <a:rPr lang="en-IN" dirty="0"/>
              <a:t>: The feature was dropped because it uniquely identified network flows</a:t>
            </a:r>
          </a:p>
          <a:p>
            <a:r>
              <a:rPr lang="en-US" b="1" dirty="0" err="1"/>
              <a:t>id.orig_h</a:t>
            </a:r>
            <a:r>
              <a:rPr lang="en-US" b="1" dirty="0"/>
              <a:t> </a:t>
            </a:r>
            <a:r>
              <a:rPr lang="en-US" dirty="0"/>
              <a:t>and </a:t>
            </a:r>
            <a:r>
              <a:rPr lang="en-US" b="1" dirty="0" err="1"/>
              <a:t>id.resp_h</a:t>
            </a:r>
            <a:r>
              <a:rPr lang="en-US" b="1" dirty="0"/>
              <a:t> </a:t>
            </a:r>
            <a:r>
              <a:rPr lang="en-US" dirty="0"/>
              <a:t>: These features were dropped because they had information about IP addresses. </a:t>
            </a:r>
            <a:endParaRPr lang="en-IN" dirty="0"/>
          </a:p>
          <a:p>
            <a:r>
              <a:rPr lang="en-US" b="1" dirty="0"/>
              <a:t>detailed-label</a:t>
            </a:r>
            <a:r>
              <a:rPr lang="en-US" dirty="0"/>
              <a:t>: This feature was dropped because we had no interest in knowing the Malware behind the Intrusion attempt.</a:t>
            </a:r>
          </a:p>
          <a:p>
            <a:r>
              <a:rPr lang="en-US" b="1" dirty="0"/>
              <a:t>duration</a:t>
            </a:r>
            <a:r>
              <a:rPr lang="en-US" dirty="0"/>
              <a:t> : duration was removed because it had very less std deviation</a:t>
            </a:r>
          </a:p>
          <a:p>
            <a:r>
              <a:rPr lang="en-US" b="1" dirty="0"/>
              <a:t>history</a:t>
            </a:r>
            <a:r>
              <a:rPr lang="en-US" dirty="0"/>
              <a:t> : history was removed because it wasn’t a suitable feature due to it holding only the recent conn state</a:t>
            </a:r>
          </a:p>
        </p:txBody>
      </p:sp>
      <p:sp>
        <p:nvSpPr>
          <p:cNvPr id="4" name="Slide Number Placeholder 3">
            <a:extLst>
              <a:ext uri="{FF2B5EF4-FFF2-40B4-BE49-F238E27FC236}">
                <a16:creationId xmlns:a16="http://schemas.microsoft.com/office/drawing/2014/main" id="{1F314206-64D6-535D-74D6-8F742F261590}"/>
              </a:ext>
            </a:extLst>
          </p:cNvPr>
          <p:cNvSpPr>
            <a:spLocks noGrp="1"/>
          </p:cNvSpPr>
          <p:nvPr>
            <p:ph type="sldNum" sz="quarter" idx="12"/>
          </p:nvPr>
        </p:nvSpPr>
        <p:spPr/>
        <p:txBody>
          <a:bodyPr/>
          <a:lstStyle/>
          <a:p>
            <a:pPr marL="38100">
              <a:lnSpc>
                <a:spcPts val="1240"/>
              </a:lnSpc>
            </a:pPr>
            <a:fld id="{81D60167-4931-47E6-BA6A-407CBD079E47}" type="slidenum">
              <a:rPr lang="en-IN" smtClean="0"/>
              <a:t>16</a:t>
            </a:fld>
            <a:endParaRPr lang="en-IN" dirty="0"/>
          </a:p>
        </p:txBody>
      </p:sp>
    </p:spTree>
    <p:extLst>
      <p:ext uri="{BB962C8B-B14F-4D97-AF65-F5344CB8AC3E}">
        <p14:creationId xmlns:p14="http://schemas.microsoft.com/office/powerpoint/2010/main" val="748104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5FC2C2-FF8F-2C23-21B6-A3D31230EB9C}"/>
              </a:ext>
            </a:extLst>
          </p:cNvPr>
          <p:cNvSpPr>
            <a:spLocks noGrp="1"/>
          </p:cNvSpPr>
          <p:nvPr>
            <p:ph type="sldNum" sz="quarter" idx="12"/>
          </p:nvPr>
        </p:nvSpPr>
        <p:spPr/>
        <p:txBody>
          <a:bodyPr/>
          <a:lstStyle/>
          <a:p>
            <a:pPr marL="38100">
              <a:lnSpc>
                <a:spcPts val="1240"/>
              </a:lnSpc>
            </a:pPr>
            <a:fld id="{81D60167-4931-47E6-BA6A-407CBD079E47}" type="slidenum">
              <a:rPr lang="en-IN" smtClean="0">
                <a:solidFill>
                  <a:schemeClr val="tx1"/>
                </a:solidFill>
              </a:rPr>
              <a:t>17</a:t>
            </a:fld>
            <a:endParaRPr lang="en-IN" dirty="0">
              <a:solidFill>
                <a:schemeClr val="tx1"/>
              </a:solidFill>
            </a:endParaRPr>
          </a:p>
        </p:txBody>
      </p:sp>
      <p:pic>
        <p:nvPicPr>
          <p:cNvPr id="1026" name="Picture 2">
            <a:extLst>
              <a:ext uri="{FF2B5EF4-FFF2-40B4-BE49-F238E27FC236}">
                <a16:creationId xmlns:a16="http://schemas.microsoft.com/office/drawing/2014/main" id="{A3260B95-C0E9-EC4F-016F-D87D828C241F}"/>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900362" y="-1"/>
            <a:ext cx="6391275" cy="68580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01F685-D8DE-2BDA-5EAE-EC7BC7485EF2}"/>
              </a:ext>
            </a:extLst>
          </p:cNvPr>
          <p:cNvSpPr txBox="1"/>
          <p:nvPr/>
        </p:nvSpPr>
        <p:spPr>
          <a:xfrm>
            <a:off x="152400" y="533400"/>
            <a:ext cx="2514600" cy="830997"/>
          </a:xfrm>
          <a:prstGeom prst="rect">
            <a:avLst/>
          </a:prstGeom>
          <a:noFill/>
        </p:spPr>
        <p:txBody>
          <a:bodyPr wrap="square" rtlCol="0">
            <a:spAutoFit/>
          </a:bodyPr>
          <a:lstStyle/>
          <a:p>
            <a:r>
              <a:rPr lang="en-IN" sz="2400" dirty="0"/>
              <a:t>Correlation Matrix of Features</a:t>
            </a:r>
            <a:endParaRPr lang="en-US" sz="2400" dirty="0"/>
          </a:p>
        </p:txBody>
      </p:sp>
    </p:spTree>
    <p:extLst>
      <p:ext uri="{BB962C8B-B14F-4D97-AF65-F5344CB8AC3E}">
        <p14:creationId xmlns:p14="http://schemas.microsoft.com/office/powerpoint/2010/main" val="3552263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1266EB-C7E6-607A-F6EE-CBCF88670538}"/>
              </a:ext>
            </a:extLst>
          </p:cNvPr>
          <p:cNvPicPr>
            <a:picLocks noChangeAspect="1"/>
          </p:cNvPicPr>
          <p:nvPr/>
        </p:nvPicPr>
        <p:blipFill>
          <a:blip r:embed="rId2"/>
          <a:stretch>
            <a:fillRect/>
          </a:stretch>
        </p:blipFill>
        <p:spPr>
          <a:xfrm>
            <a:off x="4572000" y="1295400"/>
            <a:ext cx="2824269" cy="3543494"/>
          </a:xfrm>
          <a:prstGeom prst="rect">
            <a:avLst/>
          </a:prstGeom>
        </p:spPr>
      </p:pic>
      <p:sp>
        <p:nvSpPr>
          <p:cNvPr id="6" name="Slide Number Placeholder 5">
            <a:extLst>
              <a:ext uri="{FF2B5EF4-FFF2-40B4-BE49-F238E27FC236}">
                <a16:creationId xmlns:a16="http://schemas.microsoft.com/office/drawing/2014/main" id="{4E98600F-3ED2-16C3-F51B-2F790FE3405F}"/>
              </a:ext>
            </a:extLst>
          </p:cNvPr>
          <p:cNvSpPr>
            <a:spLocks noGrp="1"/>
          </p:cNvSpPr>
          <p:nvPr>
            <p:ph type="sldNum" sz="quarter" idx="12"/>
          </p:nvPr>
        </p:nvSpPr>
        <p:spPr/>
        <p:txBody>
          <a:bodyPr/>
          <a:lstStyle/>
          <a:p>
            <a:pPr marL="38100">
              <a:lnSpc>
                <a:spcPts val="1240"/>
              </a:lnSpc>
            </a:pPr>
            <a:fld id="{81D60167-4931-47E6-BA6A-407CBD079E47}" type="slidenum">
              <a:rPr lang="en-IN" smtClean="0"/>
              <a:t>18</a:t>
            </a:fld>
            <a:endParaRPr lang="en-IN" dirty="0"/>
          </a:p>
        </p:txBody>
      </p:sp>
      <p:sp>
        <p:nvSpPr>
          <p:cNvPr id="7" name="TextBox 6">
            <a:extLst>
              <a:ext uri="{FF2B5EF4-FFF2-40B4-BE49-F238E27FC236}">
                <a16:creationId xmlns:a16="http://schemas.microsoft.com/office/drawing/2014/main" id="{A3D6D9D6-5796-67EA-94D9-E19A4E7F6D3C}"/>
              </a:ext>
            </a:extLst>
          </p:cNvPr>
          <p:cNvSpPr txBox="1"/>
          <p:nvPr/>
        </p:nvSpPr>
        <p:spPr>
          <a:xfrm>
            <a:off x="457200" y="457200"/>
            <a:ext cx="5410200" cy="646331"/>
          </a:xfrm>
          <a:prstGeom prst="rect">
            <a:avLst/>
          </a:prstGeom>
          <a:noFill/>
        </p:spPr>
        <p:txBody>
          <a:bodyPr wrap="square" rtlCol="0">
            <a:spAutoFit/>
          </a:bodyPr>
          <a:lstStyle/>
          <a:p>
            <a:r>
              <a:rPr lang="en-IN" sz="3600" dirty="0"/>
              <a:t>Final Feature set</a:t>
            </a:r>
            <a:endParaRPr lang="en-US" sz="3600" dirty="0"/>
          </a:p>
        </p:txBody>
      </p:sp>
    </p:spTree>
    <p:extLst>
      <p:ext uri="{BB962C8B-B14F-4D97-AF65-F5344CB8AC3E}">
        <p14:creationId xmlns:p14="http://schemas.microsoft.com/office/powerpoint/2010/main" val="3593475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7280" y="286603"/>
            <a:ext cx="10058400" cy="1450757"/>
          </a:xfrm>
        </p:spPr>
        <p:txBody>
          <a:bodyPr vert="horz" wrap="square" lIns="0" tIns="12700" rIns="0" bIns="0" rtlCol="0">
            <a:spAutoFit/>
          </a:bodyPr>
          <a:lstStyle/>
          <a:p>
            <a:r>
              <a:rPr lang="en-IN" dirty="0"/>
              <a:t>Random Forest</a:t>
            </a:r>
          </a:p>
        </p:txBody>
      </p:sp>
      <p:sp>
        <p:nvSpPr>
          <p:cNvPr id="9" name="Content Placeholder 8">
            <a:extLst>
              <a:ext uri="{FF2B5EF4-FFF2-40B4-BE49-F238E27FC236}">
                <a16:creationId xmlns:a16="http://schemas.microsoft.com/office/drawing/2014/main" id="{17ABB59C-A65B-EF1B-8B8B-BA44B16FE5B3}"/>
              </a:ext>
            </a:extLst>
          </p:cNvPr>
          <p:cNvSpPr>
            <a:spLocks noGrp="1"/>
          </p:cNvSpPr>
          <p:nvPr>
            <p:ph idx="1"/>
          </p:nvPr>
        </p:nvSpPr>
        <p:spPr/>
        <p:txBody>
          <a:bodyPr>
            <a:normAutofit fontScale="92500"/>
          </a:bodyPr>
          <a:lstStyle/>
          <a:p>
            <a:pPr marL="0" marR="5080" indent="0">
              <a:lnSpc>
                <a:spcPct val="114599"/>
              </a:lnSpc>
              <a:spcBef>
                <a:spcPts val="100"/>
              </a:spcBef>
              <a:buNone/>
            </a:pPr>
            <a:r>
              <a:rPr lang="en-GB" sz="2000" spc="80" dirty="0">
                <a:latin typeface="Tahoma"/>
                <a:cs typeface="Tahoma"/>
              </a:rPr>
              <a:t>Random </a:t>
            </a:r>
            <a:r>
              <a:rPr lang="en-GB" sz="2000" spc="50" dirty="0">
                <a:latin typeface="Tahoma"/>
                <a:cs typeface="Tahoma"/>
              </a:rPr>
              <a:t>Forest </a:t>
            </a:r>
            <a:r>
              <a:rPr lang="en-GB" sz="2000" spc="60" dirty="0">
                <a:latin typeface="Tahoma"/>
                <a:cs typeface="Tahoma"/>
              </a:rPr>
              <a:t>uses </a:t>
            </a:r>
            <a:r>
              <a:rPr lang="en-GB" sz="2000" spc="65" dirty="0">
                <a:latin typeface="Tahoma"/>
                <a:cs typeface="Tahoma"/>
              </a:rPr>
              <a:t>multiple </a:t>
            </a:r>
            <a:r>
              <a:rPr lang="en-GB" sz="2000" spc="60" dirty="0">
                <a:latin typeface="Tahoma"/>
                <a:cs typeface="Tahoma"/>
              </a:rPr>
              <a:t>decision </a:t>
            </a:r>
            <a:r>
              <a:rPr lang="en-GB" sz="2000" spc="55" dirty="0">
                <a:latin typeface="Tahoma"/>
                <a:cs typeface="Tahoma"/>
              </a:rPr>
              <a:t>trees </a:t>
            </a:r>
            <a:r>
              <a:rPr lang="en-GB" sz="2000" spc="70" dirty="0">
                <a:latin typeface="Tahoma"/>
                <a:cs typeface="Tahoma"/>
              </a:rPr>
              <a:t>where </a:t>
            </a:r>
            <a:r>
              <a:rPr lang="en-GB" sz="2000" spc="55" dirty="0">
                <a:latin typeface="Tahoma"/>
                <a:cs typeface="Tahoma"/>
              </a:rPr>
              <a:t>each </a:t>
            </a:r>
            <a:r>
              <a:rPr lang="en-GB" sz="2000" spc="60" dirty="0">
                <a:latin typeface="Tahoma"/>
                <a:cs typeface="Tahoma"/>
              </a:rPr>
              <a:t>decision </a:t>
            </a:r>
            <a:r>
              <a:rPr lang="en-GB" sz="2000" spc="55" dirty="0">
                <a:latin typeface="Tahoma"/>
                <a:cs typeface="Tahoma"/>
              </a:rPr>
              <a:t>tree </a:t>
            </a:r>
            <a:r>
              <a:rPr lang="en-GB" sz="2000" spc="45" dirty="0">
                <a:latin typeface="Tahoma"/>
                <a:cs typeface="Tahoma"/>
              </a:rPr>
              <a:t>is </a:t>
            </a:r>
            <a:r>
              <a:rPr lang="en-GB" sz="2000" spc="65" dirty="0">
                <a:latin typeface="Tahoma"/>
                <a:cs typeface="Tahoma"/>
              </a:rPr>
              <a:t>trained </a:t>
            </a:r>
            <a:r>
              <a:rPr lang="en-GB" sz="2000" spc="50" dirty="0">
                <a:latin typeface="Tahoma"/>
                <a:cs typeface="Tahoma"/>
              </a:rPr>
              <a:t>using </a:t>
            </a:r>
            <a:r>
              <a:rPr lang="en-GB" sz="2000" spc="55" dirty="0">
                <a:latin typeface="Tahoma"/>
                <a:cs typeface="Tahoma"/>
              </a:rPr>
              <a:t>a </a:t>
            </a:r>
            <a:r>
              <a:rPr lang="en-GB" sz="2000" spc="60" dirty="0">
                <a:latin typeface="Tahoma"/>
                <a:cs typeface="Tahoma"/>
              </a:rPr>
              <a:t> </a:t>
            </a:r>
            <a:r>
              <a:rPr lang="en-GB" sz="2000" spc="65" dirty="0">
                <a:latin typeface="Tahoma"/>
                <a:cs typeface="Tahoma"/>
              </a:rPr>
              <a:t>subset</a:t>
            </a:r>
            <a:r>
              <a:rPr lang="en-GB" sz="2000" spc="-95" dirty="0">
                <a:latin typeface="Tahoma"/>
                <a:cs typeface="Tahoma"/>
              </a:rPr>
              <a:t> </a:t>
            </a:r>
            <a:r>
              <a:rPr lang="en-GB" sz="2000" spc="65" dirty="0">
                <a:latin typeface="Tahoma"/>
                <a:cs typeface="Tahoma"/>
              </a:rPr>
              <a:t>of</a:t>
            </a:r>
            <a:r>
              <a:rPr lang="en-GB" sz="2000" spc="-95" dirty="0">
                <a:latin typeface="Tahoma"/>
                <a:cs typeface="Tahoma"/>
              </a:rPr>
              <a:t> </a:t>
            </a:r>
            <a:r>
              <a:rPr lang="en-GB" sz="2000" spc="60" dirty="0">
                <a:latin typeface="Tahoma"/>
                <a:cs typeface="Tahoma"/>
              </a:rPr>
              <a:t>the</a:t>
            </a:r>
            <a:r>
              <a:rPr lang="en-GB" sz="2000" spc="-90" dirty="0">
                <a:latin typeface="Tahoma"/>
                <a:cs typeface="Tahoma"/>
              </a:rPr>
              <a:t> </a:t>
            </a:r>
            <a:r>
              <a:rPr lang="en-GB" sz="2000" spc="30" dirty="0">
                <a:latin typeface="Tahoma"/>
                <a:cs typeface="Tahoma"/>
              </a:rPr>
              <a:t>data.</a:t>
            </a:r>
            <a:r>
              <a:rPr lang="en-GB" sz="2000" spc="-95" dirty="0">
                <a:latin typeface="Tahoma"/>
                <a:cs typeface="Tahoma"/>
              </a:rPr>
              <a:t> </a:t>
            </a:r>
            <a:r>
              <a:rPr lang="en-GB" sz="2000" spc="30" dirty="0">
                <a:latin typeface="Tahoma"/>
                <a:cs typeface="Tahoma"/>
              </a:rPr>
              <a:t>This</a:t>
            </a:r>
            <a:r>
              <a:rPr lang="en-GB" sz="2000" spc="-90" dirty="0">
                <a:latin typeface="Tahoma"/>
                <a:cs typeface="Tahoma"/>
              </a:rPr>
              <a:t> </a:t>
            </a:r>
            <a:r>
              <a:rPr lang="en-GB" sz="2000" spc="65" dirty="0">
                <a:latin typeface="Tahoma"/>
                <a:cs typeface="Tahoma"/>
              </a:rPr>
              <a:t>process</a:t>
            </a:r>
            <a:r>
              <a:rPr lang="en-GB" sz="2000" spc="-95" dirty="0">
                <a:latin typeface="Tahoma"/>
                <a:cs typeface="Tahoma"/>
              </a:rPr>
              <a:t> </a:t>
            </a:r>
            <a:r>
              <a:rPr lang="en-GB" sz="2000" spc="45" dirty="0">
                <a:latin typeface="Tahoma"/>
                <a:cs typeface="Tahoma"/>
              </a:rPr>
              <a:t>is</a:t>
            </a:r>
            <a:r>
              <a:rPr lang="en-GB" sz="2000" spc="-90" dirty="0">
                <a:latin typeface="Tahoma"/>
                <a:cs typeface="Tahoma"/>
              </a:rPr>
              <a:t> </a:t>
            </a:r>
            <a:r>
              <a:rPr lang="en-GB" sz="2000" spc="65" dirty="0">
                <a:latin typeface="Tahoma"/>
                <a:cs typeface="Tahoma"/>
              </a:rPr>
              <a:t>repeated</a:t>
            </a:r>
            <a:r>
              <a:rPr lang="en-GB" sz="2000" spc="-95" dirty="0">
                <a:latin typeface="Tahoma"/>
                <a:cs typeface="Tahoma"/>
              </a:rPr>
              <a:t> </a:t>
            </a:r>
            <a:r>
              <a:rPr lang="en-GB" sz="2000" spc="65" dirty="0">
                <a:latin typeface="Tahoma"/>
                <a:cs typeface="Tahoma"/>
              </a:rPr>
              <a:t>multiple</a:t>
            </a:r>
            <a:r>
              <a:rPr lang="en-GB" sz="2000" spc="-90" dirty="0">
                <a:latin typeface="Tahoma"/>
                <a:cs typeface="Tahoma"/>
              </a:rPr>
              <a:t> </a:t>
            </a:r>
            <a:r>
              <a:rPr lang="en-GB" sz="2000" spc="65" dirty="0">
                <a:latin typeface="Tahoma"/>
                <a:cs typeface="Tahoma"/>
              </a:rPr>
              <a:t>times</a:t>
            </a:r>
            <a:r>
              <a:rPr lang="en-GB" sz="2000" spc="-95" dirty="0">
                <a:latin typeface="Tahoma"/>
                <a:cs typeface="Tahoma"/>
              </a:rPr>
              <a:t> </a:t>
            </a:r>
            <a:r>
              <a:rPr lang="en-GB" sz="2000" spc="60" dirty="0">
                <a:latin typeface="Tahoma"/>
                <a:cs typeface="Tahoma"/>
              </a:rPr>
              <a:t>across</a:t>
            </a:r>
            <a:r>
              <a:rPr lang="en-GB" sz="2000" spc="-90" dirty="0">
                <a:latin typeface="Tahoma"/>
                <a:cs typeface="Tahoma"/>
              </a:rPr>
              <a:t> </a:t>
            </a:r>
            <a:r>
              <a:rPr lang="en-GB" sz="2000" spc="40" dirty="0">
                <a:latin typeface="Tahoma"/>
                <a:cs typeface="Tahoma"/>
              </a:rPr>
              <a:t>all</a:t>
            </a:r>
            <a:r>
              <a:rPr lang="en-GB" sz="2000" spc="-95" dirty="0">
                <a:latin typeface="Tahoma"/>
                <a:cs typeface="Tahoma"/>
              </a:rPr>
              <a:t> </a:t>
            </a:r>
            <a:r>
              <a:rPr lang="en-GB" sz="2000" spc="60" dirty="0">
                <a:latin typeface="Tahoma"/>
                <a:cs typeface="Tahoma"/>
              </a:rPr>
              <a:t>the</a:t>
            </a:r>
            <a:r>
              <a:rPr lang="en-GB" sz="2000" spc="-90" dirty="0">
                <a:latin typeface="Tahoma"/>
                <a:cs typeface="Tahoma"/>
              </a:rPr>
              <a:t> </a:t>
            </a:r>
            <a:r>
              <a:rPr lang="en-GB" sz="2000" spc="60" dirty="0">
                <a:latin typeface="Tahoma"/>
                <a:cs typeface="Tahoma"/>
              </a:rPr>
              <a:t>decision</a:t>
            </a:r>
            <a:r>
              <a:rPr lang="en-GB" sz="2000" spc="-95" dirty="0">
                <a:latin typeface="Tahoma"/>
                <a:cs typeface="Tahoma"/>
              </a:rPr>
              <a:t> </a:t>
            </a:r>
            <a:r>
              <a:rPr lang="en-GB" sz="2000" spc="55" dirty="0">
                <a:latin typeface="Tahoma"/>
                <a:cs typeface="Tahoma"/>
              </a:rPr>
              <a:t>trees</a:t>
            </a:r>
            <a:r>
              <a:rPr lang="en-GB" sz="2000" spc="-90" dirty="0">
                <a:latin typeface="Tahoma"/>
                <a:cs typeface="Tahoma"/>
              </a:rPr>
              <a:t> </a:t>
            </a:r>
            <a:r>
              <a:rPr lang="en-GB" sz="2000" spc="50" dirty="0">
                <a:latin typeface="Tahoma"/>
                <a:cs typeface="Tahoma"/>
              </a:rPr>
              <a:t>using </a:t>
            </a:r>
            <a:r>
              <a:rPr lang="en-GB" sz="2000" spc="-550" dirty="0">
                <a:latin typeface="Tahoma"/>
                <a:cs typeface="Tahoma"/>
              </a:rPr>
              <a:t> </a:t>
            </a:r>
            <a:r>
              <a:rPr lang="en-GB" sz="2000" spc="55" dirty="0">
                <a:latin typeface="Tahoma"/>
                <a:cs typeface="Tahoma"/>
              </a:rPr>
              <a:t>a</a:t>
            </a:r>
            <a:r>
              <a:rPr lang="en-GB" sz="2000" spc="-100" dirty="0">
                <a:latin typeface="Tahoma"/>
                <a:cs typeface="Tahoma"/>
              </a:rPr>
              <a:t> </a:t>
            </a:r>
            <a:r>
              <a:rPr lang="en-GB" sz="2000" spc="70" dirty="0">
                <a:latin typeface="Tahoma"/>
                <a:cs typeface="Tahoma"/>
              </a:rPr>
              <a:t>diﬀerent</a:t>
            </a:r>
            <a:r>
              <a:rPr lang="en-GB" sz="2000" spc="-95" dirty="0">
                <a:latin typeface="Tahoma"/>
                <a:cs typeface="Tahoma"/>
              </a:rPr>
              <a:t> </a:t>
            </a:r>
            <a:r>
              <a:rPr lang="en-GB" sz="2000" spc="65" dirty="0">
                <a:latin typeface="Tahoma"/>
                <a:cs typeface="Tahoma"/>
              </a:rPr>
              <a:t>subset</a:t>
            </a:r>
            <a:r>
              <a:rPr lang="en-GB" sz="2000" spc="-100" dirty="0">
                <a:latin typeface="Tahoma"/>
                <a:cs typeface="Tahoma"/>
              </a:rPr>
              <a:t> </a:t>
            </a:r>
            <a:r>
              <a:rPr lang="en-GB" sz="2000" spc="65" dirty="0">
                <a:latin typeface="Tahoma"/>
                <a:cs typeface="Tahoma"/>
              </a:rPr>
              <a:t>of</a:t>
            </a:r>
            <a:r>
              <a:rPr lang="en-GB" sz="2000" spc="-95" dirty="0">
                <a:latin typeface="Tahoma"/>
                <a:cs typeface="Tahoma"/>
              </a:rPr>
              <a:t> </a:t>
            </a:r>
            <a:r>
              <a:rPr lang="en-GB" sz="2000" spc="30" dirty="0">
                <a:latin typeface="Tahoma"/>
                <a:cs typeface="Tahoma"/>
              </a:rPr>
              <a:t>data.</a:t>
            </a:r>
            <a:r>
              <a:rPr lang="en-GB" sz="2000" spc="-100" dirty="0">
                <a:latin typeface="Tahoma"/>
                <a:cs typeface="Tahoma"/>
              </a:rPr>
              <a:t> </a:t>
            </a:r>
            <a:r>
              <a:rPr lang="en-GB" sz="2000" spc="30" dirty="0">
                <a:latin typeface="Tahoma"/>
                <a:cs typeface="Tahoma"/>
              </a:rPr>
              <a:t>This</a:t>
            </a:r>
            <a:r>
              <a:rPr lang="en-GB" sz="2000" spc="-95" dirty="0">
                <a:latin typeface="Tahoma"/>
                <a:cs typeface="Tahoma"/>
              </a:rPr>
              <a:t> </a:t>
            </a:r>
            <a:r>
              <a:rPr lang="en-GB" sz="2000" spc="65" dirty="0">
                <a:latin typeface="Tahoma"/>
                <a:cs typeface="Tahoma"/>
              </a:rPr>
              <a:t>provides</a:t>
            </a:r>
            <a:r>
              <a:rPr lang="en-GB" sz="2000" spc="-100" dirty="0">
                <a:latin typeface="Tahoma"/>
                <a:cs typeface="Tahoma"/>
              </a:rPr>
              <a:t> </a:t>
            </a:r>
            <a:r>
              <a:rPr lang="en-GB" sz="2000" spc="60" dirty="0">
                <a:latin typeface="Tahoma"/>
                <a:cs typeface="Tahoma"/>
              </a:rPr>
              <a:t>the</a:t>
            </a:r>
            <a:r>
              <a:rPr lang="en-GB" sz="2000" spc="-95" dirty="0">
                <a:latin typeface="Tahoma"/>
                <a:cs typeface="Tahoma"/>
              </a:rPr>
              <a:t> </a:t>
            </a:r>
            <a:r>
              <a:rPr lang="en-GB" sz="2000" spc="60" dirty="0">
                <a:latin typeface="Tahoma"/>
                <a:cs typeface="Tahoma"/>
              </a:rPr>
              <a:t>algorithm</a:t>
            </a:r>
            <a:r>
              <a:rPr lang="en-GB" sz="2000" spc="-100" dirty="0">
                <a:latin typeface="Tahoma"/>
                <a:cs typeface="Tahoma"/>
              </a:rPr>
              <a:t> </a:t>
            </a:r>
            <a:r>
              <a:rPr lang="en-GB" sz="2000" spc="55" dirty="0">
                <a:latin typeface="Tahoma"/>
                <a:cs typeface="Tahoma"/>
              </a:rPr>
              <a:t>with</a:t>
            </a:r>
            <a:r>
              <a:rPr lang="en-GB" sz="2000" spc="-95" dirty="0">
                <a:latin typeface="Tahoma"/>
                <a:cs typeface="Tahoma"/>
              </a:rPr>
              <a:t> </a:t>
            </a:r>
            <a:r>
              <a:rPr lang="en-GB" sz="2000" spc="40" dirty="0">
                <a:latin typeface="Tahoma"/>
                <a:cs typeface="Tahoma"/>
              </a:rPr>
              <a:t>its</a:t>
            </a:r>
            <a:r>
              <a:rPr lang="en-GB" sz="2000" spc="-100" dirty="0">
                <a:latin typeface="Tahoma"/>
                <a:cs typeface="Tahoma"/>
              </a:rPr>
              <a:t> </a:t>
            </a:r>
            <a:r>
              <a:rPr lang="en-GB" sz="2000" spc="45" dirty="0">
                <a:latin typeface="Tahoma"/>
                <a:cs typeface="Tahoma"/>
              </a:rPr>
              <a:t>“random”</a:t>
            </a:r>
            <a:r>
              <a:rPr lang="en-GB" sz="2000" spc="-95" dirty="0">
                <a:latin typeface="Tahoma"/>
                <a:cs typeface="Tahoma"/>
              </a:rPr>
              <a:t> </a:t>
            </a:r>
            <a:r>
              <a:rPr lang="en-GB" sz="2000" spc="50" dirty="0">
                <a:latin typeface="Tahoma"/>
                <a:cs typeface="Tahoma"/>
              </a:rPr>
              <a:t>behaviour.</a:t>
            </a:r>
            <a:endParaRPr lang="en-GB" sz="2000" dirty="0">
              <a:latin typeface="Tahoma"/>
              <a:cs typeface="Tahoma"/>
            </a:endParaRPr>
          </a:p>
          <a:p>
            <a:pPr marL="0" marR="31750" indent="0">
              <a:lnSpc>
                <a:spcPct val="114599"/>
              </a:lnSpc>
              <a:spcBef>
                <a:spcPts val="1575"/>
              </a:spcBef>
              <a:buNone/>
            </a:pPr>
            <a:r>
              <a:rPr lang="en-GB" sz="2000" spc="75" dirty="0">
                <a:latin typeface="Tahoma"/>
                <a:cs typeface="Tahoma"/>
              </a:rPr>
              <a:t>Once</a:t>
            </a:r>
            <a:r>
              <a:rPr lang="en-GB" sz="2000" spc="-100" dirty="0">
                <a:latin typeface="Tahoma"/>
                <a:cs typeface="Tahoma"/>
              </a:rPr>
              <a:t> </a:t>
            </a:r>
            <a:r>
              <a:rPr lang="en-GB" sz="2000" spc="55" dirty="0">
                <a:latin typeface="Tahoma"/>
                <a:cs typeface="Tahoma"/>
              </a:rPr>
              <a:t>we</a:t>
            </a:r>
            <a:r>
              <a:rPr lang="en-GB" sz="2000" spc="-95" dirty="0">
                <a:latin typeface="Tahoma"/>
                <a:cs typeface="Tahoma"/>
              </a:rPr>
              <a:t> </a:t>
            </a:r>
            <a:r>
              <a:rPr lang="en-GB" sz="2000" spc="50" dirty="0">
                <a:latin typeface="Tahoma"/>
                <a:cs typeface="Tahoma"/>
              </a:rPr>
              <a:t>have</a:t>
            </a:r>
            <a:r>
              <a:rPr lang="en-GB" sz="2000" spc="-95" dirty="0">
                <a:latin typeface="Tahoma"/>
                <a:cs typeface="Tahoma"/>
              </a:rPr>
              <a:t> </a:t>
            </a:r>
            <a:r>
              <a:rPr lang="en-GB" sz="2000" spc="90" dirty="0">
                <a:latin typeface="Tahoma"/>
                <a:cs typeface="Tahoma"/>
              </a:rPr>
              <a:t>our</a:t>
            </a:r>
            <a:r>
              <a:rPr lang="en-GB" sz="2000" spc="-95" dirty="0">
                <a:latin typeface="Tahoma"/>
                <a:cs typeface="Tahoma"/>
              </a:rPr>
              <a:t> </a:t>
            </a:r>
            <a:r>
              <a:rPr lang="en-GB" sz="2000" spc="60" dirty="0">
                <a:latin typeface="Tahoma"/>
                <a:cs typeface="Tahoma"/>
              </a:rPr>
              <a:t>collection</a:t>
            </a:r>
            <a:r>
              <a:rPr lang="en-GB" sz="2000" spc="-100" dirty="0">
                <a:latin typeface="Tahoma"/>
                <a:cs typeface="Tahoma"/>
              </a:rPr>
              <a:t> </a:t>
            </a:r>
            <a:r>
              <a:rPr lang="en-GB" sz="2000" spc="65" dirty="0">
                <a:latin typeface="Tahoma"/>
                <a:cs typeface="Tahoma"/>
              </a:rPr>
              <a:t>of</a:t>
            </a:r>
            <a:r>
              <a:rPr lang="en-GB" sz="2000" spc="-95" dirty="0">
                <a:latin typeface="Tahoma"/>
                <a:cs typeface="Tahoma"/>
              </a:rPr>
              <a:t> </a:t>
            </a:r>
            <a:r>
              <a:rPr lang="en-GB" sz="2000" spc="60" dirty="0">
                <a:latin typeface="Tahoma"/>
                <a:cs typeface="Tahoma"/>
              </a:rPr>
              <a:t>decision</a:t>
            </a:r>
            <a:r>
              <a:rPr lang="en-GB" sz="2000" spc="-95" dirty="0">
                <a:latin typeface="Tahoma"/>
                <a:cs typeface="Tahoma"/>
              </a:rPr>
              <a:t> </a:t>
            </a:r>
            <a:r>
              <a:rPr lang="en-GB" sz="2000" spc="30" dirty="0">
                <a:latin typeface="Tahoma"/>
                <a:cs typeface="Tahoma"/>
              </a:rPr>
              <a:t>trees,</a:t>
            </a:r>
            <a:r>
              <a:rPr lang="en-GB" sz="2000" spc="-95" dirty="0">
                <a:latin typeface="Tahoma"/>
                <a:cs typeface="Tahoma"/>
              </a:rPr>
              <a:t> </a:t>
            </a:r>
            <a:r>
              <a:rPr lang="en-GB" sz="2000" spc="55" dirty="0">
                <a:latin typeface="Tahoma"/>
                <a:cs typeface="Tahoma"/>
              </a:rPr>
              <a:t>we</a:t>
            </a:r>
            <a:r>
              <a:rPr lang="en-GB" sz="2000" spc="-100" dirty="0">
                <a:latin typeface="Tahoma"/>
                <a:cs typeface="Tahoma"/>
              </a:rPr>
              <a:t> </a:t>
            </a:r>
            <a:r>
              <a:rPr lang="en-GB" sz="2000" spc="60" dirty="0">
                <a:latin typeface="Tahoma"/>
                <a:cs typeface="Tahoma"/>
              </a:rPr>
              <a:t>can</a:t>
            </a:r>
            <a:r>
              <a:rPr lang="en-GB" sz="2000" spc="-95" dirty="0">
                <a:latin typeface="Tahoma"/>
                <a:cs typeface="Tahoma"/>
              </a:rPr>
              <a:t> </a:t>
            </a:r>
            <a:r>
              <a:rPr lang="en-GB" sz="2000" spc="65" dirty="0">
                <a:latin typeface="Tahoma"/>
                <a:cs typeface="Tahoma"/>
              </a:rPr>
              <a:t>use</a:t>
            </a:r>
            <a:r>
              <a:rPr lang="en-GB" sz="2000" spc="-95" dirty="0">
                <a:latin typeface="Tahoma"/>
                <a:cs typeface="Tahoma"/>
              </a:rPr>
              <a:t> </a:t>
            </a:r>
            <a:r>
              <a:rPr lang="en-GB" sz="2000" spc="85" dirty="0">
                <a:latin typeface="Tahoma"/>
                <a:cs typeface="Tahoma"/>
              </a:rPr>
              <a:t>them</a:t>
            </a:r>
            <a:r>
              <a:rPr lang="en-GB" sz="2000" spc="-95" dirty="0">
                <a:latin typeface="Tahoma"/>
                <a:cs typeface="Tahoma"/>
              </a:rPr>
              <a:t> </a:t>
            </a:r>
            <a:r>
              <a:rPr lang="en-GB" sz="2000" spc="70" dirty="0">
                <a:latin typeface="Tahoma"/>
                <a:cs typeface="Tahoma"/>
              </a:rPr>
              <a:t>to</a:t>
            </a:r>
            <a:r>
              <a:rPr lang="en-GB" sz="2000" spc="-100" dirty="0">
                <a:latin typeface="Tahoma"/>
                <a:cs typeface="Tahoma"/>
              </a:rPr>
              <a:t> </a:t>
            </a:r>
            <a:r>
              <a:rPr lang="en-GB" sz="2000" spc="75" dirty="0">
                <a:latin typeface="Tahoma"/>
                <a:cs typeface="Tahoma"/>
              </a:rPr>
              <a:t>make</a:t>
            </a:r>
            <a:r>
              <a:rPr lang="en-GB" sz="2000" spc="-95" dirty="0">
                <a:latin typeface="Tahoma"/>
                <a:cs typeface="Tahoma"/>
              </a:rPr>
              <a:t> </a:t>
            </a:r>
            <a:r>
              <a:rPr lang="en-GB" sz="2000" spc="65" dirty="0">
                <a:latin typeface="Tahoma"/>
                <a:cs typeface="Tahoma"/>
              </a:rPr>
              <a:t>predictions</a:t>
            </a:r>
            <a:r>
              <a:rPr lang="en-GB" sz="2000" spc="-95" dirty="0">
                <a:latin typeface="Tahoma"/>
                <a:cs typeface="Tahoma"/>
              </a:rPr>
              <a:t> </a:t>
            </a:r>
            <a:r>
              <a:rPr lang="en-GB" sz="2000" spc="100" dirty="0">
                <a:latin typeface="Tahoma"/>
                <a:cs typeface="Tahoma"/>
              </a:rPr>
              <a:t>on</a:t>
            </a:r>
            <a:r>
              <a:rPr lang="en-GB" sz="2000" spc="-95" dirty="0">
                <a:latin typeface="Tahoma"/>
                <a:cs typeface="Tahoma"/>
              </a:rPr>
              <a:t> </a:t>
            </a:r>
            <a:r>
              <a:rPr lang="en-GB" sz="2000" spc="65" dirty="0">
                <a:latin typeface="Tahoma"/>
                <a:cs typeface="Tahoma"/>
              </a:rPr>
              <a:t>new </a:t>
            </a:r>
            <a:r>
              <a:rPr lang="en-GB" sz="2000" spc="-550" dirty="0">
                <a:latin typeface="Tahoma"/>
                <a:cs typeface="Tahoma"/>
              </a:rPr>
              <a:t> </a:t>
            </a:r>
            <a:r>
              <a:rPr lang="en-GB" sz="2000" spc="30" dirty="0">
                <a:latin typeface="Tahoma"/>
                <a:cs typeface="Tahoma"/>
              </a:rPr>
              <a:t>data. </a:t>
            </a:r>
            <a:r>
              <a:rPr lang="en-GB" sz="2000" spc="20" dirty="0">
                <a:latin typeface="Tahoma"/>
                <a:cs typeface="Tahoma"/>
              </a:rPr>
              <a:t>To </a:t>
            </a:r>
            <a:r>
              <a:rPr lang="en-GB" sz="2000" spc="100" dirty="0">
                <a:latin typeface="Tahoma"/>
                <a:cs typeface="Tahoma"/>
              </a:rPr>
              <a:t>do </a:t>
            </a:r>
            <a:r>
              <a:rPr lang="en-GB" sz="2000" spc="25" dirty="0">
                <a:latin typeface="Tahoma"/>
                <a:cs typeface="Tahoma"/>
              </a:rPr>
              <a:t>this, </a:t>
            </a:r>
            <a:r>
              <a:rPr lang="en-GB" sz="2000" spc="55" dirty="0">
                <a:latin typeface="Tahoma"/>
                <a:cs typeface="Tahoma"/>
              </a:rPr>
              <a:t>we </a:t>
            </a:r>
            <a:r>
              <a:rPr lang="en-GB" sz="2000" spc="60" dirty="0">
                <a:latin typeface="Tahoma"/>
                <a:cs typeface="Tahoma"/>
              </a:rPr>
              <a:t>feed the </a:t>
            </a:r>
            <a:r>
              <a:rPr lang="en-GB" sz="2000" spc="70" dirty="0">
                <a:latin typeface="Tahoma"/>
                <a:cs typeface="Tahoma"/>
              </a:rPr>
              <a:t>new </a:t>
            </a:r>
            <a:r>
              <a:rPr lang="en-GB" sz="2000" spc="60" dirty="0">
                <a:latin typeface="Tahoma"/>
                <a:cs typeface="Tahoma"/>
              </a:rPr>
              <a:t>data </a:t>
            </a:r>
            <a:r>
              <a:rPr lang="en-GB" sz="2000" spc="70" dirty="0">
                <a:latin typeface="Tahoma"/>
                <a:cs typeface="Tahoma"/>
              </a:rPr>
              <a:t>to </a:t>
            </a:r>
            <a:r>
              <a:rPr lang="en-GB" sz="2000" spc="55" dirty="0">
                <a:latin typeface="Tahoma"/>
                <a:cs typeface="Tahoma"/>
              </a:rPr>
              <a:t>each tree </a:t>
            </a:r>
            <a:r>
              <a:rPr lang="en-GB" sz="2000" spc="65" dirty="0">
                <a:latin typeface="Tahoma"/>
                <a:cs typeface="Tahoma"/>
              </a:rPr>
              <a:t>in </a:t>
            </a:r>
            <a:r>
              <a:rPr lang="en-GB" sz="2000" spc="60" dirty="0">
                <a:latin typeface="Tahoma"/>
                <a:cs typeface="Tahoma"/>
              </a:rPr>
              <a:t>the </a:t>
            </a:r>
            <a:r>
              <a:rPr lang="en-GB" sz="2000" spc="55" dirty="0">
                <a:latin typeface="Tahoma"/>
                <a:cs typeface="Tahoma"/>
              </a:rPr>
              <a:t>forest </a:t>
            </a:r>
            <a:r>
              <a:rPr lang="en-GB" sz="2000" spc="80" dirty="0">
                <a:latin typeface="Tahoma"/>
                <a:cs typeface="Tahoma"/>
              </a:rPr>
              <a:t>and </a:t>
            </a:r>
            <a:r>
              <a:rPr lang="en-GB" sz="2000" spc="45" dirty="0">
                <a:latin typeface="Tahoma"/>
                <a:cs typeface="Tahoma"/>
              </a:rPr>
              <a:t>let </a:t>
            </a:r>
            <a:r>
              <a:rPr lang="en-GB" sz="2000" spc="55" dirty="0">
                <a:latin typeface="Tahoma"/>
                <a:cs typeface="Tahoma"/>
              </a:rPr>
              <a:t>each tree </a:t>
            </a:r>
            <a:r>
              <a:rPr lang="en-GB" sz="2000" spc="75" dirty="0">
                <a:latin typeface="Tahoma"/>
                <a:cs typeface="Tahoma"/>
              </a:rPr>
              <a:t>make </a:t>
            </a:r>
            <a:r>
              <a:rPr lang="en-GB" sz="2000" spc="55" dirty="0">
                <a:latin typeface="Tahoma"/>
                <a:cs typeface="Tahoma"/>
              </a:rPr>
              <a:t>a </a:t>
            </a:r>
            <a:r>
              <a:rPr lang="en-GB" sz="2000" spc="-550" dirty="0">
                <a:latin typeface="Tahoma"/>
                <a:cs typeface="Tahoma"/>
              </a:rPr>
              <a:t> </a:t>
            </a:r>
            <a:r>
              <a:rPr lang="en-GB" sz="2000" spc="50" dirty="0">
                <a:latin typeface="Tahoma"/>
                <a:cs typeface="Tahoma"/>
              </a:rPr>
              <a:t>prediction.</a:t>
            </a:r>
            <a:r>
              <a:rPr lang="en-GB" sz="2000" spc="-95" dirty="0">
                <a:latin typeface="Tahoma"/>
                <a:cs typeface="Tahoma"/>
              </a:rPr>
              <a:t> </a:t>
            </a:r>
            <a:r>
              <a:rPr lang="en-GB" sz="2000" spc="45" dirty="0">
                <a:latin typeface="Tahoma"/>
                <a:cs typeface="Tahoma"/>
              </a:rPr>
              <a:t>We</a:t>
            </a:r>
            <a:r>
              <a:rPr lang="en-GB" sz="2000" spc="-95" dirty="0">
                <a:latin typeface="Tahoma"/>
                <a:cs typeface="Tahoma"/>
              </a:rPr>
              <a:t> </a:t>
            </a:r>
            <a:r>
              <a:rPr lang="en-GB" sz="2000" spc="70" dirty="0">
                <a:latin typeface="Tahoma"/>
                <a:cs typeface="Tahoma"/>
              </a:rPr>
              <a:t>then</a:t>
            </a:r>
            <a:r>
              <a:rPr lang="en-GB" sz="2000" spc="-95" dirty="0">
                <a:latin typeface="Tahoma"/>
                <a:cs typeface="Tahoma"/>
              </a:rPr>
              <a:t> </a:t>
            </a:r>
            <a:r>
              <a:rPr lang="en-GB" sz="2000" spc="85" dirty="0">
                <a:latin typeface="Tahoma"/>
                <a:cs typeface="Tahoma"/>
              </a:rPr>
              <a:t>combine</a:t>
            </a:r>
            <a:r>
              <a:rPr lang="en-GB" sz="2000" spc="-95" dirty="0">
                <a:latin typeface="Tahoma"/>
                <a:cs typeface="Tahoma"/>
              </a:rPr>
              <a:t> </a:t>
            </a:r>
            <a:r>
              <a:rPr lang="en-GB" sz="2000" spc="60" dirty="0">
                <a:latin typeface="Tahoma"/>
                <a:cs typeface="Tahoma"/>
              </a:rPr>
              <a:t>the</a:t>
            </a:r>
            <a:r>
              <a:rPr lang="en-GB" sz="2000" spc="-95" dirty="0">
                <a:latin typeface="Tahoma"/>
                <a:cs typeface="Tahoma"/>
              </a:rPr>
              <a:t> </a:t>
            </a:r>
            <a:r>
              <a:rPr lang="en-GB" sz="2000" spc="65" dirty="0">
                <a:latin typeface="Tahoma"/>
                <a:cs typeface="Tahoma"/>
              </a:rPr>
              <a:t>predictions</a:t>
            </a:r>
            <a:r>
              <a:rPr lang="en-GB" sz="2000" spc="-95" dirty="0">
                <a:latin typeface="Tahoma"/>
                <a:cs typeface="Tahoma"/>
              </a:rPr>
              <a:t> </a:t>
            </a:r>
            <a:r>
              <a:rPr lang="en-GB" sz="2000" spc="90" dirty="0">
                <a:latin typeface="Tahoma"/>
                <a:cs typeface="Tahoma"/>
              </a:rPr>
              <a:t>from</a:t>
            </a:r>
            <a:r>
              <a:rPr lang="en-GB" sz="2000" spc="-95" dirty="0">
                <a:latin typeface="Tahoma"/>
                <a:cs typeface="Tahoma"/>
              </a:rPr>
              <a:t> </a:t>
            </a:r>
            <a:r>
              <a:rPr lang="en-GB" sz="2000" spc="40" dirty="0">
                <a:latin typeface="Tahoma"/>
                <a:cs typeface="Tahoma"/>
              </a:rPr>
              <a:t>all</a:t>
            </a:r>
            <a:r>
              <a:rPr lang="en-GB" sz="2000" spc="-95" dirty="0">
                <a:latin typeface="Tahoma"/>
                <a:cs typeface="Tahoma"/>
              </a:rPr>
              <a:t> </a:t>
            </a:r>
            <a:r>
              <a:rPr lang="en-GB" sz="2000" spc="65" dirty="0">
                <a:latin typeface="Tahoma"/>
                <a:cs typeface="Tahoma"/>
              </a:rPr>
              <a:t>of</a:t>
            </a:r>
            <a:r>
              <a:rPr lang="en-GB" sz="2000" spc="-95" dirty="0">
                <a:latin typeface="Tahoma"/>
                <a:cs typeface="Tahoma"/>
              </a:rPr>
              <a:t> </a:t>
            </a:r>
            <a:r>
              <a:rPr lang="en-GB" sz="2000" spc="60" dirty="0">
                <a:latin typeface="Tahoma"/>
                <a:cs typeface="Tahoma"/>
              </a:rPr>
              <a:t>the</a:t>
            </a:r>
            <a:r>
              <a:rPr lang="en-GB" sz="2000" spc="-95" dirty="0">
                <a:latin typeface="Tahoma"/>
                <a:cs typeface="Tahoma"/>
              </a:rPr>
              <a:t> </a:t>
            </a:r>
            <a:r>
              <a:rPr lang="en-GB" sz="2000" spc="55" dirty="0">
                <a:latin typeface="Tahoma"/>
                <a:cs typeface="Tahoma"/>
              </a:rPr>
              <a:t>trees</a:t>
            </a:r>
            <a:r>
              <a:rPr lang="en-GB" sz="2000" spc="-95" dirty="0">
                <a:latin typeface="Tahoma"/>
                <a:cs typeface="Tahoma"/>
              </a:rPr>
              <a:t> </a:t>
            </a:r>
            <a:r>
              <a:rPr lang="en-GB" sz="2000" spc="70" dirty="0">
                <a:latin typeface="Tahoma"/>
                <a:cs typeface="Tahoma"/>
              </a:rPr>
              <a:t>to</a:t>
            </a:r>
            <a:r>
              <a:rPr lang="en-GB" sz="2000" spc="-95" dirty="0">
                <a:latin typeface="Tahoma"/>
                <a:cs typeface="Tahoma"/>
              </a:rPr>
              <a:t> </a:t>
            </a:r>
            <a:r>
              <a:rPr lang="en-GB" sz="2000" spc="25" dirty="0">
                <a:latin typeface="Tahoma"/>
                <a:cs typeface="Tahoma"/>
              </a:rPr>
              <a:t>get</a:t>
            </a:r>
            <a:r>
              <a:rPr lang="en-GB" sz="2000" spc="-95" dirty="0">
                <a:latin typeface="Tahoma"/>
                <a:cs typeface="Tahoma"/>
              </a:rPr>
              <a:t> </a:t>
            </a:r>
            <a:r>
              <a:rPr lang="en-GB" sz="2000" spc="55" dirty="0">
                <a:latin typeface="Tahoma"/>
                <a:cs typeface="Tahoma"/>
              </a:rPr>
              <a:t>a</a:t>
            </a:r>
            <a:r>
              <a:rPr lang="en-GB" sz="2000" spc="-95" dirty="0">
                <a:latin typeface="Tahoma"/>
                <a:cs typeface="Tahoma"/>
              </a:rPr>
              <a:t> </a:t>
            </a:r>
            <a:r>
              <a:rPr lang="en-GB" sz="2000" spc="70" dirty="0">
                <a:latin typeface="Tahoma"/>
                <a:cs typeface="Tahoma"/>
              </a:rPr>
              <a:t>ﬁnal</a:t>
            </a:r>
            <a:r>
              <a:rPr lang="en-GB" sz="2000" spc="-90" dirty="0">
                <a:latin typeface="Tahoma"/>
                <a:cs typeface="Tahoma"/>
              </a:rPr>
              <a:t> </a:t>
            </a:r>
            <a:r>
              <a:rPr lang="en-GB" sz="2000" spc="65" dirty="0">
                <a:latin typeface="Tahoma"/>
                <a:cs typeface="Tahoma"/>
              </a:rPr>
              <a:t>prediction</a:t>
            </a:r>
            <a:r>
              <a:rPr lang="en-GB" sz="2000" spc="-95" dirty="0">
                <a:latin typeface="Tahoma"/>
                <a:cs typeface="Tahoma"/>
              </a:rPr>
              <a:t> </a:t>
            </a:r>
            <a:r>
              <a:rPr lang="en-GB" sz="2000" spc="70" dirty="0">
                <a:latin typeface="Tahoma"/>
                <a:cs typeface="Tahoma"/>
              </a:rPr>
              <a:t>for </a:t>
            </a:r>
            <a:r>
              <a:rPr lang="en-GB" sz="2000" spc="-550" dirty="0">
                <a:latin typeface="Tahoma"/>
                <a:cs typeface="Tahoma"/>
              </a:rPr>
              <a:t> </a:t>
            </a:r>
            <a:r>
              <a:rPr lang="en-GB" sz="2000" spc="60" dirty="0">
                <a:latin typeface="Tahoma"/>
                <a:cs typeface="Tahoma"/>
              </a:rPr>
              <a:t>the</a:t>
            </a:r>
            <a:r>
              <a:rPr lang="en-GB" sz="2000" spc="-100" dirty="0">
                <a:latin typeface="Tahoma"/>
                <a:cs typeface="Tahoma"/>
              </a:rPr>
              <a:t> </a:t>
            </a:r>
            <a:r>
              <a:rPr lang="en-GB" sz="2000" spc="70" dirty="0">
                <a:latin typeface="Tahoma"/>
                <a:cs typeface="Tahoma"/>
              </a:rPr>
              <a:t>new</a:t>
            </a:r>
            <a:r>
              <a:rPr lang="en-GB" sz="2000" spc="-95" dirty="0">
                <a:latin typeface="Tahoma"/>
                <a:cs typeface="Tahoma"/>
              </a:rPr>
              <a:t> </a:t>
            </a:r>
            <a:r>
              <a:rPr lang="en-GB" sz="2000" spc="30" dirty="0">
                <a:latin typeface="Tahoma"/>
                <a:cs typeface="Tahoma"/>
              </a:rPr>
              <a:t>data.</a:t>
            </a:r>
            <a:r>
              <a:rPr lang="en-GB" sz="2000" spc="-100" dirty="0">
                <a:latin typeface="Tahoma"/>
                <a:cs typeface="Tahoma"/>
              </a:rPr>
              <a:t> </a:t>
            </a:r>
            <a:r>
              <a:rPr lang="en-GB" sz="2000" spc="30" dirty="0">
                <a:latin typeface="Tahoma"/>
                <a:cs typeface="Tahoma"/>
              </a:rPr>
              <a:t>This</a:t>
            </a:r>
            <a:r>
              <a:rPr lang="en-GB" sz="2000" spc="-95" dirty="0">
                <a:latin typeface="Tahoma"/>
                <a:cs typeface="Tahoma"/>
              </a:rPr>
              <a:t> </a:t>
            </a:r>
            <a:r>
              <a:rPr lang="en-GB" sz="2000" spc="45" dirty="0">
                <a:latin typeface="Tahoma"/>
                <a:cs typeface="Tahoma"/>
              </a:rPr>
              <a:t>is</a:t>
            </a:r>
            <a:r>
              <a:rPr lang="en-GB" sz="2000" spc="-95" dirty="0">
                <a:latin typeface="Tahoma"/>
                <a:cs typeface="Tahoma"/>
              </a:rPr>
              <a:t> </a:t>
            </a:r>
            <a:r>
              <a:rPr lang="en-GB" sz="2000" spc="35" dirty="0">
                <a:latin typeface="Tahoma"/>
                <a:cs typeface="Tahoma"/>
              </a:rPr>
              <a:t>typically</a:t>
            </a:r>
            <a:r>
              <a:rPr lang="en-GB" sz="2000" spc="-100" dirty="0">
                <a:latin typeface="Tahoma"/>
                <a:cs typeface="Tahoma"/>
              </a:rPr>
              <a:t> </a:t>
            </a:r>
            <a:r>
              <a:rPr lang="en-GB" sz="2000" spc="90" dirty="0">
                <a:latin typeface="Tahoma"/>
                <a:cs typeface="Tahoma"/>
              </a:rPr>
              <a:t>done</a:t>
            </a:r>
            <a:r>
              <a:rPr lang="en-GB" sz="2000" spc="-95" dirty="0">
                <a:latin typeface="Tahoma"/>
                <a:cs typeface="Tahoma"/>
              </a:rPr>
              <a:t> </a:t>
            </a:r>
            <a:r>
              <a:rPr lang="en-GB" sz="2000" spc="50" dirty="0">
                <a:latin typeface="Tahoma"/>
                <a:cs typeface="Tahoma"/>
              </a:rPr>
              <a:t>by</a:t>
            </a:r>
            <a:r>
              <a:rPr lang="en-GB" sz="2000" spc="-95" dirty="0">
                <a:latin typeface="Tahoma"/>
                <a:cs typeface="Tahoma"/>
              </a:rPr>
              <a:t> </a:t>
            </a:r>
            <a:r>
              <a:rPr lang="en-GB" sz="2000" spc="40" dirty="0">
                <a:latin typeface="Tahoma"/>
                <a:cs typeface="Tahoma"/>
              </a:rPr>
              <a:t>taking</a:t>
            </a:r>
            <a:r>
              <a:rPr lang="en-GB" sz="2000" spc="-100" dirty="0">
                <a:latin typeface="Tahoma"/>
                <a:cs typeface="Tahoma"/>
              </a:rPr>
              <a:t> </a:t>
            </a:r>
            <a:r>
              <a:rPr lang="en-GB" sz="2000" spc="60" dirty="0">
                <a:latin typeface="Tahoma"/>
                <a:cs typeface="Tahoma"/>
              </a:rPr>
              <a:t>the</a:t>
            </a:r>
            <a:r>
              <a:rPr lang="en-GB" sz="2000" spc="-95" dirty="0">
                <a:latin typeface="Tahoma"/>
                <a:cs typeface="Tahoma"/>
              </a:rPr>
              <a:t> </a:t>
            </a:r>
            <a:r>
              <a:rPr lang="en-GB" sz="2000" spc="35" dirty="0">
                <a:latin typeface="Tahoma"/>
                <a:cs typeface="Tahoma"/>
              </a:rPr>
              <a:t>average</a:t>
            </a:r>
            <a:r>
              <a:rPr lang="en-GB" sz="2000" spc="-95" dirty="0">
                <a:latin typeface="Tahoma"/>
                <a:cs typeface="Tahoma"/>
              </a:rPr>
              <a:t> </a:t>
            </a:r>
            <a:r>
              <a:rPr lang="en-GB" sz="2000" spc="65" dirty="0">
                <a:latin typeface="Tahoma"/>
                <a:cs typeface="Tahoma"/>
              </a:rPr>
              <a:t>of</a:t>
            </a:r>
            <a:r>
              <a:rPr lang="en-GB" sz="2000" spc="-100" dirty="0">
                <a:latin typeface="Tahoma"/>
                <a:cs typeface="Tahoma"/>
              </a:rPr>
              <a:t> </a:t>
            </a:r>
            <a:r>
              <a:rPr lang="en-GB" sz="2000" spc="60" dirty="0">
                <a:latin typeface="Tahoma"/>
                <a:cs typeface="Tahoma"/>
              </a:rPr>
              <a:t>the</a:t>
            </a:r>
            <a:r>
              <a:rPr lang="en-GB" sz="2000" spc="-95" dirty="0">
                <a:latin typeface="Tahoma"/>
                <a:cs typeface="Tahoma"/>
              </a:rPr>
              <a:t> </a:t>
            </a:r>
            <a:r>
              <a:rPr lang="en-GB" sz="2000" spc="65" dirty="0">
                <a:latin typeface="Tahoma"/>
                <a:cs typeface="Tahoma"/>
              </a:rPr>
              <a:t>predictions</a:t>
            </a:r>
            <a:r>
              <a:rPr lang="en-GB" sz="2000" spc="-95" dirty="0">
                <a:latin typeface="Tahoma"/>
                <a:cs typeface="Tahoma"/>
              </a:rPr>
              <a:t> </a:t>
            </a:r>
            <a:r>
              <a:rPr lang="en-GB" sz="2000" spc="90" dirty="0">
                <a:latin typeface="Tahoma"/>
                <a:cs typeface="Tahoma"/>
              </a:rPr>
              <a:t>from</a:t>
            </a:r>
            <a:r>
              <a:rPr lang="en-GB" sz="2000" spc="-100" dirty="0">
                <a:latin typeface="Tahoma"/>
                <a:cs typeface="Tahoma"/>
              </a:rPr>
              <a:t> </a:t>
            </a:r>
            <a:r>
              <a:rPr lang="en-GB" sz="2000" spc="40" dirty="0">
                <a:latin typeface="Tahoma"/>
                <a:cs typeface="Tahoma"/>
              </a:rPr>
              <a:t>all</a:t>
            </a:r>
            <a:r>
              <a:rPr lang="en-GB" sz="2000" spc="-95" dirty="0">
                <a:latin typeface="Tahoma"/>
                <a:cs typeface="Tahoma"/>
              </a:rPr>
              <a:t> </a:t>
            </a:r>
            <a:r>
              <a:rPr lang="en-GB" sz="2000" spc="65" dirty="0">
                <a:latin typeface="Tahoma"/>
                <a:cs typeface="Tahoma"/>
              </a:rPr>
              <a:t>of</a:t>
            </a:r>
            <a:r>
              <a:rPr lang="en-GB" sz="2000" spc="-100" dirty="0">
                <a:latin typeface="Tahoma"/>
                <a:cs typeface="Tahoma"/>
              </a:rPr>
              <a:t> </a:t>
            </a:r>
            <a:r>
              <a:rPr lang="en-GB" sz="2000" spc="60" dirty="0">
                <a:latin typeface="Tahoma"/>
                <a:cs typeface="Tahoma"/>
              </a:rPr>
              <a:t>the </a:t>
            </a:r>
            <a:r>
              <a:rPr lang="en-GB" sz="2000" spc="65" dirty="0">
                <a:latin typeface="Tahoma"/>
                <a:cs typeface="Tahoma"/>
              </a:rPr>
              <a:t> </a:t>
            </a:r>
            <a:r>
              <a:rPr lang="en-GB" sz="2000" spc="30" dirty="0">
                <a:latin typeface="Tahoma"/>
                <a:cs typeface="Tahoma"/>
              </a:rPr>
              <a:t>trees,</a:t>
            </a:r>
            <a:r>
              <a:rPr lang="en-GB" sz="2000" spc="-100" dirty="0">
                <a:latin typeface="Tahoma"/>
                <a:cs typeface="Tahoma"/>
              </a:rPr>
              <a:t> </a:t>
            </a:r>
            <a:r>
              <a:rPr lang="en-GB" sz="2000" spc="60" dirty="0">
                <a:latin typeface="Tahoma"/>
                <a:cs typeface="Tahoma"/>
              </a:rPr>
              <a:t>although</a:t>
            </a:r>
            <a:r>
              <a:rPr lang="en-GB" sz="2000" spc="-100" dirty="0">
                <a:latin typeface="Tahoma"/>
                <a:cs typeface="Tahoma"/>
              </a:rPr>
              <a:t> </a:t>
            </a:r>
            <a:r>
              <a:rPr lang="en-GB" sz="2000" spc="75" dirty="0">
                <a:latin typeface="Tahoma"/>
                <a:cs typeface="Tahoma"/>
              </a:rPr>
              <a:t>other</a:t>
            </a:r>
            <a:r>
              <a:rPr lang="en-GB" sz="2000" spc="-100" dirty="0">
                <a:latin typeface="Tahoma"/>
                <a:cs typeface="Tahoma"/>
              </a:rPr>
              <a:t> </a:t>
            </a:r>
            <a:r>
              <a:rPr lang="en-GB" sz="2000" spc="80" dirty="0">
                <a:latin typeface="Tahoma"/>
                <a:cs typeface="Tahoma"/>
              </a:rPr>
              <a:t>methods</a:t>
            </a:r>
            <a:r>
              <a:rPr lang="en-GB" sz="2000" spc="-100" dirty="0">
                <a:latin typeface="Tahoma"/>
                <a:cs typeface="Tahoma"/>
              </a:rPr>
              <a:t> </a:t>
            </a:r>
            <a:r>
              <a:rPr lang="en-GB" sz="2000" spc="60" dirty="0">
                <a:latin typeface="Tahoma"/>
                <a:cs typeface="Tahoma"/>
              </a:rPr>
              <a:t>can</a:t>
            </a:r>
            <a:r>
              <a:rPr lang="en-GB" sz="2000" spc="-100" dirty="0">
                <a:latin typeface="Tahoma"/>
                <a:cs typeface="Tahoma"/>
              </a:rPr>
              <a:t> </a:t>
            </a:r>
            <a:r>
              <a:rPr lang="en-GB" sz="2000" spc="80" dirty="0">
                <a:latin typeface="Tahoma"/>
                <a:cs typeface="Tahoma"/>
              </a:rPr>
              <a:t>be</a:t>
            </a:r>
            <a:r>
              <a:rPr lang="en-GB" sz="2000" spc="-100" dirty="0">
                <a:latin typeface="Tahoma"/>
                <a:cs typeface="Tahoma"/>
              </a:rPr>
              <a:t> </a:t>
            </a:r>
            <a:r>
              <a:rPr lang="en-GB" sz="2000" spc="75" dirty="0">
                <a:latin typeface="Tahoma"/>
                <a:cs typeface="Tahoma"/>
              </a:rPr>
              <a:t>used</a:t>
            </a:r>
            <a:r>
              <a:rPr lang="en-GB" sz="2000" spc="-100" dirty="0">
                <a:latin typeface="Tahoma"/>
                <a:cs typeface="Tahoma"/>
              </a:rPr>
              <a:t> </a:t>
            </a:r>
            <a:r>
              <a:rPr lang="en-GB" sz="2000" spc="50" dirty="0">
                <a:latin typeface="Tahoma"/>
                <a:cs typeface="Tahoma"/>
              </a:rPr>
              <a:t>as</a:t>
            </a:r>
            <a:r>
              <a:rPr lang="en-GB" sz="2000" spc="-100" dirty="0">
                <a:latin typeface="Tahoma"/>
                <a:cs typeface="Tahoma"/>
              </a:rPr>
              <a:t> </a:t>
            </a:r>
            <a:r>
              <a:rPr lang="en-GB" sz="2000" spc="20" dirty="0">
                <a:latin typeface="Tahoma"/>
                <a:cs typeface="Tahoma"/>
              </a:rPr>
              <a:t>well.</a:t>
            </a:r>
            <a:endParaRPr lang="en-GB" sz="2000" dirty="0">
              <a:latin typeface="Tahoma"/>
              <a:cs typeface="Tahoma"/>
            </a:endParaRPr>
          </a:p>
          <a:p>
            <a:pPr marL="0" marR="1037590" indent="0">
              <a:lnSpc>
                <a:spcPct val="114599"/>
              </a:lnSpc>
              <a:spcBef>
                <a:spcPts val="1570"/>
              </a:spcBef>
              <a:buNone/>
            </a:pPr>
            <a:r>
              <a:rPr lang="en-GB" sz="2000" spc="60" dirty="0">
                <a:latin typeface="Tahoma"/>
                <a:cs typeface="Tahoma"/>
              </a:rPr>
              <a:t>Across</a:t>
            </a:r>
            <a:r>
              <a:rPr lang="en-GB" sz="2000" spc="-95" dirty="0">
                <a:latin typeface="Tahoma"/>
                <a:cs typeface="Tahoma"/>
              </a:rPr>
              <a:t> </a:t>
            </a:r>
            <a:r>
              <a:rPr lang="en-GB" sz="2000" spc="60" dirty="0">
                <a:latin typeface="Tahoma"/>
                <a:cs typeface="Tahoma"/>
              </a:rPr>
              <a:t>the</a:t>
            </a:r>
            <a:r>
              <a:rPr lang="en-GB" sz="2000" spc="-95" dirty="0">
                <a:latin typeface="Tahoma"/>
                <a:cs typeface="Tahoma"/>
              </a:rPr>
              <a:t> </a:t>
            </a:r>
            <a:r>
              <a:rPr lang="en-GB" sz="2000" spc="80" dirty="0">
                <a:latin typeface="Tahoma"/>
                <a:cs typeface="Tahoma"/>
              </a:rPr>
              <a:t>models</a:t>
            </a:r>
            <a:r>
              <a:rPr lang="en-GB" sz="2000" spc="-95" dirty="0">
                <a:latin typeface="Tahoma"/>
                <a:cs typeface="Tahoma"/>
              </a:rPr>
              <a:t> </a:t>
            </a:r>
            <a:r>
              <a:rPr lang="en-GB" sz="2000" spc="55" dirty="0">
                <a:latin typeface="Tahoma"/>
                <a:cs typeface="Tahoma"/>
              </a:rPr>
              <a:t>we</a:t>
            </a:r>
            <a:r>
              <a:rPr lang="en-GB" sz="2000" spc="-95" dirty="0">
                <a:latin typeface="Tahoma"/>
                <a:cs typeface="Tahoma"/>
              </a:rPr>
              <a:t> </a:t>
            </a:r>
            <a:r>
              <a:rPr lang="en-GB" sz="2000" spc="45" dirty="0">
                <a:latin typeface="Tahoma"/>
                <a:cs typeface="Tahoma"/>
              </a:rPr>
              <a:t>used,</a:t>
            </a:r>
            <a:r>
              <a:rPr lang="en-GB" sz="2000" spc="-95" dirty="0">
                <a:latin typeface="Tahoma"/>
                <a:cs typeface="Tahoma"/>
              </a:rPr>
              <a:t> </a:t>
            </a:r>
            <a:r>
              <a:rPr lang="en-GB" sz="2000" spc="80" dirty="0">
                <a:latin typeface="Tahoma"/>
                <a:cs typeface="Tahoma"/>
              </a:rPr>
              <a:t>Random</a:t>
            </a:r>
            <a:r>
              <a:rPr lang="en-GB" sz="2000" spc="-95" dirty="0">
                <a:latin typeface="Tahoma"/>
                <a:cs typeface="Tahoma"/>
              </a:rPr>
              <a:t> </a:t>
            </a:r>
            <a:r>
              <a:rPr lang="en-GB" sz="2000" spc="50" dirty="0">
                <a:latin typeface="Tahoma"/>
                <a:cs typeface="Tahoma"/>
              </a:rPr>
              <a:t>Forest</a:t>
            </a:r>
            <a:r>
              <a:rPr lang="en-GB" sz="2000" spc="-95" dirty="0">
                <a:latin typeface="Tahoma"/>
                <a:cs typeface="Tahoma"/>
              </a:rPr>
              <a:t> </a:t>
            </a:r>
            <a:r>
              <a:rPr lang="en-GB" sz="2000" spc="85" dirty="0">
                <a:latin typeface="Tahoma"/>
                <a:cs typeface="Tahoma"/>
              </a:rPr>
              <a:t>performed</a:t>
            </a:r>
            <a:r>
              <a:rPr lang="en-GB" sz="2000" spc="-90" dirty="0">
                <a:latin typeface="Tahoma"/>
                <a:cs typeface="Tahoma"/>
              </a:rPr>
              <a:t> </a:t>
            </a:r>
            <a:r>
              <a:rPr lang="en-GB" sz="2000" spc="60" dirty="0">
                <a:latin typeface="Tahoma"/>
                <a:cs typeface="Tahoma"/>
              </a:rPr>
              <a:t>the</a:t>
            </a:r>
            <a:r>
              <a:rPr lang="en-GB" sz="2000" spc="-95" dirty="0">
                <a:latin typeface="Tahoma"/>
                <a:cs typeface="Tahoma"/>
              </a:rPr>
              <a:t> </a:t>
            </a:r>
            <a:r>
              <a:rPr lang="en-GB" sz="2000" spc="60" dirty="0">
                <a:latin typeface="Tahoma"/>
                <a:cs typeface="Tahoma"/>
              </a:rPr>
              <a:t>best</a:t>
            </a:r>
            <a:r>
              <a:rPr lang="en-GB" sz="2000" spc="-95" dirty="0">
                <a:latin typeface="Tahoma"/>
                <a:cs typeface="Tahoma"/>
              </a:rPr>
              <a:t> </a:t>
            </a:r>
            <a:r>
              <a:rPr lang="en-GB" sz="2000" spc="65" dirty="0">
                <a:latin typeface="Tahoma"/>
                <a:cs typeface="Tahoma"/>
              </a:rPr>
              <a:t>in</a:t>
            </a:r>
            <a:r>
              <a:rPr lang="en-GB" sz="2000" spc="-95" dirty="0">
                <a:latin typeface="Tahoma"/>
                <a:cs typeface="Tahoma"/>
              </a:rPr>
              <a:t> </a:t>
            </a:r>
            <a:r>
              <a:rPr lang="en-GB" sz="2000" spc="55" dirty="0">
                <a:latin typeface="Tahoma"/>
                <a:cs typeface="Tahoma"/>
              </a:rPr>
              <a:t>various</a:t>
            </a:r>
            <a:r>
              <a:rPr lang="en-GB" sz="2000" spc="-95" dirty="0">
                <a:latin typeface="Tahoma"/>
                <a:cs typeface="Tahoma"/>
              </a:rPr>
              <a:t> </a:t>
            </a:r>
            <a:r>
              <a:rPr lang="en-GB" sz="2000" spc="30" dirty="0">
                <a:latin typeface="Tahoma"/>
                <a:cs typeface="Tahoma"/>
              </a:rPr>
              <a:t>metrics; </a:t>
            </a:r>
            <a:r>
              <a:rPr lang="en-GB" sz="2000" spc="-545" dirty="0">
                <a:latin typeface="Tahoma"/>
                <a:cs typeface="Tahoma"/>
              </a:rPr>
              <a:t> </a:t>
            </a:r>
            <a:r>
              <a:rPr lang="en-GB" sz="2000" spc="50" dirty="0">
                <a:latin typeface="Tahoma"/>
                <a:cs typeface="Tahoma"/>
              </a:rPr>
              <a:t>therefore,</a:t>
            </a:r>
            <a:r>
              <a:rPr lang="en-GB" sz="2000" spc="-100" dirty="0">
                <a:latin typeface="Tahoma"/>
                <a:cs typeface="Tahoma"/>
              </a:rPr>
              <a:t> </a:t>
            </a:r>
            <a:r>
              <a:rPr lang="en-GB" sz="2000" spc="55" dirty="0">
                <a:latin typeface="Tahoma"/>
                <a:cs typeface="Tahoma"/>
              </a:rPr>
              <a:t>we</a:t>
            </a:r>
            <a:r>
              <a:rPr lang="en-GB" sz="2000" spc="-100" dirty="0">
                <a:latin typeface="Tahoma"/>
                <a:cs typeface="Tahoma"/>
              </a:rPr>
              <a:t> </a:t>
            </a:r>
            <a:r>
              <a:rPr lang="en-GB" sz="2000" spc="75" dirty="0">
                <a:latin typeface="Tahoma"/>
                <a:cs typeface="Tahoma"/>
              </a:rPr>
              <a:t>used</a:t>
            </a:r>
            <a:r>
              <a:rPr lang="en-GB" sz="2000" spc="-100" dirty="0">
                <a:latin typeface="Tahoma"/>
                <a:cs typeface="Tahoma"/>
              </a:rPr>
              <a:t> </a:t>
            </a:r>
            <a:r>
              <a:rPr lang="en-GB" sz="2000" spc="35" dirty="0">
                <a:latin typeface="Tahoma"/>
                <a:cs typeface="Tahoma"/>
              </a:rPr>
              <a:t>it</a:t>
            </a:r>
            <a:r>
              <a:rPr lang="en-GB" sz="2000" spc="-100" dirty="0">
                <a:latin typeface="Tahoma"/>
                <a:cs typeface="Tahoma"/>
              </a:rPr>
              <a:t> </a:t>
            </a:r>
            <a:r>
              <a:rPr lang="en-GB" sz="2000" spc="50" dirty="0">
                <a:latin typeface="Tahoma"/>
                <a:cs typeface="Tahoma"/>
              </a:rPr>
              <a:t>as</a:t>
            </a:r>
            <a:r>
              <a:rPr lang="en-GB" sz="2000" spc="-100" dirty="0">
                <a:latin typeface="Tahoma"/>
                <a:cs typeface="Tahoma"/>
              </a:rPr>
              <a:t> </a:t>
            </a:r>
            <a:r>
              <a:rPr lang="en-GB" sz="2000" spc="90" dirty="0">
                <a:latin typeface="Tahoma"/>
                <a:cs typeface="Tahoma"/>
              </a:rPr>
              <a:t>our</a:t>
            </a:r>
            <a:r>
              <a:rPr lang="en-GB" sz="2000" spc="-95" dirty="0">
                <a:latin typeface="Tahoma"/>
                <a:cs typeface="Tahoma"/>
              </a:rPr>
              <a:t> </a:t>
            </a:r>
            <a:r>
              <a:rPr lang="en-GB" sz="2000" spc="70" dirty="0">
                <a:latin typeface="Tahoma"/>
                <a:cs typeface="Tahoma"/>
              </a:rPr>
              <a:t>ﬁnal</a:t>
            </a:r>
            <a:r>
              <a:rPr lang="en-GB" sz="2000" spc="-100" dirty="0">
                <a:latin typeface="Tahoma"/>
                <a:cs typeface="Tahoma"/>
              </a:rPr>
              <a:t> </a:t>
            </a:r>
            <a:r>
              <a:rPr lang="en-GB" sz="2000" spc="90" dirty="0">
                <a:latin typeface="Tahoma"/>
                <a:cs typeface="Tahoma"/>
              </a:rPr>
              <a:t>model</a:t>
            </a:r>
            <a:r>
              <a:rPr lang="en-GB" sz="2000" spc="-100" dirty="0">
                <a:latin typeface="Tahoma"/>
                <a:cs typeface="Tahoma"/>
              </a:rPr>
              <a:t> </a:t>
            </a:r>
            <a:r>
              <a:rPr lang="en-GB" sz="2000" spc="70" dirty="0">
                <a:latin typeface="Tahoma"/>
                <a:cs typeface="Tahoma"/>
              </a:rPr>
              <a:t>for</a:t>
            </a:r>
            <a:r>
              <a:rPr lang="en-GB" sz="2000" spc="-100" dirty="0">
                <a:latin typeface="Tahoma"/>
                <a:cs typeface="Tahoma"/>
              </a:rPr>
              <a:t> </a:t>
            </a:r>
            <a:r>
              <a:rPr lang="en-GB" sz="2000" spc="65" dirty="0">
                <a:latin typeface="Tahoma"/>
                <a:cs typeface="Tahoma"/>
              </a:rPr>
              <a:t>prediction</a:t>
            </a:r>
            <a:r>
              <a:rPr lang="en-GB" sz="2000" spc="-100" dirty="0">
                <a:latin typeface="Tahoma"/>
                <a:cs typeface="Tahoma"/>
              </a:rPr>
              <a:t> </a:t>
            </a:r>
            <a:r>
              <a:rPr lang="en-GB" sz="2000" spc="65" dirty="0">
                <a:latin typeface="Tahoma"/>
                <a:cs typeface="Tahoma"/>
              </a:rPr>
              <a:t>in</a:t>
            </a:r>
            <a:r>
              <a:rPr lang="en-GB" sz="2000" spc="-100" dirty="0">
                <a:latin typeface="Tahoma"/>
                <a:cs typeface="Tahoma"/>
              </a:rPr>
              <a:t> </a:t>
            </a:r>
            <a:r>
              <a:rPr lang="en-GB" sz="2000" spc="90" dirty="0">
                <a:latin typeface="Tahoma"/>
                <a:cs typeface="Tahoma"/>
              </a:rPr>
              <a:t>our</a:t>
            </a:r>
            <a:r>
              <a:rPr lang="en-GB" sz="2000" spc="-100" dirty="0">
                <a:latin typeface="Tahoma"/>
                <a:cs typeface="Tahoma"/>
              </a:rPr>
              <a:t> </a:t>
            </a:r>
            <a:r>
              <a:rPr lang="en-GB" sz="2000" spc="-30" dirty="0">
                <a:latin typeface="Tahoma"/>
                <a:cs typeface="Tahoma"/>
              </a:rPr>
              <a:t>AIDS.</a:t>
            </a:r>
            <a:endParaRPr lang="en-GB" sz="2000" dirty="0">
              <a:latin typeface="Tahoma"/>
              <a:cs typeface="Tahoma"/>
            </a:endParaRPr>
          </a:p>
          <a:p>
            <a:endParaRPr lang="en-IN" dirty="0"/>
          </a:p>
        </p:txBody>
      </p:sp>
      <p:sp>
        <p:nvSpPr>
          <p:cNvPr id="6" name="object 6"/>
          <p:cNvSpPr txBox="1">
            <a:spLocks noGrp="1"/>
          </p:cNvSpPr>
          <p:nvPr>
            <p:ph type="sldNum" sz="quarter" idx="12"/>
          </p:nvPr>
        </p:nvSpPr>
        <p:spPr>
          <a:xfrm>
            <a:off x="9900458" y="6459785"/>
            <a:ext cx="1312025" cy="365125"/>
          </a:xfrm>
        </p:spPr>
        <p:txBody>
          <a:bodyPr vert="horz" wrap="square" lIns="0" tIns="0" rIns="0" bIns="0" rtlCol="0">
            <a:spAutoFit/>
          </a:bodyPr>
          <a:lstStyle/>
          <a:p>
            <a:fld id="{81D60167-4931-47E6-BA6A-407CBD079E47}" type="slidenum">
              <a:rPr lang="en-IN" dirty="0"/>
              <a:pPr/>
              <a:t>19</a:t>
            </a:fld>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7280" y="286603"/>
            <a:ext cx="10058400" cy="1450757"/>
          </a:xfrm>
        </p:spPr>
        <p:txBody>
          <a:bodyPr vert="horz" wrap="square" lIns="0" tIns="12700" rIns="0" bIns="0" rtlCol="0">
            <a:spAutoFit/>
          </a:bodyPr>
          <a:lstStyle/>
          <a:p>
            <a:r>
              <a:rPr lang="en-IN" dirty="0"/>
              <a:t>Contents</a:t>
            </a:r>
          </a:p>
        </p:txBody>
      </p:sp>
      <p:sp>
        <p:nvSpPr>
          <p:cNvPr id="9" name="Content Placeholder 8">
            <a:extLst>
              <a:ext uri="{FF2B5EF4-FFF2-40B4-BE49-F238E27FC236}">
                <a16:creationId xmlns:a16="http://schemas.microsoft.com/office/drawing/2014/main" id="{1EDE114E-6442-C38C-C1FD-376471630708}"/>
              </a:ext>
            </a:extLst>
          </p:cNvPr>
          <p:cNvSpPr>
            <a:spLocks noGrp="1"/>
          </p:cNvSpPr>
          <p:nvPr>
            <p:ph idx="1"/>
          </p:nvPr>
        </p:nvSpPr>
        <p:spPr/>
        <p:txBody>
          <a:bodyPr/>
          <a:lstStyle/>
          <a:p>
            <a:pPr marL="469900" indent="-457200">
              <a:lnSpc>
                <a:spcPct val="100000"/>
              </a:lnSpc>
              <a:spcBef>
                <a:spcPts val="100"/>
              </a:spcBef>
              <a:buFont typeface="+mj-lt"/>
              <a:buAutoNum type="arabicPeriod"/>
              <a:tabLst>
                <a:tab pos="357505" algn="l"/>
              </a:tabLst>
            </a:pPr>
            <a:r>
              <a:rPr lang="en-GB" sz="2000" dirty="0">
                <a:latin typeface="Tahoma"/>
                <a:cs typeface="Tahoma"/>
              </a:rPr>
              <a:t>Motivation</a:t>
            </a:r>
          </a:p>
          <a:p>
            <a:pPr marL="469900" indent="-457200">
              <a:lnSpc>
                <a:spcPct val="100000"/>
              </a:lnSpc>
              <a:spcBef>
                <a:spcPts val="100"/>
              </a:spcBef>
              <a:buFont typeface="+mj-lt"/>
              <a:buAutoNum type="arabicPeriod"/>
              <a:tabLst>
                <a:tab pos="357505" algn="l"/>
              </a:tabLst>
            </a:pPr>
            <a:r>
              <a:rPr lang="en-GB" sz="2000" dirty="0">
                <a:latin typeface="Tahoma"/>
                <a:cs typeface="Tahoma"/>
              </a:rPr>
              <a:t>Introduction</a:t>
            </a:r>
          </a:p>
          <a:p>
            <a:pPr marL="469900" indent="-457200">
              <a:lnSpc>
                <a:spcPct val="100000"/>
              </a:lnSpc>
              <a:spcBef>
                <a:spcPts val="100"/>
              </a:spcBef>
              <a:buFont typeface="+mj-lt"/>
              <a:buAutoNum type="arabicPeriod"/>
              <a:tabLst>
                <a:tab pos="357505" algn="l"/>
              </a:tabLst>
            </a:pPr>
            <a:r>
              <a:rPr lang="en-GB" sz="2000" dirty="0">
                <a:latin typeface="Tahoma"/>
                <a:cs typeface="Tahoma"/>
              </a:rPr>
              <a:t>Literature Review</a:t>
            </a:r>
          </a:p>
          <a:p>
            <a:pPr marL="469900" indent="-457200">
              <a:lnSpc>
                <a:spcPct val="100000"/>
              </a:lnSpc>
              <a:spcBef>
                <a:spcPts val="100"/>
              </a:spcBef>
              <a:buFont typeface="+mj-lt"/>
              <a:buAutoNum type="arabicPeriod"/>
              <a:tabLst>
                <a:tab pos="357505" algn="l"/>
              </a:tabLst>
            </a:pPr>
            <a:r>
              <a:rPr lang="en-GB" sz="2000" dirty="0">
                <a:latin typeface="Tahoma"/>
                <a:cs typeface="Tahoma"/>
              </a:rPr>
              <a:t>Strategies Explored</a:t>
            </a:r>
          </a:p>
          <a:p>
            <a:pPr marL="469900" indent="-457200">
              <a:lnSpc>
                <a:spcPct val="100000"/>
              </a:lnSpc>
              <a:spcBef>
                <a:spcPts val="100"/>
              </a:spcBef>
              <a:buFont typeface="+mj-lt"/>
              <a:buAutoNum type="arabicPeriod"/>
              <a:tabLst>
                <a:tab pos="357505" algn="l"/>
              </a:tabLst>
            </a:pPr>
            <a:r>
              <a:rPr lang="en-GB" sz="2000" dirty="0">
                <a:latin typeface="Tahoma"/>
                <a:cs typeface="Tahoma"/>
              </a:rPr>
              <a:t>Datasets Explored</a:t>
            </a:r>
          </a:p>
          <a:p>
            <a:pPr marL="469900" indent="-457200">
              <a:lnSpc>
                <a:spcPct val="100000"/>
              </a:lnSpc>
              <a:spcBef>
                <a:spcPts val="100"/>
              </a:spcBef>
              <a:buFont typeface="+mj-lt"/>
              <a:buAutoNum type="arabicPeriod"/>
              <a:tabLst>
                <a:tab pos="357505" algn="l"/>
              </a:tabLst>
            </a:pPr>
            <a:r>
              <a:rPr lang="en-GB" sz="2000" dirty="0">
                <a:latin typeface="Tahoma"/>
                <a:cs typeface="Tahoma"/>
              </a:rPr>
              <a:t>Preprocessing</a:t>
            </a:r>
          </a:p>
          <a:p>
            <a:pPr marL="469900" indent="-457200">
              <a:lnSpc>
                <a:spcPct val="100000"/>
              </a:lnSpc>
              <a:spcBef>
                <a:spcPts val="100"/>
              </a:spcBef>
              <a:buFont typeface="+mj-lt"/>
              <a:buAutoNum type="arabicPeriod"/>
              <a:tabLst>
                <a:tab pos="357505" algn="l"/>
              </a:tabLst>
            </a:pPr>
            <a:r>
              <a:rPr lang="en-GB" sz="2000" dirty="0">
                <a:latin typeface="Tahoma"/>
                <a:cs typeface="Tahoma"/>
              </a:rPr>
              <a:t>ML Model</a:t>
            </a:r>
          </a:p>
          <a:p>
            <a:pPr marL="469900" indent="-457200">
              <a:lnSpc>
                <a:spcPct val="100000"/>
              </a:lnSpc>
              <a:spcBef>
                <a:spcPts val="100"/>
              </a:spcBef>
              <a:buFont typeface="+mj-lt"/>
              <a:buAutoNum type="arabicPeriod"/>
              <a:tabLst>
                <a:tab pos="357505" algn="l"/>
              </a:tabLst>
            </a:pPr>
            <a:r>
              <a:rPr lang="en-GB" sz="2000" dirty="0">
                <a:latin typeface="Tahoma"/>
                <a:cs typeface="Tahoma"/>
              </a:rPr>
              <a:t>Results</a:t>
            </a:r>
          </a:p>
          <a:p>
            <a:pPr marL="469900" indent="-457200">
              <a:lnSpc>
                <a:spcPct val="100000"/>
              </a:lnSpc>
              <a:spcBef>
                <a:spcPts val="100"/>
              </a:spcBef>
              <a:buFont typeface="+mj-lt"/>
              <a:buAutoNum type="arabicPeriod"/>
              <a:tabLst>
                <a:tab pos="357505" algn="l"/>
              </a:tabLst>
            </a:pPr>
            <a:r>
              <a:rPr lang="en-GB" sz="2000" dirty="0">
                <a:latin typeface="Tahoma"/>
                <a:cs typeface="Tahoma"/>
              </a:rPr>
              <a:t>Conclusion</a:t>
            </a:r>
          </a:p>
          <a:p>
            <a:pPr marL="469900" indent="-457200">
              <a:lnSpc>
                <a:spcPct val="100000"/>
              </a:lnSpc>
              <a:spcBef>
                <a:spcPts val="100"/>
              </a:spcBef>
              <a:buFont typeface="+mj-lt"/>
              <a:buAutoNum type="arabicPeriod"/>
              <a:tabLst>
                <a:tab pos="357505" algn="l"/>
              </a:tabLst>
            </a:pPr>
            <a:r>
              <a:rPr lang="en-GB" sz="2000" dirty="0">
                <a:latin typeface="Tahoma"/>
                <a:cs typeface="Tahoma"/>
              </a:rPr>
              <a:t>Future Work</a:t>
            </a:r>
          </a:p>
          <a:p>
            <a:pPr marL="469900" indent="-457200">
              <a:lnSpc>
                <a:spcPct val="100000"/>
              </a:lnSpc>
              <a:spcBef>
                <a:spcPts val="100"/>
              </a:spcBef>
              <a:buFont typeface="+mj-lt"/>
              <a:buAutoNum type="arabicPeriod"/>
              <a:tabLst>
                <a:tab pos="357505" algn="l"/>
              </a:tabLst>
            </a:pPr>
            <a:endParaRPr lang="en-GB" sz="2000" dirty="0">
              <a:latin typeface="Tahoma"/>
              <a:cs typeface="Tahoma"/>
            </a:endParaRPr>
          </a:p>
          <a:p>
            <a:pPr marL="469900" indent="-457200">
              <a:lnSpc>
                <a:spcPct val="100000"/>
              </a:lnSpc>
              <a:spcBef>
                <a:spcPts val="100"/>
              </a:spcBef>
              <a:buFont typeface="+mj-lt"/>
              <a:buAutoNum type="arabicPeriod"/>
              <a:tabLst>
                <a:tab pos="357505" algn="l"/>
              </a:tabLst>
            </a:pPr>
            <a:endParaRPr lang="en-GB" sz="2000" dirty="0">
              <a:latin typeface="Tahoma"/>
              <a:cs typeface="Tahoma"/>
            </a:endParaRPr>
          </a:p>
          <a:p>
            <a:pPr marL="469900" indent="-457200">
              <a:lnSpc>
                <a:spcPct val="100000"/>
              </a:lnSpc>
              <a:spcBef>
                <a:spcPts val="100"/>
              </a:spcBef>
              <a:buFont typeface="+mj-lt"/>
              <a:buAutoNum type="arabicPeriod"/>
              <a:tabLst>
                <a:tab pos="357505" algn="l"/>
              </a:tabLst>
            </a:pPr>
            <a:endParaRPr lang="en-GB" sz="2000" dirty="0">
              <a:latin typeface="Tahoma"/>
              <a:cs typeface="Tahoma"/>
            </a:endParaRPr>
          </a:p>
          <a:p>
            <a:pPr marL="469900" indent="-457200">
              <a:lnSpc>
                <a:spcPct val="100000"/>
              </a:lnSpc>
              <a:spcBef>
                <a:spcPts val="100"/>
              </a:spcBef>
              <a:buFont typeface="+mj-lt"/>
              <a:buAutoNum type="arabicPeriod"/>
              <a:tabLst>
                <a:tab pos="357505" algn="l"/>
              </a:tabLst>
            </a:pPr>
            <a:endParaRPr lang="en-GB" sz="2000" dirty="0">
              <a:latin typeface="Tahoma"/>
              <a:cs typeface="Tahoma"/>
            </a:endParaRPr>
          </a:p>
          <a:p>
            <a:pPr marL="469900" indent="-457200">
              <a:lnSpc>
                <a:spcPct val="100000"/>
              </a:lnSpc>
              <a:spcBef>
                <a:spcPts val="100"/>
              </a:spcBef>
              <a:buFont typeface="+mj-lt"/>
              <a:buAutoNum type="arabicPeriod"/>
              <a:tabLst>
                <a:tab pos="357505" algn="l"/>
              </a:tabLst>
            </a:pPr>
            <a:endParaRPr lang="en-GB" sz="2000" dirty="0">
              <a:latin typeface="Tahoma"/>
              <a:cs typeface="Tahoma"/>
            </a:endParaRPr>
          </a:p>
          <a:p>
            <a:endParaRPr lang="en-IN" dirty="0"/>
          </a:p>
        </p:txBody>
      </p:sp>
      <p:sp>
        <p:nvSpPr>
          <p:cNvPr id="6" name="object 6"/>
          <p:cNvSpPr txBox="1">
            <a:spLocks noGrp="1"/>
          </p:cNvSpPr>
          <p:nvPr>
            <p:ph type="sldNum" sz="quarter" idx="12"/>
          </p:nvPr>
        </p:nvSpPr>
        <p:spPr>
          <a:xfrm>
            <a:off x="9900458" y="6459785"/>
            <a:ext cx="1312025" cy="365125"/>
          </a:xfrm>
        </p:spPr>
        <p:txBody>
          <a:bodyPr vert="horz" wrap="square" lIns="0" tIns="0" rIns="0" bIns="0" rtlCol="0">
            <a:spAutoFit/>
          </a:bodyPr>
          <a:lstStyle/>
          <a:p>
            <a:fld id="{81D60167-4931-47E6-BA6A-407CBD079E47}" type="slidenum">
              <a:rPr lang="en-IN" dirty="0"/>
              <a:pPr/>
              <a:t>2</a:t>
            </a:fld>
            <a:endParaRPr lang="en-IN" dirty="0"/>
          </a:p>
        </p:txBody>
      </p:sp>
    </p:spTree>
    <p:extLst>
      <p:ext uri="{BB962C8B-B14F-4D97-AF65-F5344CB8AC3E}">
        <p14:creationId xmlns:p14="http://schemas.microsoft.com/office/powerpoint/2010/main" val="3083988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33501" y="840681"/>
            <a:ext cx="8263099" cy="5255319"/>
            <a:chOff x="2633500" y="1167906"/>
            <a:chExt cx="8815705" cy="5690235"/>
          </a:xfrm>
        </p:grpSpPr>
        <p:pic>
          <p:nvPicPr>
            <p:cNvPr id="3" name="object 3"/>
            <p:cNvPicPr/>
            <p:nvPr/>
          </p:nvPicPr>
          <p:blipFill>
            <a:blip r:embed="rId2" cstate="print"/>
            <a:stretch>
              <a:fillRect/>
            </a:stretch>
          </p:blipFill>
          <p:spPr>
            <a:xfrm>
              <a:off x="9344025" y="6000750"/>
              <a:ext cx="2104899" cy="857249"/>
            </a:xfrm>
            <a:prstGeom prst="rect">
              <a:avLst/>
            </a:prstGeom>
          </p:spPr>
        </p:pic>
        <p:pic>
          <p:nvPicPr>
            <p:cNvPr id="4" name="object 4"/>
            <p:cNvPicPr/>
            <p:nvPr/>
          </p:nvPicPr>
          <p:blipFill>
            <a:blip r:embed="rId3" cstate="print"/>
            <a:stretch>
              <a:fillRect/>
            </a:stretch>
          </p:blipFill>
          <p:spPr>
            <a:xfrm>
              <a:off x="2633500" y="1167906"/>
              <a:ext cx="6924977" cy="5612494"/>
            </a:xfrm>
            <a:prstGeom prst="rect">
              <a:avLst/>
            </a:prstGeom>
          </p:spPr>
        </p:pic>
      </p:gr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9339" y="165029"/>
            <a:ext cx="10148661" cy="689932"/>
          </a:xfrm>
          <a:prstGeom prst="rect">
            <a:avLst/>
          </a:prstGeom>
        </p:spPr>
        <p:txBody>
          <a:bodyPr vert="horz" wrap="square" lIns="0" tIns="12700" rIns="0" bIns="0" rtlCol="0">
            <a:spAutoFit/>
          </a:bodyPr>
          <a:lstStyle/>
          <a:p>
            <a:pPr marL="12700">
              <a:lnSpc>
                <a:spcPct val="100000"/>
              </a:lnSpc>
              <a:spcBef>
                <a:spcPts val="100"/>
              </a:spcBef>
            </a:pPr>
            <a:r>
              <a:rPr lang="en-IN" sz="4400" spc="-10" dirty="0">
                <a:latin typeface="+mj-lt"/>
                <a:cs typeface="Calibri"/>
              </a:rPr>
              <a:t>Workflow of IDS in Typical scenario </a:t>
            </a:r>
            <a:endParaRPr sz="4400" dirty="0">
              <a:latin typeface="+mj-lt"/>
              <a:cs typeface="Calibri"/>
            </a:endParaRPr>
          </a:p>
        </p:txBody>
      </p:sp>
      <p:pic>
        <p:nvPicPr>
          <p:cNvPr id="6" name="object 6"/>
          <p:cNvPicPr/>
          <p:nvPr/>
        </p:nvPicPr>
        <p:blipFill>
          <a:blip r:embed="rId2" cstate="print"/>
          <a:stretch>
            <a:fillRect/>
          </a:stretch>
        </p:blipFill>
        <p:spPr>
          <a:xfrm>
            <a:off x="4267200" y="990600"/>
            <a:ext cx="3429000" cy="4648200"/>
          </a:xfrm>
          <a:prstGeom prst="rect">
            <a:avLst/>
          </a:prstGeom>
        </p:spPr>
      </p:pic>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lang="en-IN" smtClean="0">
                <a:solidFill>
                  <a:schemeClr val="bg1"/>
                </a:solidFill>
              </a:rPr>
              <a:t>21</a:t>
            </a:fld>
            <a:endParaRPr lang="en-IN"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7280" y="1091157"/>
            <a:ext cx="10058400" cy="646203"/>
          </a:xfrm>
        </p:spPr>
        <p:txBody>
          <a:bodyPr vert="horz" wrap="square" lIns="0" tIns="12700" rIns="0" bIns="0" rtlCol="0">
            <a:spAutoFit/>
          </a:bodyPr>
          <a:lstStyle/>
          <a:p>
            <a:r>
              <a:rPr lang="en-IN" dirty="0"/>
              <a:t>ML Models Performance</a:t>
            </a:r>
          </a:p>
        </p:txBody>
      </p:sp>
      <p:sp>
        <p:nvSpPr>
          <p:cNvPr id="6" name="object 6"/>
          <p:cNvSpPr txBox="1">
            <a:spLocks noGrp="1"/>
          </p:cNvSpPr>
          <p:nvPr>
            <p:ph type="sldNum" sz="quarter" idx="12"/>
          </p:nvPr>
        </p:nvSpPr>
        <p:spPr>
          <a:xfrm>
            <a:off x="9900458" y="6459785"/>
            <a:ext cx="1312025" cy="365125"/>
          </a:xfrm>
        </p:spPr>
        <p:txBody>
          <a:bodyPr vert="horz" wrap="square" lIns="0" tIns="0" rIns="0" bIns="0" rtlCol="0">
            <a:spAutoFit/>
          </a:bodyPr>
          <a:lstStyle/>
          <a:p>
            <a:fld id="{81D60167-4931-47E6-BA6A-407CBD079E47}" type="slidenum">
              <a:rPr lang="en-IN" dirty="0"/>
              <a:pPr/>
              <a:t>22</a:t>
            </a:fld>
            <a:endParaRPr lang="en-IN" dirty="0"/>
          </a:p>
        </p:txBody>
      </p:sp>
      <p:graphicFrame>
        <p:nvGraphicFramePr>
          <p:cNvPr id="9" name="Table 8">
            <a:extLst>
              <a:ext uri="{FF2B5EF4-FFF2-40B4-BE49-F238E27FC236}">
                <a16:creationId xmlns:a16="http://schemas.microsoft.com/office/drawing/2014/main" id="{A50A8CCF-9840-82CC-DD9D-4188513D9C73}"/>
              </a:ext>
            </a:extLst>
          </p:cNvPr>
          <p:cNvGraphicFramePr>
            <a:graphicFrameLocks noGrp="1"/>
          </p:cNvGraphicFramePr>
          <p:nvPr>
            <p:extLst>
              <p:ext uri="{D42A27DB-BD31-4B8C-83A1-F6EECF244321}">
                <p14:modId xmlns:p14="http://schemas.microsoft.com/office/powerpoint/2010/main" val="998267246"/>
              </p:ext>
            </p:extLst>
          </p:nvPr>
        </p:nvGraphicFramePr>
        <p:xfrm>
          <a:off x="1612900" y="2665446"/>
          <a:ext cx="8966200" cy="2453640"/>
        </p:xfrm>
        <a:graphic>
          <a:graphicData uri="http://schemas.openxmlformats.org/drawingml/2006/table">
            <a:tbl>
              <a:tblPr firstRow="1" bandRow="1">
                <a:tableStyleId>{5C22544A-7EE6-4342-B048-85BDC9FD1C3A}</a:tableStyleId>
              </a:tblPr>
              <a:tblGrid>
                <a:gridCol w="1793240">
                  <a:extLst>
                    <a:ext uri="{9D8B030D-6E8A-4147-A177-3AD203B41FA5}">
                      <a16:colId xmlns:a16="http://schemas.microsoft.com/office/drawing/2014/main" val="925109752"/>
                    </a:ext>
                  </a:extLst>
                </a:gridCol>
                <a:gridCol w="1793240">
                  <a:extLst>
                    <a:ext uri="{9D8B030D-6E8A-4147-A177-3AD203B41FA5}">
                      <a16:colId xmlns:a16="http://schemas.microsoft.com/office/drawing/2014/main" val="2828661260"/>
                    </a:ext>
                  </a:extLst>
                </a:gridCol>
                <a:gridCol w="1793240">
                  <a:extLst>
                    <a:ext uri="{9D8B030D-6E8A-4147-A177-3AD203B41FA5}">
                      <a16:colId xmlns:a16="http://schemas.microsoft.com/office/drawing/2014/main" val="2888950605"/>
                    </a:ext>
                  </a:extLst>
                </a:gridCol>
                <a:gridCol w="1793240">
                  <a:extLst>
                    <a:ext uri="{9D8B030D-6E8A-4147-A177-3AD203B41FA5}">
                      <a16:colId xmlns:a16="http://schemas.microsoft.com/office/drawing/2014/main" val="2983079873"/>
                    </a:ext>
                  </a:extLst>
                </a:gridCol>
                <a:gridCol w="1793240">
                  <a:extLst>
                    <a:ext uri="{9D8B030D-6E8A-4147-A177-3AD203B41FA5}">
                      <a16:colId xmlns:a16="http://schemas.microsoft.com/office/drawing/2014/main" val="2012079071"/>
                    </a:ext>
                  </a:extLst>
                </a:gridCol>
              </a:tblGrid>
              <a:tr h="490728">
                <a:tc>
                  <a:txBody>
                    <a:bodyPr/>
                    <a:lstStyle/>
                    <a:p>
                      <a:pPr algn="ctr"/>
                      <a:r>
                        <a:rPr lang="en-IN" dirty="0"/>
                        <a:t>MODEL</a:t>
                      </a:r>
                    </a:p>
                  </a:txBody>
                  <a:tcPr/>
                </a:tc>
                <a:tc>
                  <a:txBody>
                    <a:bodyPr/>
                    <a:lstStyle/>
                    <a:p>
                      <a:pPr algn="ctr"/>
                      <a:r>
                        <a:rPr lang="en-IN" dirty="0"/>
                        <a:t>ACCURACY</a:t>
                      </a:r>
                    </a:p>
                  </a:txBody>
                  <a:tcPr/>
                </a:tc>
                <a:tc>
                  <a:txBody>
                    <a:bodyPr/>
                    <a:lstStyle/>
                    <a:p>
                      <a:pPr algn="ctr"/>
                      <a:r>
                        <a:rPr lang="en-IN" dirty="0"/>
                        <a:t>PRECISION</a:t>
                      </a:r>
                    </a:p>
                  </a:txBody>
                  <a:tcPr/>
                </a:tc>
                <a:tc>
                  <a:txBody>
                    <a:bodyPr/>
                    <a:lstStyle/>
                    <a:p>
                      <a:pPr algn="ctr"/>
                      <a:r>
                        <a:rPr lang="en-IN" dirty="0"/>
                        <a:t>RECALL</a:t>
                      </a:r>
                    </a:p>
                  </a:txBody>
                  <a:tcPr/>
                </a:tc>
                <a:tc>
                  <a:txBody>
                    <a:bodyPr/>
                    <a:lstStyle/>
                    <a:p>
                      <a:pPr algn="ctr"/>
                      <a:r>
                        <a:rPr lang="en-IN" dirty="0"/>
                        <a:t>F1-SCORE</a:t>
                      </a:r>
                    </a:p>
                  </a:txBody>
                  <a:tcPr/>
                </a:tc>
                <a:extLst>
                  <a:ext uri="{0D108BD9-81ED-4DB2-BD59-A6C34878D82A}">
                    <a16:rowId xmlns:a16="http://schemas.microsoft.com/office/drawing/2014/main" val="215967809"/>
                  </a:ext>
                </a:extLst>
              </a:tr>
              <a:tr h="490728">
                <a:tc>
                  <a:txBody>
                    <a:bodyPr/>
                    <a:lstStyle/>
                    <a:p>
                      <a:pPr algn="l"/>
                      <a:r>
                        <a:rPr lang="en-IN" dirty="0"/>
                        <a:t>GNB</a:t>
                      </a:r>
                    </a:p>
                  </a:txBody>
                  <a:tcPr/>
                </a:tc>
                <a:tc>
                  <a:txBody>
                    <a:bodyPr/>
                    <a:lstStyle/>
                    <a:p>
                      <a:pPr algn="ctr"/>
                      <a:r>
                        <a:rPr lang="en-US" dirty="0"/>
                        <a:t>0.8989</a:t>
                      </a:r>
                      <a:endParaRPr lang="en-IN" dirty="0"/>
                    </a:p>
                  </a:txBody>
                  <a:tcPr/>
                </a:tc>
                <a:tc>
                  <a:txBody>
                    <a:bodyPr/>
                    <a:lstStyle/>
                    <a:p>
                      <a:pPr algn="ctr"/>
                      <a:r>
                        <a:rPr lang="en-US" dirty="0"/>
                        <a:t>0.8984</a:t>
                      </a:r>
                      <a:endParaRPr lang="en-IN" dirty="0"/>
                    </a:p>
                  </a:txBody>
                  <a:tcPr/>
                </a:tc>
                <a:tc>
                  <a:txBody>
                    <a:bodyPr/>
                    <a:lstStyle/>
                    <a:p>
                      <a:pPr algn="ctr"/>
                      <a:r>
                        <a:rPr lang="en-US" dirty="0"/>
                        <a:t>0.8989</a:t>
                      </a:r>
                      <a:endParaRPr lang="en-IN" dirty="0"/>
                    </a:p>
                  </a:txBody>
                  <a:tcPr/>
                </a:tc>
                <a:tc>
                  <a:txBody>
                    <a:bodyPr/>
                    <a:lstStyle/>
                    <a:p>
                      <a:pPr algn="ctr"/>
                      <a:r>
                        <a:rPr lang="en-US" dirty="0"/>
                        <a:t>0.8764</a:t>
                      </a:r>
                      <a:endParaRPr lang="en-IN" dirty="0"/>
                    </a:p>
                  </a:txBody>
                  <a:tcPr/>
                </a:tc>
                <a:extLst>
                  <a:ext uri="{0D108BD9-81ED-4DB2-BD59-A6C34878D82A}">
                    <a16:rowId xmlns:a16="http://schemas.microsoft.com/office/drawing/2014/main" val="810466584"/>
                  </a:ext>
                </a:extLst>
              </a:tr>
              <a:tr h="490728">
                <a:tc>
                  <a:txBody>
                    <a:bodyPr/>
                    <a:lstStyle/>
                    <a:p>
                      <a:pPr algn="l"/>
                      <a:r>
                        <a:rPr lang="en-IN" dirty="0"/>
                        <a:t>SGD</a:t>
                      </a:r>
                    </a:p>
                  </a:txBody>
                  <a:tcPr/>
                </a:tc>
                <a:tc>
                  <a:txBody>
                    <a:bodyPr/>
                    <a:lstStyle/>
                    <a:p>
                      <a:pPr algn="ctr"/>
                      <a:r>
                        <a:rPr lang="en-IN" dirty="0"/>
                        <a:t>0.8999</a:t>
                      </a:r>
                    </a:p>
                  </a:txBody>
                  <a:tcPr/>
                </a:tc>
                <a:tc>
                  <a:txBody>
                    <a:bodyPr/>
                    <a:lstStyle/>
                    <a:p>
                      <a:pPr algn="ctr"/>
                      <a:r>
                        <a:rPr lang="en-IN" dirty="0"/>
                        <a:t>0.9102</a:t>
                      </a:r>
                    </a:p>
                  </a:txBody>
                  <a:tcPr/>
                </a:tc>
                <a:tc>
                  <a:txBody>
                    <a:bodyPr/>
                    <a:lstStyle/>
                    <a:p>
                      <a:pPr algn="ctr"/>
                      <a:r>
                        <a:rPr lang="en-IN" dirty="0"/>
                        <a:t>0.8999</a:t>
                      </a:r>
                    </a:p>
                  </a:txBody>
                  <a:tcPr/>
                </a:tc>
                <a:tc>
                  <a:txBody>
                    <a:bodyPr/>
                    <a:lstStyle/>
                    <a:p>
                      <a:pPr algn="ctr"/>
                      <a:r>
                        <a:rPr lang="en-IN" dirty="0"/>
                        <a:t>0.8742</a:t>
                      </a:r>
                    </a:p>
                  </a:txBody>
                  <a:tcPr/>
                </a:tc>
                <a:extLst>
                  <a:ext uri="{0D108BD9-81ED-4DB2-BD59-A6C34878D82A}">
                    <a16:rowId xmlns:a16="http://schemas.microsoft.com/office/drawing/2014/main" val="660025861"/>
                  </a:ext>
                </a:extLst>
              </a:tr>
              <a:tr h="490728">
                <a:tc>
                  <a:txBody>
                    <a:bodyPr/>
                    <a:lstStyle/>
                    <a:p>
                      <a:pPr algn="l"/>
                      <a:r>
                        <a:rPr lang="en-IN" dirty="0"/>
                        <a:t>Linear SVM</a:t>
                      </a:r>
                    </a:p>
                  </a:txBody>
                  <a:tcPr/>
                </a:tc>
                <a:tc>
                  <a:txBody>
                    <a:bodyPr/>
                    <a:lstStyle/>
                    <a:p>
                      <a:pPr algn="ctr"/>
                      <a:r>
                        <a:rPr lang="en-IN" dirty="0"/>
                        <a:t>0.8982</a:t>
                      </a:r>
                    </a:p>
                  </a:txBody>
                  <a:tcPr/>
                </a:tc>
                <a:tc>
                  <a:txBody>
                    <a:bodyPr/>
                    <a:lstStyle/>
                    <a:p>
                      <a:pPr algn="ctr"/>
                      <a:r>
                        <a:rPr lang="en-IN" dirty="0"/>
                        <a:t>0.9036</a:t>
                      </a:r>
                    </a:p>
                  </a:txBody>
                  <a:tcPr/>
                </a:tc>
                <a:tc>
                  <a:txBody>
                    <a:bodyPr/>
                    <a:lstStyle/>
                    <a:p>
                      <a:pPr algn="ctr"/>
                      <a:r>
                        <a:rPr lang="en-IN" dirty="0"/>
                        <a:t>0.8982</a:t>
                      </a:r>
                    </a:p>
                  </a:txBody>
                  <a:tcPr/>
                </a:tc>
                <a:tc>
                  <a:txBody>
                    <a:bodyPr/>
                    <a:lstStyle/>
                    <a:p>
                      <a:pPr algn="ctr"/>
                      <a:r>
                        <a:rPr lang="en-IN" dirty="0"/>
                        <a:t>0.8729</a:t>
                      </a:r>
                    </a:p>
                  </a:txBody>
                  <a:tcPr/>
                </a:tc>
                <a:extLst>
                  <a:ext uri="{0D108BD9-81ED-4DB2-BD59-A6C34878D82A}">
                    <a16:rowId xmlns:a16="http://schemas.microsoft.com/office/drawing/2014/main" val="1375896939"/>
                  </a:ext>
                </a:extLst>
              </a:tr>
              <a:tr h="490728">
                <a:tc>
                  <a:txBody>
                    <a:bodyPr/>
                    <a:lstStyle/>
                    <a:p>
                      <a:pPr algn="l"/>
                      <a:r>
                        <a:rPr lang="en-IN" dirty="0"/>
                        <a:t>Random Forest</a:t>
                      </a:r>
                    </a:p>
                  </a:txBody>
                  <a:tcPr/>
                </a:tc>
                <a:tc>
                  <a:txBody>
                    <a:bodyPr/>
                    <a:lstStyle/>
                    <a:p>
                      <a:pPr algn="ctr"/>
                      <a:r>
                        <a:rPr lang="en-IN" dirty="0"/>
                        <a:t>0.9862</a:t>
                      </a:r>
                    </a:p>
                  </a:txBody>
                  <a:tcPr/>
                </a:tc>
                <a:tc>
                  <a:txBody>
                    <a:bodyPr/>
                    <a:lstStyle/>
                    <a:p>
                      <a:pPr algn="ctr"/>
                      <a:r>
                        <a:rPr lang="en-IN" dirty="0"/>
                        <a:t>0.9927</a:t>
                      </a:r>
                    </a:p>
                  </a:txBody>
                  <a:tcPr/>
                </a:tc>
                <a:tc>
                  <a:txBody>
                    <a:bodyPr/>
                    <a:lstStyle/>
                    <a:p>
                      <a:pPr algn="ctr"/>
                      <a:r>
                        <a:rPr lang="en-IN" dirty="0"/>
                        <a:t>0.9876</a:t>
                      </a:r>
                    </a:p>
                  </a:txBody>
                  <a:tcPr/>
                </a:tc>
                <a:tc>
                  <a:txBody>
                    <a:bodyPr/>
                    <a:lstStyle/>
                    <a:p>
                      <a:pPr algn="ctr"/>
                      <a:r>
                        <a:rPr lang="en-IN" dirty="0"/>
                        <a:t>0.9901</a:t>
                      </a:r>
                    </a:p>
                  </a:txBody>
                  <a:tcPr/>
                </a:tc>
                <a:extLst>
                  <a:ext uri="{0D108BD9-81ED-4DB2-BD59-A6C34878D82A}">
                    <a16:rowId xmlns:a16="http://schemas.microsoft.com/office/drawing/2014/main" val="501554249"/>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7280" y="286603"/>
            <a:ext cx="10058400" cy="1450757"/>
          </a:xfrm>
        </p:spPr>
        <p:txBody>
          <a:bodyPr vert="horz" wrap="square" lIns="0" tIns="12700" rIns="0" bIns="0" rtlCol="0">
            <a:spAutoFit/>
          </a:bodyPr>
          <a:lstStyle/>
          <a:p>
            <a:r>
              <a:rPr lang="en-IN" dirty="0"/>
              <a:t>Testing Model on UNSW Dataset</a:t>
            </a:r>
          </a:p>
        </p:txBody>
      </p:sp>
      <p:sp>
        <p:nvSpPr>
          <p:cNvPr id="6" name="object 6"/>
          <p:cNvSpPr txBox="1">
            <a:spLocks noGrp="1"/>
          </p:cNvSpPr>
          <p:nvPr>
            <p:ph type="sldNum" sz="quarter" idx="12"/>
          </p:nvPr>
        </p:nvSpPr>
        <p:spPr>
          <a:xfrm>
            <a:off x="9900458" y="6459785"/>
            <a:ext cx="1312025" cy="365125"/>
          </a:xfrm>
        </p:spPr>
        <p:txBody>
          <a:bodyPr vert="horz" wrap="square" lIns="0" tIns="0" rIns="0" bIns="0" rtlCol="0">
            <a:spAutoFit/>
          </a:bodyPr>
          <a:lstStyle/>
          <a:p>
            <a:fld id="{81D60167-4931-47E6-BA6A-407CBD079E47}" type="slidenum">
              <a:rPr lang="en-IN" dirty="0"/>
              <a:pPr/>
              <a:t>23</a:t>
            </a:fld>
            <a:endParaRPr lang="en-IN" dirty="0"/>
          </a:p>
        </p:txBody>
      </p:sp>
      <p:sp>
        <p:nvSpPr>
          <p:cNvPr id="11" name="TextBox 10">
            <a:extLst>
              <a:ext uri="{FF2B5EF4-FFF2-40B4-BE49-F238E27FC236}">
                <a16:creationId xmlns:a16="http://schemas.microsoft.com/office/drawing/2014/main" id="{28FBFC05-1756-D2A4-A826-EFB38AF4DE53}"/>
              </a:ext>
            </a:extLst>
          </p:cNvPr>
          <p:cNvSpPr txBox="1"/>
          <p:nvPr/>
        </p:nvSpPr>
        <p:spPr>
          <a:xfrm>
            <a:off x="1219200" y="2590800"/>
            <a:ext cx="9993313" cy="1200329"/>
          </a:xfrm>
          <a:prstGeom prst="rect">
            <a:avLst/>
          </a:prstGeom>
          <a:noFill/>
        </p:spPr>
        <p:txBody>
          <a:bodyPr wrap="square" rtlCol="0">
            <a:spAutoFit/>
          </a:bodyPr>
          <a:lstStyle/>
          <a:p>
            <a:r>
              <a:rPr lang="en-IN" sz="2400" dirty="0"/>
              <a:t>We tested our Model on other available dataset like UNSW NB 15 and we found that our model was successful in classifying the dataset as malicious.</a:t>
            </a:r>
          </a:p>
          <a:p>
            <a:r>
              <a:rPr lang="en-IN" sz="2400" dirty="0"/>
              <a:t>UNSW was a completely malicious dataset</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7280" y="286603"/>
            <a:ext cx="10058400" cy="1450757"/>
          </a:xfrm>
        </p:spPr>
        <p:txBody>
          <a:bodyPr vert="horz" wrap="square" lIns="0" tIns="12700" rIns="0" bIns="0" rtlCol="0">
            <a:spAutoFit/>
          </a:bodyPr>
          <a:lstStyle/>
          <a:p>
            <a:r>
              <a:rPr lang="en-IN" dirty="0"/>
              <a:t>Conclusion</a:t>
            </a:r>
          </a:p>
        </p:txBody>
      </p:sp>
      <p:sp>
        <p:nvSpPr>
          <p:cNvPr id="9" name="Content Placeholder 8">
            <a:extLst>
              <a:ext uri="{FF2B5EF4-FFF2-40B4-BE49-F238E27FC236}">
                <a16:creationId xmlns:a16="http://schemas.microsoft.com/office/drawing/2014/main" id="{D05A1631-80BF-2F93-7BFB-CF42AFA1CCB2}"/>
              </a:ext>
            </a:extLst>
          </p:cNvPr>
          <p:cNvSpPr>
            <a:spLocks noGrp="1"/>
          </p:cNvSpPr>
          <p:nvPr>
            <p:ph idx="1"/>
          </p:nvPr>
        </p:nvSpPr>
        <p:spPr/>
        <p:txBody>
          <a:bodyPr>
            <a:normAutofit fontScale="92500" lnSpcReduction="20000"/>
          </a:bodyPr>
          <a:lstStyle/>
          <a:p>
            <a:pPr marL="0" indent="0">
              <a:lnSpc>
                <a:spcPct val="100000"/>
              </a:lnSpc>
              <a:buNone/>
            </a:pPr>
            <a:endParaRPr lang="en-GB" sz="2000" dirty="0">
              <a:latin typeface="Tahoma"/>
              <a:cs typeface="Tahoma"/>
            </a:endParaRPr>
          </a:p>
          <a:p>
            <a:pPr marL="379095" marR="5080" indent="-367030" algn="just">
              <a:lnSpc>
                <a:spcPct val="100699"/>
              </a:lnSpc>
              <a:buFont typeface="Microsoft Sans Serif"/>
              <a:buChar char="●"/>
              <a:tabLst>
                <a:tab pos="379730" algn="l"/>
              </a:tabLst>
            </a:pPr>
            <a:r>
              <a:rPr lang="en-US" spc="100" dirty="0">
                <a:latin typeface="Tahoma"/>
                <a:cs typeface="Tahoma"/>
              </a:rPr>
              <a:t>Our experimental results demonstrated the effectiveness of the IDS model in accurately detecting intrusions in IoT networks. The model achieved a high detection rate with minimal false positives, indicating its potential for real-world deployment. Specifically, the Random Forest classifier emerged as the top-performing model, achieving an accuracy of over 95% on the test dataset.</a:t>
            </a:r>
            <a:r>
              <a:rPr lang="en-GB" spc="100" dirty="0">
                <a:latin typeface="Tahoma"/>
                <a:cs typeface="Tahoma"/>
              </a:rPr>
              <a:t>The</a:t>
            </a:r>
            <a:r>
              <a:rPr lang="en-GB" sz="2000" spc="15" dirty="0">
                <a:latin typeface="Tahoma"/>
                <a:cs typeface="Tahoma"/>
              </a:rPr>
              <a:t> </a:t>
            </a:r>
            <a:r>
              <a:rPr lang="en-GB" sz="2000" spc="70" dirty="0">
                <a:latin typeface="Tahoma"/>
                <a:cs typeface="Tahoma"/>
              </a:rPr>
              <a:t>machine</a:t>
            </a:r>
            <a:r>
              <a:rPr lang="en-GB" sz="2000" spc="15" dirty="0">
                <a:latin typeface="Tahoma"/>
                <a:cs typeface="Tahoma"/>
              </a:rPr>
              <a:t> </a:t>
            </a:r>
            <a:r>
              <a:rPr lang="en-GB" sz="2000" spc="50" dirty="0">
                <a:latin typeface="Tahoma"/>
                <a:cs typeface="Tahoma"/>
              </a:rPr>
              <a:t>learning</a:t>
            </a:r>
            <a:r>
              <a:rPr lang="en-GB" sz="2000" spc="15" dirty="0">
                <a:latin typeface="Tahoma"/>
                <a:cs typeface="Tahoma"/>
              </a:rPr>
              <a:t> </a:t>
            </a:r>
            <a:r>
              <a:rPr lang="en-GB" sz="2000" spc="90" dirty="0">
                <a:latin typeface="Tahoma"/>
                <a:cs typeface="Tahoma"/>
              </a:rPr>
              <a:t>model</a:t>
            </a:r>
            <a:r>
              <a:rPr lang="en-GB" sz="2000" spc="15" dirty="0">
                <a:latin typeface="Tahoma"/>
                <a:cs typeface="Tahoma"/>
              </a:rPr>
              <a:t> </a:t>
            </a:r>
            <a:r>
              <a:rPr lang="en-GB" sz="2000" spc="85" dirty="0">
                <a:latin typeface="Tahoma"/>
                <a:cs typeface="Tahoma"/>
              </a:rPr>
              <a:t>performed</a:t>
            </a:r>
            <a:r>
              <a:rPr lang="en-GB" sz="2000" spc="15" dirty="0">
                <a:latin typeface="Tahoma"/>
                <a:cs typeface="Tahoma"/>
              </a:rPr>
              <a:t> </a:t>
            </a:r>
            <a:r>
              <a:rPr lang="en-GB" sz="2000" spc="45" dirty="0">
                <a:latin typeface="Tahoma"/>
                <a:cs typeface="Tahoma"/>
              </a:rPr>
              <a:t>well</a:t>
            </a:r>
            <a:r>
              <a:rPr lang="en-GB" sz="2000" spc="15" dirty="0">
                <a:latin typeface="Tahoma"/>
                <a:cs typeface="Tahoma"/>
              </a:rPr>
              <a:t> </a:t>
            </a:r>
            <a:r>
              <a:rPr lang="en-GB" sz="2000" spc="100" dirty="0">
                <a:latin typeface="Tahoma"/>
                <a:cs typeface="Tahoma"/>
              </a:rPr>
              <a:t>on</a:t>
            </a:r>
            <a:r>
              <a:rPr lang="en-GB" sz="2000" spc="20" dirty="0">
                <a:latin typeface="Tahoma"/>
                <a:cs typeface="Tahoma"/>
              </a:rPr>
              <a:t> </a:t>
            </a:r>
            <a:r>
              <a:rPr lang="en-GB" sz="2000" spc="80" dirty="0">
                <a:latin typeface="Tahoma"/>
                <a:cs typeface="Tahoma"/>
              </a:rPr>
              <a:t>both</a:t>
            </a:r>
            <a:r>
              <a:rPr lang="en-GB" sz="2000" spc="15" dirty="0">
                <a:latin typeface="Tahoma"/>
                <a:cs typeface="Tahoma"/>
              </a:rPr>
              <a:t> </a:t>
            </a:r>
            <a:r>
              <a:rPr lang="en-GB" sz="2000" spc="60" dirty="0">
                <a:latin typeface="Tahoma"/>
                <a:cs typeface="Tahoma"/>
              </a:rPr>
              <a:t>the</a:t>
            </a:r>
            <a:r>
              <a:rPr lang="en-GB" sz="2000" spc="15" dirty="0">
                <a:latin typeface="Tahoma"/>
                <a:cs typeface="Tahoma"/>
              </a:rPr>
              <a:t> </a:t>
            </a:r>
            <a:r>
              <a:rPr lang="en-GB" sz="2000" spc="-45" dirty="0">
                <a:latin typeface="Tahoma"/>
                <a:cs typeface="Tahoma"/>
              </a:rPr>
              <a:t>IoT</a:t>
            </a:r>
            <a:r>
              <a:rPr lang="en-GB" sz="2000" spc="15" dirty="0">
                <a:latin typeface="Tahoma"/>
                <a:cs typeface="Tahoma"/>
              </a:rPr>
              <a:t> </a:t>
            </a:r>
            <a:r>
              <a:rPr lang="en-GB" sz="2000" spc="40" dirty="0">
                <a:latin typeface="Tahoma"/>
                <a:cs typeface="Tahoma"/>
              </a:rPr>
              <a:t>23</a:t>
            </a:r>
            <a:r>
              <a:rPr lang="en-GB" sz="2000" spc="15" dirty="0">
                <a:latin typeface="Tahoma"/>
                <a:cs typeface="Tahoma"/>
              </a:rPr>
              <a:t> </a:t>
            </a:r>
            <a:r>
              <a:rPr lang="en-GB" sz="2000" spc="80" dirty="0">
                <a:latin typeface="Tahoma"/>
                <a:cs typeface="Tahoma"/>
              </a:rPr>
              <a:t>and</a:t>
            </a:r>
            <a:r>
              <a:rPr lang="en-GB" sz="2000" spc="15" dirty="0">
                <a:latin typeface="Tahoma"/>
                <a:cs typeface="Tahoma"/>
              </a:rPr>
              <a:t> </a:t>
            </a:r>
            <a:r>
              <a:rPr lang="en-GB" sz="2000" spc="75" dirty="0">
                <a:latin typeface="Tahoma"/>
                <a:cs typeface="Tahoma"/>
              </a:rPr>
              <a:t>UNSW</a:t>
            </a:r>
            <a:r>
              <a:rPr lang="en-GB" sz="2000" spc="25" dirty="0">
                <a:latin typeface="Tahoma"/>
                <a:cs typeface="Tahoma"/>
              </a:rPr>
              <a:t> </a:t>
            </a:r>
            <a:r>
              <a:rPr lang="en-GB" sz="2000" spc="50" dirty="0">
                <a:latin typeface="Tahoma"/>
                <a:cs typeface="Tahoma"/>
              </a:rPr>
              <a:t>NB-15</a:t>
            </a:r>
            <a:r>
              <a:rPr lang="en-GB" sz="2000" spc="15" dirty="0">
                <a:latin typeface="Tahoma"/>
                <a:cs typeface="Tahoma"/>
              </a:rPr>
              <a:t> </a:t>
            </a:r>
            <a:r>
              <a:rPr lang="en-GB" sz="2000" spc="35" dirty="0">
                <a:latin typeface="Tahoma"/>
                <a:cs typeface="Tahoma"/>
              </a:rPr>
              <a:t>dataset.</a:t>
            </a:r>
          </a:p>
          <a:p>
            <a:pPr marL="379095" marR="5080" indent="-367030" algn="just">
              <a:lnSpc>
                <a:spcPct val="100699"/>
              </a:lnSpc>
              <a:buFont typeface="Microsoft Sans Serif"/>
              <a:buChar char="●"/>
              <a:tabLst>
                <a:tab pos="379730" algn="l"/>
              </a:tabLst>
            </a:pPr>
            <a:endParaRPr lang="en-GB" sz="2000" dirty="0">
              <a:latin typeface="Tahoma"/>
              <a:cs typeface="Tahoma"/>
            </a:endParaRPr>
          </a:p>
          <a:p>
            <a:pPr marL="379095" marR="5080" indent="-367030" algn="just">
              <a:lnSpc>
                <a:spcPct val="100699"/>
              </a:lnSpc>
              <a:spcBef>
                <a:spcPts val="5"/>
              </a:spcBef>
              <a:buFont typeface="Microsoft Sans Serif"/>
              <a:buChar char="●"/>
              <a:tabLst>
                <a:tab pos="379730" algn="l"/>
              </a:tabLst>
            </a:pPr>
            <a:r>
              <a:rPr lang="en-GB" sz="2000" spc="45" dirty="0">
                <a:latin typeface="Tahoma"/>
                <a:cs typeface="Tahoma"/>
              </a:rPr>
              <a:t>We</a:t>
            </a:r>
            <a:r>
              <a:rPr lang="en-GB" sz="2000" spc="-25" dirty="0">
                <a:latin typeface="Tahoma"/>
                <a:cs typeface="Tahoma"/>
              </a:rPr>
              <a:t> have </a:t>
            </a:r>
            <a:r>
              <a:rPr lang="en-GB" spc="60" dirty="0">
                <a:latin typeface="Tahoma"/>
                <a:cs typeface="Tahoma"/>
              </a:rPr>
              <a:t>provided </a:t>
            </a:r>
            <a:r>
              <a:rPr lang="en-GB" sz="2000" spc="55" dirty="0">
                <a:latin typeface="Tahoma"/>
                <a:cs typeface="Tahoma"/>
              </a:rPr>
              <a:t>a</a:t>
            </a:r>
            <a:r>
              <a:rPr lang="en-GB" sz="2000" spc="-25" dirty="0">
                <a:latin typeface="Tahoma"/>
                <a:cs typeface="Tahoma"/>
              </a:rPr>
              <a:t> </a:t>
            </a:r>
            <a:r>
              <a:rPr lang="en-GB" sz="2000" spc="80" dirty="0">
                <a:latin typeface="Tahoma"/>
                <a:cs typeface="Tahoma"/>
              </a:rPr>
              <a:t>proof</a:t>
            </a:r>
            <a:r>
              <a:rPr lang="en-GB" sz="2000" spc="-25" dirty="0">
                <a:latin typeface="Tahoma"/>
                <a:cs typeface="Tahoma"/>
              </a:rPr>
              <a:t> </a:t>
            </a:r>
            <a:r>
              <a:rPr lang="en-GB" sz="2000" spc="65" dirty="0">
                <a:latin typeface="Tahoma"/>
                <a:cs typeface="Tahoma"/>
              </a:rPr>
              <a:t>of</a:t>
            </a:r>
            <a:r>
              <a:rPr lang="en-GB" sz="2000" spc="-25" dirty="0">
                <a:latin typeface="Tahoma"/>
                <a:cs typeface="Tahoma"/>
              </a:rPr>
              <a:t> </a:t>
            </a:r>
            <a:r>
              <a:rPr lang="en-GB" sz="2000" spc="65" dirty="0">
                <a:latin typeface="Tahoma"/>
                <a:cs typeface="Tahoma"/>
              </a:rPr>
              <a:t>concept</a:t>
            </a:r>
            <a:r>
              <a:rPr lang="en-GB" sz="2000" spc="-20" dirty="0">
                <a:latin typeface="Tahoma"/>
                <a:cs typeface="Tahoma"/>
              </a:rPr>
              <a:t> </a:t>
            </a:r>
            <a:r>
              <a:rPr lang="en-GB" sz="2000" spc="-15" dirty="0">
                <a:latin typeface="Tahoma"/>
                <a:cs typeface="Tahoma"/>
              </a:rPr>
              <a:t>(POC)</a:t>
            </a:r>
            <a:r>
              <a:rPr lang="en-GB" sz="2000" spc="-25" dirty="0">
                <a:latin typeface="Tahoma"/>
                <a:cs typeface="Tahoma"/>
              </a:rPr>
              <a:t> </a:t>
            </a:r>
            <a:r>
              <a:rPr lang="en-GB" sz="2000" spc="70" dirty="0">
                <a:latin typeface="Tahoma"/>
                <a:cs typeface="Tahoma"/>
              </a:rPr>
              <a:t>to</a:t>
            </a:r>
            <a:r>
              <a:rPr lang="en-GB" sz="2000" spc="-25" dirty="0">
                <a:latin typeface="Tahoma"/>
                <a:cs typeface="Tahoma"/>
              </a:rPr>
              <a:t> </a:t>
            </a:r>
            <a:r>
              <a:rPr lang="en-GB" sz="2000" spc="70" dirty="0">
                <a:latin typeface="Tahoma"/>
                <a:cs typeface="Tahoma"/>
              </a:rPr>
              <a:t>demonstrate</a:t>
            </a:r>
            <a:r>
              <a:rPr lang="en-GB" spc="70" dirty="0">
                <a:latin typeface="Tahoma"/>
                <a:cs typeface="Tahoma"/>
              </a:rPr>
              <a:t> how the ML model can be leveraged in real world scenarios.</a:t>
            </a:r>
            <a:endParaRPr lang="en-GB" sz="2000" dirty="0">
              <a:latin typeface="Tahoma"/>
              <a:cs typeface="Tahoma"/>
            </a:endParaRPr>
          </a:p>
          <a:p>
            <a:pPr marL="379095" marR="8255" indent="-367030" algn="just">
              <a:lnSpc>
                <a:spcPct val="100699"/>
              </a:lnSpc>
              <a:buFont typeface="Microsoft Sans Serif"/>
              <a:buChar char="●"/>
              <a:tabLst>
                <a:tab pos="379730" algn="l"/>
              </a:tabLst>
            </a:pPr>
            <a:r>
              <a:rPr lang="en-GB" sz="2000" spc="35" dirty="0">
                <a:latin typeface="Tahoma"/>
                <a:cs typeface="Tahoma"/>
              </a:rPr>
              <a:t>We see Machine Learning as a possible solution to tackle challenges</a:t>
            </a:r>
            <a:r>
              <a:rPr lang="en-GB" sz="2000" spc="30" dirty="0">
                <a:latin typeface="Tahoma"/>
                <a:cs typeface="Tahoma"/>
              </a:rPr>
              <a:t> </a:t>
            </a:r>
            <a:r>
              <a:rPr lang="en-GB" spc="65" dirty="0">
                <a:latin typeface="Tahoma"/>
                <a:cs typeface="Tahoma"/>
              </a:rPr>
              <a:t>in the domain of </a:t>
            </a:r>
            <a:r>
              <a:rPr lang="en-GB" sz="2000" spc="-45" dirty="0">
                <a:latin typeface="Tahoma"/>
                <a:cs typeface="Tahoma"/>
              </a:rPr>
              <a:t>IoT</a:t>
            </a:r>
            <a:r>
              <a:rPr lang="en-GB" sz="2000" spc="30" dirty="0">
                <a:latin typeface="Tahoma"/>
                <a:cs typeface="Tahoma"/>
              </a:rPr>
              <a:t> security</a:t>
            </a:r>
            <a:r>
              <a:rPr lang="en-GB" spc="30" dirty="0">
                <a:latin typeface="Tahoma"/>
                <a:cs typeface="Tahoma"/>
              </a:rPr>
              <a:t>.</a:t>
            </a:r>
            <a:endParaRPr lang="en-IN" dirty="0"/>
          </a:p>
        </p:txBody>
      </p:sp>
      <p:sp>
        <p:nvSpPr>
          <p:cNvPr id="6" name="object 6"/>
          <p:cNvSpPr txBox="1">
            <a:spLocks noGrp="1"/>
          </p:cNvSpPr>
          <p:nvPr>
            <p:ph type="sldNum" sz="quarter" idx="12"/>
          </p:nvPr>
        </p:nvSpPr>
        <p:spPr>
          <a:xfrm>
            <a:off x="9900458" y="6459785"/>
            <a:ext cx="1312025" cy="365125"/>
          </a:xfrm>
        </p:spPr>
        <p:txBody>
          <a:bodyPr vert="horz" wrap="square" lIns="0" tIns="0" rIns="0" bIns="0" rtlCol="0">
            <a:spAutoFit/>
          </a:bodyPr>
          <a:lstStyle/>
          <a:p>
            <a:fld id="{81D60167-4931-47E6-BA6A-407CBD079E47}" type="slidenum">
              <a:rPr lang="en-IN" dirty="0"/>
              <a:pPr/>
              <a:t>24</a:t>
            </a:fld>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7280" y="286603"/>
            <a:ext cx="10058400" cy="1450757"/>
          </a:xfrm>
        </p:spPr>
        <p:txBody>
          <a:bodyPr vert="horz" wrap="square" lIns="0" tIns="12700" rIns="0" bIns="0" rtlCol="0">
            <a:spAutoFit/>
          </a:bodyPr>
          <a:lstStyle/>
          <a:p>
            <a:r>
              <a:rPr lang="en-IN" dirty="0"/>
              <a:t>Future Work</a:t>
            </a:r>
          </a:p>
        </p:txBody>
      </p:sp>
      <p:sp>
        <p:nvSpPr>
          <p:cNvPr id="9" name="Content Placeholder 8">
            <a:extLst>
              <a:ext uri="{FF2B5EF4-FFF2-40B4-BE49-F238E27FC236}">
                <a16:creationId xmlns:a16="http://schemas.microsoft.com/office/drawing/2014/main" id="{3E1A6171-D43E-7430-A1CA-F1C46BDECB06}"/>
              </a:ext>
            </a:extLst>
          </p:cNvPr>
          <p:cNvSpPr>
            <a:spLocks noGrp="1"/>
          </p:cNvSpPr>
          <p:nvPr>
            <p:ph idx="1"/>
          </p:nvPr>
        </p:nvSpPr>
        <p:spPr/>
        <p:txBody>
          <a:bodyPr/>
          <a:lstStyle/>
          <a:p>
            <a:pPr marL="431800" indent="-419734">
              <a:lnSpc>
                <a:spcPct val="100000"/>
              </a:lnSpc>
              <a:spcBef>
                <a:spcPts val="100"/>
              </a:spcBef>
              <a:buAutoNum type="arabicPeriod"/>
              <a:tabLst>
                <a:tab pos="431800" algn="l"/>
                <a:tab pos="432434" algn="l"/>
              </a:tabLst>
            </a:pPr>
            <a:r>
              <a:rPr lang="en-GB" sz="2000" spc="35" dirty="0">
                <a:latin typeface="Tahoma"/>
                <a:cs typeface="Tahoma"/>
              </a:rPr>
              <a:t>Classifying</a:t>
            </a:r>
            <a:r>
              <a:rPr lang="en-GB" sz="2000" spc="-100" dirty="0">
                <a:latin typeface="Tahoma"/>
                <a:cs typeface="Tahoma"/>
              </a:rPr>
              <a:t> </a:t>
            </a:r>
            <a:r>
              <a:rPr lang="en-GB" sz="2000" spc="60" dirty="0">
                <a:latin typeface="Tahoma"/>
                <a:cs typeface="Tahoma"/>
              </a:rPr>
              <a:t>the</a:t>
            </a:r>
            <a:r>
              <a:rPr lang="en-GB" sz="2000" spc="-100" dirty="0">
                <a:latin typeface="Tahoma"/>
                <a:cs typeface="Tahoma"/>
              </a:rPr>
              <a:t> </a:t>
            </a:r>
            <a:r>
              <a:rPr lang="en-GB" sz="2000" spc="40" dirty="0">
                <a:latin typeface="Tahoma"/>
                <a:cs typeface="Tahoma"/>
              </a:rPr>
              <a:t>exact</a:t>
            </a:r>
            <a:r>
              <a:rPr lang="en-GB" sz="2000" spc="-100" dirty="0">
                <a:latin typeface="Tahoma"/>
                <a:cs typeface="Tahoma"/>
              </a:rPr>
              <a:t> </a:t>
            </a:r>
            <a:r>
              <a:rPr lang="en-GB" sz="2000" spc="45" dirty="0">
                <a:latin typeface="Tahoma"/>
                <a:cs typeface="Tahoma"/>
              </a:rPr>
              <a:t>type</a:t>
            </a:r>
            <a:r>
              <a:rPr lang="en-GB" sz="2000" spc="-100" dirty="0">
                <a:latin typeface="Tahoma"/>
                <a:cs typeface="Tahoma"/>
              </a:rPr>
              <a:t> </a:t>
            </a:r>
            <a:r>
              <a:rPr lang="en-GB" sz="2000" spc="65" dirty="0">
                <a:latin typeface="Tahoma"/>
                <a:cs typeface="Tahoma"/>
              </a:rPr>
              <a:t>of</a:t>
            </a:r>
            <a:r>
              <a:rPr lang="en-GB" sz="2000" spc="-100" dirty="0">
                <a:latin typeface="Tahoma"/>
                <a:cs typeface="Tahoma"/>
              </a:rPr>
              <a:t> </a:t>
            </a:r>
            <a:r>
              <a:rPr lang="en-GB" sz="2000" spc="55" dirty="0">
                <a:latin typeface="Tahoma"/>
                <a:cs typeface="Tahoma"/>
              </a:rPr>
              <a:t>Malware/Attack</a:t>
            </a:r>
            <a:r>
              <a:rPr lang="en-GB" sz="2000" spc="-100" dirty="0">
                <a:latin typeface="Tahoma"/>
                <a:cs typeface="Tahoma"/>
              </a:rPr>
              <a:t> </a:t>
            </a:r>
            <a:r>
              <a:rPr lang="en-GB" sz="2000" spc="65" dirty="0">
                <a:latin typeface="Tahoma"/>
                <a:cs typeface="Tahoma"/>
              </a:rPr>
              <a:t>in</a:t>
            </a:r>
            <a:r>
              <a:rPr lang="en-GB" sz="2000" spc="-100" dirty="0">
                <a:latin typeface="Tahoma"/>
                <a:cs typeface="Tahoma"/>
              </a:rPr>
              <a:t> </a:t>
            </a:r>
            <a:r>
              <a:rPr lang="en-GB" sz="2000" spc="35" dirty="0">
                <a:latin typeface="Tahoma"/>
                <a:cs typeface="Tahoma"/>
              </a:rPr>
              <a:t>real-time.</a:t>
            </a:r>
            <a:endParaRPr lang="en-GB" sz="2000" dirty="0">
              <a:latin typeface="Tahoma"/>
              <a:cs typeface="Tahoma"/>
            </a:endParaRPr>
          </a:p>
          <a:p>
            <a:pPr>
              <a:lnSpc>
                <a:spcPct val="100000"/>
              </a:lnSpc>
              <a:spcBef>
                <a:spcPts val="10"/>
              </a:spcBef>
            </a:pPr>
            <a:endParaRPr lang="en-GB" sz="3600" dirty="0">
              <a:latin typeface="Tahoma"/>
              <a:cs typeface="Tahoma"/>
            </a:endParaRPr>
          </a:p>
          <a:p>
            <a:pPr marL="431800" indent="-419734">
              <a:lnSpc>
                <a:spcPct val="100000"/>
              </a:lnSpc>
              <a:buAutoNum type="arabicPeriod"/>
              <a:tabLst>
                <a:tab pos="431800" algn="l"/>
                <a:tab pos="432434" algn="l"/>
              </a:tabLst>
            </a:pPr>
            <a:r>
              <a:rPr lang="en-GB" sz="2000" spc="60" dirty="0">
                <a:latin typeface="Tahoma"/>
                <a:cs typeface="Tahoma"/>
              </a:rPr>
              <a:t>Exploration</a:t>
            </a:r>
            <a:r>
              <a:rPr lang="en-GB" sz="2000" spc="-105" dirty="0">
                <a:latin typeface="Tahoma"/>
                <a:cs typeface="Tahoma"/>
              </a:rPr>
              <a:t> </a:t>
            </a:r>
            <a:r>
              <a:rPr lang="en-GB" sz="2000" spc="65" dirty="0">
                <a:latin typeface="Tahoma"/>
                <a:cs typeface="Tahoma"/>
              </a:rPr>
              <a:t>of</a:t>
            </a:r>
            <a:r>
              <a:rPr lang="en-GB" sz="2000" spc="-105" dirty="0">
                <a:latin typeface="Tahoma"/>
                <a:cs typeface="Tahoma"/>
              </a:rPr>
              <a:t> </a:t>
            </a:r>
            <a:r>
              <a:rPr lang="en-GB" sz="2000" spc="75" dirty="0">
                <a:latin typeface="Tahoma"/>
                <a:cs typeface="Tahoma"/>
              </a:rPr>
              <a:t>Deep</a:t>
            </a:r>
            <a:r>
              <a:rPr lang="en-GB" sz="2000" spc="-100" dirty="0">
                <a:latin typeface="Tahoma"/>
                <a:cs typeface="Tahoma"/>
              </a:rPr>
              <a:t> </a:t>
            </a:r>
            <a:r>
              <a:rPr lang="en-GB" sz="2000" spc="55" dirty="0">
                <a:latin typeface="Tahoma"/>
                <a:cs typeface="Tahoma"/>
              </a:rPr>
              <a:t>Learning</a:t>
            </a:r>
            <a:r>
              <a:rPr lang="en-GB" sz="2000" spc="-105" dirty="0">
                <a:latin typeface="Tahoma"/>
                <a:cs typeface="Tahoma"/>
              </a:rPr>
              <a:t> </a:t>
            </a:r>
            <a:r>
              <a:rPr lang="en-GB" sz="2000" spc="95" dirty="0">
                <a:latin typeface="Tahoma"/>
                <a:cs typeface="Tahoma"/>
              </a:rPr>
              <a:t>Models</a:t>
            </a:r>
            <a:r>
              <a:rPr lang="en-GB" sz="2000" spc="-105" dirty="0">
                <a:latin typeface="Tahoma"/>
                <a:cs typeface="Tahoma"/>
              </a:rPr>
              <a:t> </a:t>
            </a:r>
            <a:r>
              <a:rPr lang="en-GB" sz="2000" spc="80" dirty="0">
                <a:latin typeface="Tahoma"/>
                <a:cs typeface="Tahoma"/>
              </a:rPr>
              <a:t>and</a:t>
            </a:r>
            <a:r>
              <a:rPr lang="en-GB" sz="2000" spc="-100" dirty="0">
                <a:latin typeface="Tahoma"/>
                <a:cs typeface="Tahoma"/>
              </a:rPr>
              <a:t> </a:t>
            </a:r>
            <a:r>
              <a:rPr lang="en-GB" sz="2000" spc="75" dirty="0">
                <a:latin typeface="Tahoma"/>
                <a:cs typeface="Tahoma"/>
              </a:rPr>
              <a:t>Neural</a:t>
            </a:r>
            <a:r>
              <a:rPr lang="en-GB" sz="2000" spc="-105" dirty="0">
                <a:latin typeface="Tahoma"/>
                <a:cs typeface="Tahoma"/>
              </a:rPr>
              <a:t> </a:t>
            </a:r>
            <a:r>
              <a:rPr lang="en-GB" sz="2000" spc="55" dirty="0">
                <a:latin typeface="Tahoma"/>
                <a:cs typeface="Tahoma"/>
              </a:rPr>
              <a:t>Networks.</a:t>
            </a:r>
            <a:endParaRPr lang="en-GB" sz="2000" dirty="0">
              <a:latin typeface="Tahoma"/>
              <a:cs typeface="Tahoma"/>
            </a:endParaRPr>
          </a:p>
          <a:p>
            <a:pPr>
              <a:lnSpc>
                <a:spcPct val="100000"/>
              </a:lnSpc>
              <a:spcBef>
                <a:spcPts val="10"/>
              </a:spcBef>
              <a:buFont typeface="Tahoma"/>
              <a:buAutoNum type="arabicPeriod"/>
            </a:pPr>
            <a:endParaRPr lang="en-GB" sz="3600" dirty="0">
              <a:latin typeface="Tahoma"/>
              <a:cs typeface="Tahoma"/>
            </a:endParaRPr>
          </a:p>
          <a:p>
            <a:pPr marL="431800" indent="-419734">
              <a:lnSpc>
                <a:spcPct val="100000"/>
              </a:lnSpc>
              <a:buAutoNum type="arabicPeriod"/>
              <a:tabLst>
                <a:tab pos="431800" algn="l"/>
                <a:tab pos="432434" algn="l"/>
              </a:tabLst>
            </a:pPr>
            <a:r>
              <a:rPr lang="en-GB" sz="2000" spc="35" dirty="0">
                <a:latin typeface="Tahoma"/>
                <a:cs typeface="Tahoma"/>
              </a:rPr>
              <a:t>Integrating our ML model using SIDS.</a:t>
            </a:r>
            <a:endParaRPr lang="en-GB" sz="2000" dirty="0">
              <a:latin typeface="Tahoma"/>
              <a:cs typeface="Tahoma"/>
            </a:endParaRPr>
          </a:p>
          <a:p>
            <a:endParaRPr lang="en-IN" dirty="0"/>
          </a:p>
        </p:txBody>
      </p:sp>
      <p:sp>
        <p:nvSpPr>
          <p:cNvPr id="6" name="object 6"/>
          <p:cNvSpPr txBox="1">
            <a:spLocks noGrp="1"/>
          </p:cNvSpPr>
          <p:nvPr>
            <p:ph type="sldNum" sz="quarter" idx="12"/>
          </p:nvPr>
        </p:nvSpPr>
        <p:spPr>
          <a:xfrm>
            <a:off x="9900458" y="6459785"/>
            <a:ext cx="1312025" cy="365125"/>
          </a:xfrm>
        </p:spPr>
        <p:txBody>
          <a:bodyPr vert="horz" wrap="square" lIns="0" tIns="0" rIns="0" bIns="0" rtlCol="0">
            <a:spAutoFit/>
          </a:bodyPr>
          <a:lstStyle/>
          <a:p>
            <a:fld id="{81D60167-4931-47E6-BA6A-407CBD079E47}" type="slidenum">
              <a:rPr lang="en-IN" dirty="0"/>
              <a:pPr/>
              <a:t>25</a:t>
            </a:fld>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A240-8EF2-E8C1-BA3B-27DBB5314ECD}"/>
              </a:ext>
            </a:extLst>
          </p:cNvPr>
          <p:cNvSpPr>
            <a:spLocks noGrp="1"/>
          </p:cNvSpPr>
          <p:nvPr>
            <p:ph type="title"/>
          </p:nvPr>
        </p:nvSpPr>
        <p:spPr/>
        <p:txBody>
          <a:bodyPr/>
          <a:lstStyle/>
          <a:p>
            <a:r>
              <a:rPr lang="en-IN" dirty="0"/>
              <a:t>References</a:t>
            </a:r>
            <a:endParaRPr lang="en-US" dirty="0"/>
          </a:p>
        </p:txBody>
      </p:sp>
      <p:sp>
        <p:nvSpPr>
          <p:cNvPr id="3" name="Content Placeholder 2">
            <a:extLst>
              <a:ext uri="{FF2B5EF4-FFF2-40B4-BE49-F238E27FC236}">
                <a16:creationId xmlns:a16="http://schemas.microsoft.com/office/drawing/2014/main" id="{7AF14D6B-A1FC-143E-6CCC-F1CF32DFDD25}"/>
              </a:ext>
            </a:extLst>
          </p:cNvPr>
          <p:cNvSpPr>
            <a:spLocks noGrp="1"/>
          </p:cNvSpPr>
          <p:nvPr>
            <p:ph idx="1"/>
          </p:nvPr>
        </p:nvSpPr>
        <p:spPr/>
        <p:txBody>
          <a:bodyPr/>
          <a:lstStyle/>
          <a:p>
            <a:pPr marL="457200" indent="-457200">
              <a:buFont typeface="+mj-lt"/>
              <a:buAutoNum type="arabicPeriod"/>
            </a:pPr>
            <a:r>
              <a:rPr lang="en-US" sz="1600" dirty="0">
                <a:solidFill>
                  <a:schemeClr val="tx1"/>
                </a:solidFill>
                <a:latin typeface="Arial" panose="020B0604020202020204" pitchFamily="34" charset="0"/>
                <a:cs typeface="Arial" panose="020B0604020202020204" pitchFamily="34" charset="0"/>
              </a:rPr>
              <a:t>https://www.malwarebytes.com/blog/news/2021/03/150000-verkada-security-cameras-hacked-to-make-a-point </a:t>
            </a:r>
          </a:p>
          <a:p>
            <a:pPr marL="457200" indent="-457200">
              <a:buFont typeface="+mj-lt"/>
              <a:buAutoNum type="arabicPeriod"/>
            </a:pPr>
            <a:r>
              <a:rPr lang="en-US" sz="1600"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https://explodingtopics.com/blog/number-of-iot-devices</a:t>
            </a:r>
            <a:endParaRPr lang="en-US" sz="1600" dirty="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r>
              <a:rPr lang="en-GB" sz="1600" b="0" i="0" dirty="0" err="1">
                <a:solidFill>
                  <a:srgbClr val="222222"/>
                </a:solidFill>
                <a:effectLst/>
                <a:highlight>
                  <a:srgbClr val="FFFFFF"/>
                </a:highlight>
                <a:latin typeface="Arial" panose="020B0604020202020204" pitchFamily="34" charset="0"/>
              </a:rPr>
              <a:t>Chaabouni</a:t>
            </a:r>
            <a:r>
              <a:rPr lang="en-GB" sz="1600" b="0" i="0" dirty="0">
                <a:solidFill>
                  <a:srgbClr val="222222"/>
                </a:solidFill>
                <a:effectLst/>
                <a:highlight>
                  <a:srgbClr val="FFFFFF"/>
                </a:highlight>
                <a:latin typeface="Arial" panose="020B0604020202020204" pitchFamily="34" charset="0"/>
              </a:rPr>
              <a:t>, Nadia, et al. "Network intrusion detection for IoT security based on learning techniques." </a:t>
            </a:r>
            <a:r>
              <a:rPr lang="en-GB" sz="1600" b="0" i="1" dirty="0">
                <a:solidFill>
                  <a:srgbClr val="222222"/>
                </a:solidFill>
                <a:effectLst/>
                <a:highlight>
                  <a:srgbClr val="FFFFFF"/>
                </a:highlight>
                <a:latin typeface="Arial" panose="020B0604020202020204" pitchFamily="34" charset="0"/>
              </a:rPr>
              <a:t>IEEE Communications Surveys &amp; Tutorials</a:t>
            </a:r>
            <a:r>
              <a:rPr lang="en-GB" sz="1600" b="0" i="0" dirty="0">
                <a:solidFill>
                  <a:srgbClr val="222222"/>
                </a:solidFill>
                <a:effectLst/>
                <a:highlight>
                  <a:srgbClr val="FFFFFF"/>
                </a:highlight>
                <a:latin typeface="Arial" panose="020B0604020202020204" pitchFamily="34" charset="0"/>
              </a:rPr>
              <a:t> 21.3 (2019): 2671-2701.</a:t>
            </a:r>
          </a:p>
          <a:p>
            <a:pPr marL="342900" indent="-342900">
              <a:buFont typeface="+mj-lt"/>
              <a:buAutoNum type="arabicPeriod"/>
            </a:pPr>
            <a:r>
              <a:rPr lang="en-IN" sz="1600" b="0" i="0" dirty="0" err="1">
                <a:solidFill>
                  <a:srgbClr val="222222"/>
                </a:solidFill>
                <a:effectLst/>
                <a:highlight>
                  <a:srgbClr val="FFFFFF"/>
                </a:highlight>
                <a:latin typeface="Arial" panose="020B0604020202020204" pitchFamily="34" charset="0"/>
              </a:rPr>
              <a:t>Bendiab</a:t>
            </a:r>
            <a:r>
              <a:rPr lang="en-IN" sz="1600" b="0" i="0" dirty="0">
                <a:solidFill>
                  <a:srgbClr val="222222"/>
                </a:solidFill>
                <a:effectLst/>
                <a:highlight>
                  <a:srgbClr val="FFFFFF"/>
                </a:highlight>
                <a:latin typeface="Arial" panose="020B0604020202020204" pitchFamily="34" charset="0"/>
              </a:rPr>
              <a:t>, </a:t>
            </a:r>
            <a:r>
              <a:rPr lang="en-IN" sz="1600" b="0" i="0" dirty="0" err="1">
                <a:solidFill>
                  <a:srgbClr val="222222"/>
                </a:solidFill>
                <a:effectLst/>
                <a:highlight>
                  <a:srgbClr val="FFFFFF"/>
                </a:highlight>
                <a:latin typeface="Arial" panose="020B0604020202020204" pitchFamily="34" charset="0"/>
              </a:rPr>
              <a:t>Gueltoum</a:t>
            </a:r>
            <a:r>
              <a:rPr lang="en-IN" sz="1600" b="0" i="0" dirty="0">
                <a:solidFill>
                  <a:srgbClr val="222222"/>
                </a:solidFill>
                <a:effectLst/>
                <a:highlight>
                  <a:srgbClr val="FFFFFF"/>
                </a:highlight>
                <a:latin typeface="Arial" panose="020B0604020202020204" pitchFamily="34" charset="0"/>
              </a:rPr>
              <a:t>, et al. "IoT malware network traffic classification using visual representation and deep learning." </a:t>
            </a:r>
            <a:r>
              <a:rPr lang="en-IN" sz="1600" b="0" i="1" dirty="0">
                <a:solidFill>
                  <a:srgbClr val="222222"/>
                </a:solidFill>
                <a:effectLst/>
                <a:highlight>
                  <a:srgbClr val="FFFFFF"/>
                </a:highlight>
                <a:latin typeface="Arial" panose="020B0604020202020204" pitchFamily="34" charset="0"/>
              </a:rPr>
              <a:t>2020 6th IEEE Conference on Network </a:t>
            </a:r>
            <a:r>
              <a:rPr lang="en-IN" sz="1600" b="0" i="1" dirty="0" err="1">
                <a:solidFill>
                  <a:srgbClr val="222222"/>
                </a:solidFill>
                <a:effectLst/>
                <a:highlight>
                  <a:srgbClr val="FFFFFF"/>
                </a:highlight>
                <a:latin typeface="Arial" panose="020B0604020202020204" pitchFamily="34" charset="0"/>
              </a:rPr>
              <a:t>Softwarization</a:t>
            </a:r>
            <a:r>
              <a:rPr lang="en-IN" sz="1600" b="0" i="1" dirty="0">
                <a:solidFill>
                  <a:srgbClr val="222222"/>
                </a:solidFill>
                <a:effectLst/>
                <a:highlight>
                  <a:srgbClr val="FFFFFF"/>
                </a:highlight>
                <a:latin typeface="Arial" panose="020B0604020202020204" pitchFamily="34" charset="0"/>
              </a:rPr>
              <a:t> (</a:t>
            </a:r>
            <a:r>
              <a:rPr lang="en-IN" sz="1600" b="0" i="1" dirty="0" err="1">
                <a:solidFill>
                  <a:srgbClr val="222222"/>
                </a:solidFill>
                <a:effectLst/>
                <a:highlight>
                  <a:srgbClr val="FFFFFF"/>
                </a:highlight>
                <a:latin typeface="Arial" panose="020B0604020202020204" pitchFamily="34" charset="0"/>
              </a:rPr>
              <a:t>NetSoft</a:t>
            </a:r>
            <a:r>
              <a:rPr lang="en-IN" sz="1600" b="0" i="1" dirty="0">
                <a:solidFill>
                  <a:srgbClr val="222222"/>
                </a:solidFill>
                <a:effectLst/>
                <a:highlight>
                  <a:srgbClr val="FFFFFF"/>
                </a:highlight>
                <a:latin typeface="Arial" panose="020B0604020202020204" pitchFamily="34" charset="0"/>
              </a:rPr>
              <a:t>)</a:t>
            </a:r>
            <a:r>
              <a:rPr lang="en-IN" sz="1600" b="0" i="0" dirty="0">
                <a:solidFill>
                  <a:srgbClr val="222222"/>
                </a:solidFill>
                <a:effectLst/>
                <a:highlight>
                  <a:srgbClr val="FFFFFF"/>
                </a:highlight>
                <a:latin typeface="Arial" panose="020B0604020202020204" pitchFamily="34" charset="0"/>
              </a:rPr>
              <a:t>. IEEE, 2020.</a:t>
            </a:r>
            <a:endParaRPr lang="en-GB" sz="1800" b="0" i="0" dirty="0">
              <a:solidFill>
                <a:srgbClr val="222222"/>
              </a:solidFill>
              <a:effectLst/>
              <a:highlight>
                <a:srgbClr val="FFFFFF"/>
              </a:highlight>
              <a:latin typeface="Arial" panose="020B0604020202020204" pitchFamily="34" charset="0"/>
            </a:endParaRPr>
          </a:p>
          <a:p>
            <a:pPr marL="342900" indent="-342900">
              <a:buFont typeface="+mj-lt"/>
              <a:buAutoNum type="arabicPeriod"/>
            </a:pPr>
            <a:r>
              <a:rPr lang="en-GB" sz="1600" b="0" i="0" dirty="0">
                <a:solidFill>
                  <a:srgbClr val="222222"/>
                </a:solidFill>
                <a:effectLst/>
                <a:highlight>
                  <a:srgbClr val="FFFFFF"/>
                </a:highlight>
                <a:latin typeface="Arial" panose="020B0604020202020204" pitchFamily="34" charset="0"/>
              </a:rPr>
              <a:t>Austin, Michael. </a:t>
            </a:r>
            <a:r>
              <a:rPr lang="en-GB" sz="1600" b="0" i="1" dirty="0">
                <a:solidFill>
                  <a:srgbClr val="222222"/>
                </a:solidFill>
                <a:effectLst/>
                <a:highlight>
                  <a:srgbClr val="FFFFFF"/>
                </a:highlight>
                <a:latin typeface="Arial" panose="020B0604020202020204" pitchFamily="34" charset="0"/>
              </a:rPr>
              <a:t>IOT malicious traffic classification using machine learning</a:t>
            </a:r>
            <a:r>
              <a:rPr lang="en-GB" sz="1600" b="0" i="0" dirty="0">
                <a:solidFill>
                  <a:srgbClr val="222222"/>
                </a:solidFill>
                <a:effectLst/>
                <a:highlight>
                  <a:srgbClr val="FFFFFF"/>
                </a:highlight>
                <a:latin typeface="Arial" panose="020B0604020202020204" pitchFamily="34" charset="0"/>
              </a:rPr>
              <a:t>. West Virginia University, 2021.</a:t>
            </a:r>
          </a:p>
          <a:p>
            <a:pPr marL="342900" indent="-342900">
              <a:buFont typeface="+mj-lt"/>
              <a:buAutoNum type="arabicPeriod"/>
            </a:pPr>
            <a:r>
              <a:rPr lang="en-IN" sz="1600" b="0" i="0" dirty="0" err="1">
                <a:solidFill>
                  <a:srgbClr val="222222"/>
                </a:solidFill>
                <a:effectLst/>
                <a:highlight>
                  <a:srgbClr val="FFFFFF"/>
                </a:highlight>
                <a:latin typeface="Arial" panose="020B0604020202020204" pitchFamily="34" charset="0"/>
              </a:rPr>
              <a:t>Mosaiyebzadeh</a:t>
            </a:r>
            <a:r>
              <a:rPr lang="en-IN" sz="1600" b="0" i="0" dirty="0">
                <a:solidFill>
                  <a:srgbClr val="222222"/>
                </a:solidFill>
                <a:effectLst/>
                <a:highlight>
                  <a:srgbClr val="FFFFFF"/>
                </a:highlight>
                <a:latin typeface="Arial" panose="020B0604020202020204" pitchFamily="34" charset="0"/>
              </a:rPr>
              <a:t>, Fatemeh, et al. "A network intrusion detection system using deep learning against </a:t>
            </a:r>
            <a:r>
              <a:rPr lang="en-IN" sz="1600" b="0" i="0" dirty="0" err="1">
                <a:solidFill>
                  <a:srgbClr val="222222"/>
                </a:solidFill>
                <a:effectLst/>
                <a:highlight>
                  <a:srgbClr val="FFFFFF"/>
                </a:highlight>
                <a:latin typeface="Arial" panose="020B0604020202020204" pitchFamily="34" charset="0"/>
              </a:rPr>
              <a:t>mqtt</a:t>
            </a:r>
            <a:r>
              <a:rPr lang="en-IN" sz="1600" b="0" i="0" dirty="0">
                <a:solidFill>
                  <a:srgbClr val="222222"/>
                </a:solidFill>
                <a:effectLst/>
                <a:highlight>
                  <a:srgbClr val="FFFFFF"/>
                </a:highlight>
                <a:latin typeface="Arial" panose="020B0604020202020204" pitchFamily="34" charset="0"/>
              </a:rPr>
              <a:t> attacks in </a:t>
            </a:r>
            <a:r>
              <a:rPr lang="en-IN" sz="1600" b="0" i="0" dirty="0" err="1">
                <a:solidFill>
                  <a:srgbClr val="222222"/>
                </a:solidFill>
                <a:effectLst/>
                <a:highlight>
                  <a:srgbClr val="FFFFFF"/>
                </a:highlight>
                <a:latin typeface="Arial" panose="020B0604020202020204" pitchFamily="34" charset="0"/>
              </a:rPr>
              <a:t>iot</a:t>
            </a:r>
            <a:r>
              <a:rPr lang="en-IN" sz="1600" b="0" i="0" dirty="0">
                <a:solidFill>
                  <a:srgbClr val="222222"/>
                </a:solidFill>
                <a:effectLst/>
                <a:highlight>
                  <a:srgbClr val="FFFFFF"/>
                </a:highlight>
                <a:latin typeface="Arial" panose="020B0604020202020204" pitchFamily="34" charset="0"/>
              </a:rPr>
              <a:t>." </a:t>
            </a:r>
            <a:r>
              <a:rPr lang="en-IN" sz="1600" b="0" i="1" dirty="0">
                <a:solidFill>
                  <a:srgbClr val="222222"/>
                </a:solidFill>
                <a:effectLst/>
                <a:highlight>
                  <a:srgbClr val="FFFFFF"/>
                </a:highlight>
                <a:latin typeface="Arial" panose="020B0604020202020204" pitchFamily="34" charset="0"/>
              </a:rPr>
              <a:t>2021 IEEE Latin-American Conference on Communications (LATINCOM)</a:t>
            </a:r>
            <a:r>
              <a:rPr lang="en-IN" sz="1600" b="0" i="0" dirty="0">
                <a:solidFill>
                  <a:srgbClr val="222222"/>
                </a:solidFill>
                <a:effectLst/>
                <a:highlight>
                  <a:srgbClr val="FFFFFF"/>
                </a:highlight>
                <a:latin typeface="Arial" panose="020B0604020202020204" pitchFamily="34" charset="0"/>
              </a:rPr>
              <a:t>. IEEE, 2021.</a:t>
            </a:r>
            <a:endParaRPr lang="en-GB" sz="1800" b="0" i="0" dirty="0">
              <a:solidFill>
                <a:srgbClr val="222222"/>
              </a:solidFill>
              <a:effectLst/>
              <a:highlight>
                <a:srgbClr val="FFFFFF"/>
              </a:highlight>
              <a:latin typeface="Arial" panose="020B0604020202020204" pitchFamily="34" charset="0"/>
            </a:endParaRPr>
          </a:p>
          <a:p>
            <a:pPr marL="0" indent="0">
              <a:buNone/>
            </a:pPr>
            <a:endParaRPr lang="en-GB" sz="1800" b="0" i="0" dirty="0">
              <a:solidFill>
                <a:srgbClr val="222222"/>
              </a:solidFill>
              <a:effectLst/>
              <a:highlight>
                <a:srgbClr val="FFFFFF"/>
              </a:highlight>
              <a:latin typeface="Arial" panose="020B0604020202020204" pitchFamily="34" charset="0"/>
            </a:endParaRPr>
          </a:p>
          <a:p>
            <a:pPr marL="342900" indent="-342900">
              <a:buFont typeface="+mj-lt"/>
              <a:buAutoNum type="arabicPeriod"/>
            </a:pPr>
            <a:endParaRPr lang="en-GB" sz="1800" b="0" i="0" dirty="0">
              <a:solidFill>
                <a:srgbClr val="222222"/>
              </a:solidFill>
              <a:effectLst/>
              <a:highlight>
                <a:srgbClr val="FFFFFF"/>
              </a:highligh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DD4F2924-3017-83A9-AAF5-96ED951635A9}"/>
              </a:ext>
            </a:extLst>
          </p:cNvPr>
          <p:cNvSpPr>
            <a:spLocks noGrp="1"/>
          </p:cNvSpPr>
          <p:nvPr>
            <p:ph type="sldNum" sz="quarter" idx="12"/>
          </p:nvPr>
        </p:nvSpPr>
        <p:spPr/>
        <p:txBody>
          <a:bodyPr/>
          <a:lstStyle/>
          <a:p>
            <a:pPr marL="38100">
              <a:lnSpc>
                <a:spcPts val="1240"/>
              </a:lnSpc>
            </a:pPr>
            <a:fld id="{81D60167-4931-47E6-BA6A-407CBD079E47}" type="slidenum">
              <a:rPr lang="en-IN" smtClean="0"/>
              <a:t>26</a:t>
            </a:fld>
            <a:endParaRPr lang="en-IN" dirty="0"/>
          </a:p>
        </p:txBody>
      </p:sp>
    </p:spTree>
    <p:extLst>
      <p:ext uri="{BB962C8B-B14F-4D97-AF65-F5344CB8AC3E}">
        <p14:creationId xmlns:p14="http://schemas.microsoft.com/office/powerpoint/2010/main" val="2120112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DB996-19CB-2B22-8009-6A0A7D1A5E15}"/>
              </a:ext>
            </a:extLst>
          </p:cNvPr>
          <p:cNvSpPr>
            <a:spLocks noGrp="1"/>
          </p:cNvSpPr>
          <p:nvPr>
            <p:ph idx="1"/>
          </p:nvPr>
        </p:nvSpPr>
        <p:spPr/>
        <p:txBody>
          <a:bodyPr/>
          <a:lstStyle/>
          <a:p>
            <a:pPr marL="457200" indent="-457200">
              <a:buFont typeface="+mj-lt"/>
              <a:buAutoNum type="arabicPeriod" startAt="7"/>
            </a:pPr>
            <a:r>
              <a:rPr lang="en-IN" b="0" i="0" dirty="0">
                <a:effectLst/>
                <a:highlight>
                  <a:srgbClr val="FFFFFF"/>
                </a:highlight>
                <a:latin typeface="calluna"/>
              </a:rPr>
              <a:t>Sebastian Garcia, Agustin </a:t>
            </a:r>
            <a:r>
              <a:rPr lang="en-IN" b="0" i="0" dirty="0" err="1">
                <a:effectLst/>
                <a:highlight>
                  <a:srgbClr val="FFFFFF"/>
                </a:highlight>
                <a:latin typeface="calluna"/>
              </a:rPr>
              <a:t>Parmisano</a:t>
            </a:r>
            <a:r>
              <a:rPr lang="en-IN" b="0" i="0" dirty="0">
                <a:effectLst/>
                <a:highlight>
                  <a:srgbClr val="FFFFFF"/>
                </a:highlight>
                <a:latin typeface="calluna"/>
              </a:rPr>
              <a:t>, &amp; Maria Jose </a:t>
            </a:r>
            <a:r>
              <a:rPr lang="en-IN" b="0" i="0" dirty="0" err="1">
                <a:effectLst/>
                <a:highlight>
                  <a:srgbClr val="FFFFFF"/>
                </a:highlight>
                <a:latin typeface="calluna"/>
              </a:rPr>
              <a:t>Erquiaga</a:t>
            </a:r>
            <a:r>
              <a:rPr lang="en-IN" b="0" i="0" dirty="0">
                <a:effectLst/>
                <a:highlight>
                  <a:srgbClr val="FFFFFF"/>
                </a:highlight>
                <a:latin typeface="calluna"/>
              </a:rPr>
              <a:t>. (2020). IoT-23: A </a:t>
            </a:r>
            <a:r>
              <a:rPr lang="en-IN" b="0" i="0" dirty="0" err="1">
                <a:effectLst/>
                <a:highlight>
                  <a:srgbClr val="FFFFFF"/>
                </a:highlight>
                <a:latin typeface="calluna"/>
              </a:rPr>
              <a:t>labeled</a:t>
            </a:r>
            <a:r>
              <a:rPr lang="en-IN" b="0" i="0" dirty="0">
                <a:effectLst/>
                <a:highlight>
                  <a:srgbClr val="FFFFFF"/>
                </a:highlight>
                <a:latin typeface="calluna"/>
              </a:rPr>
              <a:t> dataset with malicious and benign IoT network traffic (Version 1.0.0) [Data set]. </a:t>
            </a:r>
            <a:r>
              <a:rPr lang="en-IN" b="0" i="0" dirty="0" err="1">
                <a:effectLst/>
                <a:highlight>
                  <a:srgbClr val="FFFFFF"/>
                </a:highlight>
                <a:latin typeface="calluna"/>
              </a:rPr>
              <a:t>Zenodo</a:t>
            </a:r>
            <a:r>
              <a:rPr lang="en-IN" b="0" i="0" dirty="0">
                <a:effectLst/>
                <a:highlight>
                  <a:srgbClr val="FFFFFF"/>
                </a:highlight>
                <a:latin typeface="calluna"/>
              </a:rPr>
              <a:t>. </a:t>
            </a:r>
            <a:r>
              <a:rPr lang="en-IN" b="0" i="0" dirty="0">
                <a:effectLst/>
                <a:highlight>
                  <a:srgbClr val="FFFFFF"/>
                </a:highlight>
                <a:latin typeface="calluna"/>
                <a:hlinkClick r:id="rId2"/>
              </a:rPr>
              <a:t>http://doi.org/10.5281/zenodo.4743746</a:t>
            </a:r>
            <a:endParaRPr lang="en-IN" b="0" i="0" dirty="0">
              <a:effectLst/>
              <a:highlight>
                <a:srgbClr val="FFFFFF"/>
              </a:highlight>
              <a:latin typeface="calluna"/>
            </a:endParaRPr>
          </a:p>
          <a:p>
            <a:pPr marL="457200" indent="-457200">
              <a:buFont typeface="+mj-lt"/>
              <a:buAutoNum type="arabicPeriod" startAt="7"/>
            </a:pPr>
            <a:endParaRPr lang="en-IN" dirty="0"/>
          </a:p>
        </p:txBody>
      </p:sp>
      <p:sp>
        <p:nvSpPr>
          <p:cNvPr id="4" name="Slide Number Placeholder 3">
            <a:extLst>
              <a:ext uri="{FF2B5EF4-FFF2-40B4-BE49-F238E27FC236}">
                <a16:creationId xmlns:a16="http://schemas.microsoft.com/office/drawing/2014/main" id="{1F543245-6875-FAA0-2CE8-BBD0FA96EE99}"/>
              </a:ext>
            </a:extLst>
          </p:cNvPr>
          <p:cNvSpPr>
            <a:spLocks noGrp="1"/>
          </p:cNvSpPr>
          <p:nvPr>
            <p:ph type="sldNum" sz="quarter" idx="12"/>
          </p:nvPr>
        </p:nvSpPr>
        <p:spPr/>
        <p:txBody>
          <a:bodyPr/>
          <a:lstStyle/>
          <a:p>
            <a:pPr marL="38100">
              <a:lnSpc>
                <a:spcPts val="1240"/>
              </a:lnSpc>
            </a:pPr>
            <a:fld id="{81D60167-4931-47E6-BA6A-407CBD079E47}" type="slidenum">
              <a:rPr lang="en-IN" smtClean="0"/>
              <a:t>27</a:t>
            </a:fld>
            <a:endParaRPr lang="en-IN" dirty="0"/>
          </a:p>
        </p:txBody>
      </p:sp>
    </p:spTree>
    <p:extLst>
      <p:ext uri="{BB962C8B-B14F-4D97-AF65-F5344CB8AC3E}">
        <p14:creationId xmlns:p14="http://schemas.microsoft.com/office/powerpoint/2010/main" val="1680130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28</a:t>
            </a:fld>
            <a:endParaRPr dirty="0"/>
          </a:p>
        </p:txBody>
      </p:sp>
      <p:sp>
        <p:nvSpPr>
          <p:cNvPr id="3" name="object 3"/>
          <p:cNvSpPr txBox="1">
            <a:spLocks noGrp="1"/>
          </p:cNvSpPr>
          <p:nvPr>
            <p:ph type="title" idx="4294967295"/>
          </p:nvPr>
        </p:nvSpPr>
        <p:spPr>
          <a:xfrm>
            <a:off x="4641056" y="2732088"/>
            <a:ext cx="2909888" cy="696912"/>
          </a:xfrm>
          <a:prstGeom prst="rect">
            <a:avLst/>
          </a:prstGeom>
        </p:spPr>
        <p:txBody>
          <a:bodyPr vert="horz" wrap="square" lIns="0" tIns="12700" rIns="0" bIns="0" rtlCol="0">
            <a:spAutoFit/>
          </a:bodyPr>
          <a:lstStyle/>
          <a:p>
            <a:pPr marL="12700">
              <a:lnSpc>
                <a:spcPct val="100000"/>
              </a:lnSpc>
              <a:spcBef>
                <a:spcPts val="100"/>
              </a:spcBef>
            </a:pPr>
            <a:r>
              <a:rPr sz="4400" spc="-5" dirty="0"/>
              <a:t>THANK</a:t>
            </a:r>
            <a:r>
              <a:rPr sz="4400" spc="-90" dirty="0"/>
              <a:t> </a:t>
            </a:r>
            <a:r>
              <a:rPr sz="4400" spc="-40" dirty="0"/>
              <a:t>YOU</a:t>
            </a:r>
            <a:endParaRPr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A77A-DFAF-ECDC-142B-9C6A7EE56A81}"/>
              </a:ext>
            </a:extLst>
          </p:cNvPr>
          <p:cNvSpPr>
            <a:spLocks noGrp="1"/>
          </p:cNvSpPr>
          <p:nvPr>
            <p:ph type="title"/>
          </p:nvPr>
        </p:nvSpPr>
        <p:spPr>
          <a:xfrm>
            <a:off x="1097280" y="286603"/>
            <a:ext cx="10058400" cy="1450757"/>
          </a:xfrm>
        </p:spPr>
        <p:txBody>
          <a:bodyPr>
            <a:normAutofit/>
          </a:bodyPr>
          <a:lstStyle/>
          <a:p>
            <a:r>
              <a:rPr lang="en-IN" dirty="0"/>
              <a:t>Motivation</a:t>
            </a:r>
          </a:p>
        </p:txBody>
      </p:sp>
      <p:sp>
        <p:nvSpPr>
          <p:cNvPr id="4" name="TextBox 3">
            <a:extLst>
              <a:ext uri="{FF2B5EF4-FFF2-40B4-BE49-F238E27FC236}">
                <a16:creationId xmlns:a16="http://schemas.microsoft.com/office/drawing/2014/main" id="{E2B9E57B-DFE3-C466-AE13-1327A9373C45}"/>
              </a:ext>
            </a:extLst>
          </p:cNvPr>
          <p:cNvSpPr txBox="1"/>
          <p:nvPr/>
        </p:nvSpPr>
        <p:spPr>
          <a:xfrm>
            <a:off x="685800" y="1828800"/>
            <a:ext cx="11049000" cy="4265014"/>
          </a:xfrm>
          <a:prstGeom prst="rect">
            <a:avLst/>
          </a:prstGeom>
          <a:noFill/>
        </p:spPr>
        <p:txBody>
          <a:bodyPr wrap="square" rtlCol="0">
            <a:spAutoFit/>
          </a:bodyPr>
          <a:lstStyle/>
          <a:p>
            <a:pPr marL="297815" marR="10795" indent="-285750" algn="just">
              <a:lnSpc>
                <a:spcPct val="116700"/>
              </a:lnSpc>
              <a:spcBef>
                <a:spcPts val="100"/>
              </a:spcBef>
              <a:buFont typeface="Arial" panose="020B0604020202020204" pitchFamily="34" charset="0"/>
              <a:buChar char="•"/>
              <a:tabLst>
                <a:tab pos="356870" algn="l"/>
              </a:tabLst>
            </a:pPr>
            <a:r>
              <a:rPr lang="en-GB" sz="1500" spc="25" dirty="0">
                <a:latin typeface="Tahoma" panose="020B0604030504040204" pitchFamily="34" charset="0"/>
                <a:ea typeface="Tahoma" panose="020B0604030504040204" pitchFamily="34" charset="0"/>
                <a:cs typeface="Tahoma" panose="020B0604030504040204" pitchFamily="34" charset="0"/>
              </a:rPr>
              <a:t>The Internet </a:t>
            </a:r>
            <a:r>
              <a:rPr lang="en-GB" sz="1500" spc="55" dirty="0">
                <a:latin typeface="Tahoma" panose="020B0604030504040204" pitchFamily="34" charset="0"/>
                <a:ea typeface="Tahoma" panose="020B0604030504040204" pitchFamily="34" charset="0"/>
                <a:cs typeface="Tahoma" panose="020B0604030504040204" pitchFamily="34" charset="0"/>
              </a:rPr>
              <a:t>of </a:t>
            </a:r>
            <a:r>
              <a:rPr lang="en-GB" sz="1500" spc="25" dirty="0">
                <a:latin typeface="Tahoma" panose="020B0604030504040204" pitchFamily="34" charset="0"/>
                <a:ea typeface="Tahoma" panose="020B0604030504040204" pitchFamily="34" charset="0"/>
                <a:cs typeface="Tahoma" panose="020B0604030504040204" pitchFamily="34" charset="0"/>
              </a:rPr>
              <a:t>Things </a:t>
            </a:r>
            <a:r>
              <a:rPr lang="en-GB" sz="1500" spc="-80" dirty="0">
                <a:latin typeface="Tahoma" panose="020B0604030504040204" pitchFamily="34" charset="0"/>
                <a:ea typeface="Tahoma" panose="020B0604030504040204" pitchFamily="34" charset="0"/>
                <a:cs typeface="Tahoma" panose="020B0604030504040204" pitchFamily="34" charset="0"/>
              </a:rPr>
              <a:t>(IoT) </a:t>
            </a:r>
            <a:r>
              <a:rPr lang="en-GB" sz="1500" spc="50" dirty="0">
                <a:latin typeface="Tahoma" panose="020B0604030504040204" pitchFamily="34" charset="0"/>
                <a:ea typeface="Tahoma" panose="020B0604030504040204" pitchFamily="34" charset="0"/>
                <a:cs typeface="Tahoma" panose="020B0604030504040204" pitchFamily="34" charset="0"/>
              </a:rPr>
              <a:t>describes the </a:t>
            </a:r>
            <a:r>
              <a:rPr lang="en-GB" sz="1500" spc="55" dirty="0">
                <a:latin typeface="Tahoma" panose="020B0604030504040204" pitchFamily="34" charset="0"/>
                <a:ea typeface="Tahoma" panose="020B0604030504040204" pitchFamily="34" charset="0"/>
                <a:cs typeface="Tahoma" panose="020B0604030504040204" pitchFamily="34" charset="0"/>
              </a:rPr>
              <a:t>network of </a:t>
            </a:r>
            <a:r>
              <a:rPr lang="en-GB" sz="1500" b="1" spc="60" dirty="0">
                <a:latin typeface="Tahoma" panose="020B0604030504040204" pitchFamily="34" charset="0"/>
                <a:ea typeface="Tahoma" panose="020B0604030504040204" pitchFamily="34" charset="0"/>
                <a:cs typeface="Tahoma" panose="020B0604030504040204" pitchFamily="34" charset="0"/>
              </a:rPr>
              <a:t>smart </a:t>
            </a:r>
            <a:r>
              <a:rPr lang="en-GB" sz="1500" b="1" spc="35" dirty="0">
                <a:latin typeface="Tahoma" panose="020B0604030504040204" pitchFamily="34" charset="0"/>
                <a:ea typeface="Tahoma" panose="020B0604030504040204" pitchFamily="34" charset="0"/>
                <a:cs typeface="Tahoma" panose="020B0604030504040204" pitchFamily="34" charset="0"/>
              </a:rPr>
              <a:t>devices</a:t>
            </a:r>
            <a:r>
              <a:rPr lang="en-GB" sz="1500" spc="35" dirty="0">
                <a:latin typeface="Tahoma" panose="020B0604030504040204" pitchFamily="34" charset="0"/>
                <a:ea typeface="Tahoma" panose="020B0604030504040204" pitchFamily="34" charset="0"/>
                <a:cs typeface="Tahoma" panose="020B0604030504040204" pitchFamily="34" charset="0"/>
              </a:rPr>
              <a:t> </a:t>
            </a:r>
            <a:r>
              <a:rPr lang="en-GB" sz="1500" spc="75" dirty="0">
                <a:latin typeface="Tahoma" panose="020B0604030504040204" pitchFamily="34" charset="0"/>
                <a:ea typeface="Tahoma" panose="020B0604030504040204" pitchFamily="34" charset="0"/>
                <a:cs typeface="Tahoma" panose="020B0604030504040204" pitchFamily="34" charset="0"/>
              </a:rPr>
              <a:t>embedded </a:t>
            </a:r>
            <a:r>
              <a:rPr lang="en-GB" sz="1500" spc="45" dirty="0">
                <a:latin typeface="Tahoma" panose="020B0604030504040204" pitchFamily="34" charset="0"/>
                <a:ea typeface="Tahoma" panose="020B0604030504040204" pitchFamily="34" charset="0"/>
                <a:cs typeface="Tahoma" panose="020B0604030504040204" pitchFamily="34" charset="0"/>
              </a:rPr>
              <a:t>with </a:t>
            </a:r>
            <a:r>
              <a:rPr lang="en-GB" sz="1500" b="1" spc="40" dirty="0">
                <a:latin typeface="Tahoma" panose="020B0604030504040204" pitchFamily="34" charset="0"/>
                <a:ea typeface="Tahoma" panose="020B0604030504040204" pitchFamily="34" charset="0"/>
                <a:cs typeface="Tahoma" panose="020B0604030504040204" pitchFamily="34" charset="0"/>
              </a:rPr>
              <a:t>sensors, </a:t>
            </a:r>
            <a:r>
              <a:rPr lang="en-GB" sz="1500" b="1" spc="30" dirty="0">
                <a:latin typeface="Tahoma" panose="020B0604030504040204" pitchFamily="34" charset="0"/>
                <a:ea typeface="Tahoma" panose="020B0604030504040204" pitchFamily="34" charset="0"/>
                <a:cs typeface="Tahoma" panose="020B0604030504040204" pitchFamily="34" charset="0"/>
              </a:rPr>
              <a:t>software</a:t>
            </a:r>
            <a:r>
              <a:rPr lang="en-GB" sz="1500" spc="30" dirty="0">
                <a:latin typeface="Tahoma" panose="020B0604030504040204" pitchFamily="34" charset="0"/>
                <a:ea typeface="Tahoma" panose="020B0604030504040204" pitchFamily="34" charset="0"/>
                <a:cs typeface="Tahoma" panose="020B0604030504040204" pitchFamily="34" charset="0"/>
              </a:rPr>
              <a:t>, </a:t>
            </a:r>
            <a:r>
              <a:rPr lang="en-GB" sz="1500" spc="-10" dirty="0">
                <a:latin typeface="Tahoma" panose="020B0604030504040204" pitchFamily="34" charset="0"/>
                <a:ea typeface="Tahoma" panose="020B0604030504040204" pitchFamily="34" charset="0"/>
                <a:cs typeface="Tahoma" panose="020B0604030504040204" pitchFamily="34" charset="0"/>
              </a:rPr>
              <a:t>etc., </a:t>
            </a:r>
            <a:r>
              <a:rPr lang="en-GB" sz="1500" spc="55" dirty="0">
                <a:latin typeface="Tahoma" panose="020B0604030504040204" pitchFamily="34" charset="0"/>
                <a:ea typeface="Tahoma" panose="020B0604030504040204" pitchFamily="34" charset="0"/>
                <a:cs typeface="Tahoma" panose="020B0604030504040204" pitchFamily="34" charset="0"/>
              </a:rPr>
              <a:t>to </a:t>
            </a:r>
            <a:r>
              <a:rPr lang="en-GB" sz="1500" spc="-455" dirty="0">
                <a:latin typeface="Tahoma" panose="020B0604030504040204" pitchFamily="34" charset="0"/>
                <a:ea typeface="Tahoma" panose="020B0604030504040204" pitchFamily="34" charset="0"/>
                <a:cs typeface="Tahoma" panose="020B0604030504040204" pitchFamily="34" charset="0"/>
              </a:rPr>
              <a:t> </a:t>
            </a:r>
            <a:r>
              <a:rPr lang="en-GB" sz="1500" spc="55" dirty="0">
                <a:latin typeface="Tahoma" panose="020B0604030504040204" pitchFamily="34" charset="0"/>
                <a:ea typeface="Tahoma" panose="020B0604030504040204" pitchFamily="34" charset="0"/>
                <a:cs typeface="Tahoma" panose="020B0604030504040204" pitchFamily="34" charset="0"/>
              </a:rPr>
              <a:t>connect</a:t>
            </a:r>
            <a:r>
              <a:rPr lang="en-GB" sz="1500" spc="-85" dirty="0">
                <a:latin typeface="Tahoma" panose="020B0604030504040204" pitchFamily="34" charset="0"/>
                <a:ea typeface="Tahoma" panose="020B0604030504040204" pitchFamily="34" charset="0"/>
                <a:cs typeface="Tahoma" panose="020B0604030504040204" pitchFamily="34" charset="0"/>
              </a:rPr>
              <a:t> </a:t>
            </a:r>
            <a:r>
              <a:rPr lang="en-GB" sz="1500" spc="65" dirty="0">
                <a:latin typeface="Tahoma" panose="020B0604030504040204" pitchFamily="34" charset="0"/>
                <a:ea typeface="Tahoma" panose="020B0604030504040204" pitchFamily="34" charset="0"/>
                <a:cs typeface="Tahoma" panose="020B0604030504040204" pitchFamily="34" charset="0"/>
              </a:rPr>
              <a:t>and</a:t>
            </a:r>
            <a:r>
              <a:rPr lang="en-GB" sz="1500" spc="-85" dirty="0">
                <a:latin typeface="Tahoma" panose="020B0604030504040204" pitchFamily="34" charset="0"/>
                <a:ea typeface="Tahoma" panose="020B0604030504040204" pitchFamily="34" charset="0"/>
                <a:cs typeface="Tahoma" panose="020B0604030504040204" pitchFamily="34" charset="0"/>
              </a:rPr>
              <a:t> </a:t>
            </a:r>
            <a:r>
              <a:rPr lang="en-GB" sz="1500" spc="40" dirty="0">
                <a:latin typeface="Tahoma" panose="020B0604030504040204" pitchFamily="34" charset="0"/>
                <a:ea typeface="Tahoma" panose="020B0604030504040204" pitchFamily="34" charset="0"/>
                <a:cs typeface="Tahoma" panose="020B0604030504040204" pitchFamily="34" charset="0"/>
              </a:rPr>
              <a:t>exchange</a:t>
            </a:r>
            <a:r>
              <a:rPr lang="en-GB" sz="1500" spc="-85" dirty="0">
                <a:latin typeface="Tahoma" panose="020B0604030504040204" pitchFamily="34" charset="0"/>
                <a:ea typeface="Tahoma" panose="020B0604030504040204" pitchFamily="34" charset="0"/>
                <a:cs typeface="Tahoma" panose="020B0604030504040204" pitchFamily="34" charset="0"/>
              </a:rPr>
              <a:t> </a:t>
            </a:r>
            <a:r>
              <a:rPr lang="en-GB" sz="1500" spc="45" dirty="0">
                <a:latin typeface="Tahoma" panose="020B0604030504040204" pitchFamily="34" charset="0"/>
                <a:ea typeface="Tahoma" panose="020B0604030504040204" pitchFamily="34" charset="0"/>
                <a:cs typeface="Tahoma" panose="020B0604030504040204" pitchFamily="34" charset="0"/>
              </a:rPr>
              <a:t>data</a:t>
            </a:r>
            <a:r>
              <a:rPr lang="en-GB" sz="1500" spc="-85" dirty="0">
                <a:latin typeface="Tahoma" panose="020B0604030504040204" pitchFamily="34" charset="0"/>
                <a:ea typeface="Tahoma" panose="020B0604030504040204" pitchFamily="34" charset="0"/>
                <a:cs typeface="Tahoma" panose="020B0604030504040204" pitchFamily="34" charset="0"/>
              </a:rPr>
              <a:t> </a:t>
            </a:r>
            <a:r>
              <a:rPr lang="en-GB" sz="1500" spc="45" dirty="0">
                <a:latin typeface="Tahoma" panose="020B0604030504040204" pitchFamily="34" charset="0"/>
                <a:ea typeface="Tahoma" panose="020B0604030504040204" pitchFamily="34" charset="0"/>
                <a:cs typeface="Tahoma" panose="020B0604030504040204" pitchFamily="34" charset="0"/>
              </a:rPr>
              <a:t>with</a:t>
            </a:r>
            <a:r>
              <a:rPr lang="en-GB" sz="1500" spc="-85" dirty="0">
                <a:latin typeface="Tahoma" panose="020B0604030504040204" pitchFamily="34" charset="0"/>
                <a:ea typeface="Tahoma" panose="020B0604030504040204" pitchFamily="34" charset="0"/>
                <a:cs typeface="Tahoma" panose="020B0604030504040204" pitchFamily="34" charset="0"/>
              </a:rPr>
              <a:t> </a:t>
            </a:r>
            <a:r>
              <a:rPr lang="en-GB" sz="1500" spc="60" dirty="0">
                <a:latin typeface="Tahoma" panose="020B0604030504040204" pitchFamily="34" charset="0"/>
                <a:ea typeface="Tahoma" panose="020B0604030504040204" pitchFamily="34" charset="0"/>
                <a:cs typeface="Tahoma" panose="020B0604030504040204" pitchFamily="34" charset="0"/>
              </a:rPr>
              <a:t>other</a:t>
            </a:r>
            <a:r>
              <a:rPr lang="en-GB" sz="1500" spc="-80" dirty="0">
                <a:latin typeface="Tahoma" panose="020B0604030504040204" pitchFamily="34" charset="0"/>
                <a:ea typeface="Tahoma" panose="020B0604030504040204" pitchFamily="34" charset="0"/>
                <a:cs typeface="Tahoma" panose="020B0604030504040204" pitchFamily="34" charset="0"/>
              </a:rPr>
              <a:t> </a:t>
            </a:r>
            <a:r>
              <a:rPr lang="en-GB" sz="1500" spc="35" dirty="0">
                <a:latin typeface="Tahoma" panose="020B0604030504040204" pitchFamily="34" charset="0"/>
                <a:ea typeface="Tahoma" panose="020B0604030504040204" pitchFamily="34" charset="0"/>
                <a:cs typeface="Tahoma" panose="020B0604030504040204" pitchFamily="34" charset="0"/>
              </a:rPr>
              <a:t>devices</a:t>
            </a:r>
            <a:r>
              <a:rPr lang="en-GB" sz="1500" spc="-85" dirty="0">
                <a:latin typeface="Tahoma" panose="020B0604030504040204" pitchFamily="34" charset="0"/>
                <a:ea typeface="Tahoma" panose="020B0604030504040204" pitchFamily="34" charset="0"/>
                <a:cs typeface="Tahoma" panose="020B0604030504040204" pitchFamily="34" charset="0"/>
              </a:rPr>
              <a:t> </a:t>
            </a:r>
            <a:r>
              <a:rPr lang="en-GB" sz="1500" spc="65" dirty="0">
                <a:latin typeface="Tahoma" panose="020B0604030504040204" pitchFamily="34" charset="0"/>
                <a:ea typeface="Tahoma" panose="020B0604030504040204" pitchFamily="34" charset="0"/>
                <a:cs typeface="Tahoma" panose="020B0604030504040204" pitchFamily="34" charset="0"/>
              </a:rPr>
              <a:t>and</a:t>
            </a:r>
            <a:r>
              <a:rPr lang="en-GB" sz="1500" spc="-85" dirty="0">
                <a:latin typeface="Tahoma" panose="020B0604030504040204" pitchFamily="34" charset="0"/>
                <a:ea typeface="Tahoma" panose="020B0604030504040204" pitchFamily="34" charset="0"/>
                <a:cs typeface="Tahoma" panose="020B0604030504040204" pitchFamily="34" charset="0"/>
              </a:rPr>
              <a:t> </a:t>
            </a:r>
            <a:r>
              <a:rPr lang="en-GB" sz="1500" spc="45" dirty="0">
                <a:latin typeface="Tahoma" panose="020B0604030504040204" pitchFamily="34" charset="0"/>
                <a:ea typeface="Tahoma" panose="020B0604030504040204" pitchFamily="34" charset="0"/>
                <a:cs typeface="Tahoma" panose="020B0604030504040204" pitchFamily="34" charset="0"/>
              </a:rPr>
              <a:t>systems</a:t>
            </a:r>
            <a:r>
              <a:rPr lang="en-GB" sz="1500" spc="-85" dirty="0">
                <a:latin typeface="Tahoma" panose="020B0604030504040204" pitchFamily="34" charset="0"/>
                <a:ea typeface="Tahoma" panose="020B0604030504040204" pitchFamily="34" charset="0"/>
                <a:cs typeface="Tahoma" panose="020B0604030504040204" pitchFamily="34" charset="0"/>
              </a:rPr>
              <a:t> </a:t>
            </a:r>
            <a:r>
              <a:rPr lang="en-GB" sz="1500" spc="50" dirty="0">
                <a:latin typeface="Tahoma" panose="020B0604030504040204" pitchFamily="34" charset="0"/>
                <a:ea typeface="Tahoma" panose="020B0604030504040204" pitchFamily="34" charset="0"/>
                <a:cs typeface="Tahoma" panose="020B0604030504040204" pitchFamily="34" charset="0"/>
              </a:rPr>
              <a:t>over</a:t>
            </a:r>
            <a:r>
              <a:rPr lang="en-GB" sz="1500" spc="-85" dirty="0">
                <a:latin typeface="Tahoma" panose="020B0604030504040204" pitchFamily="34" charset="0"/>
                <a:ea typeface="Tahoma" panose="020B0604030504040204" pitchFamily="34" charset="0"/>
                <a:cs typeface="Tahoma" panose="020B0604030504040204" pitchFamily="34" charset="0"/>
              </a:rPr>
              <a:t> </a:t>
            </a:r>
            <a:r>
              <a:rPr lang="en-GB" sz="1500" spc="50" dirty="0">
                <a:latin typeface="Tahoma" panose="020B0604030504040204" pitchFamily="34" charset="0"/>
                <a:ea typeface="Tahoma" panose="020B0604030504040204" pitchFamily="34" charset="0"/>
                <a:cs typeface="Tahoma" panose="020B0604030504040204" pitchFamily="34" charset="0"/>
              </a:rPr>
              <a:t>the</a:t>
            </a:r>
            <a:r>
              <a:rPr lang="en-GB" sz="1500" spc="-85" dirty="0">
                <a:latin typeface="Tahoma" panose="020B0604030504040204" pitchFamily="34" charset="0"/>
                <a:ea typeface="Tahoma" panose="020B0604030504040204" pitchFamily="34" charset="0"/>
                <a:cs typeface="Tahoma" panose="020B0604030504040204" pitchFamily="34" charset="0"/>
              </a:rPr>
              <a:t> </a:t>
            </a:r>
            <a:r>
              <a:rPr lang="en-GB" sz="1500" spc="35" dirty="0">
                <a:latin typeface="Tahoma" panose="020B0604030504040204" pitchFamily="34" charset="0"/>
                <a:ea typeface="Tahoma" panose="020B0604030504040204" pitchFamily="34" charset="0"/>
                <a:cs typeface="Tahoma" panose="020B0604030504040204" pitchFamily="34" charset="0"/>
              </a:rPr>
              <a:t>internet.</a:t>
            </a:r>
          </a:p>
          <a:p>
            <a:pPr marL="297815" marR="10795" indent="-285750" algn="just">
              <a:lnSpc>
                <a:spcPct val="116700"/>
              </a:lnSpc>
              <a:spcBef>
                <a:spcPts val="100"/>
              </a:spcBef>
              <a:buFont typeface="Arial" panose="020B0604020202020204" pitchFamily="34" charset="0"/>
              <a:buChar char="•"/>
              <a:tabLst>
                <a:tab pos="356870" algn="l"/>
              </a:tabLst>
            </a:pPr>
            <a:endParaRPr lang="en-GB" sz="1500"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20000"/>
              </a:lnSpc>
              <a:buFont typeface="Arial" panose="020B0604020202020204" pitchFamily="34" charset="0"/>
              <a:buChar char="•"/>
            </a:pPr>
            <a:r>
              <a:rPr lang="en-GB" sz="1500" b="1" dirty="0">
                <a:latin typeface="Tahoma" panose="020B0604030504040204" pitchFamily="34" charset="0"/>
                <a:ea typeface="Tahoma" panose="020B0604030504040204" pitchFamily="34" charset="0"/>
                <a:cs typeface="Tahoma" panose="020B0604030504040204" pitchFamily="34" charset="0"/>
              </a:rPr>
              <a:t>The </a:t>
            </a:r>
            <a:r>
              <a:rPr lang="en-GB" sz="1500" b="1" dirty="0" err="1">
                <a:latin typeface="Tahoma" panose="020B0604030504040204" pitchFamily="34" charset="0"/>
                <a:ea typeface="Tahoma" panose="020B0604030504040204" pitchFamily="34" charset="0"/>
                <a:cs typeface="Tahoma" panose="020B0604030504040204" pitchFamily="34" charset="0"/>
              </a:rPr>
              <a:t>Verkada</a:t>
            </a:r>
            <a:r>
              <a:rPr lang="en-GB" sz="1500" b="1" dirty="0">
                <a:latin typeface="Tahoma" panose="020B0604030504040204" pitchFamily="34" charset="0"/>
                <a:ea typeface="Tahoma" panose="020B0604030504040204" pitchFamily="34" charset="0"/>
                <a:cs typeface="Tahoma" panose="020B0604030504040204" pitchFamily="34" charset="0"/>
              </a:rPr>
              <a:t> Hack</a:t>
            </a:r>
            <a:r>
              <a:rPr lang="en-GB" sz="1500" dirty="0">
                <a:latin typeface="Tahoma" panose="020B0604030504040204" pitchFamily="34" charset="0"/>
                <a:ea typeface="Tahoma" panose="020B0604030504040204" pitchFamily="34" charset="0"/>
                <a:cs typeface="Tahoma" panose="020B0604030504040204" pitchFamily="34" charset="0"/>
              </a:rPr>
              <a:t>(March 9, 2021):</a:t>
            </a:r>
            <a:r>
              <a:rPr lang="en-GB" sz="1500" dirty="0" err="1">
                <a:latin typeface="Tahoma" panose="020B0604030504040204" pitchFamily="34" charset="0"/>
                <a:ea typeface="Tahoma" panose="020B0604030504040204" pitchFamily="34" charset="0"/>
                <a:cs typeface="Tahoma" panose="020B0604030504040204" pitchFamily="34" charset="0"/>
              </a:rPr>
              <a:t>Verkada</a:t>
            </a:r>
            <a:r>
              <a:rPr lang="en-GB" sz="1500" dirty="0">
                <a:latin typeface="Tahoma" panose="020B0604030504040204" pitchFamily="34" charset="0"/>
                <a:ea typeface="Tahoma" panose="020B0604030504040204" pitchFamily="34" charset="0"/>
                <a:cs typeface="Tahoma" panose="020B0604030504040204" pitchFamily="34" charset="0"/>
              </a:rPr>
              <a:t> is a famous </a:t>
            </a:r>
            <a:r>
              <a:rPr lang="en-GB" sz="1500" b="1" dirty="0">
                <a:latin typeface="Tahoma" panose="020B0604030504040204" pitchFamily="34" charset="0"/>
                <a:ea typeface="Tahoma" panose="020B0604030504040204" pitchFamily="34" charset="0"/>
                <a:cs typeface="Tahoma" panose="020B0604030504040204" pitchFamily="34" charset="0"/>
              </a:rPr>
              <a:t>cloud-based video monitoring and recording service </a:t>
            </a:r>
            <a:r>
              <a:rPr lang="en-GB" sz="1500" dirty="0">
                <a:latin typeface="Tahoma" panose="020B0604030504040204" pitchFamily="34" charset="0"/>
                <a:ea typeface="Tahoma" panose="020B0604030504040204" pitchFamily="34" charset="0"/>
                <a:cs typeface="Tahoma" panose="020B0604030504040204" pitchFamily="34" charset="0"/>
              </a:rPr>
              <a:t>provided through the cloud to users. It is mainly used as security cameras in hospitals, schools, factories, shops, prisons, etc. But due to the lack of security issues of </a:t>
            </a:r>
            <a:r>
              <a:rPr lang="en-GB" sz="1500" dirty="0" err="1">
                <a:latin typeface="Tahoma" panose="020B0604030504040204" pitchFamily="34" charset="0"/>
                <a:ea typeface="Tahoma" panose="020B0604030504040204" pitchFamily="34" charset="0"/>
                <a:cs typeface="Tahoma" panose="020B0604030504040204" pitchFamily="34" charset="0"/>
              </a:rPr>
              <a:t>Verkada</a:t>
            </a:r>
            <a:r>
              <a:rPr lang="en-GB" sz="1500" dirty="0">
                <a:latin typeface="Tahoma" panose="020B0604030504040204" pitchFamily="34" charset="0"/>
                <a:ea typeface="Tahoma" panose="020B0604030504040204" pitchFamily="34" charset="0"/>
                <a:cs typeface="Tahoma" panose="020B0604030504040204" pitchFamily="34" charset="0"/>
              </a:rPr>
              <a:t> itself, hackers find a way to access those mounted video surveillance and </a:t>
            </a:r>
            <a:r>
              <a:rPr lang="en-GB" sz="1500" b="1" dirty="0">
                <a:latin typeface="Tahoma" panose="020B0604030504040204" pitchFamily="34" charset="0"/>
                <a:ea typeface="Tahoma" panose="020B0604030504040204" pitchFamily="34" charset="0"/>
                <a:cs typeface="Tahoma" panose="020B0604030504040204" pitchFamily="34" charset="0"/>
              </a:rPr>
              <a:t>steal sensitive information </a:t>
            </a:r>
            <a:r>
              <a:rPr lang="en-GB" sz="1500" dirty="0">
                <a:latin typeface="Tahoma" panose="020B0604030504040204" pitchFamily="34" charset="0"/>
                <a:ea typeface="Tahoma" panose="020B0604030504040204" pitchFamily="34" charset="0"/>
                <a:cs typeface="Tahoma" panose="020B0604030504040204" pitchFamily="34" charset="0"/>
              </a:rPr>
              <a:t>of </a:t>
            </a:r>
            <a:r>
              <a:rPr lang="en-GB" sz="1500" dirty="0" err="1">
                <a:latin typeface="Tahoma" panose="020B0604030504040204" pitchFamily="34" charset="0"/>
                <a:ea typeface="Tahoma" panose="020B0604030504040204" pitchFamily="34" charset="0"/>
                <a:cs typeface="Tahoma" panose="020B0604030504040204" pitchFamily="34" charset="0"/>
              </a:rPr>
              <a:t>Verkada</a:t>
            </a:r>
            <a:r>
              <a:rPr lang="en-GB" sz="1500" dirty="0">
                <a:latin typeface="Tahoma" panose="020B0604030504040204" pitchFamily="34" charset="0"/>
                <a:ea typeface="Tahoma" panose="020B0604030504040204" pitchFamily="34" charset="0"/>
                <a:cs typeface="Tahoma" panose="020B0604030504040204" pitchFamily="34" charset="0"/>
              </a:rPr>
              <a:t> software clients. </a:t>
            </a:r>
            <a:r>
              <a:rPr lang="en-GB" sz="1500" b="1" dirty="0">
                <a:latin typeface="Tahoma" panose="020B0604030504040204" pitchFamily="34" charset="0"/>
                <a:ea typeface="Tahoma" panose="020B0604030504040204" pitchFamily="34" charset="0"/>
                <a:cs typeface="Tahoma" panose="020B0604030504040204" pitchFamily="34" charset="0"/>
              </a:rPr>
              <a:t>Hackers could able to access </a:t>
            </a:r>
            <a:r>
              <a:rPr lang="en-GB" sz="1500" dirty="0">
                <a:latin typeface="Tahoma" panose="020B0604030504040204" pitchFamily="34" charset="0"/>
                <a:ea typeface="Tahoma" panose="020B0604030504040204" pitchFamily="34" charset="0"/>
                <a:cs typeface="Tahoma" panose="020B0604030504040204" pitchFamily="34" charset="0"/>
              </a:rPr>
              <a:t>the mind-boggling more than </a:t>
            </a:r>
            <a:r>
              <a:rPr lang="en-GB" sz="1500" b="1" dirty="0">
                <a:latin typeface="Tahoma" panose="020B0604030504040204" pitchFamily="34" charset="0"/>
                <a:ea typeface="Tahoma" panose="020B0604030504040204" pitchFamily="34" charset="0"/>
                <a:cs typeface="Tahoma" panose="020B0604030504040204" pitchFamily="34" charset="0"/>
              </a:rPr>
              <a:t>150000 cameras </a:t>
            </a:r>
            <a:r>
              <a:rPr lang="en-GB" sz="1500" dirty="0">
                <a:latin typeface="Tahoma" panose="020B0604030504040204" pitchFamily="34" charset="0"/>
                <a:ea typeface="Tahoma" panose="020B0604030504040204" pitchFamily="34" charset="0"/>
                <a:cs typeface="Tahoma" panose="020B0604030504040204" pitchFamily="34" charset="0"/>
              </a:rPr>
              <a:t>located at different places due to all-over access. Later on, to </a:t>
            </a:r>
            <a:r>
              <a:rPr lang="en-GB" sz="1500" b="1" dirty="0">
                <a:latin typeface="Tahoma" panose="020B0604030504040204" pitchFamily="34" charset="0"/>
                <a:ea typeface="Tahoma" panose="020B0604030504040204" pitchFamily="34" charset="0"/>
                <a:cs typeface="Tahoma" panose="020B0604030504040204" pitchFamily="34" charset="0"/>
              </a:rPr>
              <a:t>prevent </a:t>
            </a:r>
            <a:r>
              <a:rPr lang="en-GB" sz="1500" dirty="0">
                <a:latin typeface="Tahoma" panose="020B0604030504040204" pitchFamily="34" charset="0"/>
                <a:ea typeface="Tahoma" panose="020B0604030504040204" pitchFamily="34" charset="0"/>
                <a:cs typeface="Tahoma" panose="020B0604030504040204" pitchFamily="34" charset="0"/>
              </a:rPr>
              <a:t>this from happening again, many sectors and sub-sectors are created, giving </a:t>
            </a:r>
            <a:r>
              <a:rPr lang="en-GB" sz="1500" b="1" dirty="0">
                <a:latin typeface="Tahoma" panose="020B0604030504040204" pitchFamily="34" charset="0"/>
                <a:ea typeface="Tahoma" panose="020B0604030504040204" pitchFamily="34" charset="0"/>
                <a:cs typeface="Tahoma" panose="020B0604030504040204" pitchFamily="34" charset="0"/>
              </a:rPr>
              <a:t>admin access to certain people only [1].</a:t>
            </a:r>
          </a:p>
          <a:p>
            <a:pPr marL="285750" indent="-285750" algn="just">
              <a:lnSpc>
                <a:spcPct val="120000"/>
              </a:lnSpc>
              <a:buFont typeface="Arial" panose="020B0604020202020204" pitchFamily="34" charset="0"/>
              <a:buChar char="•"/>
            </a:pPr>
            <a:endParaRPr lang="en-GB" sz="15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20000"/>
              </a:lnSpc>
              <a:buFont typeface="Arial" panose="020B0604020202020204" pitchFamily="34" charset="0"/>
              <a:buChar char="•"/>
            </a:pPr>
            <a:r>
              <a:rPr lang="en-GB" sz="1600" spc="30" dirty="0">
                <a:latin typeface="Tahoma"/>
                <a:cs typeface="Tahoma"/>
              </a:rPr>
              <a:t>These </a:t>
            </a:r>
            <a:r>
              <a:rPr lang="en-GB" sz="1600" spc="40" dirty="0">
                <a:latin typeface="Tahoma"/>
                <a:cs typeface="Tahoma"/>
              </a:rPr>
              <a:t>range </a:t>
            </a:r>
            <a:r>
              <a:rPr lang="en-GB" sz="1600" spc="75" dirty="0">
                <a:latin typeface="Tahoma"/>
                <a:cs typeface="Tahoma"/>
              </a:rPr>
              <a:t>from </a:t>
            </a:r>
            <a:r>
              <a:rPr lang="en-GB" sz="1600" spc="60" dirty="0">
                <a:latin typeface="Tahoma"/>
                <a:cs typeface="Tahoma"/>
              </a:rPr>
              <a:t>smart automation </a:t>
            </a:r>
            <a:r>
              <a:rPr lang="en-GB" sz="1600" spc="55" dirty="0">
                <a:latin typeface="Tahoma"/>
                <a:cs typeface="Tahoma"/>
              </a:rPr>
              <a:t>solutions for </a:t>
            </a:r>
            <a:r>
              <a:rPr lang="en-GB" sz="1600" spc="80" dirty="0">
                <a:latin typeface="Tahoma"/>
                <a:cs typeface="Tahoma"/>
              </a:rPr>
              <a:t>home </a:t>
            </a:r>
            <a:r>
              <a:rPr lang="en-GB" sz="1600" spc="55" dirty="0">
                <a:latin typeface="Tahoma"/>
                <a:cs typeface="Tahoma"/>
              </a:rPr>
              <a:t>use to </a:t>
            </a:r>
            <a:r>
              <a:rPr lang="en-GB" sz="1600" spc="30" dirty="0">
                <a:latin typeface="Tahoma"/>
                <a:cs typeface="Tahoma"/>
              </a:rPr>
              <a:t>highly </a:t>
            </a:r>
            <a:r>
              <a:rPr lang="en-GB" sz="1600" spc="35" dirty="0">
                <a:latin typeface="Tahoma"/>
                <a:cs typeface="Tahoma"/>
              </a:rPr>
              <a:t>sensitive </a:t>
            </a:r>
            <a:r>
              <a:rPr lang="en-GB" sz="1600" spc="65" dirty="0">
                <a:latin typeface="Tahoma"/>
                <a:cs typeface="Tahoma"/>
              </a:rPr>
              <a:t>and </a:t>
            </a:r>
            <a:r>
              <a:rPr lang="en-GB" sz="1600" spc="35" dirty="0">
                <a:latin typeface="Tahoma"/>
                <a:cs typeface="Tahoma"/>
              </a:rPr>
              <a:t>costly </a:t>
            </a:r>
            <a:r>
              <a:rPr lang="en-GB" sz="1600" spc="65" dirty="0">
                <a:latin typeface="Tahoma"/>
                <a:cs typeface="Tahoma"/>
              </a:rPr>
              <a:t>equipment </a:t>
            </a:r>
            <a:r>
              <a:rPr lang="en-GB" sz="1600" spc="60" dirty="0">
                <a:latin typeface="Tahoma"/>
                <a:cs typeface="Tahoma"/>
              </a:rPr>
              <a:t>used </a:t>
            </a:r>
            <a:r>
              <a:rPr lang="en-GB" sz="1600" spc="50" dirty="0">
                <a:latin typeface="Tahoma"/>
                <a:cs typeface="Tahoma"/>
              </a:rPr>
              <a:t>in </a:t>
            </a:r>
            <a:r>
              <a:rPr lang="en-GB" sz="1600" spc="-455" dirty="0">
                <a:latin typeface="Tahoma"/>
                <a:cs typeface="Tahoma"/>
              </a:rPr>
              <a:t> </a:t>
            </a:r>
            <a:r>
              <a:rPr lang="en-GB" sz="1600" spc="40" dirty="0">
                <a:latin typeface="Tahoma"/>
                <a:cs typeface="Tahoma"/>
              </a:rPr>
              <a:t>industries.</a:t>
            </a:r>
            <a:r>
              <a:rPr lang="en-GB" sz="1600" spc="5" dirty="0">
                <a:latin typeface="Tahoma"/>
                <a:cs typeface="Tahoma"/>
              </a:rPr>
              <a:t> </a:t>
            </a:r>
            <a:r>
              <a:rPr lang="en-GB" sz="1600" spc="25" dirty="0">
                <a:latin typeface="Tahoma"/>
                <a:cs typeface="Tahoma"/>
              </a:rPr>
              <a:t>The</a:t>
            </a:r>
            <a:r>
              <a:rPr lang="en-GB" sz="1600" dirty="0">
                <a:latin typeface="Tahoma"/>
                <a:cs typeface="Tahoma"/>
              </a:rPr>
              <a:t> </a:t>
            </a:r>
            <a:r>
              <a:rPr lang="en-GB" sz="1600" spc="80" dirty="0">
                <a:latin typeface="Tahoma"/>
                <a:cs typeface="Tahoma"/>
              </a:rPr>
              <a:t>number</a:t>
            </a:r>
            <a:r>
              <a:rPr lang="en-GB" sz="1600" spc="5" dirty="0">
                <a:latin typeface="Tahoma"/>
                <a:cs typeface="Tahoma"/>
              </a:rPr>
              <a:t> </a:t>
            </a:r>
            <a:r>
              <a:rPr lang="en-GB" sz="1600" spc="55" dirty="0">
                <a:latin typeface="Tahoma"/>
                <a:cs typeface="Tahoma"/>
              </a:rPr>
              <a:t>of</a:t>
            </a:r>
            <a:r>
              <a:rPr lang="en-GB" sz="1600" spc="5" dirty="0">
                <a:latin typeface="Tahoma"/>
                <a:cs typeface="Tahoma"/>
              </a:rPr>
              <a:t> </a:t>
            </a:r>
            <a:r>
              <a:rPr lang="en-GB" sz="1600" spc="-40" dirty="0">
                <a:latin typeface="Tahoma"/>
                <a:cs typeface="Tahoma"/>
              </a:rPr>
              <a:t>IoT</a:t>
            </a:r>
            <a:r>
              <a:rPr lang="en-GB" sz="1600" spc="5" dirty="0">
                <a:latin typeface="Tahoma"/>
                <a:cs typeface="Tahoma"/>
              </a:rPr>
              <a:t> </a:t>
            </a:r>
            <a:r>
              <a:rPr lang="en-GB" sz="1600" spc="35" dirty="0">
                <a:latin typeface="Tahoma"/>
                <a:cs typeface="Tahoma"/>
              </a:rPr>
              <a:t>devices</a:t>
            </a:r>
            <a:r>
              <a:rPr lang="en-GB" sz="1600" dirty="0">
                <a:latin typeface="Tahoma"/>
                <a:cs typeface="Tahoma"/>
              </a:rPr>
              <a:t> </a:t>
            </a:r>
            <a:r>
              <a:rPr lang="en-GB" sz="1600" spc="50" dirty="0">
                <a:latin typeface="Tahoma"/>
                <a:cs typeface="Tahoma"/>
              </a:rPr>
              <a:t>currently</a:t>
            </a:r>
            <a:r>
              <a:rPr lang="en-GB" sz="1600" spc="5" dirty="0">
                <a:latin typeface="Tahoma"/>
                <a:cs typeface="Tahoma"/>
              </a:rPr>
              <a:t> </a:t>
            </a:r>
            <a:r>
              <a:rPr lang="en-GB" sz="1600" spc="55" dirty="0">
                <a:latin typeface="Tahoma"/>
                <a:cs typeface="Tahoma"/>
              </a:rPr>
              <a:t>in</a:t>
            </a:r>
            <a:r>
              <a:rPr lang="en-GB" sz="1600" spc="5" dirty="0">
                <a:latin typeface="Tahoma"/>
                <a:cs typeface="Tahoma"/>
              </a:rPr>
              <a:t> </a:t>
            </a:r>
            <a:r>
              <a:rPr lang="en-GB" sz="1600" spc="55" dirty="0">
                <a:latin typeface="Tahoma"/>
                <a:cs typeface="Tahoma"/>
              </a:rPr>
              <a:t>use</a:t>
            </a:r>
            <a:r>
              <a:rPr lang="en-GB" sz="1600" spc="5" dirty="0">
                <a:latin typeface="Tahoma"/>
                <a:cs typeface="Tahoma"/>
              </a:rPr>
              <a:t> </a:t>
            </a:r>
            <a:r>
              <a:rPr lang="en-GB" sz="1600" spc="35" dirty="0">
                <a:latin typeface="Tahoma"/>
                <a:cs typeface="Tahoma"/>
              </a:rPr>
              <a:t>is</a:t>
            </a:r>
            <a:r>
              <a:rPr lang="en-GB" sz="1600" spc="5" dirty="0">
                <a:latin typeface="Tahoma"/>
                <a:cs typeface="Tahoma"/>
              </a:rPr>
              <a:t> </a:t>
            </a:r>
            <a:r>
              <a:rPr lang="en-GB" sz="1600" spc="45" dirty="0">
                <a:latin typeface="Tahoma"/>
                <a:cs typeface="Tahoma"/>
              </a:rPr>
              <a:t>projected</a:t>
            </a:r>
            <a:r>
              <a:rPr lang="en-GB" sz="1600" dirty="0">
                <a:latin typeface="Tahoma"/>
                <a:cs typeface="Tahoma"/>
              </a:rPr>
              <a:t> </a:t>
            </a:r>
            <a:r>
              <a:rPr lang="en-GB" sz="1600" spc="55" dirty="0">
                <a:latin typeface="Tahoma"/>
                <a:cs typeface="Tahoma"/>
              </a:rPr>
              <a:t>to</a:t>
            </a:r>
            <a:r>
              <a:rPr lang="en-GB" sz="1600" spc="5" dirty="0">
                <a:latin typeface="Tahoma"/>
                <a:cs typeface="Tahoma"/>
              </a:rPr>
              <a:t> </a:t>
            </a:r>
            <a:r>
              <a:rPr lang="en-GB" sz="1600" spc="65" dirty="0">
                <a:latin typeface="Tahoma"/>
                <a:cs typeface="Tahoma"/>
              </a:rPr>
              <a:t>be</a:t>
            </a:r>
            <a:r>
              <a:rPr lang="en-GB" sz="1600" dirty="0">
                <a:latin typeface="Tahoma"/>
                <a:cs typeface="Tahoma"/>
              </a:rPr>
              <a:t> </a:t>
            </a:r>
            <a:r>
              <a:rPr lang="en-GB" sz="1600" spc="70" dirty="0">
                <a:latin typeface="Tahoma"/>
                <a:cs typeface="Tahoma"/>
              </a:rPr>
              <a:t>around</a:t>
            </a:r>
            <a:r>
              <a:rPr lang="en-GB" sz="1600" spc="5" dirty="0">
                <a:latin typeface="Tahoma"/>
                <a:cs typeface="Tahoma"/>
              </a:rPr>
              <a:t> </a:t>
            </a:r>
            <a:r>
              <a:rPr lang="en-GB" sz="1600" b="1" spc="35" dirty="0">
                <a:latin typeface="Tahoma"/>
                <a:cs typeface="Tahoma"/>
              </a:rPr>
              <a:t>15 </a:t>
            </a:r>
            <a:r>
              <a:rPr lang="en-GB" sz="1600" b="1" spc="50" dirty="0">
                <a:latin typeface="Tahoma"/>
                <a:cs typeface="Tahoma"/>
              </a:rPr>
              <a:t>billion</a:t>
            </a:r>
            <a:r>
              <a:rPr lang="en-GB" sz="1600" b="1" dirty="0">
                <a:latin typeface="Tahoma"/>
                <a:cs typeface="Tahoma"/>
              </a:rPr>
              <a:t> </a:t>
            </a:r>
            <a:r>
              <a:rPr lang="en-GB" sz="1600" spc="25" dirty="0">
                <a:latin typeface="Tahoma"/>
                <a:cs typeface="Tahoma"/>
              </a:rPr>
              <a:t>devices.</a:t>
            </a:r>
            <a:r>
              <a:rPr lang="en-GB" sz="1600" dirty="0">
                <a:latin typeface="Tahoma"/>
                <a:cs typeface="Tahoma"/>
              </a:rPr>
              <a:t> </a:t>
            </a:r>
            <a:r>
              <a:rPr lang="en-GB" sz="1600" spc="35" dirty="0">
                <a:latin typeface="Tahoma"/>
                <a:cs typeface="Tahoma"/>
              </a:rPr>
              <a:t>All</a:t>
            </a:r>
            <a:r>
              <a:rPr lang="en-GB" sz="1600" spc="5" dirty="0">
                <a:latin typeface="Tahoma"/>
                <a:cs typeface="Tahoma"/>
              </a:rPr>
              <a:t> </a:t>
            </a:r>
            <a:r>
              <a:rPr lang="en-GB" sz="1600" spc="55" dirty="0">
                <a:latin typeface="Tahoma"/>
                <a:cs typeface="Tahoma"/>
              </a:rPr>
              <a:t>of</a:t>
            </a:r>
            <a:r>
              <a:rPr lang="en-GB" sz="1600" spc="5" dirty="0">
                <a:latin typeface="Tahoma"/>
                <a:cs typeface="Tahoma"/>
              </a:rPr>
              <a:t> </a:t>
            </a:r>
            <a:r>
              <a:rPr lang="en-GB" sz="1600" spc="45" dirty="0">
                <a:latin typeface="Tahoma"/>
                <a:cs typeface="Tahoma"/>
              </a:rPr>
              <a:t>these </a:t>
            </a:r>
            <a:r>
              <a:rPr lang="en-GB" sz="1600" spc="-455" dirty="0">
                <a:latin typeface="Tahoma"/>
                <a:cs typeface="Tahoma"/>
              </a:rPr>
              <a:t> </a:t>
            </a:r>
            <a:r>
              <a:rPr lang="en-GB" sz="1600" spc="35" dirty="0">
                <a:latin typeface="Tahoma"/>
                <a:cs typeface="Tahoma"/>
              </a:rPr>
              <a:t>devices</a:t>
            </a:r>
            <a:r>
              <a:rPr lang="en-GB" sz="1600" spc="-85" dirty="0">
                <a:latin typeface="Tahoma"/>
                <a:cs typeface="Tahoma"/>
              </a:rPr>
              <a:t> </a:t>
            </a:r>
            <a:r>
              <a:rPr lang="en-GB" sz="1600" spc="50" dirty="0">
                <a:latin typeface="Tahoma"/>
                <a:cs typeface="Tahoma"/>
              </a:rPr>
              <a:t>constitute</a:t>
            </a:r>
            <a:r>
              <a:rPr lang="en-GB" sz="1600" spc="-85" dirty="0">
                <a:latin typeface="Tahoma"/>
                <a:cs typeface="Tahoma"/>
              </a:rPr>
              <a:t> </a:t>
            </a:r>
            <a:r>
              <a:rPr lang="en-GB" sz="1600" spc="45" dirty="0">
                <a:latin typeface="Tahoma"/>
                <a:cs typeface="Tahoma"/>
              </a:rPr>
              <a:t>a</a:t>
            </a:r>
            <a:r>
              <a:rPr lang="en-GB" sz="1600" spc="-85" dirty="0">
                <a:latin typeface="Tahoma"/>
                <a:cs typeface="Tahoma"/>
              </a:rPr>
              <a:t> </a:t>
            </a:r>
            <a:r>
              <a:rPr lang="en-GB" sz="1600" spc="25" dirty="0">
                <a:latin typeface="Tahoma"/>
                <a:cs typeface="Tahoma"/>
              </a:rPr>
              <a:t>vast</a:t>
            </a:r>
            <a:r>
              <a:rPr lang="en-GB" sz="1600" spc="-85" dirty="0">
                <a:latin typeface="Tahoma"/>
                <a:cs typeface="Tahoma"/>
              </a:rPr>
              <a:t> </a:t>
            </a:r>
            <a:r>
              <a:rPr lang="en-GB" sz="1600" spc="30" dirty="0">
                <a:latin typeface="Tahoma"/>
                <a:cs typeface="Tahoma"/>
              </a:rPr>
              <a:t>attack</a:t>
            </a:r>
            <a:r>
              <a:rPr lang="en-GB" sz="1600" spc="-85" dirty="0">
                <a:latin typeface="Tahoma"/>
                <a:cs typeface="Tahoma"/>
              </a:rPr>
              <a:t> </a:t>
            </a:r>
            <a:r>
              <a:rPr lang="en-GB" sz="1600" spc="45" dirty="0">
                <a:latin typeface="Tahoma"/>
                <a:cs typeface="Tahoma"/>
              </a:rPr>
              <a:t>surface</a:t>
            </a:r>
            <a:r>
              <a:rPr lang="en-GB" sz="1600" spc="-85" dirty="0">
                <a:latin typeface="Tahoma"/>
                <a:cs typeface="Tahoma"/>
              </a:rPr>
              <a:t> </a:t>
            </a:r>
            <a:r>
              <a:rPr lang="en-GB" sz="1600" spc="55" dirty="0">
                <a:latin typeface="Tahoma"/>
                <a:cs typeface="Tahoma"/>
              </a:rPr>
              <a:t>for</a:t>
            </a:r>
            <a:r>
              <a:rPr lang="en-GB" sz="1600" spc="-85" dirty="0">
                <a:latin typeface="Tahoma"/>
                <a:cs typeface="Tahoma"/>
              </a:rPr>
              <a:t> </a:t>
            </a:r>
            <a:r>
              <a:rPr lang="en-GB" sz="1600" spc="50" dirty="0">
                <a:latin typeface="Tahoma"/>
                <a:cs typeface="Tahoma"/>
              </a:rPr>
              <a:t>malicious</a:t>
            </a:r>
            <a:r>
              <a:rPr lang="en-GB" sz="1600" spc="-85" dirty="0">
                <a:latin typeface="Tahoma"/>
                <a:cs typeface="Tahoma"/>
              </a:rPr>
              <a:t> </a:t>
            </a:r>
            <a:r>
              <a:rPr lang="en-GB" sz="1600" spc="20" dirty="0">
                <a:latin typeface="Tahoma"/>
                <a:cs typeface="Tahoma"/>
              </a:rPr>
              <a:t>attacks.[2]</a:t>
            </a:r>
            <a:endParaRPr lang="en-GB" sz="1600" dirty="0">
              <a:latin typeface="Tahoma"/>
              <a:cs typeface="Tahoma"/>
            </a:endParaRPr>
          </a:p>
          <a:p>
            <a:pPr marL="285750" indent="-285750" algn="just">
              <a:lnSpc>
                <a:spcPct val="120000"/>
              </a:lnSpc>
              <a:buFont typeface="Arial" panose="020B0604020202020204" pitchFamily="34" charset="0"/>
              <a:buChar char="•"/>
            </a:pPr>
            <a:endParaRPr lang="en-GB" sz="15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20000"/>
              </a:lnSpc>
              <a:buFont typeface="Arial" panose="020B0604020202020204" pitchFamily="34" charset="0"/>
              <a:buChar char="•"/>
            </a:pPr>
            <a:endParaRPr lang="en-GB" sz="15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1445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7280" y="286603"/>
            <a:ext cx="10058400" cy="1450757"/>
          </a:xfrm>
        </p:spPr>
        <p:txBody>
          <a:bodyPr vert="horz" wrap="square" lIns="0" tIns="12700" rIns="0" bIns="0" rtlCol="0">
            <a:spAutoFit/>
          </a:bodyPr>
          <a:lstStyle/>
          <a:p>
            <a:r>
              <a:rPr lang="en-IN" dirty="0"/>
              <a:t>Introduction</a:t>
            </a:r>
          </a:p>
        </p:txBody>
      </p:sp>
      <p:sp>
        <p:nvSpPr>
          <p:cNvPr id="9" name="Content Placeholder 8">
            <a:extLst>
              <a:ext uri="{FF2B5EF4-FFF2-40B4-BE49-F238E27FC236}">
                <a16:creationId xmlns:a16="http://schemas.microsoft.com/office/drawing/2014/main" id="{1A715221-5A17-D5DA-4614-1C22D38EEB3A}"/>
              </a:ext>
            </a:extLst>
          </p:cNvPr>
          <p:cNvSpPr>
            <a:spLocks noGrp="1"/>
          </p:cNvSpPr>
          <p:nvPr>
            <p:ph idx="1"/>
          </p:nvPr>
        </p:nvSpPr>
        <p:spPr>
          <a:xfrm>
            <a:off x="762000" y="1845734"/>
            <a:ext cx="10896600" cy="4402666"/>
          </a:xfrm>
        </p:spPr>
        <p:txBody>
          <a:bodyPr>
            <a:normAutofit/>
          </a:bodyPr>
          <a:lstStyle/>
          <a:p>
            <a:pPr marL="356235" marR="10795" indent="-344170" algn="just">
              <a:lnSpc>
                <a:spcPct val="116700"/>
              </a:lnSpc>
              <a:spcBef>
                <a:spcPts val="100"/>
              </a:spcBef>
              <a:buFont typeface="Microsoft Sans Serif"/>
              <a:buChar char="●"/>
              <a:tabLst>
                <a:tab pos="356870" algn="l"/>
              </a:tabLst>
            </a:pPr>
            <a:r>
              <a:rPr lang="en-GB" sz="1600" b="1" dirty="0">
                <a:latin typeface="Tahoma" panose="020B0604030504040204" pitchFamily="34" charset="0"/>
                <a:ea typeface="Tahoma" panose="020B0604030504040204" pitchFamily="34" charset="0"/>
                <a:cs typeface="Tahoma" panose="020B0604030504040204" pitchFamily="34" charset="0"/>
              </a:rPr>
              <a:t>Conventional intrusion detection </a:t>
            </a:r>
            <a:r>
              <a:rPr lang="en-GB" sz="1600" dirty="0">
                <a:latin typeface="Tahoma" panose="020B0604030504040204" pitchFamily="34" charset="0"/>
                <a:ea typeface="Tahoma" panose="020B0604030504040204" pitchFamily="34" charset="0"/>
                <a:cs typeface="Tahoma" panose="020B0604030504040204" pitchFamily="34" charset="0"/>
              </a:rPr>
              <a:t>systems (IDS) traditionally hinge upon pre-established rules or known attack </a:t>
            </a:r>
            <a:r>
              <a:rPr lang="en-GB" sz="1600" b="1" dirty="0">
                <a:latin typeface="Tahoma" panose="020B0604030504040204" pitchFamily="34" charset="0"/>
                <a:ea typeface="Tahoma" panose="020B0604030504040204" pitchFamily="34" charset="0"/>
                <a:cs typeface="Tahoma" panose="020B0604030504040204" pitchFamily="34" charset="0"/>
              </a:rPr>
              <a:t>signatures</a:t>
            </a:r>
            <a:r>
              <a:rPr lang="en-GB" sz="1600" dirty="0">
                <a:latin typeface="Tahoma" panose="020B0604030504040204" pitchFamily="34" charset="0"/>
                <a:ea typeface="Tahoma" panose="020B0604030504040204" pitchFamily="34" charset="0"/>
                <a:cs typeface="Tahoma" panose="020B0604030504040204" pitchFamily="34" charset="0"/>
              </a:rPr>
              <a:t> to pinpoint potential threats. However, they fall short in detecting novel or unfamiliar attacks, posing a notable constraint. </a:t>
            </a:r>
            <a:r>
              <a:rPr lang="en-GB" sz="1600" b="1" dirty="0">
                <a:latin typeface="Tahoma" panose="020B0604030504040204" pitchFamily="34" charset="0"/>
                <a:ea typeface="Tahoma" panose="020B0604030504040204" pitchFamily="34" charset="0"/>
                <a:cs typeface="Tahoma" panose="020B0604030504040204" pitchFamily="34" charset="0"/>
              </a:rPr>
              <a:t>Attackers</a:t>
            </a:r>
            <a:r>
              <a:rPr lang="en-GB" sz="1600" dirty="0">
                <a:latin typeface="Tahoma" panose="020B0604030504040204" pitchFamily="34" charset="0"/>
                <a:ea typeface="Tahoma" panose="020B0604030504040204" pitchFamily="34" charset="0"/>
                <a:cs typeface="Tahoma" panose="020B0604030504040204" pitchFamily="34" charset="0"/>
              </a:rPr>
              <a:t> frequently employ new or </a:t>
            </a:r>
            <a:r>
              <a:rPr lang="en-GB" sz="1600" b="1" dirty="0">
                <a:latin typeface="Tahoma" panose="020B0604030504040204" pitchFamily="34" charset="0"/>
                <a:ea typeface="Tahoma" panose="020B0604030504040204" pitchFamily="34" charset="0"/>
                <a:cs typeface="Tahoma" panose="020B0604030504040204" pitchFamily="34" charset="0"/>
              </a:rPr>
              <a:t>unfamiliar strategies </a:t>
            </a:r>
            <a:r>
              <a:rPr lang="en-GB" sz="1600" dirty="0">
                <a:latin typeface="Tahoma" panose="020B0604030504040204" pitchFamily="34" charset="0"/>
                <a:ea typeface="Tahoma" panose="020B0604030504040204" pitchFamily="34" charset="0"/>
                <a:cs typeface="Tahoma" panose="020B0604030504040204" pitchFamily="34" charset="0"/>
              </a:rPr>
              <a:t>to elude detection and </a:t>
            </a:r>
            <a:r>
              <a:rPr lang="en-GB" sz="1600" b="1" dirty="0">
                <a:latin typeface="Tahoma" panose="020B0604030504040204" pitchFamily="34" charset="0"/>
                <a:ea typeface="Tahoma" panose="020B0604030504040204" pitchFamily="34" charset="0"/>
                <a:cs typeface="Tahoma" panose="020B0604030504040204" pitchFamily="34" charset="0"/>
              </a:rPr>
              <a:t>compromise IoT networks </a:t>
            </a:r>
            <a:r>
              <a:rPr lang="en-GB" sz="1600" dirty="0">
                <a:latin typeface="Tahoma" panose="020B0604030504040204" pitchFamily="34" charset="0"/>
                <a:ea typeface="Tahoma" panose="020B0604030504040204" pitchFamily="34" charset="0"/>
                <a:cs typeface="Tahoma" panose="020B0604030504040204" pitchFamily="34" charset="0"/>
              </a:rPr>
              <a:t>and devices.</a:t>
            </a:r>
          </a:p>
          <a:p>
            <a:pPr marL="356235" marR="10795" indent="-344170" algn="just">
              <a:lnSpc>
                <a:spcPct val="116700"/>
              </a:lnSpc>
              <a:spcBef>
                <a:spcPts val="100"/>
              </a:spcBef>
              <a:buFont typeface="Microsoft Sans Serif"/>
              <a:buChar char="●"/>
              <a:tabLst>
                <a:tab pos="356870" algn="l"/>
              </a:tabLst>
            </a:pPr>
            <a:endParaRPr lang="en-GB" sz="1600" spc="25" dirty="0">
              <a:latin typeface="Tahoma"/>
              <a:cs typeface="Tahoma"/>
            </a:endParaRPr>
          </a:p>
          <a:p>
            <a:pPr marL="356235" marR="10795" indent="-344170" algn="just">
              <a:lnSpc>
                <a:spcPct val="116700"/>
              </a:lnSpc>
              <a:spcBef>
                <a:spcPts val="100"/>
              </a:spcBef>
              <a:buFont typeface="Microsoft Sans Serif"/>
              <a:buChar char="●"/>
              <a:tabLst>
                <a:tab pos="356870" algn="l"/>
              </a:tabLst>
            </a:pPr>
            <a:r>
              <a:rPr lang="en-GB" sz="1600" spc="25" dirty="0">
                <a:latin typeface="Tahoma"/>
                <a:cs typeface="Tahoma"/>
              </a:rPr>
              <a:t>This lead us to propose </a:t>
            </a:r>
            <a:r>
              <a:rPr lang="en-US" sz="1600" b="1" dirty="0">
                <a:effectLst/>
                <a:latin typeface="Tahoma" panose="020B0604030504040204" pitchFamily="34" charset="0"/>
                <a:ea typeface="Tahoma" panose="020B0604030504040204" pitchFamily="34" charset="0"/>
                <a:cs typeface="Tahoma" panose="020B0604030504040204" pitchFamily="34" charset="0"/>
              </a:rPr>
              <a:t>Intrusion Detection System using Machine Learning Models.</a:t>
            </a:r>
            <a:endParaRPr lang="en-GB" sz="1600" spc="25" dirty="0">
              <a:latin typeface="Tahoma"/>
              <a:cs typeface="Tahoma"/>
            </a:endParaRPr>
          </a:p>
          <a:p>
            <a:pPr marL="356235" marR="7620" indent="-344170" algn="just">
              <a:lnSpc>
                <a:spcPct val="116700"/>
              </a:lnSpc>
              <a:spcBef>
                <a:spcPts val="1575"/>
              </a:spcBef>
              <a:buFont typeface="Microsoft Sans Serif"/>
              <a:buChar char="●"/>
              <a:tabLst>
                <a:tab pos="356870" algn="l"/>
              </a:tabLst>
            </a:pPr>
            <a:r>
              <a:rPr lang="en-GB" sz="1600" spc="-35" dirty="0">
                <a:latin typeface="Tahoma"/>
                <a:cs typeface="Tahoma"/>
              </a:rPr>
              <a:t>In </a:t>
            </a:r>
            <a:r>
              <a:rPr lang="en-GB" sz="1600" spc="75" dirty="0">
                <a:latin typeface="Tahoma"/>
                <a:cs typeface="Tahoma"/>
              </a:rPr>
              <a:t>our </a:t>
            </a:r>
            <a:r>
              <a:rPr lang="en-GB" sz="1600" spc="25" dirty="0">
                <a:latin typeface="Tahoma"/>
                <a:cs typeface="Tahoma"/>
              </a:rPr>
              <a:t>project, </a:t>
            </a:r>
            <a:r>
              <a:rPr lang="en-GB" sz="1600" spc="45" dirty="0">
                <a:latin typeface="Tahoma"/>
                <a:cs typeface="Tahoma"/>
              </a:rPr>
              <a:t>we </a:t>
            </a:r>
            <a:r>
              <a:rPr lang="en-GB" sz="1600" b="1" spc="70" dirty="0">
                <a:latin typeface="Tahoma"/>
                <a:cs typeface="Tahoma"/>
              </a:rPr>
              <a:t>propose </a:t>
            </a:r>
            <a:r>
              <a:rPr lang="en-GB" sz="1600" b="1" spc="45" dirty="0">
                <a:latin typeface="Tahoma"/>
                <a:cs typeface="Tahoma"/>
              </a:rPr>
              <a:t>a </a:t>
            </a:r>
            <a:r>
              <a:rPr lang="en-GB" sz="1600" b="1" spc="55" dirty="0">
                <a:latin typeface="Tahoma"/>
                <a:cs typeface="Tahoma"/>
              </a:rPr>
              <a:t>framework </a:t>
            </a:r>
            <a:r>
              <a:rPr lang="en-GB" sz="1600" spc="55" dirty="0">
                <a:latin typeface="Tahoma"/>
                <a:cs typeface="Tahoma"/>
              </a:rPr>
              <a:t>for </a:t>
            </a:r>
            <a:r>
              <a:rPr lang="en-GB" sz="1600" spc="65" dirty="0">
                <a:latin typeface="Tahoma"/>
                <a:cs typeface="Tahoma"/>
              </a:rPr>
              <a:t>Intrusion detection</a:t>
            </a:r>
            <a:r>
              <a:rPr lang="en-GB" sz="1600" spc="45" dirty="0">
                <a:latin typeface="Tahoma"/>
                <a:cs typeface="Tahoma"/>
              </a:rPr>
              <a:t> </a:t>
            </a:r>
            <a:r>
              <a:rPr lang="en-GB" sz="1600" spc="55" dirty="0">
                <a:latin typeface="Tahoma"/>
                <a:cs typeface="Tahoma"/>
              </a:rPr>
              <a:t>in </a:t>
            </a:r>
            <a:r>
              <a:rPr lang="en-GB" sz="1600" b="1" spc="-40" dirty="0">
                <a:latin typeface="Tahoma"/>
                <a:cs typeface="Tahoma"/>
              </a:rPr>
              <a:t>IoT </a:t>
            </a:r>
            <a:r>
              <a:rPr lang="en-GB" sz="1600" b="1" spc="50" dirty="0">
                <a:latin typeface="Tahoma"/>
                <a:cs typeface="Tahoma"/>
              </a:rPr>
              <a:t>networks </a:t>
            </a:r>
            <a:r>
              <a:rPr lang="en-GB" sz="1600" spc="45" dirty="0">
                <a:latin typeface="Tahoma"/>
                <a:cs typeface="Tahoma"/>
              </a:rPr>
              <a:t>that is based on </a:t>
            </a:r>
            <a:r>
              <a:rPr lang="en-GB" sz="1600" b="1" spc="45" dirty="0">
                <a:latin typeface="Tahoma"/>
                <a:cs typeface="Tahoma"/>
              </a:rPr>
              <a:t>anomalous detection </a:t>
            </a:r>
            <a:r>
              <a:rPr lang="en-GB" sz="1600" spc="45" dirty="0">
                <a:latin typeface="Tahoma"/>
                <a:cs typeface="Tahoma"/>
              </a:rPr>
              <a:t>of network traffic</a:t>
            </a:r>
            <a:r>
              <a:rPr lang="en-GB" sz="1600" spc="-45" dirty="0">
                <a:latin typeface="Tahoma"/>
                <a:cs typeface="Tahoma"/>
              </a:rPr>
              <a:t>.</a:t>
            </a:r>
            <a:endParaRPr lang="en-GB" sz="1600" dirty="0">
              <a:latin typeface="Tahoma"/>
              <a:cs typeface="Tahoma"/>
            </a:endParaRPr>
          </a:p>
          <a:p>
            <a:pPr marL="356235" marR="9525" indent="-344170" algn="just">
              <a:lnSpc>
                <a:spcPct val="116700"/>
              </a:lnSpc>
              <a:spcBef>
                <a:spcPts val="1575"/>
              </a:spcBef>
              <a:buFont typeface="Microsoft Sans Serif"/>
              <a:buChar char="●"/>
              <a:tabLst>
                <a:tab pos="356870" algn="l"/>
              </a:tabLst>
            </a:pPr>
            <a:r>
              <a:rPr lang="en-GB" sz="1600" spc="80" dirty="0">
                <a:latin typeface="Tahoma"/>
                <a:cs typeface="Tahoma"/>
              </a:rPr>
              <a:t>Our</a:t>
            </a:r>
            <a:r>
              <a:rPr lang="en-GB" sz="1600" spc="-25" dirty="0">
                <a:latin typeface="Tahoma"/>
                <a:cs typeface="Tahoma"/>
              </a:rPr>
              <a:t> </a:t>
            </a:r>
            <a:r>
              <a:rPr lang="en-GB" sz="1600" spc="55" dirty="0">
                <a:latin typeface="Tahoma"/>
                <a:cs typeface="Tahoma"/>
              </a:rPr>
              <a:t>framework</a:t>
            </a:r>
            <a:r>
              <a:rPr lang="en-GB" sz="1600" spc="-20" dirty="0">
                <a:latin typeface="Tahoma"/>
                <a:cs typeface="Tahoma"/>
              </a:rPr>
              <a:t> </a:t>
            </a:r>
            <a:r>
              <a:rPr lang="en-GB" sz="1600" spc="50" dirty="0">
                <a:latin typeface="Tahoma"/>
                <a:cs typeface="Tahoma"/>
              </a:rPr>
              <a:t>uses</a:t>
            </a:r>
            <a:r>
              <a:rPr lang="en-GB" sz="1600" spc="-15" dirty="0">
                <a:latin typeface="Tahoma"/>
                <a:cs typeface="Tahoma"/>
              </a:rPr>
              <a:t> </a:t>
            </a:r>
            <a:r>
              <a:rPr lang="en-GB" sz="1600" spc="45" dirty="0">
                <a:latin typeface="Tahoma"/>
                <a:cs typeface="Tahoma"/>
              </a:rPr>
              <a:t>a</a:t>
            </a:r>
            <a:r>
              <a:rPr lang="en-GB" sz="1600" spc="-25" dirty="0">
                <a:latin typeface="Tahoma"/>
                <a:cs typeface="Tahoma"/>
              </a:rPr>
              <a:t> </a:t>
            </a:r>
            <a:r>
              <a:rPr lang="en-GB" sz="1600" b="1" spc="60" dirty="0">
                <a:latin typeface="Tahoma"/>
                <a:cs typeface="Tahoma"/>
              </a:rPr>
              <a:t>machine</a:t>
            </a:r>
            <a:r>
              <a:rPr lang="en-GB" sz="1600" b="1" spc="-25" dirty="0">
                <a:latin typeface="Tahoma"/>
                <a:cs typeface="Tahoma"/>
              </a:rPr>
              <a:t> </a:t>
            </a:r>
            <a:r>
              <a:rPr lang="en-GB" sz="1600" b="1" spc="45" dirty="0">
                <a:latin typeface="Tahoma"/>
                <a:cs typeface="Tahoma"/>
              </a:rPr>
              <a:t>learning</a:t>
            </a:r>
            <a:r>
              <a:rPr lang="en-GB" sz="1600" b="1" spc="-15" dirty="0">
                <a:latin typeface="Tahoma"/>
                <a:cs typeface="Tahoma"/>
              </a:rPr>
              <a:t> </a:t>
            </a:r>
            <a:r>
              <a:rPr lang="en-GB" sz="1600" b="1" spc="70" dirty="0">
                <a:latin typeface="Tahoma"/>
                <a:cs typeface="Tahoma"/>
              </a:rPr>
              <a:t>model</a:t>
            </a:r>
            <a:r>
              <a:rPr lang="en-GB" sz="1600" b="1" spc="-25" dirty="0">
                <a:latin typeface="Tahoma"/>
                <a:cs typeface="Tahoma"/>
              </a:rPr>
              <a:t> </a:t>
            </a:r>
            <a:r>
              <a:rPr lang="en-GB" sz="1600" spc="55" dirty="0">
                <a:latin typeface="Tahoma"/>
                <a:cs typeface="Tahoma"/>
              </a:rPr>
              <a:t>to</a:t>
            </a:r>
            <a:r>
              <a:rPr lang="en-GB" sz="1600" spc="-20" dirty="0">
                <a:latin typeface="Tahoma"/>
                <a:cs typeface="Tahoma"/>
              </a:rPr>
              <a:t> </a:t>
            </a:r>
            <a:r>
              <a:rPr lang="en-GB" sz="1600" spc="50" dirty="0">
                <a:latin typeface="Tahoma"/>
                <a:cs typeface="Tahoma"/>
              </a:rPr>
              <a:t>learn</a:t>
            </a:r>
            <a:r>
              <a:rPr lang="en-GB" sz="1600" spc="-15" dirty="0">
                <a:latin typeface="Tahoma"/>
                <a:cs typeface="Tahoma"/>
              </a:rPr>
              <a:t> </a:t>
            </a:r>
            <a:r>
              <a:rPr lang="en-GB" sz="1600" spc="50" dirty="0">
                <a:latin typeface="Tahoma"/>
                <a:cs typeface="Tahoma"/>
              </a:rPr>
              <a:t>the </a:t>
            </a:r>
            <a:r>
              <a:rPr lang="en-GB" sz="1600" spc="-459" dirty="0">
                <a:latin typeface="Tahoma"/>
                <a:cs typeface="Tahoma"/>
              </a:rPr>
              <a:t> </a:t>
            </a:r>
            <a:r>
              <a:rPr lang="en-GB" sz="1600" spc="70" dirty="0">
                <a:latin typeface="Tahoma"/>
                <a:cs typeface="Tahoma"/>
              </a:rPr>
              <a:t>normal</a:t>
            </a:r>
            <a:r>
              <a:rPr lang="en-GB" sz="1600" spc="-85" dirty="0">
                <a:latin typeface="Tahoma"/>
                <a:cs typeface="Tahoma"/>
              </a:rPr>
              <a:t> </a:t>
            </a:r>
            <a:r>
              <a:rPr lang="en-GB" sz="1600" spc="50" dirty="0" err="1">
                <a:latin typeface="Tahoma"/>
                <a:cs typeface="Tahoma"/>
              </a:rPr>
              <a:t>behavior</a:t>
            </a:r>
            <a:r>
              <a:rPr lang="en-GB" sz="1600" spc="-80" dirty="0">
                <a:latin typeface="Tahoma"/>
                <a:cs typeface="Tahoma"/>
              </a:rPr>
              <a:t> </a:t>
            </a:r>
            <a:r>
              <a:rPr lang="en-GB" sz="1600" spc="55" dirty="0">
                <a:latin typeface="Tahoma"/>
                <a:cs typeface="Tahoma"/>
              </a:rPr>
              <a:t>of</a:t>
            </a:r>
            <a:r>
              <a:rPr lang="en-GB" sz="1600" spc="-80" dirty="0">
                <a:latin typeface="Tahoma"/>
                <a:cs typeface="Tahoma"/>
              </a:rPr>
              <a:t> </a:t>
            </a:r>
            <a:r>
              <a:rPr lang="en-GB" sz="1600" spc="50" dirty="0">
                <a:latin typeface="Tahoma"/>
                <a:cs typeface="Tahoma"/>
              </a:rPr>
              <a:t>the</a:t>
            </a:r>
            <a:r>
              <a:rPr lang="en-GB" sz="1600" spc="-85" dirty="0">
                <a:latin typeface="Tahoma"/>
                <a:cs typeface="Tahoma"/>
              </a:rPr>
              <a:t> </a:t>
            </a:r>
            <a:r>
              <a:rPr lang="en-GB" sz="1600" spc="55" dirty="0">
                <a:latin typeface="Tahoma"/>
                <a:cs typeface="Tahoma"/>
              </a:rPr>
              <a:t>network</a:t>
            </a:r>
            <a:r>
              <a:rPr lang="en-GB" sz="1600" spc="-80" dirty="0">
                <a:latin typeface="Tahoma"/>
                <a:cs typeface="Tahoma"/>
              </a:rPr>
              <a:t> </a:t>
            </a:r>
            <a:r>
              <a:rPr lang="en-GB" sz="1600" spc="65" dirty="0">
                <a:latin typeface="Tahoma"/>
                <a:cs typeface="Tahoma"/>
              </a:rPr>
              <a:t>and</a:t>
            </a:r>
            <a:r>
              <a:rPr lang="en-GB" sz="1600" spc="-80" dirty="0">
                <a:latin typeface="Tahoma"/>
                <a:cs typeface="Tahoma"/>
              </a:rPr>
              <a:t> </a:t>
            </a:r>
            <a:r>
              <a:rPr lang="en-GB" sz="1600" spc="40" dirty="0">
                <a:latin typeface="Tahoma"/>
                <a:cs typeface="Tahoma"/>
              </a:rPr>
              <a:t>identify</a:t>
            </a:r>
            <a:r>
              <a:rPr lang="en-GB" sz="1600" spc="-80" dirty="0">
                <a:latin typeface="Tahoma"/>
                <a:cs typeface="Tahoma"/>
              </a:rPr>
              <a:t> </a:t>
            </a:r>
            <a:r>
              <a:rPr lang="en-GB" sz="1600" spc="45" dirty="0">
                <a:latin typeface="Tahoma"/>
                <a:cs typeface="Tahoma"/>
              </a:rPr>
              <a:t>deviations</a:t>
            </a:r>
            <a:r>
              <a:rPr lang="en-GB" sz="1600" spc="-85" dirty="0">
                <a:latin typeface="Tahoma"/>
                <a:cs typeface="Tahoma"/>
              </a:rPr>
              <a:t> </a:t>
            </a:r>
            <a:r>
              <a:rPr lang="en-GB" sz="1600" spc="75" dirty="0">
                <a:latin typeface="Tahoma"/>
                <a:cs typeface="Tahoma"/>
              </a:rPr>
              <a:t>from</a:t>
            </a:r>
            <a:r>
              <a:rPr lang="en-GB" sz="1600" spc="-80" dirty="0">
                <a:latin typeface="Tahoma"/>
                <a:cs typeface="Tahoma"/>
              </a:rPr>
              <a:t> </a:t>
            </a:r>
            <a:r>
              <a:rPr lang="en-GB" sz="1600" spc="45" dirty="0">
                <a:latin typeface="Tahoma"/>
                <a:cs typeface="Tahoma"/>
              </a:rPr>
              <a:t>this</a:t>
            </a:r>
            <a:r>
              <a:rPr lang="en-GB" sz="1600" spc="-80" dirty="0">
                <a:latin typeface="Tahoma"/>
                <a:cs typeface="Tahoma"/>
              </a:rPr>
              <a:t> </a:t>
            </a:r>
            <a:r>
              <a:rPr lang="en-GB" sz="1600" spc="50" dirty="0" err="1">
                <a:latin typeface="Tahoma"/>
                <a:cs typeface="Tahoma"/>
              </a:rPr>
              <a:t>behavior</a:t>
            </a:r>
            <a:r>
              <a:rPr lang="en-GB" sz="1600" spc="-80" dirty="0">
                <a:latin typeface="Tahoma"/>
                <a:cs typeface="Tahoma"/>
              </a:rPr>
              <a:t> </a:t>
            </a:r>
            <a:r>
              <a:rPr lang="en-GB" sz="1600" spc="45" dirty="0">
                <a:latin typeface="Tahoma"/>
                <a:cs typeface="Tahoma"/>
              </a:rPr>
              <a:t>that</a:t>
            </a:r>
            <a:r>
              <a:rPr lang="en-GB" sz="1600" spc="-85" dirty="0">
                <a:latin typeface="Tahoma"/>
                <a:cs typeface="Tahoma"/>
              </a:rPr>
              <a:t> </a:t>
            </a:r>
            <a:r>
              <a:rPr lang="en-GB" sz="1600" spc="55" dirty="0">
                <a:latin typeface="Tahoma"/>
                <a:cs typeface="Tahoma"/>
              </a:rPr>
              <a:t>may</a:t>
            </a:r>
            <a:r>
              <a:rPr lang="en-GB" sz="1600" spc="-80" dirty="0">
                <a:latin typeface="Tahoma"/>
                <a:cs typeface="Tahoma"/>
              </a:rPr>
              <a:t> </a:t>
            </a:r>
            <a:r>
              <a:rPr lang="en-GB" sz="1600" spc="45" dirty="0">
                <a:latin typeface="Tahoma"/>
                <a:cs typeface="Tahoma"/>
              </a:rPr>
              <a:t>indicate</a:t>
            </a:r>
            <a:r>
              <a:rPr lang="en-GB" sz="1600" spc="-80" dirty="0">
                <a:latin typeface="Tahoma"/>
                <a:cs typeface="Tahoma"/>
              </a:rPr>
              <a:t> </a:t>
            </a:r>
            <a:r>
              <a:rPr lang="en-GB" sz="1600" spc="45" dirty="0">
                <a:latin typeface="Tahoma"/>
                <a:cs typeface="Tahoma"/>
              </a:rPr>
              <a:t>a</a:t>
            </a:r>
            <a:r>
              <a:rPr lang="en-GB" sz="1600" spc="-85" dirty="0">
                <a:latin typeface="Tahoma"/>
                <a:cs typeface="Tahoma"/>
              </a:rPr>
              <a:t> </a:t>
            </a:r>
            <a:r>
              <a:rPr lang="en-GB" sz="1600" spc="50" dirty="0">
                <a:latin typeface="Tahoma"/>
                <a:cs typeface="Tahoma"/>
              </a:rPr>
              <a:t>potential</a:t>
            </a:r>
            <a:r>
              <a:rPr lang="en-GB" sz="1600" spc="-80" dirty="0">
                <a:latin typeface="Tahoma"/>
                <a:cs typeface="Tahoma"/>
              </a:rPr>
              <a:t> </a:t>
            </a:r>
            <a:r>
              <a:rPr lang="en-GB" sz="1600" spc="30" dirty="0">
                <a:latin typeface="Tahoma"/>
                <a:cs typeface="Tahoma"/>
              </a:rPr>
              <a:t>threat.</a:t>
            </a:r>
            <a:endParaRPr lang="en-GB" sz="1600" dirty="0">
              <a:latin typeface="Tahoma"/>
              <a:cs typeface="Tahoma"/>
            </a:endParaRPr>
          </a:p>
          <a:p>
            <a:endParaRPr lang="en-IN" dirty="0"/>
          </a:p>
        </p:txBody>
      </p:sp>
      <p:sp>
        <p:nvSpPr>
          <p:cNvPr id="6" name="object 6"/>
          <p:cNvSpPr txBox="1">
            <a:spLocks noGrp="1"/>
          </p:cNvSpPr>
          <p:nvPr>
            <p:ph type="sldNum" sz="quarter" idx="12"/>
          </p:nvPr>
        </p:nvSpPr>
        <p:spPr>
          <a:xfrm>
            <a:off x="9900458" y="6459785"/>
            <a:ext cx="1312025" cy="365125"/>
          </a:xfrm>
        </p:spPr>
        <p:txBody>
          <a:bodyPr vert="horz" wrap="square" lIns="0" tIns="0" rIns="0" bIns="0" rtlCol="0">
            <a:spAutoFit/>
          </a:bodyPr>
          <a:lstStyle/>
          <a:p>
            <a:fld id="{81D60167-4931-47E6-BA6A-407CBD079E47}" type="slidenum">
              <a:rPr lang="en-IN" dirty="0"/>
              <a:pPr/>
              <a:t>4</a:t>
            </a:fld>
            <a:endParaRPr lang="en-IN" dirty="0"/>
          </a:p>
        </p:txBody>
      </p:sp>
    </p:spTree>
    <p:extLst>
      <p:ext uri="{BB962C8B-B14F-4D97-AF65-F5344CB8AC3E}">
        <p14:creationId xmlns:p14="http://schemas.microsoft.com/office/powerpoint/2010/main" val="141622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73ED-4F89-8BFC-B8BC-4C1C522B80B0}"/>
              </a:ext>
            </a:extLst>
          </p:cNvPr>
          <p:cNvSpPr>
            <a:spLocks noGrp="1"/>
          </p:cNvSpPr>
          <p:nvPr>
            <p:ph type="title"/>
          </p:nvPr>
        </p:nvSpPr>
        <p:spPr>
          <a:xfrm>
            <a:off x="0" y="162106"/>
            <a:ext cx="8077200" cy="551597"/>
          </a:xfrm>
        </p:spPr>
        <p:txBody>
          <a:bodyPr>
            <a:normAutofit/>
          </a:bodyPr>
          <a:lstStyle/>
          <a:p>
            <a:r>
              <a:rPr lang="en-IN" sz="3200" dirty="0"/>
              <a:t>Literature Review - Important Papers</a:t>
            </a:r>
          </a:p>
        </p:txBody>
      </p:sp>
      <p:graphicFrame>
        <p:nvGraphicFramePr>
          <p:cNvPr id="4" name="Content Placeholder 3">
            <a:extLst>
              <a:ext uri="{FF2B5EF4-FFF2-40B4-BE49-F238E27FC236}">
                <a16:creationId xmlns:a16="http://schemas.microsoft.com/office/drawing/2014/main" id="{A4045BF1-9621-E49A-F012-964A002C200F}"/>
              </a:ext>
            </a:extLst>
          </p:cNvPr>
          <p:cNvGraphicFramePr>
            <a:graphicFrameLocks noGrp="1"/>
          </p:cNvGraphicFramePr>
          <p:nvPr>
            <p:ph idx="1"/>
            <p:extLst>
              <p:ext uri="{D42A27DB-BD31-4B8C-83A1-F6EECF244321}">
                <p14:modId xmlns:p14="http://schemas.microsoft.com/office/powerpoint/2010/main" val="55021318"/>
              </p:ext>
            </p:extLst>
          </p:nvPr>
        </p:nvGraphicFramePr>
        <p:xfrm>
          <a:off x="0" y="762000"/>
          <a:ext cx="12192000" cy="5589561"/>
        </p:xfrm>
        <a:graphic>
          <a:graphicData uri="http://schemas.openxmlformats.org/drawingml/2006/table">
            <a:tbl>
              <a:tblPr firstRow="1" bandRow="1">
                <a:tableStyleId>{5C22544A-7EE6-4342-B048-85BDC9FD1C3A}</a:tableStyleId>
              </a:tblPr>
              <a:tblGrid>
                <a:gridCol w="3538722">
                  <a:extLst>
                    <a:ext uri="{9D8B030D-6E8A-4147-A177-3AD203B41FA5}">
                      <a16:colId xmlns:a16="http://schemas.microsoft.com/office/drawing/2014/main" val="1127465992"/>
                    </a:ext>
                  </a:extLst>
                </a:gridCol>
                <a:gridCol w="1327020">
                  <a:extLst>
                    <a:ext uri="{9D8B030D-6E8A-4147-A177-3AD203B41FA5}">
                      <a16:colId xmlns:a16="http://schemas.microsoft.com/office/drawing/2014/main" val="2403805020"/>
                    </a:ext>
                  </a:extLst>
                </a:gridCol>
                <a:gridCol w="2742508">
                  <a:extLst>
                    <a:ext uri="{9D8B030D-6E8A-4147-A177-3AD203B41FA5}">
                      <a16:colId xmlns:a16="http://schemas.microsoft.com/office/drawing/2014/main" val="2449174000"/>
                    </a:ext>
                  </a:extLst>
                </a:gridCol>
                <a:gridCol w="4583750">
                  <a:extLst>
                    <a:ext uri="{9D8B030D-6E8A-4147-A177-3AD203B41FA5}">
                      <a16:colId xmlns:a16="http://schemas.microsoft.com/office/drawing/2014/main" val="2733906393"/>
                    </a:ext>
                  </a:extLst>
                </a:gridCol>
              </a:tblGrid>
              <a:tr h="642200">
                <a:tc>
                  <a:txBody>
                    <a:bodyPr/>
                    <a:lstStyle/>
                    <a:p>
                      <a:r>
                        <a:rPr lang="en-IN" dirty="0"/>
                        <a:t>Name of Paper </a:t>
                      </a:r>
                    </a:p>
                  </a:txBody>
                  <a:tcPr/>
                </a:tc>
                <a:tc>
                  <a:txBody>
                    <a:bodyPr/>
                    <a:lstStyle/>
                    <a:p>
                      <a:r>
                        <a:rPr lang="en-IN" dirty="0"/>
                        <a:t>Dataset Used </a:t>
                      </a:r>
                    </a:p>
                  </a:txBody>
                  <a:tcPr/>
                </a:tc>
                <a:tc>
                  <a:txBody>
                    <a:bodyPr/>
                    <a:lstStyle/>
                    <a:p>
                      <a:r>
                        <a:rPr lang="en-IN" dirty="0"/>
                        <a:t>Purpose of use</a:t>
                      </a:r>
                    </a:p>
                  </a:txBody>
                  <a:tcPr/>
                </a:tc>
                <a:tc>
                  <a:txBody>
                    <a:bodyPr/>
                    <a:lstStyle/>
                    <a:p>
                      <a:r>
                        <a:rPr lang="en-IN" dirty="0"/>
                        <a:t>Conclusion</a:t>
                      </a:r>
                    </a:p>
                  </a:txBody>
                  <a:tcPr/>
                </a:tc>
                <a:extLst>
                  <a:ext uri="{0D108BD9-81ED-4DB2-BD59-A6C34878D82A}">
                    <a16:rowId xmlns:a16="http://schemas.microsoft.com/office/drawing/2014/main" val="3696423545"/>
                  </a:ext>
                </a:extLst>
              </a:tr>
              <a:tr h="25688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latin typeface="+mn-lt"/>
                          <a:ea typeface="Tahoma" panose="020B0604030504040204" pitchFamily="34" charset="0"/>
                          <a:cs typeface="Tahoma" panose="020B0604030504040204" pitchFamily="34" charset="0"/>
                        </a:rPr>
                        <a:t>N. </a:t>
                      </a:r>
                      <a:r>
                        <a:rPr lang="en-GB" sz="1800" dirty="0" err="1">
                          <a:latin typeface="+mn-lt"/>
                          <a:ea typeface="Tahoma" panose="020B0604030504040204" pitchFamily="34" charset="0"/>
                          <a:cs typeface="Tahoma" panose="020B0604030504040204" pitchFamily="34" charset="0"/>
                        </a:rPr>
                        <a:t>Chaabouni</a:t>
                      </a:r>
                      <a:r>
                        <a:rPr lang="en-GB" sz="1800" dirty="0">
                          <a:latin typeface="+mn-lt"/>
                          <a:ea typeface="Tahoma" panose="020B0604030504040204" pitchFamily="34" charset="0"/>
                          <a:cs typeface="Tahoma" panose="020B0604030504040204" pitchFamily="34" charset="0"/>
                        </a:rPr>
                        <a:t>, M. </a:t>
                      </a:r>
                      <a:r>
                        <a:rPr lang="en-GB" sz="1800" dirty="0" err="1">
                          <a:latin typeface="+mn-lt"/>
                          <a:ea typeface="Tahoma" panose="020B0604030504040204" pitchFamily="34" charset="0"/>
                          <a:cs typeface="Tahoma" panose="020B0604030504040204" pitchFamily="34" charset="0"/>
                        </a:rPr>
                        <a:t>Mosbah</a:t>
                      </a:r>
                      <a:r>
                        <a:rPr lang="en-GB" sz="1800" dirty="0">
                          <a:latin typeface="+mn-lt"/>
                          <a:ea typeface="Tahoma" panose="020B0604030504040204" pitchFamily="34" charset="0"/>
                          <a:cs typeface="Tahoma" panose="020B0604030504040204" pitchFamily="34" charset="0"/>
                        </a:rPr>
                        <a:t>, A. </a:t>
                      </a:r>
                      <a:r>
                        <a:rPr lang="en-GB" sz="1800" dirty="0" err="1">
                          <a:latin typeface="+mn-lt"/>
                          <a:ea typeface="Tahoma" panose="020B0604030504040204" pitchFamily="34" charset="0"/>
                          <a:cs typeface="Tahoma" panose="020B0604030504040204" pitchFamily="34" charset="0"/>
                        </a:rPr>
                        <a:t>Zemmari</a:t>
                      </a:r>
                      <a:r>
                        <a:rPr lang="en-GB" sz="1800" dirty="0">
                          <a:latin typeface="+mn-lt"/>
                          <a:ea typeface="Tahoma" panose="020B0604030504040204" pitchFamily="34" charset="0"/>
                          <a:cs typeface="Tahoma" panose="020B0604030504040204" pitchFamily="34" charset="0"/>
                        </a:rPr>
                        <a:t>, C. </a:t>
                      </a:r>
                      <a:r>
                        <a:rPr lang="en-GB" sz="1800" dirty="0" err="1">
                          <a:latin typeface="+mn-lt"/>
                          <a:ea typeface="Tahoma" panose="020B0604030504040204" pitchFamily="34" charset="0"/>
                          <a:cs typeface="Tahoma" panose="020B0604030504040204" pitchFamily="34" charset="0"/>
                        </a:rPr>
                        <a:t>Sauvignac</a:t>
                      </a:r>
                      <a:r>
                        <a:rPr lang="en-GB" sz="1800" dirty="0">
                          <a:latin typeface="+mn-lt"/>
                          <a:ea typeface="Tahoma" panose="020B0604030504040204" pitchFamily="34" charset="0"/>
                          <a:cs typeface="Tahoma" panose="020B0604030504040204" pitchFamily="34" charset="0"/>
                        </a:rPr>
                        <a:t> and P. </a:t>
                      </a:r>
                      <a:r>
                        <a:rPr lang="en-GB" sz="1800" dirty="0" err="1">
                          <a:latin typeface="+mn-lt"/>
                          <a:ea typeface="Tahoma" panose="020B0604030504040204" pitchFamily="34" charset="0"/>
                          <a:cs typeface="Tahoma" panose="020B0604030504040204" pitchFamily="34" charset="0"/>
                        </a:rPr>
                        <a:t>Faruki</a:t>
                      </a:r>
                      <a:r>
                        <a:rPr lang="en-GB" sz="1800" dirty="0">
                          <a:latin typeface="+mn-lt"/>
                          <a:ea typeface="Tahoma" panose="020B0604030504040204" pitchFamily="34" charset="0"/>
                          <a:cs typeface="Tahoma" panose="020B0604030504040204" pitchFamily="34" charset="0"/>
                        </a:rPr>
                        <a:t>, "</a:t>
                      </a:r>
                      <a:r>
                        <a:rPr lang="en-GB" sz="1800" b="1" dirty="0">
                          <a:latin typeface="+mn-lt"/>
                          <a:ea typeface="Tahoma" panose="020B0604030504040204" pitchFamily="34" charset="0"/>
                          <a:cs typeface="Tahoma" panose="020B0604030504040204" pitchFamily="34" charset="0"/>
                        </a:rPr>
                        <a:t>Network Intrusion Detection for IoT Security Based on Learning Techniques</a:t>
                      </a:r>
                      <a:r>
                        <a:rPr lang="en-GB" sz="1800" dirty="0">
                          <a:latin typeface="+mn-lt"/>
                          <a:ea typeface="Tahoma" panose="020B0604030504040204" pitchFamily="34" charset="0"/>
                          <a:cs typeface="Tahoma" panose="020B0604030504040204" pitchFamily="34" charset="0"/>
                        </a:rPr>
                        <a:t>“(</a:t>
                      </a:r>
                      <a:r>
                        <a:rPr lang="en-GB" sz="1800" b="0" i="0" u="none" strike="noStrike" kern="1200" baseline="0" dirty="0">
                          <a:solidFill>
                            <a:schemeClr val="dk1"/>
                          </a:solidFill>
                          <a:latin typeface="+mn-lt"/>
                          <a:ea typeface="+mn-ea"/>
                          <a:cs typeface="+mn-cs"/>
                        </a:rPr>
                        <a:t>IEEE  COMMUNICATIONS SURVEYS &amp; TUTORIALS, VOL. 21, NO. 3, THIRD QUARTER 2019)[3]</a:t>
                      </a:r>
                      <a:endParaRPr lang="en-GB" sz="1800" dirty="0">
                        <a:latin typeface="+mn-lt"/>
                        <a:ea typeface="Tahoma" panose="020B0604030504040204" pitchFamily="34" charset="0"/>
                        <a:cs typeface="Tahoma" panose="020B0604030504040204" pitchFamily="34" charset="0"/>
                      </a:endParaRPr>
                    </a:p>
                    <a:p>
                      <a:endParaRPr lang="en-IN" dirty="0"/>
                    </a:p>
                  </a:txBody>
                  <a:tcPr/>
                </a:tc>
                <a:tc>
                  <a:txBody>
                    <a:bodyPr/>
                    <a:lstStyle/>
                    <a:p>
                      <a:r>
                        <a:rPr lang="en-GB" dirty="0"/>
                        <a:t>KDDCUP99 (KDD99), and NSL-KDD,</a:t>
                      </a:r>
                    </a:p>
                    <a:p>
                      <a:r>
                        <a:rPr lang="en-IN" sz="1800" b="0" i="0" kern="1200" dirty="0">
                          <a:solidFill>
                            <a:schemeClr val="dk1"/>
                          </a:solidFill>
                          <a:effectLst/>
                          <a:latin typeface="+mn-lt"/>
                          <a:ea typeface="+mn-ea"/>
                          <a:cs typeface="+mn-cs"/>
                        </a:rPr>
                        <a:t>UNSW-NB15</a:t>
                      </a:r>
                      <a:endParaRPr lang="en-IN" dirty="0"/>
                    </a:p>
                  </a:txBody>
                  <a:tcPr/>
                </a:tc>
                <a:tc>
                  <a:txBody>
                    <a:bodyPr/>
                    <a:lstStyle/>
                    <a:p>
                      <a:r>
                        <a:rPr lang="en-IN" dirty="0"/>
                        <a:t>This survey paper uses these free dataset for </a:t>
                      </a:r>
                      <a:r>
                        <a:rPr lang="en-IN" dirty="0" err="1"/>
                        <a:t>compairision</a:t>
                      </a:r>
                      <a:r>
                        <a:rPr lang="en-IN" dirty="0"/>
                        <a:t> ,identifying the advantage </a:t>
                      </a:r>
                    </a:p>
                  </a:txBody>
                  <a:tcPr/>
                </a:tc>
                <a:tc>
                  <a:txBody>
                    <a:bodyPr/>
                    <a:lstStyle/>
                    <a:p>
                      <a:pPr algn="just"/>
                      <a:r>
                        <a:rPr lang="en-GB" dirty="0"/>
                        <a:t>It has been noted </a:t>
                      </a:r>
                      <a:r>
                        <a:rPr lang="en-GB" b="1" dirty="0"/>
                        <a:t>that traditional IDS based on signature matching </a:t>
                      </a:r>
                      <a:r>
                        <a:rPr lang="en-GB" dirty="0"/>
                        <a:t>is highly effective but </a:t>
                      </a:r>
                      <a:r>
                        <a:rPr lang="en-GB" b="1" dirty="0"/>
                        <a:t>lacks </a:t>
                      </a:r>
                      <a:r>
                        <a:rPr lang="en-GB" dirty="0"/>
                        <a:t>the required tangibility to deal with </a:t>
                      </a:r>
                      <a:r>
                        <a:rPr lang="en-GB" b="1" dirty="0"/>
                        <a:t>changing threats</a:t>
                      </a:r>
                      <a:r>
                        <a:rPr lang="en-GB" dirty="0"/>
                        <a:t>. Thus, a technique that adapts itself to the changes in attacks (learns through experience).</a:t>
                      </a:r>
                      <a:endParaRPr lang="en-IN" dirty="0"/>
                    </a:p>
                  </a:txBody>
                  <a:tcPr/>
                </a:tc>
                <a:extLst>
                  <a:ext uri="{0D108BD9-81ED-4DB2-BD59-A6C34878D82A}">
                    <a16:rowId xmlns:a16="http://schemas.microsoft.com/office/drawing/2014/main" val="2018865718"/>
                  </a:ext>
                </a:extLst>
              </a:tr>
              <a:tr h="23785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latin typeface="+mn-lt"/>
                          <a:ea typeface="Tahoma" panose="020B0604030504040204" pitchFamily="34" charset="0"/>
                          <a:cs typeface="Tahoma" panose="020B0604030504040204" pitchFamily="34" charset="0"/>
                        </a:rPr>
                        <a:t>G. </a:t>
                      </a:r>
                      <a:r>
                        <a:rPr lang="en-GB" sz="1800" dirty="0" err="1">
                          <a:latin typeface="+mn-lt"/>
                          <a:ea typeface="Tahoma" panose="020B0604030504040204" pitchFamily="34" charset="0"/>
                          <a:cs typeface="Tahoma" panose="020B0604030504040204" pitchFamily="34" charset="0"/>
                        </a:rPr>
                        <a:t>Bendiab</a:t>
                      </a:r>
                      <a:r>
                        <a:rPr lang="en-GB" sz="1800" dirty="0">
                          <a:latin typeface="+mn-lt"/>
                          <a:ea typeface="Tahoma" panose="020B0604030504040204" pitchFamily="34" charset="0"/>
                          <a:cs typeface="Tahoma" panose="020B0604030504040204" pitchFamily="34" charset="0"/>
                        </a:rPr>
                        <a:t>, S. </a:t>
                      </a:r>
                      <a:r>
                        <a:rPr lang="en-GB" sz="1800" dirty="0" err="1">
                          <a:latin typeface="+mn-lt"/>
                          <a:ea typeface="Tahoma" panose="020B0604030504040204" pitchFamily="34" charset="0"/>
                          <a:cs typeface="Tahoma" panose="020B0604030504040204" pitchFamily="34" charset="0"/>
                        </a:rPr>
                        <a:t>Shiaeles</a:t>
                      </a:r>
                      <a:r>
                        <a:rPr lang="en-GB" sz="1800" dirty="0">
                          <a:latin typeface="+mn-lt"/>
                          <a:ea typeface="Tahoma" panose="020B0604030504040204" pitchFamily="34" charset="0"/>
                          <a:cs typeface="Tahoma" panose="020B0604030504040204" pitchFamily="34" charset="0"/>
                        </a:rPr>
                        <a:t>, A. </a:t>
                      </a:r>
                      <a:r>
                        <a:rPr lang="en-GB" sz="1800" dirty="0" err="1">
                          <a:latin typeface="+mn-lt"/>
                          <a:ea typeface="Tahoma" panose="020B0604030504040204" pitchFamily="34" charset="0"/>
                          <a:cs typeface="Tahoma" panose="020B0604030504040204" pitchFamily="34" charset="0"/>
                        </a:rPr>
                        <a:t>Alruban</a:t>
                      </a:r>
                      <a:r>
                        <a:rPr lang="en-GB" sz="1800" dirty="0">
                          <a:latin typeface="+mn-lt"/>
                          <a:ea typeface="Tahoma" panose="020B0604030504040204" pitchFamily="34" charset="0"/>
                          <a:cs typeface="Tahoma" panose="020B0604030504040204" pitchFamily="34" charset="0"/>
                        </a:rPr>
                        <a:t> and N. </a:t>
                      </a:r>
                      <a:r>
                        <a:rPr lang="en-GB" sz="1800" dirty="0" err="1">
                          <a:latin typeface="+mn-lt"/>
                          <a:ea typeface="Tahoma" panose="020B0604030504040204" pitchFamily="34" charset="0"/>
                          <a:cs typeface="Tahoma" panose="020B0604030504040204" pitchFamily="34" charset="0"/>
                        </a:rPr>
                        <a:t>Kolokotronis</a:t>
                      </a:r>
                      <a:r>
                        <a:rPr lang="en-GB" sz="1800" dirty="0">
                          <a:latin typeface="+mn-lt"/>
                          <a:ea typeface="Tahoma" panose="020B0604030504040204" pitchFamily="34" charset="0"/>
                          <a:cs typeface="Tahoma" panose="020B0604030504040204" pitchFamily="34" charset="0"/>
                        </a:rPr>
                        <a:t>, "</a:t>
                      </a:r>
                      <a:r>
                        <a:rPr lang="en-GB" sz="1800" b="1" dirty="0">
                          <a:latin typeface="+mn-lt"/>
                          <a:ea typeface="Tahoma" panose="020B0604030504040204" pitchFamily="34" charset="0"/>
                          <a:cs typeface="Tahoma" panose="020B0604030504040204" pitchFamily="34" charset="0"/>
                        </a:rPr>
                        <a:t>IoT Malware Network Traffic Classification using Visual Representation and Deep Learning</a:t>
                      </a:r>
                      <a:r>
                        <a:rPr lang="en-GB" sz="1800" dirty="0">
                          <a:latin typeface="+mn-lt"/>
                          <a:ea typeface="Tahoma" panose="020B0604030504040204" pitchFamily="34" charset="0"/>
                          <a:cs typeface="Tahoma" panose="020B0604030504040204" pitchFamily="34" charset="0"/>
                        </a:rPr>
                        <a:t>,“</a:t>
                      </a:r>
                    </a:p>
                    <a:p>
                      <a:pPr algn="ctr"/>
                      <a:r>
                        <a:rPr lang="en-IN" sz="1800" dirty="0">
                          <a:latin typeface="+mn-lt"/>
                        </a:rPr>
                        <a:t>(Research Gate </a:t>
                      </a:r>
                      <a:r>
                        <a:rPr lang="en-IN" sz="1800" b="0" i="0" kern="1200" dirty="0">
                          <a:solidFill>
                            <a:schemeClr val="dk1"/>
                          </a:solidFill>
                          <a:effectLst/>
                          <a:latin typeface="+mn-lt"/>
                          <a:ea typeface="+mn-ea"/>
                          <a:cs typeface="+mn-cs"/>
                        </a:rPr>
                        <a:t>October 2020)[4]</a:t>
                      </a:r>
                      <a:endParaRPr lang="en-IN" sz="1800" dirty="0">
                        <a:latin typeface="+mn-lt"/>
                      </a:endParaRPr>
                    </a:p>
                  </a:txBody>
                  <a:tcPr/>
                </a:tc>
                <a:tc>
                  <a:txBody>
                    <a:bodyPr/>
                    <a:lstStyle/>
                    <a:p>
                      <a:endParaRPr lang="en-IN" sz="1800" b="0" i="0" u="none" strike="noStrike" kern="1200" baseline="0" dirty="0">
                        <a:solidFill>
                          <a:schemeClr val="dk1"/>
                        </a:solidFill>
                        <a:latin typeface="+mn-lt"/>
                        <a:ea typeface="+mn-ea"/>
                        <a:cs typeface="+mn-cs"/>
                      </a:endParaRPr>
                    </a:p>
                    <a:p>
                      <a:r>
                        <a:rPr lang="en-IN" sz="1800" b="0" i="0" u="none" strike="noStrike" kern="1200" baseline="0" dirty="0">
                          <a:solidFill>
                            <a:schemeClr val="dk1"/>
                          </a:solidFill>
                          <a:latin typeface="+mn-lt"/>
                          <a:ea typeface="+mn-ea"/>
                          <a:cs typeface="+mn-cs"/>
                        </a:rPr>
                        <a:t>IoT 23 dataset</a:t>
                      </a:r>
                      <a:endParaRPr lang="en-IN" dirty="0"/>
                    </a:p>
                  </a:txBody>
                  <a:tcPr/>
                </a:tc>
                <a:tc>
                  <a:txBody>
                    <a:bodyPr/>
                    <a:lstStyle/>
                    <a:p>
                      <a:r>
                        <a:rPr lang="en-IN" dirty="0"/>
                        <a:t>Used to feed </a:t>
                      </a:r>
                      <a:r>
                        <a:rPr lang="en-IN" dirty="0" err="1"/>
                        <a:t>pcap</a:t>
                      </a:r>
                      <a:r>
                        <a:rPr lang="en-IN" dirty="0"/>
                        <a:t> file to </a:t>
                      </a:r>
                      <a:r>
                        <a:rPr lang="en-IN" dirty="0" err="1"/>
                        <a:t>Binvis</a:t>
                      </a:r>
                      <a:r>
                        <a:rPr lang="en-IN" dirty="0"/>
                        <a:t> tool.</a:t>
                      </a:r>
                    </a:p>
                    <a:p>
                      <a:endParaRPr lang="en-IN" dirty="0"/>
                    </a:p>
                  </a:txBody>
                  <a:tcPr/>
                </a:tc>
                <a:tc>
                  <a:txBody>
                    <a:bodyPr/>
                    <a:lstStyle/>
                    <a:p>
                      <a:pPr algn="just"/>
                      <a:r>
                        <a:rPr lang="en-GB" dirty="0"/>
                        <a:t>The malicious network </a:t>
                      </a:r>
                      <a:r>
                        <a:rPr lang="en-GB" b="1" dirty="0" err="1"/>
                        <a:t>pcap</a:t>
                      </a:r>
                      <a:r>
                        <a:rPr lang="en-GB" b="1" dirty="0"/>
                        <a:t> files </a:t>
                      </a:r>
                      <a:r>
                        <a:rPr lang="en-GB" dirty="0"/>
                        <a:t>were transformed into an </a:t>
                      </a:r>
                      <a:r>
                        <a:rPr lang="en-GB" b="1" dirty="0"/>
                        <a:t>RGB visual image</a:t>
                      </a:r>
                      <a:r>
                        <a:rPr lang="en-GB" dirty="0"/>
                        <a:t>[3] using a visual representation tool known as </a:t>
                      </a:r>
                      <a:r>
                        <a:rPr lang="en-GB" b="1" dirty="0" err="1"/>
                        <a:t>Binvis</a:t>
                      </a:r>
                      <a:r>
                        <a:rPr lang="en-GB" b="1" dirty="0"/>
                        <a:t>.</a:t>
                      </a:r>
                      <a:endParaRPr lang="en-IN" sz="1800" b="0" i="0" u="none" strike="noStrike" kern="1200" baseline="0" dirty="0">
                        <a:solidFill>
                          <a:schemeClr val="dk1"/>
                        </a:solidFill>
                        <a:latin typeface="+mn-lt"/>
                        <a:ea typeface="+mn-ea"/>
                        <a:cs typeface="+mn-cs"/>
                      </a:endParaRPr>
                    </a:p>
                    <a:p>
                      <a:pPr algn="just"/>
                      <a:r>
                        <a:rPr lang="en-GB" sz="1800" b="0" i="0" u="none" strike="noStrike" kern="1200" baseline="0" dirty="0">
                          <a:solidFill>
                            <a:schemeClr val="dk1"/>
                          </a:solidFill>
                          <a:latin typeface="+mn-lt"/>
                          <a:ea typeface="+mn-ea"/>
                          <a:cs typeface="+mn-cs"/>
                        </a:rPr>
                        <a:t>The images were then fed to the </a:t>
                      </a:r>
                      <a:r>
                        <a:rPr lang="en-GB" sz="1800" b="1" i="0" u="none" strike="noStrike" kern="1200" baseline="0" dirty="0">
                          <a:solidFill>
                            <a:schemeClr val="dk1"/>
                          </a:solidFill>
                          <a:latin typeface="+mn-lt"/>
                          <a:ea typeface="+mn-ea"/>
                          <a:cs typeface="+mn-cs"/>
                        </a:rPr>
                        <a:t>ResNet50 </a:t>
                      </a:r>
                      <a:r>
                        <a:rPr lang="en-GB" sz="1800" b="0" i="0" u="none" strike="noStrike" kern="1200" baseline="0" dirty="0">
                          <a:solidFill>
                            <a:schemeClr val="dk1"/>
                          </a:solidFill>
                          <a:latin typeface="+mn-lt"/>
                          <a:ea typeface="+mn-ea"/>
                          <a:cs typeface="+mn-cs"/>
                        </a:rPr>
                        <a:t>neural network which is used for </a:t>
                      </a:r>
                      <a:r>
                        <a:rPr lang="en-GB" sz="1800" b="1" i="0" u="none" strike="noStrike" kern="1200" baseline="0" dirty="0">
                          <a:solidFill>
                            <a:schemeClr val="dk1"/>
                          </a:solidFill>
                          <a:latin typeface="+mn-lt"/>
                          <a:ea typeface="+mn-ea"/>
                          <a:cs typeface="+mn-cs"/>
                        </a:rPr>
                        <a:t>Image Classification</a:t>
                      </a:r>
                      <a:r>
                        <a:rPr lang="en-GB" sz="1800" b="0" i="0" u="none" strike="noStrike" kern="1200" baseline="0" dirty="0">
                          <a:solidFill>
                            <a:schemeClr val="dk1"/>
                          </a:solidFill>
                          <a:latin typeface="+mn-lt"/>
                          <a:ea typeface="+mn-ea"/>
                          <a:cs typeface="+mn-cs"/>
                        </a:rPr>
                        <a:t>. They reported that their model had an </a:t>
                      </a:r>
                      <a:r>
                        <a:rPr lang="en-GB" sz="1800" b="1" i="0" u="none" strike="noStrike" kern="1200" baseline="0" dirty="0">
                          <a:solidFill>
                            <a:schemeClr val="dk1"/>
                          </a:solidFill>
                          <a:latin typeface="+mn-lt"/>
                          <a:ea typeface="+mn-ea"/>
                          <a:cs typeface="+mn-cs"/>
                        </a:rPr>
                        <a:t>accuracy of 94.5%.</a:t>
                      </a:r>
                      <a:endParaRPr lang="en-GB" b="1" dirty="0"/>
                    </a:p>
                    <a:p>
                      <a:endParaRPr lang="en-IN" dirty="0"/>
                    </a:p>
                  </a:txBody>
                  <a:tcPr/>
                </a:tc>
                <a:extLst>
                  <a:ext uri="{0D108BD9-81ED-4DB2-BD59-A6C34878D82A}">
                    <a16:rowId xmlns:a16="http://schemas.microsoft.com/office/drawing/2014/main" val="1255225934"/>
                  </a:ext>
                </a:extLst>
              </a:tr>
            </a:tbl>
          </a:graphicData>
        </a:graphic>
      </p:graphicFrame>
    </p:spTree>
    <p:extLst>
      <p:ext uri="{BB962C8B-B14F-4D97-AF65-F5344CB8AC3E}">
        <p14:creationId xmlns:p14="http://schemas.microsoft.com/office/powerpoint/2010/main" val="199635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ADBCB00-3D7B-F869-2B13-39B6F5C30AFA}"/>
              </a:ext>
            </a:extLst>
          </p:cNvPr>
          <p:cNvGraphicFramePr>
            <a:graphicFrameLocks noGrp="1"/>
          </p:cNvGraphicFramePr>
          <p:nvPr>
            <p:extLst>
              <p:ext uri="{D42A27DB-BD31-4B8C-83A1-F6EECF244321}">
                <p14:modId xmlns:p14="http://schemas.microsoft.com/office/powerpoint/2010/main" val="2408032146"/>
              </p:ext>
            </p:extLst>
          </p:nvPr>
        </p:nvGraphicFramePr>
        <p:xfrm>
          <a:off x="0" y="805243"/>
          <a:ext cx="12192000" cy="5519357"/>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419804543"/>
                    </a:ext>
                  </a:extLst>
                </a:gridCol>
                <a:gridCol w="1828800">
                  <a:extLst>
                    <a:ext uri="{9D8B030D-6E8A-4147-A177-3AD203B41FA5}">
                      <a16:colId xmlns:a16="http://schemas.microsoft.com/office/drawing/2014/main" val="4030732749"/>
                    </a:ext>
                  </a:extLst>
                </a:gridCol>
                <a:gridCol w="2133600">
                  <a:extLst>
                    <a:ext uri="{9D8B030D-6E8A-4147-A177-3AD203B41FA5}">
                      <a16:colId xmlns:a16="http://schemas.microsoft.com/office/drawing/2014/main" val="1882963385"/>
                    </a:ext>
                  </a:extLst>
                </a:gridCol>
                <a:gridCol w="5181600">
                  <a:extLst>
                    <a:ext uri="{9D8B030D-6E8A-4147-A177-3AD203B41FA5}">
                      <a16:colId xmlns:a16="http://schemas.microsoft.com/office/drawing/2014/main" val="1416027624"/>
                    </a:ext>
                  </a:extLst>
                </a:gridCol>
              </a:tblGrid>
              <a:tr h="6466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Name of Paper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Dataset Used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Purpose of use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Conclusion</a:t>
                      </a:r>
                    </a:p>
                    <a:p>
                      <a:endParaRPr lang="en-IN" dirty="0"/>
                    </a:p>
                  </a:txBody>
                  <a:tcPr/>
                </a:tc>
                <a:extLst>
                  <a:ext uri="{0D108BD9-81ED-4DB2-BD59-A6C34878D82A}">
                    <a16:rowId xmlns:a16="http://schemas.microsoft.com/office/drawing/2014/main" val="3163289074"/>
                  </a:ext>
                </a:extLst>
              </a:tr>
              <a:tr h="25866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t>Austin, Michael, "</a:t>
                      </a:r>
                      <a:r>
                        <a:rPr lang="en-GB" sz="1800" b="1" dirty="0"/>
                        <a:t>IoT Malicious Traffic Classification Using Machine Learning</a:t>
                      </a:r>
                      <a:r>
                        <a:rPr lang="en-GB" sz="1800" dirty="0"/>
                        <a:t>" (Research Gate 2021). Graduate Theses, Dissertations, and Problem Reports. 8024.[5]</a:t>
                      </a:r>
                    </a:p>
                    <a:p>
                      <a:endParaRPr lang="en-IN" dirty="0"/>
                    </a:p>
                  </a:txBody>
                  <a:tcPr/>
                </a:tc>
                <a:tc>
                  <a:txBody>
                    <a:bodyPr/>
                    <a:lstStyle/>
                    <a:p>
                      <a:endParaRPr lang="en-IN" sz="1800" b="0" i="0" u="none" strike="noStrike" kern="1200" baseline="0" dirty="0">
                        <a:solidFill>
                          <a:schemeClr val="dk1"/>
                        </a:solidFill>
                        <a:latin typeface="+mn-lt"/>
                        <a:ea typeface="+mn-ea"/>
                        <a:cs typeface="+mn-cs"/>
                      </a:endParaRPr>
                    </a:p>
                    <a:p>
                      <a:r>
                        <a:rPr lang="en-IN" sz="1800" b="0" i="0" u="none" strike="noStrike" kern="1200" baseline="0" dirty="0">
                          <a:solidFill>
                            <a:schemeClr val="dk1"/>
                          </a:solidFill>
                          <a:latin typeface="+mn-lt"/>
                          <a:ea typeface="+mn-ea"/>
                          <a:cs typeface="+mn-cs"/>
                        </a:rPr>
                        <a:t>IOT 23 dataset</a:t>
                      </a:r>
                      <a:endParaRPr lang="en-IN" b="0" dirty="0"/>
                    </a:p>
                  </a:txBody>
                  <a:tcPr/>
                </a:tc>
                <a:tc>
                  <a:txBody>
                    <a:bodyPr/>
                    <a:lstStyle/>
                    <a:p>
                      <a:r>
                        <a:rPr lang="en-IN" dirty="0"/>
                        <a:t>It is used for training and testing the Machine learning Models</a:t>
                      </a:r>
                    </a:p>
                  </a:txBody>
                  <a:tcPr/>
                </a:tc>
                <a:tc>
                  <a:txBody>
                    <a:bodyPr/>
                    <a:lstStyle/>
                    <a:p>
                      <a:r>
                        <a:rPr lang="en-GB" sz="1800" b="0" i="0" u="none" strike="noStrike" kern="1200" baseline="0" dirty="0">
                          <a:solidFill>
                            <a:schemeClr val="dk1"/>
                          </a:solidFill>
                          <a:latin typeface="+mn-lt"/>
                          <a:ea typeface="+mn-ea"/>
                          <a:cs typeface="+mn-cs"/>
                        </a:rPr>
                        <a:t>Signature matching for malware is one of the most common techniques for detecting malware, it cannot stop all attacks due to the dynamic nature of threats.</a:t>
                      </a:r>
                    </a:p>
                    <a:p>
                      <a:endParaRPr lang="en-IN" sz="1800" b="0" i="0" u="none" strike="noStrike" kern="1200" baseline="0" dirty="0">
                        <a:solidFill>
                          <a:schemeClr val="dk1"/>
                        </a:solidFill>
                        <a:latin typeface="+mn-lt"/>
                        <a:ea typeface="+mn-ea"/>
                        <a:cs typeface="+mn-cs"/>
                      </a:endParaRPr>
                    </a:p>
                    <a:p>
                      <a:r>
                        <a:rPr lang="en-GB" sz="1800" b="0" i="0" u="none" strike="noStrike" kern="1200" baseline="0" dirty="0">
                          <a:solidFill>
                            <a:schemeClr val="dk1"/>
                          </a:solidFill>
                          <a:latin typeface="+mn-lt"/>
                          <a:ea typeface="+mn-ea"/>
                          <a:cs typeface="+mn-cs"/>
                        </a:rPr>
                        <a:t>Different classifiers such as </a:t>
                      </a:r>
                      <a:r>
                        <a:rPr lang="en-GB" sz="1800" b="1" i="0" u="none" strike="noStrike" kern="1200" baseline="0" dirty="0">
                          <a:solidFill>
                            <a:schemeClr val="dk1"/>
                          </a:solidFill>
                          <a:latin typeface="+mn-lt"/>
                          <a:ea typeface="+mn-ea"/>
                          <a:cs typeface="+mn-cs"/>
                        </a:rPr>
                        <a:t>Naive Bayes, SVM with a linear kernel, and a linear classifier with Stochastic Gradient Descent and Random Forest</a:t>
                      </a:r>
                      <a:r>
                        <a:rPr lang="en-GB" sz="1800" b="0" i="0" u="none" strike="noStrike" kern="1200" baseline="0" dirty="0">
                          <a:solidFill>
                            <a:schemeClr val="dk1"/>
                          </a:solidFill>
                          <a:latin typeface="+mn-lt"/>
                          <a:ea typeface="+mn-ea"/>
                          <a:cs typeface="+mn-cs"/>
                        </a:rPr>
                        <a:t>. </a:t>
                      </a:r>
                    </a:p>
                    <a:p>
                      <a:endParaRPr lang="en-IN" sz="1800" b="0" i="0" u="none" strike="noStrike" kern="1200" baseline="0" dirty="0">
                        <a:solidFill>
                          <a:schemeClr val="dk1"/>
                        </a:solidFill>
                        <a:latin typeface="+mn-lt"/>
                        <a:ea typeface="+mn-ea"/>
                        <a:cs typeface="+mn-cs"/>
                      </a:endParaRPr>
                    </a:p>
                    <a:p>
                      <a:r>
                        <a:rPr lang="en-GB" sz="1800" b="1" i="0" u="none" strike="noStrike" kern="1200" baseline="0" dirty="0">
                          <a:solidFill>
                            <a:schemeClr val="dk1"/>
                          </a:solidFill>
                          <a:latin typeface="+mn-lt"/>
                          <a:ea typeface="+mn-ea"/>
                          <a:cs typeface="+mn-cs"/>
                        </a:rPr>
                        <a:t>Random Forest</a:t>
                      </a:r>
                      <a:r>
                        <a:rPr lang="en-GB" sz="1800" b="0" i="0" u="none" strike="noStrike" kern="1200" baseline="0" dirty="0">
                          <a:solidFill>
                            <a:schemeClr val="dk1"/>
                          </a:solidFill>
                          <a:latin typeface="+mn-lt"/>
                          <a:ea typeface="+mn-ea"/>
                          <a:cs typeface="+mn-cs"/>
                        </a:rPr>
                        <a:t> was seen as </a:t>
                      </a:r>
                      <a:r>
                        <a:rPr lang="en-GB" sz="1800" b="1" i="0" u="none" strike="noStrike" kern="1200" baseline="0" dirty="0">
                          <a:solidFill>
                            <a:schemeClr val="dk1"/>
                          </a:solidFill>
                          <a:latin typeface="+mn-lt"/>
                          <a:ea typeface="+mn-ea"/>
                          <a:cs typeface="+mn-cs"/>
                        </a:rPr>
                        <a:t>the best classifier</a:t>
                      </a:r>
                      <a:endParaRPr lang="en-IN" b="1" dirty="0"/>
                    </a:p>
                  </a:txBody>
                  <a:tcPr/>
                </a:tc>
                <a:extLst>
                  <a:ext uri="{0D108BD9-81ED-4DB2-BD59-A6C34878D82A}">
                    <a16:rowId xmlns:a16="http://schemas.microsoft.com/office/drawing/2014/main" val="805646747"/>
                  </a:ext>
                </a:extLst>
              </a:tr>
              <a:tr h="2176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t>F. </a:t>
                      </a:r>
                      <a:r>
                        <a:rPr lang="en-IN" sz="1800" dirty="0" err="1"/>
                        <a:t>Mosaiyebzadeh</a:t>
                      </a:r>
                      <a:r>
                        <a:rPr lang="en-IN" sz="1800" dirty="0"/>
                        <a:t>, et al "</a:t>
                      </a:r>
                      <a:r>
                        <a:rPr lang="en-IN" sz="1800" b="1" dirty="0"/>
                        <a:t>A Network Intrusion Detection System using Deep Learning against MQTT Attacks in IoT</a:t>
                      </a:r>
                      <a:r>
                        <a:rPr lang="en-IN" sz="1800" dirty="0"/>
                        <a:t>" (</a:t>
                      </a:r>
                      <a:r>
                        <a:rPr lang="en-IN" dirty="0"/>
                        <a:t>2021 IEEE Latin-American Conference on Communications)[6]</a:t>
                      </a:r>
                      <a:endParaRPr lang="en-IN" sz="1800" dirty="0"/>
                    </a:p>
                    <a:p>
                      <a:endParaRPr lang="en-IN" dirty="0"/>
                    </a:p>
                  </a:txBody>
                  <a:tcPr/>
                </a:tc>
                <a:tc>
                  <a:txBody>
                    <a:bodyPr/>
                    <a:lstStyle/>
                    <a:p>
                      <a:r>
                        <a:rPr lang="en-IN" sz="1800" b="0" i="0" u="none" strike="noStrike" kern="1200" baseline="0" dirty="0">
                          <a:solidFill>
                            <a:schemeClr val="dk1"/>
                          </a:solidFill>
                          <a:latin typeface="+mn-lt"/>
                          <a:ea typeface="+mn-ea"/>
                          <a:cs typeface="+mn-cs"/>
                        </a:rPr>
                        <a:t>MQTT-IoT-IDS2020</a:t>
                      </a:r>
                    </a:p>
                    <a:p>
                      <a:r>
                        <a:rPr lang="en-IN" sz="1800" b="0" i="0" u="none" strike="noStrike" kern="1200" baseline="0" dirty="0">
                          <a:solidFill>
                            <a:schemeClr val="dk1"/>
                          </a:solidFill>
                          <a:latin typeface="+mn-lt"/>
                          <a:ea typeface="+mn-ea"/>
                          <a:cs typeface="+mn-cs"/>
                        </a:rPr>
                        <a:t>(Message Queuing Telemetry Transport )</a:t>
                      </a:r>
                      <a:endParaRPr lang="en-IN" dirty="0"/>
                    </a:p>
                  </a:txBody>
                  <a:tcPr/>
                </a:tc>
                <a:tc>
                  <a:txBody>
                    <a:bodyPr/>
                    <a:lstStyle/>
                    <a:p>
                      <a:r>
                        <a:rPr lang="en-IN" sz="1800" b="0" i="0" u="none" strike="noStrike" kern="1200" baseline="0" dirty="0">
                          <a:solidFill>
                            <a:schemeClr val="dk1"/>
                          </a:solidFill>
                          <a:latin typeface="+mn-lt"/>
                          <a:ea typeface="+mn-ea"/>
                          <a:cs typeface="+mn-cs"/>
                        </a:rPr>
                        <a:t>Dataset containing MQTT attacks.</a:t>
                      </a:r>
                    </a:p>
                    <a:p>
                      <a:endParaRPr lang="en-IN" sz="1800" b="0" i="0" u="none" strike="noStrike" kern="1200" baseline="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Training for the Deep learning model.</a:t>
                      </a:r>
                    </a:p>
                    <a:p>
                      <a:endParaRPr lang="en-IN" dirty="0"/>
                    </a:p>
                  </a:txBody>
                  <a:tcPr/>
                </a:tc>
                <a:tc>
                  <a:txBody>
                    <a:bodyPr/>
                    <a:lstStyle/>
                    <a:p>
                      <a:endParaRPr lang="en-IN" sz="1800" b="0" i="0" u="none" strike="noStrike" kern="1200" baseline="0" dirty="0">
                        <a:solidFill>
                          <a:schemeClr val="dk1"/>
                        </a:solidFill>
                        <a:latin typeface="+mn-lt"/>
                        <a:ea typeface="+mn-ea"/>
                        <a:cs typeface="+mn-cs"/>
                      </a:endParaRPr>
                    </a:p>
                    <a:p>
                      <a:r>
                        <a:rPr lang="en-GB" sz="1800" b="0" i="0" u="none" strike="noStrike" kern="1200" baseline="0" dirty="0">
                          <a:solidFill>
                            <a:schemeClr val="dk1"/>
                          </a:solidFill>
                          <a:latin typeface="+mn-lt"/>
                          <a:ea typeface="+mn-ea"/>
                          <a:cs typeface="+mn-cs"/>
                        </a:rPr>
                        <a:t>The performance evaluation of their </a:t>
                      </a:r>
                      <a:r>
                        <a:rPr lang="en-GB" sz="1800" b="1" i="0" u="none" strike="noStrike" kern="1200" baseline="0" dirty="0">
                          <a:solidFill>
                            <a:schemeClr val="dk1"/>
                          </a:solidFill>
                          <a:latin typeface="+mn-lt"/>
                          <a:ea typeface="+mn-ea"/>
                          <a:cs typeface="+mn-cs"/>
                        </a:rPr>
                        <a:t>DL-based Network</a:t>
                      </a:r>
                      <a:r>
                        <a:rPr lang="en-GB" sz="1800" b="0" i="0" u="none" strike="noStrike" kern="1200" baseline="0" dirty="0">
                          <a:solidFill>
                            <a:schemeClr val="dk1"/>
                          </a:solidFill>
                          <a:latin typeface="+mn-lt"/>
                          <a:ea typeface="+mn-ea"/>
                          <a:cs typeface="+mn-cs"/>
                        </a:rPr>
                        <a:t> IDS showed that it obtained </a:t>
                      </a:r>
                      <a:r>
                        <a:rPr lang="en-GB" sz="1800" b="1" i="0" u="none" strike="noStrike" kern="1200" baseline="0" dirty="0">
                          <a:solidFill>
                            <a:schemeClr val="dk1"/>
                          </a:solidFill>
                          <a:latin typeface="+mn-lt"/>
                          <a:ea typeface="+mn-ea"/>
                          <a:cs typeface="+mn-cs"/>
                        </a:rPr>
                        <a:t>97.09%</a:t>
                      </a:r>
                      <a:r>
                        <a:rPr lang="en-GB" sz="1800" b="0" i="0" u="none" strike="noStrike" kern="1200" baseline="0" dirty="0">
                          <a:solidFill>
                            <a:schemeClr val="dk1"/>
                          </a:solidFill>
                          <a:latin typeface="+mn-lt"/>
                          <a:ea typeface="+mn-ea"/>
                          <a:cs typeface="+mn-cs"/>
                        </a:rPr>
                        <a:t> of </a:t>
                      </a:r>
                      <a:r>
                        <a:rPr lang="en-GB" sz="1800" b="1" i="0" u="none" strike="noStrike" kern="1200" baseline="0" dirty="0">
                          <a:solidFill>
                            <a:schemeClr val="dk1"/>
                          </a:solidFill>
                          <a:latin typeface="+mn-lt"/>
                          <a:ea typeface="+mn-ea"/>
                          <a:cs typeface="+mn-cs"/>
                        </a:rPr>
                        <a:t>accuracy</a:t>
                      </a:r>
                      <a:r>
                        <a:rPr lang="en-GB" sz="1800" b="0" i="0" u="none" strike="noStrike" kern="1200" baseline="0" dirty="0">
                          <a:solidFill>
                            <a:schemeClr val="dk1"/>
                          </a:solidFill>
                          <a:latin typeface="+mn-lt"/>
                          <a:ea typeface="+mn-ea"/>
                          <a:cs typeface="+mn-cs"/>
                        </a:rPr>
                        <a:t> and an F1-score equal to 98.33% when </a:t>
                      </a:r>
                      <a:r>
                        <a:rPr lang="en-GB" sz="1800" b="1" i="0" u="none" strike="noStrike" kern="1200" baseline="0" dirty="0">
                          <a:solidFill>
                            <a:schemeClr val="dk1"/>
                          </a:solidFill>
                          <a:latin typeface="+mn-lt"/>
                          <a:ea typeface="+mn-ea"/>
                          <a:cs typeface="+mn-cs"/>
                        </a:rPr>
                        <a:t>detecting MQTT attacks</a:t>
                      </a:r>
                      <a:r>
                        <a:rPr lang="en-GB" sz="1800" b="0" i="0" u="none" strike="noStrike" kern="1200" baseline="0" dirty="0">
                          <a:solidFill>
                            <a:schemeClr val="dk1"/>
                          </a:solidFill>
                          <a:latin typeface="+mn-lt"/>
                          <a:ea typeface="+mn-ea"/>
                          <a:cs typeface="+mn-cs"/>
                        </a:rPr>
                        <a:t>.</a:t>
                      </a:r>
                      <a:endParaRPr lang="en-IN" dirty="0"/>
                    </a:p>
                  </a:txBody>
                  <a:tcPr/>
                </a:tc>
                <a:extLst>
                  <a:ext uri="{0D108BD9-81ED-4DB2-BD59-A6C34878D82A}">
                    <a16:rowId xmlns:a16="http://schemas.microsoft.com/office/drawing/2014/main" val="969811547"/>
                  </a:ext>
                </a:extLst>
              </a:tr>
            </a:tbl>
          </a:graphicData>
        </a:graphic>
      </p:graphicFrame>
      <p:sp>
        <p:nvSpPr>
          <p:cNvPr id="5" name="Title 1">
            <a:extLst>
              <a:ext uri="{FF2B5EF4-FFF2-40B4-BE49-F238E27FC236}">
                <a16:creationId xmlns:a16="http://schemas.microsoft.com/office/drawing/2014/main" id="{E569070C-35EA-62CD-ACC8-7831E7F87445}"/>
              </a:ext>
            </a:extLst>
          </p:cNvPr>
          <p:cNvSpPr txBox="1">
            <a:spLocks/>
          </p:cNvSpPr>
          <p:nvPr/>
        </p:nvSpPr>
        <p:spPr>
          <a:xfrm>
            <a:off x="0" y="248711"/>
            <a:ext cx="8077200" cy="55159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200" dirty="0"/>
              <a:t>Literature Review - Important Papers</a:t>
            </a:r>
          </a:p>
        </p:txBody>
      </p:sp>
    </p:spTree>
    <p:extLst>
      <p:ext uri="{BB962C8B-B14F-4D97-AF65-F5344CB8AC3E}">
        <p14:creationId xmlns:p14="http://schemas.microsoft.com/office/powerpoint/2010/main" val="111594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7280" y="286603"/>
            <a:ext cx="10058400" cy="1450757"/>
          </a:xfrm>
        </p:spPr>
        <p:txBody>
          <a:bodyPr vert="horz" wrap="square" lIns="0" tIns="12700" rIns="0" bIns="0" rtlCol="0">
            <a:spAutoFit/>
          </a:bodyPr>
          <a:lstStyle/>
          <a:p>
            <a:r>
              <a:rPr lang="en-IN" dirty="0"/>
              <a:t>Strategies Explored - SIDS</a:t>
            </a:r>
          </a:p>
        </p:txBody>
      </p:sp>
      <p:sp>
        <p:nvSpPr>
          <p:cNvPr id="10" name="Content Placeholder 9">
            <a:extLst>
              <a:ext uri="{FF2B5EF4-FFF2-40B4-BE49-F238E27FC236}">
                <a16:creationId xmlns:a16="http://schemas.microsoft.com/office/drawing/2014/main" id="{CE371551-AC7E-0C71-F110-D651094A5493}"/>
              </a:ext>
            </a:extLst>
          </p:cNvPr>
          <p:cNvSpPr>
            <a:spLocks noGrp="1"/>
          </p:cNvSpPr>
          <p:nvPr>
            <p:ph idx="1"/>
          </p:nvPr>
        </p:nvSpPr>
        <p:spPr/>
        <p:txBody>
          <a:bodyPr/>
          <a:lstStyle/>
          <a:p>
            <a:pPr algn="just"/>
            <a:r>
              <a:rPr lang="en-GB" dirty="0"/>
              <a:t>IDS systems aim to prevent unauthorized use of computer resources and manage malicious network traﬃc.  They are divided into two categories: </a:t>
            </a:r>
            <a:r>
              <a:rPr lang="en-GB" b="1" dirty="0"/>
              <a:t>SIDS</a:t>
            </a:r>
            <a:r>
              <a:rPr lang="en-GB" dirty="0"/>
              <a:t>-Signature based detection system, </a:t>
            </a:r>
            <a:r>
              <a:rPr lang="en-GB" b="1" dirty="0"/>
              <a:t>AIDS</a:t>
            </a:r>
            <a:r>
              <a:rPr lang="en-GB" dirty="0"/>
              <a:t>-Anomaly based detection  system</a:t>
            </a:r>
          </a:p>
          <a:p>
            <a:pPr algn="just"/>
            <a:r>
              <a:rPr lang="en-GB" b="1" dirty="0"/>
              <a:t>SIDS:</a:t>
            </a:r>
          </a:p>
          <a:p>
            <a:pPr algn="just">
              <a:buFont typeface="Arial" panose="020B0604020202020204" pitchFamily="34" charset="0"/>
              <a:buChar char="•"/>
            </a:pPr>
            <a:r>
              <a:rPr lang="en-GB" dirty="0"/>
              <a:t>SIDS uses </a:t>
            </a:r>
            <a:r>
              <a:rPr lang="en-GB" b="1" dirty="0"/>
              <a:t>pattern matching </a:t>
            </a:r>
            <a:r>
              <a:rPr lang="en-GB" dirty="0"/>
              <a:t>methods to detect malicious attacks by comparing incoming traﬃc signatures to  known malicious signatures. When a match is found the system generates an alert to warn the user. It has very  good accuracy in detecting intrusion when the </a:t>
            </a:r>
            <a:r>
              <a:rPr lang="en-GB" b="1" dirty="0"/>
              <a:t>signature DB already </a:t>
            </a:r>
            <a:r>
              <a:rPr lang="en-GB" dirty="0"/>
              <a:t>has a match for the intrusion attempt.</a:t>
            </a:r>
          </a:p>
          <a:p>
            <a:pPr algn="just">
              <a:buFont typeface="Arial" panose="020B0604020202020204" pitchFamily="34" charset="0"/>
              <a:buChar char="•"/>
            </a:pPr>
            <a:r>
              <a:rPr lang="en-GB" dirty="0"/>
              <a:t>However, it fares poorly on </a:t>
            </a:r>
            <a:r>
              <a:rPr lang="en-GB" b="1" dirty="0"/>
              <a:t>zero-day exploits(unknown or unaddressed intrusions)</a:t>
            </a:r>
            <a:r>
              <a:rPr lang="en-GB" dirty="0"/>
              <a:t> or against attacks that may span a large number of packets. Also if  small mutations are introduced in the exploit it may be able to evade detection because of its changed  signature.</a:t>
            </a:r>
          </a:p>
          <a:p>
            <a:endParaRPr lang="en-GB" dirty="0"/>
          </a:p>
          <a:p>
            <a:endParaRPr lang="en-IN" dirty="0"/>
          </a:p>
        </p:txBody>
      </p:sp>
      <p:sp>
        <p:nvSpPr>
          <p:cNvPr id="7" name="object 7"/>
          <p:cNvSpPr txBox="1">
            <a:spLocks noGrp="1"/>
          </p:cNvSpPr>
          <p:nvPr>
            <p:ph type="sldNum" sz="quarter" idx="12"/>
          </p:nvPr>
        </p:nvSpPr>
        <p:spPr>
          <a:xfrm>
            <a:off x="9900458" y="6459785"/>
            <a:ext cx="1312025" cy="365125"/>
          </a:xfrm>
        </p:spPr>
        <p:txBody>
          <a:bodyPr vert="horz" wrap="square" lIns="0" tIns="0" rIns="0" bIns="0" rtlCol="0">
            <a:spAutoFit/>
          </a:bodyPr>
          <a:lstStyle/>
          <a:p>
            <a:fld id="{81D60167-4931-47E6-BA6A-407CBD079E47}" type="slidenum">
              <a:rPr lang="en-IN" dirty="0"/>
              <a:pPr/>
              <a:t>7</a:t>
            </a:fld>
            <a:endParaRPr lang="en-IN" dirty="0"/>
          </a:p>
        </p:txBody>
      </p:sp>
    </p:spTree>
    <p:extLst>
      <p:ext uri="{BB962C8B-B14F-4D97-AF65-F5344CB8AC3E}">
        <p14:creationId xmlns:p14="http://schemas.microsoft.com/office/powerpoint/2010/main" val="3668735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7280" y="286603"/>
            <a:ext cx="10058400" cy="1450757"/>
          </a:xfrm>
        </p:spPr>
        <p:txBody>
          <a:bodyPr vert="horz" wrap="square" lIns="0" tIns="12700" rIns="0" bIns="0" rtlCol="0">
            <a:spAutoFit/>
          </a:bodyPr>
          <a:lstStyle/>
          <a:p>
            <a:r>
              <a:rPr lang="en-IN" dirty="0"/>
              <a:t>Strategies Explored - AIDS</a:t>
            </a:r>
          </a:p>
        </p:txBody>
      </p:sp>
      <p:sp>
        <p:nvSpPr>
          <p:cNvPr id="10" name="Content Placeholder 9">
            <a:extLst>
              <a:ext uri="{FF2B5EF4-FFF2-40B4-BE49-F238E27FC236}">
                <a16:creationId xmlns:a16="http://schemas.microsoft.com/office/drawing/2014/main" id="{E03B67CF-A26E-1E1F-1B6E-76EF79FC4A7D}"/>
              </a:ext>
            </a:extLst>
          </p:cNvPr>
          <p:cNvSpPr>
            <a:spLocks noGrp="1"/>
          </p:cNvSpPr>
          <p:nvPr>
            <p:ph idx="1"/>
          </p:nvPr>
        </p:nvSpPr>
        <p:spPr>
          <a:xfrm>
            <a:off x="304800" y="1845734"/>
            <a:ext cx="11506200" cy="3793066"/>
          </a:xfrm>
        </p:spPr>
        <p:txBody>
          <a:bodyPr/>
          <a:lstStyle/>
          <a:p>
            <a:pPr marL="363855">
              <a:lnSpc>
                <a:spcPct val="100000"/>
              </a:lnSpc>
              <a:spcBef>
                <a:spcPts val="100"/>
              </a:spcBef>
            </a:pPr>
            <a:r>
              <a:rPr lang="en-GB" sz="2000" b="1" spc="-40" dirty="0">
                <a:latin typeface="Arial"/>
                <a:cs typeface="Arial"/>
              </a:rPr>
              <a:t>AIDS</a:t>
            </a:r>
            <a:endParaRPr lang="en-GB" sz="2000" dirty="0">
              <a:latin typeface="Arial"/>
              <a:cs typeface="Arial"/>
            </a:endParaRPr>
          </a:p>
          <a:p>
            <a:pPr marL="363855" marR="5080" indent="-351790" algn="just">
              <a:lnSpc>
                <a:spcPct val="101600"/>
              </a:lnSpc>
              <a:spcBef>
                <a:spcPts val="1575"/>
              </a:spcBef>
              <a:buFont typeface="Microsoft Sans Serif"/>
              <a:buChar char="●"/>
              <a:tabLst>
                <a:tab pos="364490" algn="l"/>
              </a:tabLst>
            </a:pPr>
            <a:r>
              <a:rPr lang="en-GB" sz="2000" spc="50" dirty="0">
                <a:latin typeface="Tahoma"/>
                <a:cs typeface="Tahoma"/>
              </a:rPr>
              <a:t>Anomaly-based</a:t>
            </a:r>
            <a:r>
              <a:rPr lang="en-GB" sz="2000" spc="20" dirty="0">
                <a:latin typeface="Tahoma"/>
                <a:cs typeface="Tahoma"/>
              </a:rPr>
              <a:t> </a:t>
            </a:r>
            <a:r>
              <a:rPr lang="en-GB" sz="2000" spc="60" dirty="0">
                <a:latin typeface="Tahoma"/>
                <a:cs typeface="Tahoma"/>
              </a:rPr>
              <a:t>intrusion</a:t>
            </a:r>
            <a:r>
              <a:rPr lang="en-GB" sz="2000" spc="25" dirty="0">
                <a:latin typeface="Tahoma"/>
                <a:cs typeface="Tahoma"/>
              </a:rPr>
              <a:t> </a:t>
            </a:r>
            <a:r>
              <a:rPr lang="en-GB" sz="2000" spc="50" dirty="0">
                <a:latin typeface="Tahoma"/>
                <a:cs typeface="Tahoma"/>
              </a:rPr>
              <a:t>detection</a:t>
            </a:r>
            <a:r>
              <a:rPr lang="en-GB" sz="2000" spc="25" dirty="0">
                <a:latin typeface="Tahoma"/>
                <a:cs typeface="Tahoma"/>
              </a:rPr>
              <a:t> </a:t>
            </a:r>
            <a:r>
              <a:rPr lang="en-GB" sz="2000" spc="40" dirty="0">
                <a:latin typeface="Tahoma"/>
                <a:cs typeface="Tahoma"/>
              </a:rPr>
              <a:t>is</a:t>
            </a:r>
            <a:r>
              <a:rPr lang="en-GB" sz="2000" spc="25" dirty="0">
                <a:latin typeface="Tahoma"/>
                <a:cs typeface="Tahoma"/>
              </a:rPr>
              <a:t> </a:t>
            </a:r>
            <a:r>
              <a:rPr lang="en-GB" sz="2000" spc="45" dirty="0">
                <a:latin typeface="Tahoma"/>
                <a:cs typeface="Tahoma"/>
              </a:rPr>
              <a:t>a</a:t>
            </a:r>
            <a:r>
              <a:rPr lang="en-GB" sz="2000" spc="20" dirty="0">
                <a:latin typeface="Tahoma"/>
                <a:cs typeface="Tahoma"/>
              </a:rPr>
              <a:t> </a:t>
            </a:r>
            <a:r>
              <a:rPr lang="en-GB" sz="2000" spc="80" dirty="0">
                <a:latin typeface="Tahoma"/>
                <a:cs typeface="Tahoma"/>
              </a:rPr>
              <a:t>method</a:t>
            </a:r>
            <a:r>
              <a:rPr lang="en-GB" sz="2000" spc="25" dirty="0">
                <a:latin typeface="Tahoma"/>
                <a:cs typeface="Tahoma"/>
              </a:rPr>
              <a:t> </a:t>
            </a:r>
            <a:r>
              <a:rPr lang="en-GB" sz="2000" spc="55" dirty="0">
                <a:latin typeface="Tahoma"/>
                <a:cs typeface="Tahoma"/>
              </a:rPr>
              <a:t>of</a:t>
            </a:r>
            <a:r>
              <a:rPr lang="en-GB" sz="2000" spc="25" dirty="0">
                <a:latin typeface="Tahoma"/>
                <a:cs typeface="Tahoma"/>
              </a:rPr>
              <a:t> </a:t>
            </a:r>
            <a:r>
              <a:rPr lang="en-GB" sz="2000" spc="40" dirty="0">
                <a:latin typeface="Tahoma"/>
                <a:cs typeface="Tahoma"/>
              </a:rPr>
              <a:t>identifying</a:t>
            </a:r>
            <a:r>
              <a:rPr lang="en-GB" sz="2000" spc="25" dirty="0">
                <a:latin typeface="Tahoma"/>
                <a:cs typeface="Tahoma"/>
              </a:rPr>
              <a:t> </a:t>
            </a:r>
            <a:r>
              <a:rPr lang="en-GB" sz="2000" spc="50" dirty="0">
                <a:latin typeface="Tahoma"/>
                <a:cs typeface="Tahoma"/>
              </a:rPr>
              <a:t>potential</a:t>
            </a:r>
            <a:r>
              <a:rPr lang="en-GB" sz="2000" spc="20" dirty="0">
                <a:latin typeface="Tahoma"/>
                <a:cs typeface="Tahoma"/>
              </a:rPr>
              <a:t> </a:t>
            </a:r>
            <a:r>
              <a:rPr lang="en-GB" sz="2000" spc="40" dirty="0">
                <a:latin typeface="Tahoma"/>
                <a:cs typeface="Tahoma"/>
              </a:rPr>
              <a:t>security</a:t>
            </a:r>
            <a:r>
              <a:rPr lang="en-GB" sz="2000" spc="25" dirty="0">
                <a:latin typeface="Tahoma"/>
                <a:cs typeface="Tahoma"/>
              </a:rPr>
              <a:t> </a:t>
            </a:r>
            <a:r>
              <a:rPr lang="en-GB" sz="2000" spc="50" dirty="0">
                <a:latin typeface="Tahoma"/>
                <a:cs typeface="Tahoma"/>
              </a:rPr>
              <a:t>threats</a:t>
            </a:r>
            <a:r>
              <a:rPr lang="en-GB" sz="2000" spc="25" dirty="0">
                <a:latin typeface="Tahoma"/>
                <a:cs typeface="Tahoma"/>
              </a:rPr>
              <a:t> </a:t>
            </a:r>
            <a:r>
              <a:rPr lang="en-GB" sz="2000" spc="60" dirty="0">
                <a:latin typeface="Tahoma"/>
                <a:cs typeface="Tahoma"/>
              </a:rPr>
              <a:t>in</a:t>
            </a:r>
            <a:r>
              <a:rPr lang="en-GB" sz="2000" spc="25" dirty="0">
                <a:latin typeface="Tahoma"/>
                <a:cs typeface="Tahoma"/>
              </a:rPr>
              <a:t> </a:t>
            </a:r>
            <a:r>
              <a:rPr lang="en-GB" sz="2000" spc="45" dirty="0">
                <a:latin typeface="Tahoma"/>
                <a:cs typeface="Tahoma"/>
              </a:rPr>
              <a:t>a</a:t>
            </a:r>
            <a:r>
              <a:rPr lang="en-GB" sz="2000" spc="25" dirty="0">
                <a:latin typeface="Tahoma"/>
                <a:cs typeface="Tahoma"/>
              </a:rPr>
              <a:t> </a:t>
            </a:r>
            <a:r>
              <a:rPr lang="en-GB" sz="2000" spc="55" dirty="0">
                <a:latin typeface="Tahoma"/>
                <a:cs typeface="Tahoma"/>
              </a:rPr>
              <a:t>network</a:t>
            </a:r>
            <a:r>
              <a:rPr lang="en-GB" sz="2000" spc="20" dirty="0">
                <a:latin typeface="Tahoma"/>
                <a:cs typeface="Tahoma"/>
              </a:rPr>
              <a:t> </a:t>
            </a:r>
            <a:r>
              <a:rPr lang="en-GB" sz="2000" spc="40" dirty="0">
                <a:latin typeface="Tahoma"/>
                <a:cs typeface="Tahoma"/>
              </a:rPr>
              <a:t>by </a:t>
            </a:r>
            <a:r>
              <a:rPr lang="en-GB" sz="2000" spc="-484" dirty="0">
                <a:latin typeface="Tahoma"/>
                <a:cs typeface="Tahoma"/>
              </a:rPr>
              <a:t> </a:t>
            </a:r>
            <a:r>
              <a:rPr lang="en-GB" sz="2000" spc="40" dirty="0">
                <a:latin typeface="Tahoma"/>
                <a:cs typeface="Tahoma"/>
              </a:rPr>
              <a:t>detecting </a:t>
            </a:r>
            <a:r>
              <a:rPr lang="en-GB" sz="2000" b="1" spc="50" dirty="0">
                <a:latin typeface="Tahoma"/>
                <a:cs typeface="Tahoma"/>
              </a:rPr>
              <a:t>deviations </a:t>
            </a:r>
            <a:r>
              <a:rPr lang="en-GB" sz="2000" b="1" spc="80" dirty="0">
                <a:latin typeface="Tahoma"/>
                <a:cs typeface="Tahoma"/>
              </a:rPr>
              <a:t>from </a:t>
            </a:r>
            <a:r>
              <a:rPr lang="en-GB" sz="2000" b="1" spc="75" dirty="0">
                <a:latin typeface="Tahoma"/>
                <a:cs typeface="Tahoma"/>
              </a:rPr>
              <a:t>normal </a:t>
            </a:r>
            <a:r>
              <a:rPr lang="en-GB" sz="2000" b="1" spc="80" dirty="0">
                <a:latin typeface="Tahoma"/>
                <a:cs typeface="Tahoma"/>
              </a:rPr>
              <a:t>or </a:t>
            </a:r>
            <a:r>
              <a:rPr lang="en-GB" sz="2000" b="1" spc="50" dirty="0">
                <a:latin typeface="Tahoma"/>
                <a:cs typeface="Tahoma"/>
              </a:rPr>
              <a:t>expected </a:t>
            </a:r>
            <a:r>
              <a:rPr lang="en-GB" sz="2000" b="1" spc="40" dirty="0" err="1">
                <a:latin typeface="Tahoma"/>
                <a:cs typeface="Tahoma"/>
              </a:rPr>
              <a:t>behavior</a:t>
            </a:r>
            <a:r>
              <a:rPr lang="en-GB" sz="2000" spc="40" dirty="0">
                <a:latin typeface="Tahoma"/>
                <a:cs typeface="Tahoma"/>
              </a:rPr>
              <a:t>. </a:t>
            </a:r>
            <a:r>
              <a:rPr lang="en-GB" sz="2000" spc="-60" dirty="0">
                <a:latin typeface="Tahoma"/>
                <a:cs typeface="Tahoma"/>
              </a:rPr>
              <a:t>It </a:t>
            </a:r>
            <a:r>
              <a:rPr lang="en-GB" sz="2000" spc="55" dirty="0">
                <a:latin typeface="Tahoma"/>
                <a:cs typeface="Tahoma"/>
              </a:rPr>
              <a:t>uses </a:t>
            </a:r>
            <a:r>
              <a:rPr lang="en-GB" sz="2000" b="1" spc="65" dirty="0">
                <a:latin typeface="Tahoma"/>
                <a:cs typeface="Tahoma"/>
              </a:rPr>
              <a:t>machine </a:t>
            </a:r>
            <a:r>
              <a:rPr lang="en-GB" sz="2000" b="1" spc="45" dirty="0">
                <a:latin typeface="Tahoma"/>
                <a:cs typeface="Tahoma"/>
              </a:rPr>
              <a:t>learning </a:t>
            </a:r>
            <a:r>
              <a:rPr lang="en-GB" sz="2000" b="1" spc="50" dirty="0">
                <a:latin typeface="Tahoma"/>
                <a:cs typeface="Tahoma"/>
              </a:rPr>
              <a:t>algorithms</a:t>
            </a:r>
            <a:r>
              <a:rPr lang="en-GB" sz="2000" spc="50" dirty="0">
                <a:latin typeface="Tahoma"/>
                <a:cs typeface="Tahoma"/>
              </a:rPr>
              <a:t> </a:t>
            </a:r>
            <a:r>
              <a:rPr lang="en-GB" sz="2000" spc="60" dirty="0">
                <a:latin typeface="Tahoma"/>
                <a:cs typeface="Tahoma"/>
              </a:rPr>
              <a:t>to </a:t>
            </a:r>
            <a:r>
              <a:rPr lang="en-GB" sz="2000" spc="55" dirty="0">
                <a:latin typeface="Tahoma"/>
                <a:cs typeface="Tahoma"/>
              </a:rPr>
              <a:t>learn </a:t>
            </a:r>
            <a:r>
              <a:rPr lang="en-GB" sz="2000" spc="60" dirty="0">
                <a:latin typeface="Tahoma"/>
                <a:cs typeface="Tahoma"/>
              </a:rPr>
              <a:t> </a:t>
            </a:r>
            <a:r>
              <a:rPr lang="en-GB" sz="2000" spc="50" dirty="0">
                <a:latin typeface="Tahoma"/>
                <a:cs typeface="Tahoma"/>
              </a:rPr>
              <a:t>what</a:t>
            </a:r>
            <a:r>
              <a:rPr lang="en-GB" sz="2000" spc="-35" dirty="0">
                <a:latin typeface="Tahoma"/>
                <a:cs typeface="Tahoma"/>
              </a:rPr>
              <a:t> </a:t>
            </a:r>
            <a:r>
              <a:rPr lang="en-GB" sz="2000" spc="50" dirty="0">
                <a:latin typeface="Tahoma"/>
                <a:cs typeface="Tahoma"/>
              </a:rPr>
              <a:t>constitutes</a:t>
            </a:r>
            <a:r>
              <a:rPr lang="en-GB" sz="2000" spc="-30" dirty="0">
                <a:latin typeface="Tahoma"/>
                <a:cs typeface="Tahoma"/>
              </a:rPr>
              <a:t> </a:t>
            </a:r>
            <a:r>
              <a:rPr lang="en-GB" sz="2000" spc="75" dirty="0">
                <a:latin typeface="Tahoma"/>
                <a:cs typeface="Tahoma"/>
              </a:rPr>
              <a:t>normal</a:t>
            </a:r>
            <a:r>
              <a:rPr lang="en-GB" sz="2000" spc="-35" dirty="0">
                <a:latin typeface="Tahoma"/>
                <a:cs typeface="Tahoma"/>
              </a:rPr>
              <a:t> </a:t>
            </a:r>
            <a:r>
              <a:rPr lang="en-GB" sz="2000" spc="55" dirty="0" err="1">
                <a:latin typeface="Tahoma"/>
                <a:cs typeface="Tahoma"/>
              </a:rPr>
              <a:t>behavior</a:t>
            </a:r>
            <a:r>
              <a:rPr lang="en-GB" sz="2000" spc="-30" dirty="0">
                <a:latin typeface="Tahoma"/>
                <a:cs typeface="Tahoma"/>
              </a:rPr>
              <a:t> </a:t>
            </a:r>
            <a:r>
              <a:rPr lang="en-GB" sz="2000" spc="60" dirty="0">
                <a:latin typeface="Tahoma"/>
                <a:cs typeface="Tahoma"/>
              </a:rPr>
              <a:t>in</a:t>
            </a:r>
            <a:r>
              <a:rPr lang="en-GB" sz="2000" spc="-35" dirty="0">
                <a:latin typeface="Tahoma"/>
                <a:cs typeface="Tahoma"/>
              </a:rPr>
              <a:t> </a:t>
            </a:r>
            <a:r>
              <a:rPr lang="en-GB" sz="2000" spc="45" dirty="0">
                <a:latin typeface="Tahoma"/>
                <a:cs typeface="Tahoma"/>
              </a:rPr>
              <a:t>a</a:t>
            </a:r>
            <a:r>
              <a:rPr lang="en-GB" sz="2000" spc="-30" dirty="0">
                <a:latin typeface="Tahoma"/>
                <a:cs typeface="Tahoma"/>
              </a:rPr>
              <a:t> </a:t>
            </a:r>
            <a:r>
              <a:rPr lang="en-GB" sz="2000" spc="40" dirty="0">
                <a:latin typeface="Tahoma"/>
                <a:cs typeface="Tahoma"/>
              </a:rPr>
              <a:t>network,</a:t>
            </a:r>
            <a:r>
              <a:rPr lang="en-GB" sz="2000" spc="-35" dirty="0">
                <a:latin typeface="Tahoma"/>
                <a:cs typeface="Tahoma"/>
              </a:rPr>
              <a:t> </a:t>
            </a:r>
            <a:r>
              <a:rPr lang="en-GB" sz="2000" spc="70" dirty="0">
                <a:latin typeface="Tahoma"/>
                <a:cs typeface="Tahoma"/>
              </a:rPr>
              <a:t>and</a:t>
            </a:r>
            <a:r>
              <a:rPr lang="en-GB" sz="2000" spc="-30" dirty="0">
                <a:latin typeface="Tahoma"/>
                <a:cs typeface="Tahoma"/>
              </a:rPr>
              <a:t> </a:t>
            </a:r>
            <a:r>
              <a:rPr lang="en-GB" sz="2000" spc="60" dirty="0">
                <a:latin typeface="Tahoma"/>
                <a:cs typeface="Tahoma"/>
              </a:rPr>
              <a:t>then</a:t>
            </a:r>
            <a:r>
              <a:rPr lang="en-GB" sz="2000" spc="-30" dirty="0">
                <a:latin typeface="Tahoma"/>
                <a:cs typeface="Tahoma"/>
              </a:rPr>
              <a:t> </a:t>
            </a:r>
            <a:r>
              <a:rPr lang="en-GB" sz="2000" spc="45" dirty="0">
                <a:latin typeface="Tahoma"/>
                <a:cs typeface="Tahoma"/>
              </a:rPr>
              <a:t>raises</a:t>
            </a:r>
            <a:r>
              <a:rPr lang="en-GB" sz="2000" spc="-35" dirty="0">
                <a:latin typeface="Tahoma"/>
                <a:cs typeface="Tahoma"/>
              </a:rPr>
              <a:t> </a:t>
            </a:r>
            <a:r>
              <a:rPr lang="en-GB" sz="2000" spc="65" dirty="0">
                <a:latin typeface="Tahoma"/>
                <a:cs typeface="Tahoma"/>
              </a:rPr>
              <a:t>an</a:t>
            </a:r>
            <a:r>
              <a:rPr lang="en-GB" sz="2000" spc="-30" dirty="0">
                <a:latin typeface="Tahoma"/>
                <a:cs typeface="Tahoma"/>
              </a:rPr>
              <a:t> </a:t>
            </a:r>
            <a:r>
              <a:rPr lang="en-GB" sz="2000" spc="45" dirty="0">
                <a:latin typeface="Tahoma"/>
                <a:cs typeface="Tahoma"/>
              </a:rPr>
              <a:t>alert</a:t>
            </a:r>
            <a:r>
              <a:rPr lang="en-GB" sz="2000" spc="-35" dirty="0">
                <a:latin typeface="Tahoma"/>
                <a:cs typeface="Tahoma"/>
              </a:rPr>
              <a:t> </a:t>
            </a:r>
            <a:r>
              <a:rPr lang="en-GB" sz="2000" spc="30" dirty="0">
                <a:latin typeface="Tahoma"/>
                <a:cs typeface="Tahoma"/>
              </a:rPr>
              <a:t>if</a:t>
            </a:r>
            <a:r>
              <a:rPr lang="en-GB" sz="2000" spc="-30" dirty="0">
                <a:latin typeface="Tahoma"/>
                <a:cs typeface="Tahoma"/>
              </a:rPr>
              <a:t> </a:t>
            </a:r>
            <a:r>
              <a:rPr lang="en-GB" sz="2000" spc="30" dirty="0">
                <a:latin typeface="Tahoma"/>
                <a:cs typeface="Tahoma"/>
              </a:rPr>
              <a:t>it</a:t>
            </a:r>
            <a:r>
              <a:rPr lang="en-GB" sz="2000" spc="-35" dirty="0">
                <a:latin typeface="Tahoma"/>
                <a:cs typeface="Tahoma"/>
              </a:rPr>
              <a:t> </a:t>
            </a:r>
            <a:r>
              <a:rPr lang="en-GB" sz="2000" spc="45" dirty="0">
                <a:latin typeface="Tahoma"/>
                <a:cs typeface="Tahoma"/>
              </a:rPr>
              <a:t>detects</a:t>
            </a:r>
            <a:r>
              <a:rPr lang="en-GB" sz="2000" spc="-30" dirty="0">
                <a:latin typeface="Tahoma"/>
                <a:cs typeface="Tahoma"/>
              </a:rPr>
              <a:t> </a:t>
            </a:r>
            <a:r>
              <a:rPr lang="en-GB" sz="2000" spc="40" dirty="0">
                <a:latin typeface="Tahoma"/>
                <a:cs typeface="Tahoma"/>
              </a:rPr>
              <a:t>any</a:t>
            </a:r>
            <a:r>
              <a:rPr lang="en-GB" sz="2000" spc="-30" dirty="0">
                <a:latin typeface="Tahoma"/>
                <a:cs typeface="Tahoma"/>
              </a:rPr>
              <a:t> </a:t>
            </a:r>
            <a:r>
              <a:rPr lang="en-GB" sz="2000" spc="50" dirty="0">
                <a:latin typeface="Tahoma"/>
                <a:cs typeface="Tahoma"/>
              </a:rPr>
              <a:t>deviations</a:t>
            </a:r>
            <a:r>
              <a:rPr lang="en-GB" sz="2000" spc="-35" dirty="0">
                <a:latin typeface="Tahoma"/>
                <a:cs typeface="Tahoma"/>
              </a:rPr>
              <a:t> </a:t>
            </a:r>
            <a:r>
              <a:rPr lang="en-GB" sz="2000" spc="75" dirty="0">
                <a:latin typeface="Tahoma"/>
                <a:cs typeface="Tahoma"/>
              </a:rPr>
              <a:t>from </a:t>
            </a:r>
            <a:r>
              <a:rPr lang="en-GB" sz="2000" spc="-484" dirty="0">
                <a:latin typeface="Tahoma"/>
                <a:cs typeface="Tahoma"/>
              </a:rPr>
              <a:t> </a:t>
            </a:r>
            <a:r>
              <a:rPr lang="en-GB" sz="2000" spc="45" dirty="0">
                <a:latin typeface="Tahoma"/>
                <a:cs typeface="Tahoma"/>
              </a:rPr>
              <a:t>this</a:t>
            </a:r>
            <a:r>
              <a:rPr lang="en-GB" sz="2000" spc="-95" dirty="0">
                <a:latin typeface="Tahoma"/>
                <a:cs typeface="Tahoma"/>
              </a:rPr>
              <a:t> </a:t>
            </a:r>
            <a:r>
              <a:rPr lang="en-GB" sz="2000" spc="60" dirty="0">
                <a:latin typeface="Tahoma"/>
                <a:cs typeface="Tahoma"/>
              </a:rPr>
              <a:t>norm.</a:t>
            </a:r>
          </a:p>
          <a:p>
            <a:pPr marL="363855" marR="5080" indent="-351790" algn="just">
              <a:lnSpc>
                <a:spcPct val="101600"/>
              </a:lnSpc>
              <a:spcBef>
                <a:spcPts val="1575"/>
              </a:spcBef>
              <a:buFont typeface="Microsoft Sans Serif"/>
              <a:buChar char="●"/>
              <a:tabLst>
                <a:tab pos="364490" algn="l"/>
              </a:tabLst>
            </a:pPr>
            <a:r>
              <a:rPr lang="en-GB" sz="2000" spc="80" dirty="0">
                <a:latin typeface="Tahoma"/>
                <a:cs typeface="Tahoma"/>
              </a:rPr>
              <a:t>One </a:t>
            </a:r>
            <a:r>
              <a:rPr lang="en-GB" sz="2000" spc="55" dirty="0">
                <a:latin typeface="Tahoma"/>
                <a:cs typeface="Tahoma"/>
              </a:rPr>
              <a:t>of the </a:t>
            </a:r>
            <a:r>
              <a:rPr lang="en-GB" sz="2000" spc="70" dirty="0">
                <a:latin typeface="Tahoma"/>
                <a:cs typeface="Tahoma"/>
              </a:rPr>
              <a:t>main </a:t>
            </a:r>
            <a:r>
              <a:rPr lang="en-GB" sz="2000" b="1" spc="40" dirty="0">
                <a:latin typeface="Tahoma"/>
                <a:cs typeface="Tahoma"/>
              </a:rPr>
              <a:t>advantages</a:t>
            </a:r>
            <a:r>
              <a:rPr lang="en-GB" sz="2000" spc="40" dirty="0">
                <a:latin typeface="Tahoma"/>
                <a:cs typeface="Tahoma"/>
              </a:rPr>
              <a:t> </a:t>
            </a:r>
            <a:r>
              <a:rPr lang="en-GB" sz="2000" spc="55" dirty="0">
                <a:latin typeface="Tahoma"/>
                <a:cs typeface="Tahoma"/>
              </a:rPr>
              <a:t>of </a:t>
            </a:r>
            <a:r>
              <a:rPr lang="en-GB" sz="2000" spc="50" dirty="0">
                <a:latin typeface="Tahoma"/>
                <a:cs typeface="Tahoma"/>
              </a:rPr>
              <a:t>anomaly-based </a:t>
            </a:r>
            <a:r>
              <a:rPr lang="en-GB" sz="2000" spc="60" dirty="0">
                <a:latin typeface="Tahoma"/>
                <a:cs typeface="Tahoma"/>
              </a:rPr>
              <a:t>intrusion </a:t>
            </a:r>
            <a:r>
              <a:rPr lang="en-GB" sz="2000" spc="50" dirty="0">
                <a:latin typeface="Tahoma"/>
                <a:cs typeface="Tahoma"/>
              </a:rPr>
              <a:t>detection </a:t>
            </a:r>
            <a:r>
              <a:rPr lang="en-GB" sz="2000" spc="40" dirty="0">
                <a:latin typeface="Tahoma"/>
                <a:cs typeface="Tahoma"/>
              </a:rPr>
              <a:t>is </a:t>
            </a:r>
            <a:r>
              <a:rPr lang="en-GB" sz="2000" spc="45" dirty="0">
                <a:latin typeface="Tahoma"/>
                <a:cs typeface="Tahoma"/>
              </a:rPr>
              <a:t>that </a:t>
            </a:r>
            <a:r>
              <a:rPr lang="en-GB" sz="2000" spc="30" dirty="0">
                <a:latin typeface="Tahoma"/>
                <a:cs typeface="Tahoma"/>
              </a:rPr>
              <a:t>it </a:t>
            </a:r>
            <a:r>
              <a:rPr lang="en-GB" sz="2000" spc="55" dirty="0">
                <a:latin typeface="Tahoma"/>
                <a:cs typeface="Tahoma"/>
              </a:rPr>
              <a:t>can </a:t>
            </a:r>
            <a:r>
              <a:rPr lang="en-GB" sz="2000" spc="45" dirty="0">
                <a:latin typeface="Tahoma"/>
                <a:cs typeface="Tahoma"/>
              </a:rPr>
              <a:t>detect previously</a:t>
            </a:r>
            <a:r>
              <a:rPr lang="en-GB" sz="2000" spc="50" dirty="0">
                <a:latin typeface="Tahoma"/>
                <a:cs typeface="Tahoma"/>
              </a:rPr>
              <a:t> </a:t>
            </a:r>
            <a:r>
              <a:rPr lang="en-GB" sz="2000" b="1" spc="70" dirty="0">
                <a:latin typeface="Tahoma"/>
                <a:cs typeface="Tahoma"/>
              </a:rPr>
              <a:t>unknown </a:t>
            </a:r>
            <a:r>
              <a:rPr lang="en-GB" sz="2000" b="1" spc="50" dirty="0">
                <a:latin typeface="Tahoma"/>
                <a:cs typeface="Tahoma"/>
              </a:rPr>
              <a:t>threats </a:t>
            </a:r>
            <a:r>
              <a:rPr lang="en-GB" sz="2000" spc="45" dirty="0">
                <a:latin typeface="Tahoma"/>
                <a:cs typeface="Tahoma"/>
              </a:rPr>
              <a:t>that </a:t>
            </a:r>
            <a:r>
              <a:rPr lang="en-GB" sz="2000" spc="60" dirty="0">
                <a:latin typeface="Tahoma"/>
                <a:cs typeface="Tahoma"/>
              </a:rPr>
              <a:t>may </a:t>
            </a:r>
            <a:r>
              <a:rPr lang="en-GB" sz="2000" spc="65" dirty="0">
                <a:latin typeface="Tahoma"/>
                <a:cs typeface="Tahoma"/>
              </a:rPr>
              <a:t>not </a:t>
            </a:r>
            <a:r>
              <a:rPr lang="en-GB" sz="2000" spc="70" dirty="0">
                <a:latin typeface="Tahoma"/>
                <a:cs typeface="Tahoma"/>
              </a:rPr>
              <a:t>be </a:t>
            </a:r>
            <a:r>
              <a:rPr lang="en-GB" sz="2000" spc="55" dirty="0">
                <a:latin typeface="Tahoma"/>
                <a:cs typeface="Tahoma"/>
              </a:rPr>
              <a:t>covered </a:t>
            </a:r>
            <a:r>
              <a:rPr lang="en-GB" sz="2000" spc="45" dirty="0">
                <a:latin typeface="Tahoma"/>
                <a:cs typeface="Tahoma"/>
              </a:rPr>
              <a:t>by </a:t>
            </a:r>
            <a:r>
              <a:rPr lang="en-GB" sz="2000" spc="55" dirty="0">
                <a:latin typeface="Tahoma"/>
                <a:cs typeface="Tahoma"/>
              </a:rPr>
              <a:t>the pre-deﬁned </a:t>
            </a:r>
            <a:r>
              <a:rPr lang="en-GB" sz="2000" spc="45" dirty="0">
                <a:latin typeface="Tahoma"/>
                <a:cs typeface="Tahoma"/>
              </a:rPr>
              <a:t>signatures </a:t>
            </a:r>
            <a:r>
              <a:rPr lang="en-GB" sz="2000" spc="65" dirty="0">
                <a:latin typeface="Tahoma"/>
                <a:cs typeface="Tahoma"/>
              </a:rPr>
              <a:t>used </a:t>
            </a:r>
            <a:r>
              <a:rPr lang="en-GB" sz="2000" spc="60" dirty="0">
                <a:latin typeface="Tahoma"/>
                <a:cs typeface="Tahoma"/>
              </a:rPr>
              <a:t>in </a:t>
            </a:r>
            <a:r>
              <a:rPr lang="en-GB" sz="2000" spc="40" dirty="0">
                <a:latin typeface="Tahoma"/>
                <a:cs typeface="Tahoma"/>
              </a:rPr>
              <a:t>signature-based </a:t>
            </a:r>
            <a:r>
              <a:rPr lang="en-GB" sz="2000" spc="45" dirty="0">
                <a:latin typeface="Tahoma"/>
                <a:cs typeface="Tahoma"/>
              </a:rPr>
              <a:t> </a:t>
            </a:r>
            <a:r>
              <a:rPr lang="en-GB" sz="2000" spc="40" dirty="0">
                <a:latin typeface="Tahoma"/>
                <a:cs typeface="Tahoma"/>
              </a:rPr>
              <a:t>detection.</a:t>
            </a:r>
            <a:r>
              <a:rPr lang="en-GB" sz="2000" spc="-85" dirty="0">
                <a:latin typeface="Tahoma"/>
                <a:cs typeface="Tahoma"/>
              </a:rPr>
              <a:t> </a:t>
            </a:r>
            <a:r>
              <a:rPr lang="en-GB" sz="2000" spc="25" dirty="0">
                <a:latin typeface="Tahoma"/>
                <a:cs typeface="Tahoma"/>
              </a:rPr>
              <a:t>This</a:t>
            </a:r>
            <a:r>
              <a:rPr lang="en-GB" sz="2000" spc="-85" dirty="0">
                <a:latin typeface="Tahoma"/>
                <a:cs typeface="Tahoma"/>
              </a:rPr>
              <a:t> </a:t>
            </a:r>
            <a:r>
              <a:rPr lang="en-GB" sz="2000" spc="60" dirty="0">
                <a:latin typeface="Tahoma"/>
                <a:cs typeface="Tahoma"/>
              </a:rPr>
              <a:t>makes</a:t>
            </a:r>
            <a:r>
              <a:rPr lang="en-GB" sz="2000" spc="-80" dirty="0">
                <a:latin typeface="Tahoma"/>
                <a:cs typeface="Tahoma"/>
              </a:rPr>
              <a:t> </a:t>
            </a:r>
            <a:r>
              <a:rPr lang="en-GB" sz="2000" spc="30" dirty="0">
                <a:latin typeface="Tahoma"/>
                <a:cs typeface="Tahoma"/>
              </a:rPr>
              <a:t>it</a:t>
            </a:r>
            <a:r>
              <a:rPr lang="en-GB" sz="2000" spc="-85" dirty="0">
                <a:latin typeface="Tahoma"/>
                <a:cs typeface="Tahoma"/>
              </a:rPr>
              <a:t> </a:t>
            </a:r>
            <a:r>
              <a:rPr lang="en-GB" sz="2000" spc="45" dirty="0">
                <a:latin typeface="Tahoma"/>
                <a:cs typeface="Tahoma"/>
              </a:rPr>
              <a:t>particularly</a:t>
            </a:r>
            <a:r>
              <a:rPr lang="en-GB" sz="2000" spc="-85" dirty="0">
                <a:latin typeface="Tahoma"/>
                <a:cs typeface="Tahoma"/>
              </a:rPr>
              <a:t> </a:t>
            </a:r>
            <a:r>
              <a:rPr lang="en-GB" sz="2000" spc="50" dirty="0">
                <a:latin typeface="Tahoma"/>
                <a:cs typeface="Tahoma"/>
              </a:rPr>
              <a:t>useful</a:t>
            </a:r>
            <a:r>
              <a:rPr lang="en-GB" sz="2000" spc="-80" dirty="0">
                <a:latin typeface="Tahoma"/>
                <a:cs typeface="Tahoma"/>
              </a:rPr>
              <a:t> </a:t>
            </a:r>
            <a:r>
              <a:rPr lang="en-GB" sz="2000" spc="60" dirty="0">
                <a:latin typeface="Tahoma"/>
                <a:cs typeface="Tahoma"/>
              </a:rPr>
              <a:t>for</a:t>
            </a:r>
            <a:r>
              <a:rPr lang="en-GB" sz="2000" spc="-85" dirty="0">
                <a:latin typeface="Tahoma"/>
                <a:cs typeface="Tahoma"/>
              </a:rPr>
              <a:t> </a:t>
            </a:r>
            <a:r>
              <a:rPr lang="en-GB" sz="2000" spc="40" dirty="0">
                <a:latin typeface="Tahoma"/>
                <a:cs typeface="Tahoma"/>
              </a:rPr>
              <a:t>detecting</a:t>
            </a:r>
            <a:r>
              <a:rPr lang="en-GB" sz="2000" spc="-80" dirty="0">
                <a:latin typeface="Tahoma"/>
                <a:cs typeface="Tahoma"/>
              </a:rPr>
              <a:t> </a:t>
            </a:r>
            <a:r>
              <a:rPr lang="en-GB" sz="2000" spc="35" dirty="0">
                <a:latin typeface="Tahoma"/>
                <a:cs typeface="Tahoma"/>
              </a:rPr>
              <a:t>zero-day</a:t>
            </a:r>
            <a:r>
              <a:rPr lang="en-GB" sz="2000" spc="-85" dirty="0">
                <a:latin typeface="Tahoma"/>
                <a:cs typeface="Tahoma"/>
              </a:rPr>
              <a:t> </a:t>
            </a:r>
            <a:r>
              <a:rPr lang="en-GB" sz="2000" spc="50" dirty="0">
                <a:latin typeface="Tahoma"/>
                <a:cs typeface="Tahoma"/>
              </a:rPr>
              <a:t>exploits</a:t>
            </a:r>
            <a:r>
              <a:rPr lang="en-GB" sz="2000" spc="-85" dirty="0">
                <a:latin typeface="Tahoma"/>
                <a:cs typeface="Tahoma"/>
              </a:rPr>
              <a:t> </a:t>
            </a:r>
            <a:r>
              <a:rPr lang="en-GB" sz="2000" spc="70" dirty="0">
                <a:latin typeface="Tahoma"/>
                <a:cs typeface="Tahoma"/>
              </a:rPr>
              <a:t>and</a:t>
            </a:r>
            <a:r>
              <a:rPr lang="en-GB" sz="2000" spc="-80" dirty="0">
                <a:latin typeface="Tahoma"/>
                <a:cs typeface="Tahoma"/>
              </a:rPr>
              <a:t> </a:t>
            </a:r>
            <a:r>
              <a:rPr lang="en-GB" sz="2000" spc="65" dirty="0">
                <a:latin typeface="Tahoma"/>
                <a:cs typeface="Tahoma"/>
              </a:rPr>
              <a:t>other</a:t>
            </a:r>
            <a:r>
              <a:rPr lang="en-GB" sz="2000" spc="-85" dirty="0">
                <a:latin typeface="Tahoma"/>
                <a:cs typeface="Tahoma"/>
              </a:rPr>
              <a:t> </a:t>
            </a:r>
            <a:r>
              <a:rPr lang="en-GB" sz="2000" spc="50" dirty="0">
                <a:latin typeface="Tahoma"/>
                <a:cs typeface="Tahoma"/>
              </a:rPr>
              <a:t>advanced</a:t>
            </a:r>
            <a:r>
              <a:rPr lang="en-GB" sz="2000" spc="-85" dirty="0">
                <a:latin typeface="Tahoma"/>
                <a:cs typeface="Tahoma"/>
              </a:rPr>
              <a:t> </a:t>
            </a:r>
            <a:r>
              <a:rPr lang="en-GB" sz="2000" spc="35" dirty="0">
                <a:latin typeface="Tahoma"/>
                <a:cs typeface="Tahoma"/>
              </a:rPr>
              <a:t>threats.</a:t>
            </a:r>
            <a:endParaRPr lang="en-GB" sz="2000" dirty="0">
              <a:latin typeface="Tahoma"/>
              <a:cs typeface="Tahoma"/>
            </a:endParaRPr>
          </a:p>
          <a:p>
            <a:pPr marL="363855" marR="5080" indent="-351790" algn="just">
              <a:lnSpc>
                <a:spcPct val="101600"/>
              </a:lnSpc>
              <a:spcBef>
                <a:spcPts val="1575"/>
              </a:spcBef>
              <a:buFont typeface="Microsoft Sans Serif"/>
              <a:buChar char="●"/>
              <a:tabLst>
                <a:tab pos="364490" algn="l"/>
              </a:tabLst>
            </a:pPr>
            <a:endParaRPr lang="en-GB" sz="2000" dirty="0">
              <a:latin typeface="Tahoma"/>
              <a:cs typeface="Tahoma"/>
            </a:endParaRPr>
          </a:p>
          <a:p>
            <a:endParaRPr lang="en-IN" dirty="0"/>
          </a:p>
        </p:txBody>
      </p:sp>
      <p:sp>
        <p:nvSpPr>
          <p:cNvPr id="7" name="object 7"/>
          <p:cNvSpPr txBox="1">
            <a:spLocks noGrp="1"/>
          </p:cNvSpPr>
          <p:nvPr>
            <p:ph type="sldNum" sz="quarter" idx="12"/>
          </p:nvPr>
        </p:nvSpPr>
        <p:spPr>
          <a:xfrm>
            <a:off x="9900458" y="6459785"/>
            <a:ext cx="1312025" cy="365125"/>
          </a:xfrm>
        </p:spPr>
        <p:txBody>
          <a:bodyPr vert="horz" wrap="square" lIns="0" tIns="0" rIns="0" bIns="0" rtlCol="0">
            <a:spAutoFit/>
          </a:bodyPr>
          <a:lstStyle/>
          <a:p>
            <a:fld id="{81D60167-4931-47E6-BA6A-407CBD079E47}" type="slidenum">
              <a:rPr lang="en-IN" dirty="0"/>
              <a:pPr/>
              <a:t>8</a:t>
            </a:fld>
            <a:endParaRPr lang="en-IN" dirty="0"/>
          </a:p>
        </p:txBody>
      </p:sp>
    </p:spTree>
    <p:extLst>
      <p:ext uri="{BB962C8B-B14F-4D97-AF65-F5344CB8AC3E}">
        <p14:creationId xmlns:p14="http://schemas.microsoft.com/office/powerpoint/2010/main" val="304400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7280" y="286603"/>
            <a:ext cx="10058400" cy="1450757"/>
          </a:xfrm>
        </p:spPr>
        <p:txBody>
          <a:bodyPr vert="horz" wrap="square" lIns="0" tIns="12700" rIns="0" bIns="0" rtlCol="0">
            <a:spAutoFit/>
          </a:bodyPr>
          <a:lstStyle/>
          <a:p>
            <a:r>
              <a:rPr lang="en-IN" dirty="0"/>
              <a:t>Datasets Explored</a:t>
            </a:r>
          </a:p>
        </p:txBody>
      </p:sp>
      <p:sp>
        <p:nvSpPr>
          <p:cNvPr id="11" name="Content Placeholder 10">
            <a:extLst>
              <a:ext uri="{FF2B5EF4-FFF2-40B4-BE49-F238E27FC236}">
                <a16:creationId xmlns:a16="http://schemas.microsoft.com/office/drawing/2014/main" id="{1C8C5FDF-F0E0-C7F8-A823-B1CA9246D101}"/>
              </a:ext>
            </a:extLst>
          </p:cNvPr>
          <p:cNvSpPr>
            <a:spLocks noGrp="1"/>
          </p:cNvSpPr>
          <p:nvPr>
            <p:ph idx="1"/>
          </p:nvPr>
        </p:nvSpPr>
        <p:spPr/>
        <p:txBody>
          <a:bodyPr/>
          <a:lstStyle/>
          <a:p>
            <a:r>
              <a:rPr lang="en-GB" b="1" dirty="0"/>
              <a:t>IoT 23 Dataset </a:t>
            </a:r>
            <a:r>
              <a:rPr lang="en-GB" dirty="0"/>
              <a:t>- The IoT 23 dataset is a collection of network traﬃc data that was collected from a variety of  IoT devices. It includes both benign and malicious traﬃc, and is commonly used for testing and evaluating the  performance of intrusion detection systems (IDS) in the context of IoT networks. It was collected by the  Stratosphere Lab and is considered to be the most comprehensive IoT Malware dataset [7]. This is our primary  dataset.</a:t>
            </a:r>
          </a:p>
          <a:p>
            <a:r>
              <a:rPr lang="en-GB" sz="2000" b="1" spc="5" dirty="0">
                <a:cs typeface="Arial"/>
              </a:rPr>
              <a:t>UNSW </a:t>
            </a:r>
            <a:r>
              <a:rPr lang="en-GB" sz="2000" b="1" spc="20" dirty="0">
                <a:cs typeface="Arial"/>
              </a:rPr>
              <a:t>NB15 </a:t>
            </a:r>
            <a:r>
              <a:rPr lang="en-GB" sz="2000" b="1" spc="25" dirty="0">
                <a:cs typeface="Arial"/>
              </a:rPr>
              <a:t>Dataset</a:t>
            </a:r>
            <a:r>
              <a:rPr lang="en-GB" sz="2000" spc="25" dirty="0">
                <a:cs typeface="Tahoma"/>
              </a:rPr>
              <a:t> </a:t>
            </a:r>
            <a:r>
              <a:rPr lang="en-GB" sz="2000" spc="-65" dirty="0">
                <a:latin typeface="Tahoma"/>
                <a:cs typeface="Tahoma"/>
              </a:rPr>
              <a:t>- </a:t>
            </a:r>
            <a:r>
              <a:rPr lang="en-GB" sz="2000" spc="45" dirty="0">
                <a:ea typeface="Tahoma" panose="020B0604030504040204" pitchFamily="34" charset="0"/>
                <a:cs typeface="Tahoma" panose="020B0604030504040204" pitchFamily="34" charset="0"/>
              </a:rPr>
              <a:t>Data </a:t>
            </a:r>
            <a:r>
              <a:rPr lang="en-GB" sz="2000" spc="55" dirty="0">
                <a:ea typeface="Tahoma" panose="020B0604030504040204" pitchFamily="34" charset="0"/>
                <a:cs typeface="Tahoma" panose="020B0604030504040204" pitchFamily="34" charset="0"/>
              </a:rPr>
              <a:t>in </a:t>
            </a:r>
            <a:r>
              <a:rPr lang="en-GB" sz="2000" spc="45" dirty="0">
                <a:ea typeface="Tahoma" panose="020B0604030504040204" pitchFamily="34" charset="0"/>
                <a:cs typeface="Tahoma" panose="020B0604030504040204" pitchFamily="34" charset="0"/>
              </a:rPr>
              <a:t>this </a:t>
            </a:r>
            <a:r>
              <a:rPr lang="en-GB" sz="2000" spc="35" dirty="0">
                <a:ea typeface="Tahoma" panose="020B0604030504040204" pitchFamily="34" charset="0"/>
                <a:cs typeface="Tahoma" panose="020B0604030504040204" pitchFamily="34" charset="0"/>
              </a:rPr>
              <a:t>is </a:t>
            </a:r>
            <a:r>
              <a:rPr lang="en-GB" sz="2000" spc="50" dirty="0">
                <a:ea typeface="Tahoma" panose="020B0604030504040204" pitchFamily="34" charset="0"/>
                <a:cs typeface="Tahoma" panose="020B0604030504040204" pitchFamily="34" charset="0"/>
              </a:rPr>
              <a:t>classiﬁed </a:t>
            </a:r>
            <a:r>
              <a:rPr lang="en-GB" sz="2000" spc="80" dirty="0">
                <a:ea typeface="Tahoma" panose="020B0604030504040204" pitchFamily="34" charset="0"/>
                <a:cs typeface="Tahoma" panose="020B0604030504040204" pitchFamily="34" charset="0"/>
              </a:rPr>
              <a:t>on </a:t>
            </a:r>
            <a:r>
              <a:rPr lang="en-GB" sz="2000" spc="50" dirty="0">
                <a:ea typeface="Tahoma" panose="020B0604030504040204" pitchFamily="34" charset="0"/>
                <a:cs typeface="Tahoma" panose="020B0604030504040204" pitchFamily="34" charset="0"/>
              </a:rPr>
              <a:t>the </a:t>
            </a:r>
            <a:r>
              <a:rPr lang="en-GB" sz="2000" spc="45" dirty="0">
                <a:ea typeface="Tahoma" panose="020B0604030504040204" pitchFamily="34" charset="0"/>
                <a:cs typeface="Tahoma" panose="020B0604030504040204" pitchFamily="34" charset="0"/>
              </a:rPr>
              <a:t>basis </a:t>
            </a:r>
            <a:r>
              <a:rPr lang="en-GB" sz="2000" spc="55" dirty="0">
                <a:ea typeface="Tahoma" panose="020B0604030504040204" pitchFamily="34" charset="0"/>
                <a:cs typeface="Tahoma" panose="020B0604030504040204" pitchFamily="34" charset="0"/>
              </a:rPr>
              <a:t>of </a:t>
            </a:r>
            <a:r>
              <a:rPr lang="en-GB" sz="2000" spc="50" dirty="0">
                <a:ea typeface="Tahoma" panose="020B0604030504040204" pitchFamily="34" charset="0"/>
                <a:cs typeface="Tahoma" panose="020B0604030504040204" pitchFamily="34" charset="0"/>
              </a:rPr>
              <a:t>the </a:t>
            </a:r>
            <a:r>
              <a:rPr lang="en-GB" sz="2000" spc="40" dirty="0">
                <a:ea typeface="Tahoma" panose="020B0604030504040204" pitchFamily="34" charset="0"/>
                <a:cs typeface="Tahoma" panose="020B0604030504040204" pitchFamily="34" charset="0"/>
              </a:rPr>
              <a:t>type </a:t>
            </a:r>
            <a:r>
              <a:rPr lang="en-GB" sz="2000" spc="55" dirty="0">
                <a:ea typeface="Tahoma" panose="020B0604030504040204" pitchFamily="34" charset="0"/>
                <a:cs typeface="Tahoma" panose="020B0604030504040204" pitchFamily="34" charset="0"/>
              </a:rPr>
              <a:t>of </a:t>
            </a:r>
            <a:r>
              <a:rPr lang="en-GB" sz="2000" spc="20" dirty="0">
                <a:ea typeface="Tahoma" panose="020B0604030504040204" pitchFamily="34" charset="0"/>
                <a:cs typeface="Tahoma" panose="020B0604030504040204" pitchFamily="34" charset="0"/>
              </a:rPr>
              <a:t>attacks. </a:t>
            </a:r>
            <a:r>
              <a:rPr lang="en-GB" sz="2000" spc="25" dirty="0">
                <a:ea typeface="Tahoma" panose="020B0604030504040204" pitchFamily="34" charset="0"/>
                <a:cs typeface="Tahoma" panose="020B0604030504040204" pitchFamily="34" charset="0"/>
              </a:rPr>
              <a:t>This </a:t>
            </a:r>
            <a:r>
              <a:rPr lang="en-GB" sz="2000" spc="45" dirty="0">
                <a:ea typeface="Tahoma" panose="020B0604030504040204" pitchFamily="34" charset="0"/>
                <a:cs typeface="Tahoma" panose="020B0604030504040204" pitchFamily="34" charset="0"/>
              </a:rPr>
              <a:t>dataset </a:t>
            </a:r>
            <a:r>
              <a:rPr lang="en-GB" sz="2000" spc="55" dirty="0">
                <a:ea typeface="Tahoma" panose="020B0604030504040204" pitchFamily="34" charset="0"/>
                <a:cs typeface="Tahoma" panose="020B0604030504040204" pitchFamily="34" charset="0"/>
              </a:rPr>
              <a:t>has nine </a:t>
            </a:r>
            <a:r>
              <a:rPr lang="en-GB" sz="2000" spc="60" dirty="0">
                <a:ea typeface="Tahoma" panose="020B0604030504040204" pitchFamily="34" charset="0"/>
                <a:cs typeface="Tahoma" panose="020B0604030504040204" pitchFamily="34" charset="0"/>
              </a:rPr>
              <a:t> </a:t>
            </a:r>
            <a:r>
              <a:rPr lang="en-GB" sz="2000" spc="40" dirty="0">
                <a:ea typeface="Tahoma" panose="020B0604030504040204" pitchFamily="34" charset="0"/>
                <a:cs typeface="Tahoma" panose="020B0604030504040204" pitchFamily="34" charset="0"/>
              </a:rPr>
              <a:t>types </a:t>
            </a:r>
            <a:r>
              <a:rPr lang="en-GB" sz="2000" spc="55" dirty="0">
                <a:ea typeface="Tahoma" panose="020B0604030504040204" pitchFamily="34" charset="0"/>
                <a:cs typeface="Tahoma" panose="020B0604030504040204" pitchFamily="34" charset="0"/>
              </a:rPr>
              <a:t>of </a:t>
            </a:r>
            <a:r>
              <a:rPr lang="en-GB" sz="2000" spc="20" dirty="0">
                <a:ea typeface="Tahoma" panose="020B0604030504040204" pitchFamily="34" charset="0"/>
                <a:cs typeface="Tahoma" panose="020B0604030504040204" pitchFamily="34" charset="0"/>
              </a:rPr>
              <a:t>attacks, </a:t>
            </a:r>
            <a:r>
              <a:rPr lang="en-GB" sz="2000" spc="35" dirty="0">
                <a:ea typeface="Tahoma" panose="020B0604030504040204" pitchFamily="34" charset="0"/>
                <a:cs typeface="Tahoma" panose="020B0604030504040204" pitchFamily="34" charset="0"/>
              </a:rPr>
              <a:t>namely, </a:t>
            </a:r>
            <a:r>
              <a:rPr lang="en-GB" sz="2000" spc="25" dirty="0" err="1">
                <a:ea typeface="Tahoma" panose="020B0604030504040204" pitchFamily="34" charset="0"/>
                <a:cs typeface="Tahoma" panose="020B0604030504040204" pitchFamily="34" charset="0"/>
              </a:rPr>
              <a:t>Fuzzers</a:t>
            </a:r>
            <a:r>
              <a:rPr lang="en-GB" sz="2000" spc="25" dirty="0">
                <a:ea typeface="Tahoma" panose="020B0604030504040204" pitchFamily="34" charset="0"/>
                <a:cs typeface="Tahoma" panose="020B0604030504040204" pitchFamily="34" charset="0"/>
              </a:rPr>
              <a:t>, Analysis, </a:t>
            </a:r>
            <a:r>
              <a:rPr lang="en-GB" sz="2000" spc="45" dirty="0">
                <a:ea typeface="Tahoma" panose="020B0604030504040204" pitchFamily="34" charset="0"/>
                <a:cs typeface="Tahoma" panose="020B0604030504040204" pitchFamily="34" charset="0"/>
              </a:rPr>
              <a:t>Backdoors, </a:t>
            </a:r>
            <a:r>
              <a:rPr lang="en-GB" sz="2000" spc="15" dirty="0">
                <a:ea typeface="Tahoma" panose="020B0604030504040204" pitchFamily="34" charset="0"/>
                <a:cs typeface="Tahoma" panose="020B0604030504040204" pitchFamily="34" charset="0"/>
              </a:rPr>
              <a:t>DoS, </a:t>
            </a:r>
            <a:r>
              <a:rPr lang="en-GB" sz="2000" spc="25" dirty="0">
                <a:ea typeface="Tahoma" panose="020B0604030504040204" pitchFamily="34" charset="0"/>
                <a:cs typeface="Tahoma" panose="020B0604030504040204" pitchFamily="34" charset="0"/>
              </a:rPr>
              <a:t>Exploits, </a:t>
            </a:r>
            <a:r>
              <a:rPr lang="en-GB" sz="2000" spc="35" dirty="0">
                <a:ea typeface="Tahoma" panose="020B0604030504040204" pitchFamily="34" charset="0"/>
                <a:cs typeface="Tahoma" panose="020B0604030504040204" pitchFamily="34" charset="0"/>
              </a:rPr>
              <a:t>Generic, Reconnaissance, </a:t>
            </a:r>
            <a:r>
              <a:rPr lang="en-GB" sz="2000" spc="30" dirty="0">
                <a:ea typeface="Tahoma" panose="020B0604030504040204" pitchFamily="34" charset="0"/>
                <a:cs typeface="Tahoma" panose="020B0604030504040204" pitchFamily="34" charset="0"/>
              </a:rPr>
              <a:t>Shellcode, </a:t>
            </a:r>
            <a:r>
              <a:rPr lang="en-GB" sz="2000" spc="65" dirty="0">
                <a:ea typeface="Tahoma" panose="020B0604030504040204" pitchFamily="34" charset="0"/>
                <a:cs typeface="Tahoma" panose="020B0604030504040204" pitchFamily="34" charset="0"/>
              </a:rPr>
              <a:t>and </a:t>
            </a:r>
            <a:r>
              <a:rPr lang="en-GB" sz="2000" spc="70" dirty="0">
                <a:ea typeface="Tahoma" panose="020B0604030504040204" pitchFamily="34" charset="0"/>
                <a:cs typeface="Tahoma" panose="020B0604030504040204" pitchFamily="34" charset="0"/>
              </a:rPr>
              <a:t> </a:t>
            </a:r>
            <a:r>
              <a:rPr lang="en-GB" sz="2000" spc="45" dirty="0">
                <a:ea typeface="Tahoma" panose="020B0604030504040204" pitchFamily="34" charset="0"/>
                <a:cs typeface="Tahoma" panose="020B0604030504040204" pitchFamily="34" charset="0"/>
              </a:rPr>
              <a:t>Worms [8].</a:t>
            </a:r>
            <a:endParaRPr lang="en-GB" sz="2000" dirty="0">
              <a:ea typeface="Tahoma" panose="020B0604030504040204" pitchFamily="34" charset="0"/>
              <a:cs typeface="Tahoma" panose="020B0604030504040204" pitchFamily="34" charset="0"/>
            </a:endParaRPr>
          </a:p>
          <a:p>
            <a:endParaRPr lang="en-IN" dirty="0"/>
          </a:p>
        </p:txBody>
      </p:sp>
      <p:sp>
        <p:nvSpPr>
          <p:cNvPr id="8" name="object 8"/>
          <p:cNvSpPr txBox="1">
            <a:spLocks noGrp="1"/>
          </p:cNvSpPr>
          <p:nvPr>
            <p:ph type="sldNum" sz="quarter" idx="12"/>
          </p:nvPr>
        </p:nvSpPr>
        <p:spPr>
          <a:xfrm>
            <a:off x="9900458" y="6459785"/>
            <a:ext cx="1312025" cy="365125"/>
          </a:xfrm>
        </p:spPr>
        <p:txBody>
          <a:bodyPr vert="horz" wrap="square" lIns="0" tIns="0" rIns="0" bIns="0" rtlCol="0">
            <a:spAutoFit/>
          </a:bodyPr>
          <a:lstStyle/>
          <a:p>
            <a:fld id="{81D60167-4931-47E6-BA6A-407CBD079E47}" type="slidenum">
              <a:rPr lang="en-IN" dirty="0"/>
              <a:pPr/>
              <a:t>9</a:t>
            </a:fld>
            <a:endParaRPr lang="en-IN" dirty="0"/>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3028</TotalTime>
  <Words>1969</Words>
  <Application>Microsoft Office PowerPoint</Application>
  <PresentationFormat>Widescreen</PresentationFormat>
  <Paragraphs>182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calluna</vt:lpstr>
      <vt:lpstr>Microsoft Sans Serif</vt:lpstr>
      <vt:lpstr>Tahoma</vt:lpstr>
      <vt:lpstr>Times New Roman</vt:lpstr>
      <vt:lpstr>Retrospect</vt:lpstr>
      <vt:lpstr>Intrusion Detection System using Machine Learning Models  </vt:lpstr>
      <vt:lpstr>Contents</vt:lpstr>
      <vt:lpstr>Motivation</vt:lpstr>
      <vt:lpstr>Introduction</vt:lpstr>
      <vt:lpstr>Literature Review - Important Papers</vt:lpstr>
      <vt:lpstr>PowerPoint Presentation</vt:lpstr>
      <vt:lpstr>Strategies Explored - SIDS</vt:lpstr>
      <vt:lpstr>Strategies Explored - AIDS</vt:lpstr>
      <vt:lpstr>Datasets Explored</vt:lpstr>
      <vt:lpstr>Dataset Preprocessing</vt:lpstr>
      <vt:lpstr>Snapshot of an Instance</vt:lpstr>
      <vt:lpstr>PowerPoint Presentation</vt:lpstr>
      <vt:lpstr>Relative Distribution of Labels in Dataset</vt:lpstr>
      <vt:lpstr>PowerPoint Presentation</vt:lpstr>
      <vt:lpstr>PowerPoint Presentation</vt:lpstr>
      <vt:lpstr>PowerPoint Presentation</vt:lpstr>
      <vt:lpstr>PowerPoint Presentation</vt:lpstr>
      <vt:lpstr>PowerPoint Presentation</vt:lpstr>
      <vt:lpstr>Random Forest</vt:lpstr>
      <vt:lpstr>PowerPoint Presentation</vt:lpstr>
      <vt:lpstr>PowerPoint Presentation</vt:lpstr>
      <vt:lpstr>ML Models Performance</vt:lpstr>
      <vt:lpstr>Testing Model on UNSW Dataset</vt:lpstr>
      <vt:lpstr>Conclusion</vt:lpstr>
      <vt:lpstr>Future Work</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Aditya Kumar</dc:creator>
  <cp:lastModifiedBy>RAVITEJA SRIKOUTHSAV ILAPAVULURI</cp:lastModifiedBy>
  <cp:revision>30</cp:revision>
  <dcterms:created xsi:type="dcterms:W3CDTF">2024-04-08T11:04:16Z</dcterms:created>
  <dcterms:modified xsi:type="dcterms:W3CDTF">2024-08-23T06:32:52Z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