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78269D-4630-4284-B939-E617493E42DC}">
  <a:tblStyle styleId="{E478269D-4630-4284-B939-E617493E42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italic.fntdata"/><Relationship Id="rId23" Type="http://schemas.openxmlformats.org/officeDocument/2006/relationships/slide" Target="slides/slide17.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c8003be9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c8003be9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c8003be9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c8003be9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c8003be9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c8003be9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c8003be9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c8003be9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c8003be9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c8003be9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c8003be9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c8003be9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c8003be9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c8003be9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c8003b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bc8003b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c8003be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bc8003be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bc8003be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bc8003be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c8003be96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c8003be96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c8003be9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bc8003be9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c8003be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bc8003be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of big brother, small brother, sister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bc8003be9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bc8003be9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bc8003be9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bc8003be9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c8003be9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c8003be9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bc8003be96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bc8003be96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c8003be96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bc8003be96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bc8003be9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bc8003be9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bc8003be9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bc8003be9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bc8003be9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bc8003be9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a6aa29c05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a6aa29c05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bc8003be9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bc8003be9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bc8003be96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bc8003be96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bc8003be96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bc8003be96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bc8003be96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bc8003be96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Online Java Compiler and Editor */</a:t>
            </a:r>
            <a:endParaRPr/>
          </a:p>
          <a:p>
            <a:pPr indent="0" lvl="0" marL="0" rtl="0" algn="l">
              <a:spcBef>
                <a:spcPts val="0"/>
              </a:spcBef>
              <a:spcAft>
                <a:spcPts val="0"/>
              </a:spcAft>
              <a:buClr>
                <a:schemeClr val="dk1"/>
              </a:buClr>
              <a:buSzPts val="1100"/>
              <a:buFont typeface="Arial"/>
              <a:buNone/>
            </a:pPr>
            <a:r>
              <a:rPr lang="en-GB"/>
              <a:t>import java.util.*;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public class HelloWorld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public static void main(String []args) {</a:t>
            </a:r>
            <a:endParaRPr/>
          </a:p>
          <a:p>
            <a:pPr indent="0" lvl="0" marL="0" rtl="0" algn="l">
              <a:spcBef>
                <a:spcPts val="0"/>
              </a:spcBef>
              <a:spcAft>
                <a:spcPts val="0"/>
              </a:spcAft>
              <a:buClr>
                <a:schemeClr val="dk1"/>
              </a:buClr>
              <a:buSzPts val="1100"/>
              <a:buFont typeface="Arial"/>
              <a:buNone/>
            </a:pPr>
            <a:r>
              <a:rPr lang="en-GB"/>
              <a:t>        Scanner sc = new Scanner(System.in);</a:t>
            </a:r>
            <a:endParaRPr/>
          </a:p>
          <a:p>
            <a:pPr indent="0" lvl="0" marL="0" rtl="0" algn="l">
              <a:spcBef>
                <a:spcPts val="0"/>
              </a:spcBef>
              <a:spcAft>
                <a:spcPts val="0"/>
              </a:spcAft>
              <a:buClr>
                <a:schemeClr val="dk1"/>
              </a:buClr>
              <a:buSzPts val="1100"/>
              <a:buFont typeface="Arial"/>
              <a:buNone/>
            </a:pPr>
            <a:r>
              <a:rPr lang="en-GB"/>
              <a:t>        System.out.println("Enter a number to find factorial: ");</a:t>
            </a:r>
            <a:endParaRPr/>
          </a:p>
          <a:p>
            <a:pPr indent="0" lvl="0" marL="0" rtl="0" algn="l">
              <a:spcBef>
                <a:spcPts val="0"/>
              </a:spcBef>
              <a:spcAft>
                <a:spcPts val="0"/>
              </a:spcAft>
              <a:buClr>
                <a:schemeClr val="dk1"/>
              </a:buClr>
              <a:buSzPts val="1100"/>
              <a:buFont typeface="Arial"/>
              <a:buNone/>
            </a:pPr>
            <a:r>
              <a:rPr lang="en-GB"/>
              <a:t>        int n = sc.nextInt();</a:t>
            </a:r>
            <a:endParaRPr/>
          </a:p>
          <a:p>
            <a:pPr indent="0" lvl="0" marL="0" rtl="0" algn="l">
              <a:spcBef>
                <a:spcPts val="0"/>
              </a:spcBef>
              <a:spcAft>
                <a:spcPts val="0"/>
              </a:spcAft>
              <a:buClr>
                <a:schemeClr val="dk1"/>
              </a:buClr>
              <a:buSzPts val="1100"/>
              <a:buFont typeface="Arial"/>
              <a:buNone/>
            </a:pPr>
            <a:r>
              <a:rPr lang="en-GB"/>
              <a:t>        System.out.println("The factorial of " + n + " is " + factorial(n));</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private static int factorial (int n) {</a:t>
            </a:r>
            <a:endParaRPr/>
          </a:p>
          <a:p>
            <a:pPr indent="0" lvl="0" marL="0" rtl="0" algn="l">
              <a:spcBef>
                <a:spcPts val="0"/>
              </a:spcBef>
              <a:spcAft>
                <a:spcPts val="0"/>
              </a:spcAft>
              <a:buClr>
                <a:schemeClr val="dk1"/>
              </a:buClr>
              <a:buSzPts val="1100"/>
              <a:buFont typeface="Arial"/>
              <a:buNone/>
            </a:pPr>
            <a:r>
              <a:rPr lang="en-GB"/>
              <a:t>        //base case</a:t>
            </a:r>
            <a:endParaRPr/>
          </a:p>
          <a:p>
            <a:pPr indent="0" lvl="0" marL="0" rtl="0" algn="l">
              <a:spcBef>
                <a:spcPts val="0"/>
              </a:spcBef>
              <a:spcAft>
                <a:spcPts val="0"/>
              </a:spcAft>
              <a:buClr>
                <a:schemeClr val="dk1"/>
              </a:buClr>
              <a:buSzPts val="1100"/>
              <a:buFont typeface="Arial"/>
              <a:buNone/>
            </a:pPr>
            <a:r>
              <a:rPr lang="en-GB"/>
              <a:t>        if(n == 0) {</a:t>
            </a:r>
            <a:endParaRPr/>
          </a:p>
          <a:p>
            <a:pPr indent="0" lvl="0" marL="0" rtl="0" algn="l">
              <a:spcBef>
                <a:spcPts val="0"/>
              </a:spcBef>
              <a:spcAft>
                <a:spcPts val="0"/>
              </a:spcAft>
              <a:buClr>
                <a:schemeClr val="dk1"/>
              </a:buClr>
              <a:buSzPts val="1100"/>
              <a:buFont typeface="Arial"/>
              <a:buNone/>
            </a:pPr>
            <a:r>
              <a:rPr lang="en-GB"/>
              <a:t>            return 1;</a:t>
            </a:r>
            <a:endParaRPr/>
          </a:p>
          <a:p>
            <a:pPr indent="0" lvl="0" marL="0" rtl="0" algn="l">
              <a:spcBef>
                <a:spcPts val="0"/>
              </a:spcBef>
              <a:spcAft>
                <a:spcPts val="0"/>
              </a:spcAft>
              <a:buClr>
                <a:schemeClr val="dk1"/>
              </a:buClr>
              <a:buSzPts val="1100"/>
              <a:buFont typeface="Arial"/>
              <a:buNone/>
            </a:pPr>
            <a:r>
              <a:rPr lang="en-GB"/>
              <a:t>        } else {</a:t>
            </a:r>
            <a:endParaRPr/>
          </a:p>
          <a:p>
            <a:pPr indent="0" lvl="0" marL="0" rtl="0" algn="l">
              <a:spcBef>
                <a:spcPts val="0"/>
              </a:spcBef>
              <a:spcAft>
                <a:spcPts val="0"/>
              </a:spcAft>
              <a:buClr>
                <a:schemeClr val="dk1"/>
              </a:buClr>
              <a:buSzPts val="1100"/>
              <a:buFont typeface="Arial"/>
              <a:buNone/>
            </a:pPr>
            <a:r>
              <a:rPr lang="en-GB"/>
              <a:t>            return n * factorial(n-1);</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bc8003be96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bc8003be96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bc8003be9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bc8003be9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bc8003be96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bc8003be96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ba6aa29c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ba6aa29c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c0698827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c069882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a6aa29c05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a6aa29c05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c069882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c069882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c8003be9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c8003be9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c0698827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c0698827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c0698827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c0698827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5.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20.png"/><Relationship Id="rId8"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6" name="Google Shape;86;p13"/>
          <p:cNvSpPr txBox="1"/>
          <p:nvPr/>
        </p:nvSpPr>
        <p:spPr>
          <a:xfrm>
            <a:off x="598100" y="2015875"/>
            <a:ext cx="7930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300">
                <a:latin typeface="Roboto"/>
                <a:ea typeface="Roboto"/>
                <a:cs typeface="Roboto"/>
                <a:sym typeface="Roboto"/>
              </a:rPr>
              <a:t>Data Structures and Algorithms</a:t>
            </a:r>
            <a:endParaRPr b="1" sz="4300">
              <a:latin typeface="Roboto"/>
              <a:ea typeface="Roboto"/>
              <a:cs typeface="Roboto"/>
              <a:sym typeface="Roboto"/>
            </a:endParaRPr>
          </a:p>
          <a:p>
            <a:pPr indent="0" lvl="0" marL="0" rtl="0" algn="ctr">
              <a:spcBef>
                <a:spcPts val="0"/>
              </a:spcBef>
              <a:spcAft>
                <a:spcPts val="0"/>
              </a:spcAft>
              <a:buNone/>
            </a:pPr>
            <a:r>
              <a:t/>
            </a:r>
            <a:endParaRPr b="1" sz="3500">
              <a:solidFill>
                <a:srgbClr val="666666"/>
              </a:solidFill>
              <a:latin typeface="Roboto"/>
              <a:ea typeface="Roboto"/>
              <a:cs typeface="Roboto"/>
              <a:sym typeface="Roboto"/>
            </a:endParaRPr>
          </a:p>
        </p:txBody>
      </p:sp>
      <p:sp>
        <p:nvSpPr>
          <p:cNvPr id="87" name="Google Shape;87;p13"/>
          <p:cNvSpPr txBox="1"/>
          <p:nvPr/>
        </p:nvSpPr>
        <p:spPr>
          <a:xfrm>
            <a:off x="1788750" y="2700500"/>
            <a:ext cx="55665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500">
                <a:solidFill>
                  <a:srgbClr val="666666"/>
                </a:solidFill>
                <a:latin typeface="Roboto"/>
                <a:ea typeface="Roboto"/>
                <a:cs typeface="Roboto"/>
                <a:sym typeface="Roboto"/>
              </a:rPr>
              <a:t>Module 1</a:t>
            </a:r>
            <a:endParaRPr b="1" sz="3500">
              <a:solidFill>
                <a:srgbClr val="666666"/>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 Complexity</a:t>
            </a:r>
            <a:endParaRPr/>
          </a:p>
        </p:txBody>
      </p:sp>
      <p:sp>
        <p:nvSpPr>
          <p:cNvPr id="163" name="Google Shape;163;p22"/>
          <p:cNvSpPr txBox="1"/>
          <p:nvPr>
            <p:ph idx="1" type="body"/>
          </p:nvPr>
        </p:nvSpPr>
        <p:spPr>
          <a:xfrm>
            <a:off x="311700" y="1229875"/>
            <a:ext cx="3999900" cy="178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The time complexity of an algorithm quantifies the amount of time taken by an algorithm to run as a function of the length of the input.</a:t>
            </a:r>
            <a:endParaRPr sz="1600"/>
          </a:p>
        </p:txBody>
      </p:sp>
      <p:sp>
        <p:nvSpPr>
          <p:cNvPr id="164" name="Google Shape;164;p22"/>
          <p:cNvSpPr txBox="1"/>
          <p:nvPr>
            <p:ph idx="4294967295" type="body"/>
          </p:nvPr>
        </p:nvSpPr>
        <p:spPr>
          <a:xfrm>
            <a:off x="4832400" y="1229975"/>
            <a:ext cx="3999900" cy="134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600"/>
              <a:t>The space complexity of an algorithm quantifies the amount of space taken by an algorithm to run as a function of the length of the input.</a:t>
            </a:r>
            <a:endParaRPr sz="1600"/>
          </a:p>
        </p:txBody>
      </p:sp>
      <p:sp>
        <p:nvSpPr>
          <p:cNvPr id="165" name="Google Shape;165;p22"/>
          <p:cNvSpPr txBox="1"/>
          <p:nvPr>
            <p:ph type="title"/>
          </p:nvPr>
        </p:nvSpPr>
        <p:spPr>
          <a:xfrm>
            <a:off x="4832400" y="410000"/>
            <a:ext cx="39999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Space Complexity</a:t>
            </a:r>
            <a:endParaRPr/>
          </a:p>
        </p:txBody>
      </p:sp>
      <p:sp>
        <p:nvSpPr>
          <p:cNvPr id="166" name="Google Shape;166;p22"/>
          <p:cNvSpPr txBox="1"/>
          <p:nvPr/>
        </p:nvSpPr>
        <p:spPr>
          <a:xfrm>
            <a:off x="449550" y="3120475"/>
            <a:ext cx="7616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The factor of time is usually more important than that of space. Most consumers expect a website to load in no more than two seconds.</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 Complexity</a:t>
            </a:r>
            <a:endParaRPr/>
          </a:p>
        </p:txBody>
      </p:sp>
      <p:sp>
        <p:nvSpPr>
          <p:cNvPr id="172" name="Google Shape;172;p23"/>
          <p:cNvSpPr txBox="1"/>
          <p:nvPr>
            <p:ph idx="1" type="body"/>
          </p:nvPr>
        </p:nvSpPr>
        <p:spPr>
          <a:xfrm>
            <a:off x="311700" y="12298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Problem: “if a number N is prime or not”</a:t>
            </a:r>
            <a:endParaRPr/>
          </a:p>
        </p:txBody>
      </p:sp>
      <p:sp>
        <p:nvSpPr>
          <p:cNvPr id="173" name="Google Shape;173;p23"/>
          <p:cNvSpPr txBox="1"/>
          <p:nvPr/>
        </p:nvSpPr>
        <p:spPr>
          <a:xfrm>
            <a:off x="409900" y="1864350"/>
            <a:ext cx="3953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Roboto"/>
                <a:ea typeface="Roboto"/>
                <a:cs typeface="Roboto"/>
                <a:sym typeface="Roboto"/>
              </a:rPr>
              <a:t>Method 1</a:t>
            </a:r>
            <a:endParaRPr b="1"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i=2</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w</a:t>
            </a:r>
            <a:r>
              <a:rPr lang="en-GB" sz="1600">
                <a:latin typeface="Roboto"/>
                <a:ea typeface="Roboto"/>
                <a:cs typeface="Roboto"/>
                <a:sym typeface="Roboto"/>
              </a:rPr>
              <a:t>hile i&lt;N</a:t>
            </a:r>
            <a:endParaRPr sz="1600">
              <a:latin typeface="Roboto"/>
              <a:ea typeface="Roboto"/>
              <a:cs typeface="Roboto"/>
              <a:sym typeface="Roboto"/>
            </a:endParaRPr>
          </a:p>
          <a:p>
            <a:pPr indent="457200" lvl="0" marL="0" rtl="0" algn="l">
              <a:spcBef>
                <a:spcPts val="0"/>
              </a:spcBef>
              <a:spcAft>
                <a:spcPts val="0"/>
              </a:spcAft>
              <a:buNone/>
            </a:pPr>
            <a:r>
              <a:rPr lang="en-GB" sz="1600">
                <a:latin typeface="Roboto"/>
                <a:ea typeface="Roboto"/>
                <a:cs typeface="Roboto"/>
                <a:sym typeface="Roboto"/>
              </a:rPr>
              <a:t>If n is divisible by i, N is not prime.</a:t>
            </a:r>
            <a:endParaRPr sz="1600">
              <a:latin typeface="Roboto"/>
              <a:ea typeface="Roboto"/>
              <a:cs typeface="Roboto"/>
              <a:sym typeface="Roboto"/>
            </a:endParaRPr>
          </a:p>
          <a:p>
            <a:pPr indent="457200" lvl="0" marL="0" rtl="0" algn="l">
              <a:spcBef>
                <a:spcPts val="0"/>
              </a:spcBef>
              <a:spcAft>
                <a:spcPts val="0"/>
              </a:spcAft>
              <a:buNone/>
            </a:pPr>
            <a:r>
              <a:rPr lang="en-GB" sz="1600">
                <a:latin typeface="Roboto"/>
                <a:ea typeface="Roboto"/>
                <a:cs typeface="Roboto"/>
                <a:sym typeface="Roboto"/>
              </a:rPr>
              <a:t>Break</a:t>
            </a:r>
            <a:endParaRPr sz="1600">
              <a:latin typeface="Roboto"/>
              <a:ea typeface="Roboto"/>
              <a:cs typeface="Roboto"/>
              <a:sym typeface="Roboto"/>
            </a:endParaRPr>
          </a:p>
          <a:p>
            <a:pPr indent="457200" lvl="0" marL="0" rtl="0" algn="l">
              <a:spcBef>
                <a:spcPts val="0"/>
              </a:spcBef>
              <a:spcAft>
                <a:spcPts val="0"/>
              </a:spcAft>
              <a:buNone/>
            </a:pPr>
            <a:r>
              <a:rPr lang="en-GB" sz="1600">
                <a:latin typeface="Roboto"/>
                <a:ea typeface="Roboto"/>
                <a:cs typeface="Roboto"/>
                <a:sym typeface="Roboto"/>
              </a:rPr>
              <a:t>add 1 to i</a:t>
            </a:r>
            <a:endParaRPr sz="1600">
              <a:latin typeface="Roboto"/>
              <a:ea typeface="Roboto"/>
              <a:cs typeface="Roboto"/>
              <a:sym typeface="Roboto"/>
            </a:endParaRPr>
          </a:p>
          <a:p>
            <a:pPr indent="45720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solidFill>
                  <a:srgbClr val="202124"/>
                </a:solidFill>
                <a:highlight>
                  <a:srgbClr val="B6D7A8"/>
                </a:highlight>
                <a:latin typeface="Roboto"/>
                <a:ea typeface="Roboto"/>
                <a:cs typeface="Roboto"/>
                <a:sym typeface="Roboto"/>
              </a:rPr>
              <a:t>∝ N</a:t>
            </a:r>
            <a:endParaRPr sz="1600">
              <a:highlight>
                <a:srgbClr val="B6D7A8"/>
              </a:highlight>
              <a:latin typeface="Roboto"/>
              <a:ea typeface="Roboto"/>
              <a:cs typeface="Roboto"/>
              <a:sym typeface="Roboto"/>
            </a:endParaRPr>
          </a:p>
        </p:txBody>
      </p:sp>
      <p:sp>
        <p:nvSpPr>
          <p:cNvPr id="174" name="Google Shape;174;p23"/>
          <p:cNvSpPr txBox="1"/>
          <p:nvPr/>
        </p:nvSpPr>
        <p:spPr>
          <a:xfrm>
            <a:off x="4878900" y="1864350"/>
            <a:ext cx="3953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Roboto"/>
                <a:ea typeface="Roboto"/>
                <a:cs typeface="Roboto"/>
                <a:sym typeface="Roboto"/>
              </a:rPr>
              <a:t>Method 2</a:t>
            </a:r>
            <a:endParaRPr b="1"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i=2</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while i&lt;√N</a:t>
            </a:r>
            <a:endParaRPr sz="1600">
              <a:latin typeface="Roboto"/>
              <a:ea typeface="Roboto"/>
              <a:cs typeface="Roboto"/>
              <a:sym typeface="Roboto"/>
            </a:endParaRPr>
          </a:p>
          <a:p>
            <a:pPr indent="457200" lvl="0" marL="0" rtl="0" algn="l">
              <a:spcBef>
                <a:spcPts val="0"/>
              </a:spcBef>
              <a:spcAft>
                <a:spcPts val="0"/>
              </a:spcAft>
              <a:buNone/>
            </a:pPr>
            <a:r>
              <a:rPr lang="en-GB" sz="1600">
                <a:latin typeface="Roboto"/>
                <a:ea typeface="Roboto"/>
                <a:cs typeface="Roboto"/>
                <a:sym typeface="Roboto"/>
              </a:rPr>
              <a:t>If n is divisible by i, N is not prime.</a:t>
            </a:r>
            <a:endParaRPr sz="1600">
              <a:latin typeface="Roboto"/>
              <a:ea typeface="Roboto"/>
              <a:cs typeface="Roboto"/>
              <a:sym typeface="Roboto"/>
            </a:endParaRPr>
          </a:p>
          <a:p>
            <a:pPr indent="457200" lvl="0" marL="0" rtl="0" algn="l">
              <a:spcBef>
                <a:spcPts val="0"/>
              </a:spcBef>
              <a:spcAft>
                <a:spcPts val="0"/>
              </a:spcAft>
              <a:buNone/>
            </a:pPr>
            <a:r>
              <a:rPr lang="en-GB" sz="1600">
                <a:latin typeface="Roboto"/>
                <a:ea typeface="Roboto"/>
                <a:cs typeface="Roboto"/>
                <a:sym typeface="Roboto"/>
              </a:rPr>
              <a:t>Break</a:t>
            </a:r>
            <a:endParaRPr sz="1600">
              <a:latin typeface="Roboto"/>
              <a:ea typeface="Roboto"/>
              <a:cs typeface="Roboto"/>
              <a:sym typeface="Roboto"/>
            </a:endParaRPr>
          </a:p>
          <a:p>
            <a:pPr indent="457200" lvl="0" marL="0" rtl="0" algn="l">
              <a:spcBef>
                <a:spcPts val="0"/>
              </a:spcBef>
              <a:spcAft>
                <a:spcPts val="0"/>
              </a:spcAft>
              <a:buNone/>
            </a:pPr>
            <a:r>
              <a:rPr lang="en-GB" sz="1600">
                <a:latin typeface="Roboto"/>
                <a:ea typeface="Roboto"/>
                <a:cs typeface="Roboto"/>
                <a:sym typeface="Roboto"/>
              </a:rPr>
              <a:t>add 1 to i</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solidFill>
                  <a:srgbClr val="202124"/>
                </a:solidFill>
                <a:highlight>
                  <a:srgbClr val="B6D7A8"/>
                </a:highlight>
                <a:latin typeface="Roboto"/>
                <a:ea typeface="Roboto"/>
                <a:cs typeface="Roboto"/>
                <a:sym typeface="Roboto"/>
              </a:rPr>
              <a:t>∝ </a:t>
            </a:r>
            <a:r>
              <a:rPr lang="en-GB" sz="1600">
                <a:highlight>
                  <a:srgbClr val="B6D7A8"/>
                </a:highlight>
                <a:latin typeface="Roboto"/>
                <a:ea typeface="Roboto"/>
                <a:cs typeface="Roboto"/>
                <a:sym typeface="Roboto"/>
              </a:rPr>
              <a:t>√</a:t>
            </a:r>
            <a:r>
              <a:rPr lang="en-GB" sz="1600">
                <a:solidFill>
                  <a:srgbClr val="202124"/>
                </a:solidFill>
                <a:highlight>
                  <a:srgbClr val="B6D7A8"/>
                </a:highlight>
                <a:latin typeface="Roboto"/>
                <a:ea typeface="Roboto"/>
                <a:cs typeface="Roboto"/>
                <a:sym typeface="Roboto"/>
              </a:rPr>
              <a:t>N</a:t>
            </a:r>
            <a:endParaRPr sz="1600">
              <a:highlight>
                <a:srgbClr val="B6D7A8"/>
              </a:highlight>
              <a:latin typeface="Roboto"/>
              <a:ea typeface="Roboto"/>
              <a:cs typeface="Roboto"/>
              <a:sym typeface="Roboto"/>
            </a:endParaRPr>
          </a:p>
        </p:txBody>
      </p:sp>
      <p:sp>
        <p:nvSpPr>
          <p:cNvPr id="175" name="Google Shape;175;p23"/>
          <p:cNvSpPr/>
          <p:nvPr/>
        </p:nvSpPr>
        <p:spPr>
          <a:xfrm>
            <a:off x="311700" y="2274250"/>
            <a:ext cx="3840000" cy="14676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4801025" y="2274250"/>
            <a:ext cx="3840000" cy="14676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457200" y="948926"/>
            <a:ext cx="8229600" cy="3394500"/>
          </a:xfrm>
          <a:prstGeom prst="rect">
            <a:avLst/>
          </a:prstGeom>
          <a:blipFill rotWithShape="1">
            <a:blip r:embed="rId3">
              <a:alphaModFix/>
            </a:blip>
            <a:stretch>
              <a:fillRect b="0" l="-809" r="0" t="-3049"/>
            </a:stretch>
          </a:blip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GB" sz="3200">
                <a:solidFill>
                  <a:srgbClr val="000000"/>
                </a:solidFill>
                <a:latin typeface="Calibri"/>
                <a:ea typeface="Calibri"/>
                <a:cs typeface="Calibri"/>
                <a:sym typeface="Calibri"/>
              </a:rPr>
              <a:t> </a:t>
            </a:r>
            <a:endParaRPr sz="32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Space Complexity</a:t>
            </a:r>
            <a:endParaRPr/>
          </a:p>
        </p:txBody>
      </p:sp>
      <p:sp>
        <p:nvSpPr>
          <p:cNvPr id="187" name="Google Shape;18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Space Complexity = Auxiliary Space + Space used for input values</a:t>
            </a:r>
            <a:endParaRPr/>
          </a:p>
          <a:p>
            <a:pPr indent="0" lvl="0" marL="0" rtl="0" algn="l">
              <a:spcBef>
                <a:spcPts val="1200"/>
              </a:spcBef>
              <a:spcAft>
                <a:spcPts val="0"/>
              </a:spcAft>
              <a:buNone/>
            </a:pPr>
            <a:r>
              <a:rPr lang="en-GB"/>
              <a:t>Auxiliary space is nothing but the space required by an algorithm/problem during the execution of that algorithm/problem.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Consider problem statement to find factorial of a number</a:t>
            </a:r>
            <a:endParaRPr/>
          </a:p>
          <a:p>
            <a:pPr indent="0" lvl="0" marL="0" rtl="0" algn="l">
              <a:spcBef>
                <a:spcPts val="1200"/>
              </a:spcBef>
              <a:spcAft>
                <a:spcPts val="1200"/>
              </a:spcAft>
              <a:buNone/>
            </a:pPr>
            <a:r>
              <a:rPr lang="en-GB"/>
              <a:t>Eg 4! = 4*3*2*1 = 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idx="1" type="body"/>
          </p:nvPr>
        </p:nvSpPr>
        <p:spPr>
          <a:xfrm>
            <a:off x="570300" y="304300"/>
            <a:ext cx="4131000" cy="42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Method 1</a:t>
            </a:r>
            <a:endParaRPr b="1" sz="1600"/>
          </a:p>
          <a:p>
            <a:pPr indent="0" lvl="0" marL="0" rtl="0" algn="l">
              <a:spcBef>
                <a:spcPts val="1200"/>
              </a:spcBef>
              <a:spcAft>
                <a:spcPts val="0"/>
              </a:spcAft>
              <a:buNone/>
            </a:pPr>
            <a:r>
              <a:t/>
            </a:r>
            <a:endParaRPr b="1" sz="1600"/>
          </a:p>
          <a:p>
            <a:pPr indent="0" lvl="0" marL="0" rtl="0" algn="l">
              <a:lnSpc>
                <a:spcPct val="115000"/>
              </a:lnSpc>
              <a:spcBef>
                <a:spcPts val="1200"/>
              </a:spcBef>
              <a:spcAft>
                <a:spcPts val="0"/>
              </a:spcAft>
              <a:buNone/>
            </a:pPr>
            <a:r>
              <a:rPr lang="en-GB" sz="1600"/>
              <a:t>factorial(N) </a:t>
            </a:r>
            <a:endParaRPr sz="1600"/>
          </a:p>
          <a:p>
            <a:pPr indent="0" lvl="0" marL="0" rtl="0" algn="l">
              <a:lnSpc>
                <a:spcPct val="115000"/>
              </a:lnSpc>
              <a:spcBef>
                <a:spcPts val="0"/>
              </a:spcBef>
              <a:spcAft>
                <a:spcPts val="0"/>
              </a:spcAft>
              <a:buNone/>
            </a:pPr>
            <a:r>
              <a:rPr lang="en-GB" sz="1600"/>
              <a:t>{</a:t>
            </a:r>
            <a:endParaRPr sz="1600"/>
          </a:p>
          <a:p>
            <a:pPr indent="0" lvl="0" marL="0" rtl="0" algn="l">
              <a:lnSpc>
                <a:spcPct val="115000"/>
              </a:lnSpc>
              <a:spcBef>
                <a:spcPts val="0"/>
              </a:spcBef>
              <a:spcAft>
                <a:spcPts val="0"/>
              </a:spcAft>
              <a:buNone/>
            </a:pPr>
            <a:r>
              <a:rPr lang="en-GB" sz="1600"/>
              <a:t>    int fact=1;</a:t>
            </a:r>
            <a:endParaRPr sz="1600"/>
          </a:p>
          <a:p>
            <a:pPr indent="0" lvl="0" marL="0" rtl="0" algn="l">
              <a:lnSpc>
                <a:spcPct val="115000"/>
              </a:lnSpc>
              <a:spcBef>
                <a:spcPts val="0"/>
              </a:spcBef>
              <a:spcAft>
                <a:spcPts val="0"/>
              </a:spcAft>
              <a:buNone/>
            </a:pPr>
            <a:r>
              <a:rPr lang="en-GB" sz="1600"/>
              <a:t>    for (int i=1; i&lt;=N; i++)</a:t>
            </a:r>
            <a:endParaRPr sz="1600"/>
          </a:p>
          <a:p>
            <a:pPr indent="0" lvl="0" marL="0" rtl="0" algn="l">
              <a:lnSpc>
                <a:spcPct val="115000"/>
              </a:lnSpc>
              <a:spcBef>
                <a:spcPts val="0"/>
              </a:spcBef>
              <a:spcAft>
                <a:spcPts val="0"/>
              </a:spcAft>
              <a:buNone/>
            </a:pPr>
            <a:r>
              <a:rPr lang="en-GB" sz="1600"/>
              <a:t>       fact*=i;</a:t>
            </a:r>
            <a:endParaRPr sz="1600"/>
          </a:p>
          <a:p>
            <a:pPr indent="0" lvl="0" marL="0" rtl="0" algn="l">
              <a:lnSpc>
                <a:spcPct val="115000"/>
              </a:lnSpc>
              <a:spcBef>
                <a:spcPts val="0"/>
              </a:spcBef>
              <a:spcAft>
                <a:spcPts val="0"/>
              </a:spcAft>
              <a:buNone/>
            </a:pPr>
            <a:r>
              <a:rPr lang="en-GB" sz="1600"/>
              <a:t>    return fact;</a:t>
            </a:r>
            <a:endParaRPr sz="1600"/>
          </a:p>
          <a:p>
            <a:pPr indent="0" lvl="0" marL="0" rtl="0" algn="l">
              <a:lnSpc>
                <a:spcPct val="115000"/>
              </a:lnSpc>
              <a:spcBef>
                <a:spcPts val="0"/>
              </a:spcBef>
              <a:spcAft>
                <a:spcPts val="0"/>
              </a:spcAft>
              <a:buNone/>
            </a:pPr>
            <a:r>
              <a:rPr lang="en-GB" sz="1600"/>
              <a:t>}</a:t>
            </a:r>
            <a:endParaRPr sz="1600"/>
          </a:p>
        </p:txBody>
      </p:sp>
      <p:sp>
        <p:nvSpPr>
          <p:cNvPr id="193" name="Google Shape;193;p26"/>
          <p:cNvSpPr txBox="1"/>
          <p:nvPr>
            <p:ph idx="1" type="body"/>
          </p:nvPr>
        </p:nvSpPr>
        <p:spPr>
          <a:xfrm>
            <a:off x="4463300" y="608225"/>
            <a:ext cx="4131000" cy="35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f</a:t>
            </a:r>
            <a:r>
              <a:rPr lang="en-GB" sz="1500"/>
              <a:t>act variable = 4 bytes</a:t>
            </a:r>
            <a:endParaRPr sz="1500"/>
          </a:p>
          <a:p>
            <a:pPr indent="0" lvl="0" marL="0" rtl="0" algn="l">
              <a:spcBef>
                <a:spcPts val="1200"/>
              </a:spcBef>
              <a:spcAft>
                <a:spcPts val="0"/>
              </a:spcAft>
              <a:buNone/>
            </a:pPr>
            <a:r>
              <a:rPr lang="en-GB" sz="1500"/>
              <a:t>N variable = 4 bytes</a:t>
            </a:r>
            <a:endParaRPr sz="1500"/>
          </a:p>
          <a:p>
            <a:pPr indent="0" lvl="0" marL="0" rtl="0" algn="l">
              <a:spcBef>
                <a:spcPts val="1200"/>
              </a:spcBef>
              <a:spcAft>
                <a:spcPts val="0"/>
              </a:spcAft>
              <a:buNone/>
            </a:pPr>
            <a:r>
              <a:rPr lang="en-GB" sz="1500"/>
              <a:t>i variable = 4 bytes</a:t>
            </a:r>
            <a:endParaRPr sz="1500"/>
          </a:p>
          <a:p>
            <a:pPr indent="0" lvl="0" marL="0" rtl="0" algn="l">
              <a:spcBef>
                <a:spcPts val="1200"/>
              </a:spcBef>
              <a:spcAft>
                <a:spcPts val="0"/>
              </a:spcAft>
              <a:buNone/>
            </a:pPr>
            <a:r>
              <a:rPr lang="en-GB" sz="1500"/>
              <a:t>Function call, initialization for loop, return function = auxiliary space = 4 bytes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GB" sz="1500"/>
              <a:t>Total space complexity = 16 bytes (constant)</a:t>
            </a:r>
            <a:endParaRPr sz="1500"/>
          </a:p>
          <a:p>
            <a:pPr indent="457200" lvl="0" marL="1371600" rtl="0" algn="l">
              <a:spcBef>
                <a:spcPts val="1200"/>
              </a:spcBef>
              <a:spcAft>
                <a:spcPts val="1200"/>
              </a:spcAft>
              <a:buNone/>
            </a:pPr>
            <a:r>
              <a:rPr lang="en-GB" sz="1500"/>
              <a:t>    = O(1)</a:t>
            </a:r>
            <a:endParaRPr sz="1500"/>
          </a:p>
        </p:txBody>
      </p:sp>
      <p:sp>
        <p:nvSpPr>
          <p:cNvPr id="194" name="Google Shape;194;p26"/>
          <p:cNvSpPr/>
          <p:nvPr/>
        </p:nvSpPr>
        <p:spPr>
          <a:xfrm>
            <a:off x="357000" y="938800"/>
            <a:ext cx="2644500" cy="2538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idx="1" type="body"/>
          </p:nvPr>
        </p:nvSpPr>
        <p:spPr>
          <a:xfrm>
            <a:off x="846225" y="436525"/>
            <a:ext cx="79860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GB" sz="1600"/>
              <a:t>Method 2</a:t>
            </a:r>
            <a:endParaRPr b="1" sz="1600"/>
          </a:p>
          <a:p>
            <a:pPr indent="0" lvl="0" marL="0" rtl="0" algn="l">
              <a:lnSpc>
                <a:spcPct val="95000"/>
              </a:lnSpc>
              <a:spcBef>
                <a:spcPts val="1200"/>
              </a:spcBef>
              <a:spcAft>
                <a:spcPts val="0"/>
              </a:spcAft>
              <a:buClr>
                <a:srgbClr val="000000"/>
              </a:buClr>
              <a:buSzPts val="935"/>
              <a:buFont typeface="Arial"/>
              <a:buNone/>
            </a:pPr>
            <a:r>
              <a:t/>
            </a:r>
            <a:endParaRPr b="1" sz="1600"/>
          </a:p>
          <a:p>
            <a:pPr indent="0" lvl="0" marL="0" rtl="0" algn="l">
              <a:lnSpc>
                <a:spcPct val="115000"/>
              </a:lnSpc>
              <a:spcBef>
                <a:spcPts val="1200"/>
              </a:spcBef>
              <a:spcAft>
                <a:spcPts val="0"/>
              </a:spcAft>
              <a:buNone/>
            </a:pPr>
            <a:r>
              <a:rPr lang="en-GB" sz="1600"/>
              <a:t>factorial(N)</a:t>
            </a:r>
            <a:endParaRPr sz="1600"/>
          </a:p>
          <a:p>
            <a:pPr indent="0" lvl="0" marL="0" rtl="0" algn="l">
              <a:lnSpc>
                <a:spcPct val="115000"/>
              </a:lnSpc>
              <a:spcBef>
                <a:spcPts val="0"/>
              </a:spcBef>
              <a:spcAft>
                <a:spcPts val="0"/>
              </a:spcAft>
              <a:buClr>
                <a:srgbClr val="000000"/>
              </a:buClr>
              <a:buSzPts val="935"/>
              <a:buFont typeface="Arial"/>
              <a:buNone/>
            </a:pPr>
            <a:r>
              <a:rPr lang="en-GB" sz="1600"/>
              <a:t>{</a:t>
            </a:r>
            <a:endParaRPr sz="1600"/>
          </a:p>
          <a:p>
            <a:pPr indent="0" lvl="0" marL="0" rtl="0" algn="l">
              <a:lnSpc>
                <a:spcPct val="115000"/>
              </a:lnSpc>
              <a:spcBef>
                <a:spcPts val="0"/>
              </a:spcBef>
              <a:spcAft>
                <a:spcPts val="0"/>
              </a:spcAft>
              <a:buClr>
                <a:srgbClr val="000000"/>
              </a:buClr>
              <a:buSzPts val="935"/>
              <a:buFont typeface="Arial"/>
              <a:buNone/>
            </a:pPr>
            <a:r>
              <a:rPr lang="en-GB" sz="1600"/>
              <a:t>    if(N&lt;=1)</a:t>
            </a:r>
            <a:endParaRPr sz="1600"/>
          </a:p>
          <a:p>
            <a:pPr indent="0" lvl="0" marL="0" rtl="0" algn="l">
              <a:lnSpc>
                <a:spcPct val="115000"/>
              </a:lnSpc>
              <a:spcBef>
                <a:spcPts val="0"/>
              </a:spcBef>
              <a:spcAft>
                <a:spcPts val="0"/>
              </a:spcAft>
              <a:buClr>
                <a:srgbClr val="000000"/>
              </a:buClr>
              <a:buSzPts val="935"/>
              <a:buFont typeface="Arial"/>
              <a:buNone/>
            </a:pPr>
            <a:r>
              <a:rPr lang="en-GB" sz="1600"/>
              <a:t>       return 1;</a:t>
            </a:r>
            <a:endParaRPr sz="1600"/>
          </a:p>
          <a:p>
            <a:pPr indent="0" lvl="0" marL="0" rtl="0" algn="l">
              <a:lnSpc>
                <a:spcPct val="115000"/>
              </a:lnSpc>
              <a:spcBef>
                <a:spcPts val="0"/>
              </a:spcBef>
              <a:spcAft>
                <a:spcPts val="0"/>
              </a:spcAft>
              <a:buClr>
                <a:srgbClr val="000000"/>
              </a:buClr>
              <a:buSzPts val="935"/>
              <a:buFont typeface="Arial"/>
              <a:buNone/>
            </a:pPr>
            <a:r>
              <a:rPr lang="en-GB" sz="1600"/>
              <a:t>    else</a:t>
            </a:r>
            <a:endParaRPr sz="1600"/>
          </a:p>
          <a:p>
            <a:pPr indent="0" lvl="0" marL="0" rtl="0" algn="l">
              <a:lnSpc>
                <a:spcPct val="115000"/>
              </a:lnSpc>
              <a:spcBef>
                <a:spcPts val="0"/>
              </a:spcBef>
              <a:spcAft>
                <a:spcPts val="0"/>
              </a:spcAft>
              <a:buClr>
                <a:srgbClr val="000000"/>
              </a:buClr>
              <a:buSzPts val="935"/>
              <a:buFont typeface="Arial"/>
              <a:buNone/>
            </a:pPr>
            <a:r>
              <a:rPr lang="en-GB" sz="1600"/>
              <a:t>       return (N*factorial(N-1));</a:t>
            </a:r>
            <a:endParaRPr sz="1600"/>
          </a:p>
          <a:p>
            <a:pPr indent="0" lvl="0" marL="0" rtl="0" algn="l">
              <a:lnSpc>
                <a:spcPct val="115000"/>
              </a:lnSpc>
              <a:spcBef>
                <a:spcPts val="0"/>
              </a:spcBef>
              <a:spcAft>
                <a:spcPts val="0"/>
              </a:spcAft>
              <a:buClr>
                <a:srgbClr val="000000"/>
              </a:buClr>
              <a:buSzPts val="935"/>
              <a:buFont typeface="Arial"/>
              <a:buNone/>
            </a:pPr>
            <a:r>
              <a:rPr lang="en-GB" sz="1600"/>
              <a:t>}</a:t>
            </a:r>
            <a:endParaRPr sz="1600"/>
          </a:p>
          <a:p>
            <a:pPr indent="0" lvl="0" marL="0" rtl="0" algn="l">
              <a:lnSpc>
                <a:spcPct val="115000"/>
              </a:lnSpc>
              <a:spcBef>
                <a:spcPts val="0"/>
              </a:spcBef>
              <a:spcAft>
                <a:spcPts val="1200"/>
              </a:spcAft>
              <a:buNone/>
            </a:pPr>
            <a:r>
              <a:t/>
            </a:r>
            <a:endParaRPr sz="1600"/>
          </a:p>
        </p:txBody>
      </p:sp>
      <p:sp>
        <p:nvSpPr>
          <p:cNvPr id="200" name="Google Shape;200;p27"/>
          <p:cNvSpPr txBox="1"/>
          <p:nvPr>
            <p:ph idx="4294967295" type="body"/>
          </p:nvPr>
        </p:nvSpPr>
        <p:spPr>
          <a:xfrm>
            <a:off x="4244375" y="634975"/>
            <a:ext cx="4587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N variable = 4 bytes</a:t>
            </a:r>
            <a:endParaRPr sz="1500"/>
          </a:p>
          <a:p>
            <a:pPr indent="0" lvl="0" marL="0" rtl="0" algn="l">
              <a:spcBef>
                <a:spcPts val="1200"/>
              </a:spcBef>
              <a:spcAft>
                <a:spcPts val="0"/>
              </a:spcAft>
              <a:buNone/>
            </a:pPr>
            <a:r>
              <a:rPr lang="en-GB" sz="1500"/>
              <a:t>Function call, if condition, else condition, return function = auxiliary space = and because function is being called N times = 4 * N bytes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GB" sz="1500"/>
              <a:t>Total space complexity = 4 + (4 * N) bytes (linear)</a:t>
            </a:r>
            <a:endParaRPr sz="1500"/>
          </a:p>
          <a:p>
            <a:pPr indent="457200" lvl="0" marL="1371600" rtl="0" algn="l">
              <a:spcBef>
                <a:spcPts val="1200"/>
              </a:spcBef>
              <a:spcAft>
                <a:spcPts val="1200"/>
              </a:spcAft>
              <a:buNone/>
            </a:pPr>
            <a:r>
              <a:rPr lang="en-GB" sz="1500"/>
              <a:t>    = O(N)</a:t>
            </a:r>
            <a:endParaRPr sz="1500"/>
          </a:p>
        </p:txBody>
      </p:sp>
      <p:sp>
        <p:nvSpPr>
          <p:cNvPr id="201" name="Google Shape;201;p27"/>
          <p:cNvSpPr/>
          <p:nvPr/>
        </p:nvSpPr>
        <p:spPr>
          <a:xfrm>
            <a:off x="489225" y="1084225"/>
            <a:ext cx="3226200" cy="23934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Complexity Cases  	   </a:t>
            </a:r>
            <a:r>
              <a:rPr lang="en-GB" sz="2222"/>
              <a:t>eg. {1,2,3,4,5}	search ‘1’</a:t>
            </a:r>
            <a:endParaRPr sz="2222"/>
          </a:p>
        </p:txBody>
      </p:sp>
      <p:sp>
        <p:nvSpPr>
          <p:cNvPr id="207" name="Google Shape;207;p28"/>
          <p:cNvSpPr txBox="1"/>
          <p:nvPr>
            <p:ph idx="1" type="body"/>
          </p:nvPr>
        </p:nvSpPr>
        <p:spPr>
          <a:xfrm>
            <a:off x="311700" y="1229875"/>
            <a:ext cx="2742600" cy="2670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a:t>Best case</a:t>
            </a:r>
            <a:endParaRPr b="1"/>
          </a:p>
          <a:p>
            <a:pPr indent="0" lvl="0" marL="0" rtl="0" algn="l">
              <a:spcBef>
                <a:spcPts val="1200"/>
              </a:spcBef>
              <a:spcAft>
                <a:spcPts val="0"/>
              </a:spcAft>
              <a:buNone/>
            </a:pPr>
            <a:r>
              <a:rPr lang="en-GB"/>
              <a:t>{1,2,3,4,5}</a:t>
            </a:r>
            <a:endParaRPr/>
          </a:p>
          <a:p>
            <a:pPr indent="0" lvl="0" marL="0" rtl="0" algn="l">
              <a:spcBef>
                <a:spcPts val="1200"/>
              </a:spcBef>
              <a:spcAft>
                <a:spcPts val="1200"/>
              </a:spcAft>
              <a:buNone/>
            </a:pPr>
            <a:r>
              <a:rPr lang="en-GB"/>
              <a:t>We require only </a:t>
            </a:r>
            <a:r>
              <a:rPr lang="en-GB">
                <a:highlight>
                  <a:srgbClr val="FFFF00"/>
                </a:highlight>
              </a:rPr>
              <a:t>1</a:t>
            </a:r>
            <a:r>
              <a:rPr lang="en-GB"/>
              <a:t> operation to find ‘1’</a:t>
            </a:r>
            <a:endParaRPr/>
          </a:p>
        </p:txBody>
      </p:sp>
      <p:sp>
        <p:nvSpPr>
          <p:cNvPr id="208" name="Google Shape;208;p28"/>
          <p:cNvSpPr txBox="1"/>
          <p:nvPr>
            <p:ph idx="1" type="body"/>
          </p:nvPr>
        </p:nvSpPr>
        <p:spPr>
          <a:xfrm>
            <a:off x="3200700" y="1229875"/>
            <a:ext cx="2742600" cy="2670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Average case</a:t>
            </a:r>
            <a:endParaRPr b="1"/>
          </a:p>
          <a:p>
            <a:pPr indent="0" lvl="0" marL="0" rtl="0" algn="l">
              <a:spcBef>
                <a:spcPts val="1200"/>
              </a:spcBef>
              <a:spcAft>
                <a:spcPts val="0"/>
              </a:spcAft>
              <a:buNone/>
            </a:pPr>
            <a:r>
              <a:rPr lang="en-GB"/>
              <a:t>{3,1,2,5,4}</a:t>
            </a:r>
            <a:endParaRPr/>
          </a:p>
          <a:p>
            <a:pPr indent="0" lvl="0" marL="0" rtl="0" algn="l">
              <a:spcBef>
                <a:spcPts val="1200"/>
              </a:spcBef>
              <a:spcAft>
                <a:spcPts val="0"/>
              </a:spcAft>
              <a:buNone/>
            </a:pPr>
            <a:r>
              <a:rPr lang="en-GB"/>
              <a:t>{2,4,5,1,3}</a:t>
            </a:r>
            <a:endParaRPr/>
          </a:p>
          <a:p>
            <a:pPr indent="0" lvl="0" marL="0" rtl="0" algn="l">
              <a:spcBef>
                <a:spcPts val="1200"/>
              </a:spcBef>
              <a:spcAft>
                <a:spcPts val="0"/>
              </a:spcAft>
              <a:buNone/>
            </a:pPr>
            <a:r>
              <a:rPr lang="en-GB" u="sng"/>
              <a:t>1+2+3.. </a:t>
            </a:r>
            <a:r>
              <a:rPr lang="en-GB" u="sng"/>
              <a:t>n </a:t>
            </a:r>
            <a:r>
              <a:rPr lang="en-GB"/>
              <a:t>=  </a:t>
            </a:r>
            <a:r>
              <a:rPr lang="en-GB" u="sng"/>
              <a:t>n(n+1)</a:t>
            </a:r>
            <a:r>
              <a:rPr lang="en-GB"/>
              <a:t> = </a:t>
            </a:r>
            <a:r>
              <a:rPr lang="en-GB" u="sng">
                <a:highlight>
                  <a:srgbClr val="FFFF00"/>
                </a:highlight>
              </a:rPr>
              <a:t>n+1</a:t>
            </a:r>
            <a:endParaRPr u="sng">
              <a:highlight>
                <a:srgbClr val="FFFF00"/>
              </a:highlight>
            </a:endParaRPr>
          </a:p>
          <a:p>
            <a:pPr indent="0" lvl="0" marL="0" rtl="0" algn="l">
              <a:spcBef>
                <a:spcPts val="0"/>
              </a:spcBef>
              <a:spcAft>
                <a:spcPts val="0"/>
              </a:spcAft>
              <a:buNone/>
            </a:pPr>
            <a:r>
              <a:rPr lang="en-GB"/>
              <a:t>       </a:t>
            </a:r>
            <a:r>
              <a:rPr lang="en-GB"/>
              <a:t>n</a:t>
            </a:r>
            <a:r>
              <a:rPr lang="en-GB"/>
              <a:t>               2 * n        </a:t>
            </a:r>
            <a:r>
              <a:rPr lang="en-GB">
                <a:highlight>
                  <a:srgbClr val="FFFF00"/>
                </a:highlight>
              </a:rPr>
              <a:t>2</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GB"/>
              <a:t>Linear relation</a:t>
            </a:r>
            <a:endParaRPr/>
          </a:p>
        </p:txBody>
      </p:sp>
      <p:sp>
        <p:nvSpPr>
          <p:cNvPr id="209" name="Google Shape;209;p28"/>
          <p:cNvSpPr txBox="1"/>
          <p:nvPr>
            <p:ph idx="1" type="body"/>
          </p:nvPr>
        </p:nvSpPr>
        <p:spPr>
          <a:xfrm>
            <a:off x="6089700" y="1229875"/>
            <a:ext cx="2742600" cy="2670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a:t>Worst case</a:t>
            </a:r>
            <a:endParaRPr b="1"/>
          </a:p>
          <a:p>
            <a:pPr indent="0" lvl="0" marL="0" rtl="0" algn="l">
              <a:spcBef>
                <a:spcPts val="1200"/>
              </a:spcBef>
              <a:spcAft>
                <a:spcPts val="0"/>
              </a:spcAft>
              <a:buNone/>
            </a:pPr>
            <a:r>
              <a:rPr lang="en-GB"/>
              <a:t>{5,4,3,2,1}</a:t>
            </a:r>
            <a:endParaRPr/>
          </a:p>
          <a:p>
            <a:pPr indent="0" lvl="0" marL="0" rtl="0" algn="l">
              <a:spcBef>
                <a:spcPts val="1200"/>
              </a:spcBef>
              <a:spcAft>
                <a:spcPts val="0"/>
              </a:spcAft>
              <a:buNone/>
            </a:pPr>
            <a:r>
              <a:rPr lang="en-GB"/>
              <a:t>We require </a:t>
            </a:r>
            <a:r>
              <a:rPr lang="en-GB">
                <a:highlight>
                  <a:srgbClr val="FFFF00"/>
                </a:highlight>
              </a:rPr>
              <a:t>n</a:t>
            </a:r>
            <a:r>
              <a:rPr lang="en-GB"/>
              <a:t> steps</a:t>
            </a:r>
            <a:endParaRPr/>
          </a:p>
          <a:p>
            <a:pPr indent="0" lvl="0" marL="0" rtl="0" algn="l">
              <a:spcBef>
                <a:spcPts val="1200"/>
              </a:spcBef>
              <a:spcAft>
                <a:spcPts val="1200"/>
              </a:spcAft>
              <a:buNone/>
            </a:pPr>
            <a:r>
              <a:rPr lang="en-GB"/>
              <a:t>Again a l</a:t>
            </a:r>
            <a:r>
              <a:rPr lang="en-GB"/>
              <a:t>inear relation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311700" y="317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Asymptotic Analysis</a:t>
            </a:r>
            <a:endParaRPr/>
          </a:p>
        </p:txBody>
      </p:sp>
      <p:sp>
        <p:nvSpPr>
          <p:cNvPr id="215" name="Google Shape;215;p29"/>
          <p:cNvSpPr txBox="1"/>
          <p:nvPr>
            <p:ph idx="1" type="body"/>
          </p:nvPr>
        </p:nvSpPr>
        <p:spPr>
          <a:xfrm>
            <a:off x="311700" y="925238"/>
            <a:ext cx="8520600" cy="726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GB" sz="1600"/>
              <a:t>The study of change in performance of the algorithm with the change in the order of the input size is defined as asymptotic analysis.</a:t>
            </a:r>
            <a:endParaRPr sz="1600"/>
          </a:p>
        </p:txBody>
      </p:sp>
      <p:sp>
        <p:nvSpPr>
          <p:cNvPr id="216" name="Google Shape;216;p29"/>
          <p:cNvSpPr txBox="1"/>
          <p:nvPr>
            <p:ph type="title"/>
          </p:nvPr>
        </p:nvSpPr>
        <p:spPr>
          <a:xfrm>
            <a:off x="371550" y="1745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Asymptotic Notations</a:t>
            </a:r>
            <a:endParaRPr/>
          </a:p>
        </p:txBody>
      </p:sp>
      <p:sp>
        <p:nvSpPr>
          <p:cNvPr id="217" name="Google Shape;217;p29"/>
          <p:cNvSpPr txBox="1"/>
          <p:nvPr/>
        </p:nvSpPr>
        <p:spPr>
          <a:xfrm>
            <a:off x="371550" y="2446100"/>
            <a:ext cx="8249400" cy="2130300"/>
          </a:xfrm>
          <a:prstGeom prst="rect">
            <a:avLst/>
          </a:prstGeom>
          <a:noFill/>
          <a:ln>
            <a:noFill/>
          </a:ln>
        </p:spPr>
        <p:txBody>
          <a:bodyPr anchorCtr="0" anchor="ctr" bIns="91425" lIns="91425" spcFirstLastPara="1" rIns="91425" wrap="square" tIns="91425">
            <a:spAutoFit/>
          </a:bodyPr>
          <a:lstStyle/>
          <a:p>
            <a:pPr indent="0" lvl="0" marL="0" marR="0" rtl="0" algn="l">
              <a:lnSpc>
                <a:spcPct val="95000"/>
              </a:lnSpc>
              <a:spcBef>
                <a:spcPts val="0"/>
              </a:spcBef>
              <a:spcAft>
                <a:spcPts val="0"/>
              </a:spcAft>
              <a:buNone/>
            </a:pPr>
            <a:r>
              <a:rPr lang="en-GB" sz="1600">
                <a:solidFill>
                  <a:schemeClr val="dk2"/>
                </a:solidFill>
                <a:latin typeface="Roboto"/>
                <a:ea typeface="Roboto"/>
                <a:cs typeface="Roboto"/>
                <a:sym typeface="Roboto"/>
              </a:rPr>
              <a:t>Asymptotic notations are the </a:t>
            </a:r>
            <a:r>
              <a:rPr lang="en-GB" sz="1600" u="sng">
                <a:solidFill>
                  <a:schemeClr val="dk2"/>
                </a:solidFill>
                <a:latin typeface="Roboto"/>
                <a:ea typeface="Roboto"/>
                <a:cs typeface="Roboto"/>
                <a:sym typeface="Roboto"/>
              </a:rPr>
              <a:t>mathematical notations</a:t>
            </a:r>
            <a:r>
              <a:rPr lang="en-GB" sz="1600">
                <a:solidFill>
                  <a:schemeClr val="dk2"/>
                </a:solidFill>
                <a:latin typeface="Roboto"/>
                <a:ea typeface="Roboto"/>
                <a:cs typeface="Roboto"/>
                <a:sym typeface="Roboto"/>
              </a:rPr>
              <a:t> used to describe the running time of an algorithm when the input tends towards a particular value or a limiting value.</a:t>
            </a:r>
            <a:br>
              <a:rPr lang="en-GB" sz="1600">
                <a:solidFill>
                  <a:schemeClr val="dk2"/>
                </a:solidFill>
                <a:latin typeface="Roboto"/>
                <a:ea typeface="Roboto"/>
                <a:cs typeface="Roboto"/>
                <a:sym typeface="Roboto"/>
              </a:rPr>
            </a:br>
            <a:endParaRPr sz="1600">
              <a:solidFill>
                <a:schemeClr val="dk2"/>
              </a:solidFill>
              <a:latin typeface="Roboto"/>
              <a:ea typeface="Roboto"/>
              <a:cs typeface="Roboto"/>
              <a:sym typeface="Roboto"/>
            </a:endParaRPr>
          </a:p>
          <a:p>
            <a:pPr indent="0" lvl="0" marL="0" marR="0" rtl="0" algn="l">
              <a:lnSpc>
                <a:spcPct val="95000"/>
              </a:lnSpc>
              <a:spcBef>
                <a:spcPts val="1200"/>
              </a:spcBef>
              <a:spcAft>
                <a:spcPts val="0"/>
              </a:spcAft>
              <a:buNone/>
            </a:pPr>
            <a:r>
              <a:rPr lang="en-GB" sz="1600">
                <a:solidFill>
                  <a:schemeClr val="dk2"/>
                </a:solidFill>
                <a:latin typeface="Roboto"/>
                <a:ea typeface="Roboto"/>
                <a:cs typeface="Roboto"/>
                <a:sym typeface="Roboto"/>
              </a:rPr>
              <a:t>There are mainly three asymptotic notations:</a:t>
            </a:r>
            <a:endParaRPr sz="1600">
              <a:solidFill>
                <a:schemeClr val="dk2"/>
              </a:solidFill>
              <a:latin typeface="Roboto"/>
              <a:ea typeface="Roboto"/>
              <a:cs typeface="Roboto"/>
              <a:sym typeface="Roboto"/>
            </a:endParaRPr>
          </a:p>
          <a:p>
            <a:pPr indent="-330200" lvl="0" marL="457200" marR="0" rtl="0" algn="l">
              <a:lnSpc>
                <a:spcPct val="95000"/>
              </a:lnSpc>
              <a:spcBef>
                <a:spcPts val="120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Big-O notation</a:t>
            </a:r>
            <a:endParaRPr sz="1600">
              <a:solidFill>
                <a:schemeClr val="dk2"/>
              </a:solidFill>
              <a:latin typeface="Roboto"/>
              <a:ea typeface="Roboto"/>
              <a:cs typeface="Roboto"/>
              <a:sym typeface="Roboto"/>
            </a:endParaRPr>
          </a:p>
          <a:p>
            <a:pPr indent="-330200" lvl="0" marL="457200" marR="0" rtl="0" algn="l">
              <a:lnSpc>
                <a:spcPct val="9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Omega notation</a:t>
            </a:r>
            <a:endParaRPr sz="1600">
              <a:solidFill>
                <a:schemeClr val="dk2"/>
              </a:solidFill>
              <a:latin typeface="Roboto"/>
              <a:ea typeface="Roboto"/>
              <a:cs typeface="Roboto"/>
              <a:sym typeface="Roboto"/>
            </a:endParaRPr>
          </a:p>
          <a:p>
            <a:pPr indent="-330200" lvl="0" marL="457200" marR="0" rtl="0" algn="l">
              <a:lnSpc>
                <a:spcPct val="9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Theta notation</a:t>
            </a:r>
            <a:endParaRPr sz="1600">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Big-O Notation</a:t>
            </a:r>
            <a:endParaRPr/>
          </a:p>
        </p:txBody>
      </p:sp>
      <p:sp>
        <p:nvSpPr>
          <p:cNvPr id="223" name="Google Shape;223;p30"/>
          <p:cNvSpPr txBox="1"/>
          <p:nvPr>
            <p:ph idx="1" type="body"/>
          </p:nvPr>
        </p:nvSpPr>
        <p:spPr>
          <a:xfrm>
            <a:off x="311700" y="1229875"/>
            <a:ext cx="417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Big-O notation represents the </a:t>
            </a:r>
            <a:r>
              <a:rPr lang="en-GB" u="sng"/>
              <a:t>upper bound</a:t>
            </a:r>
            <a:r>
              <a:rPr lang="en-GB"/>
              <a:t> </a:t>
            </a:r>
            <a:r>
              <a:rPr lang="en-GB"/>
              <a:t>of the running time of an algorithm. Thus, it</a:t>
            </a:r>
            <a:r>
              <a:rPr lang="en-GB"/>
              <a:t> </a:t>
            </a:r>
            <a:r>
              <a:rPr lang="en-GB"/>
              <a:t>gives the worst-case complexity of an</a:t>
            </a:r>
            <a:r>
              <a:rPr lang="en-GB"/>
              <a:t> </a:t>
            </a:r>
            <a:r>
              <a:rPr lang="en-GB"/>
              <a:t>algorithm.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Big-O gives the </a:t>
            </a:r>
            <a:r>
              <a:rPr lang="en-GB" u="sng"/>
              <a:t>upper bound of a function</a:t>
            </a:r>
            <a:endParaRPr u="sng"/>
          </a:p>
          <a:p>
            <a:pPr indent="0" lvl="0" marL="0" rtl="0" algn="l">
              <a:spcBef>
                <a:spcPts val="1200"/>
              </a:spcBef>
              <a:spcAft>
                <a:spcPts val="0"/>
              </a:spcAft>
              <a:buNone/>
            </a:pPr>
            <a:r>
              <a:t/>
            </a:r>
            <a:endParaRPr/>
          </a:p>
          <a:p>
            <a:pPr indent="0" lvl="0" marL="0" rtl="0" algn="l">
              <a:spcBef>
                <a:spcPts val="1200"/>
              </a:spcBef>
              <a:spcAft>
                <a:spcPts val="1200"/>
              </a:spcAft>
              <a:buNone/>
            </a:pPr>
            <a:r>
              <a:rPr lang="en-GB"/>
              <a:t>O(g(n)) = { f(n): there exist positive constants c and n0 such that 0 ≤ f(n) ≤ cg(n) for all n ≥ n0 }</a:t>
            </a:r>
            <a:endParaRPr/>
          </a:p>
        </p:txBody>
      </p:sp>
      <p:pic>
        <p:nvPicPr>
          <p:cNvPr id="224" name="Google Shape;224;p30"/>
          <p:cNvPicPr preferRelativeResize="0"/>
          <p:nvPr/>
        </p:nvPicPr>
        <p:blipFill>
          <a:blip r:embed="rId3">
            <a:alphaModFix/>
          </a:blip>
          <a:stretch>
            <a:fillRect/>
          </a:stretch>
        </p:blipFill>
        <p:spPr>
          <a:xfrm>
            <a:off x="4572000" y="-83500"/>
            <a:ext cx="4028374" cy="4373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Omega Notation (Ω-notation)</a:t>
            </a:r>
            <a:endParaRPr/>
          </a:p>
        </p:txBody>
      </p:sp>
      <p:sp>
        <p:nvSpPr>
          <p:cNvPr id="230" name="Google Shape;230;p31"/>
          <p:cNvSpPr txBox="1"/>
          <p:nvPr>
            <p:ph idx="1" type="body"/>
          </p:nvPr>
        </p:nvSpPr>
        <p:spPr>
          <a:xfrm>
            <a:off x="311700" y="1229875"/>
            <a:ext cx="43425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Omega notation represents the </a:t>
            </a:r>
            <a:r>
              <a:rPr lang="en-GB" u="sng"/>
              <a:t>lower bound</a:t>
            </a:r>
            <a:r>
              <a:rPr lang="en-GB"/>
              <a:t> of the running time of an algorithm. Thus, it provides the best case complexity of an algorithm.</a:t>
            </a:r>
            <a:endParaRPr/>
          </a:p>
          <a:p>
            <a:pPr indent="0" lvl="0" marL="0" rtl="0" algn="l">
              <a:spcBef>
                <a:spcPts val="1200"/>
              </a:spcBef>
              <a:spcAft>
                <a:spcPts val="0"/>
              </a:spcAft>
              <a:buNone/>
            </a:pPr>
            <a:r>
              <a:rPr lang="en-GB"/>
              <a:t>Omega gives the </a:t>
            </a:r>
            <a:r>
              <a:rPr lang="en-GB" u="sng"/>
              <a:t>lower bound of a function</a:t>
            </a:r>
            <a:endParaRPr u="sng"/>
          </a:p>
          <a:p>
            <a:pPr indent="0" lvl="0" marL="0" rtl="0" algn="l">
              <a:spcBef>
                <a:spcPts val="1200"/>
              </a:spcBef>
              <a:spcAft>
                <a:spcPts val="0"/>
              </a:spcAft>
              <a:buNone/>
            </a:pPr>
            <a:r>
              <a:t/>
            </a:r>
            <a:endParaRPr/>
          </a:p>
          <a:p>
            <a:pPr indent="0" lvl="0" marL="0" rtl="0" algn="l">
              <a:spcBef>
                <a:spcPts val="1200"/>
              </a:spcBef>
              <a:spcAft>
                <a:spcPts val="1200"/>
              </a:spcAft>
              <a:buNone/>
            </a:pPr>
            <a:r>
              <a:rPr lang="en-GB"/>
              <a:t>Ω(g(n)) = { f(n): there exist positive constants c and n0 such that 0 ≤ cg(n) ≤ f(n) for all n ≥ n0 }</a:t>
            </a:r>
            <a:endParaRPr/>
          </a:p>
        </p:txBody>
      </p:sp>
      <p:pic>
        <p:nvPicPr>
          <p:cNvPr id="231" name="Google Shape;231;p31"/>
          <p:cNvPicPr preferRelativeResize="0"/>
          <p:nvPr/>
        </p:nvPicPr>
        <p:blipFill>
          <a:blip r:embed="rId3">
            <a:alphaModFix/>
          </a:blip>
          <a:stretch>
            <a:fillRect/>
          </a:stretch>
        </p:blipFill>
        <p:spPr>
          <a:xfrm>
            <a:off x="4826750" y="0"/>
            <a:ext cx="4005551" cy="4125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Topics</a:t>
            </a:r>
            <a:endParaRPr/>
          </a:p>
        </p:txBody>
      </p:sp>
      <p:sp>
        <p:nvSpPr>
          <p:cNvPr id="93" name="Google Shape;93;p14"/>
          <p:cNvSpPr txBox="1"/>
          <p:nvPr>
            <p:ph idx="2" type="body"/>
          </p:nvPr>
        </p:nvSpPr>
        <p:spPr>
          <a:xfrm>
            <a:off x="4731425" y="724200"/>
            <a:ext cx="41673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What is Data Structure?</a:t>
            </a:r>
            <a:endParaRPr/>
          </a:p>
          <a:p>
            <a:pPr indent="-342900" lvl="0" marL="457200" rtl="0" algn="l">
              <a:spcBef>
                <a:spcPts val="0"/>
              </a:spcBef>
              <a:spcAft>
                <a:spcPts val="0"/>
              </a:spcAft>
              <a:buSzPts val="1800"/>
              <a:buChar char="●"/>
            </a:pPr>
            <a:r>
              <a:rPr lang="en-GB"/>
              <a:t>What is an Algorithm?</a:t>
            </a:r>
            <a:endParaRPr/>
          </a:p>
          <a:p>
            <a:pPr indent="-342900" lvl="0" marL="457200" rtl="0" algn="l">
              <a:spcBef>
                <a:spcPts val="0"/>
              </a:spcBef>
              <a:spcAft>
                <a:spcPts val="0"/>
              </a:spcAft>
              <a:buSzPts val="1800"/>
              <a:buChar char="●"/>
            </a:pPr>
            <a:r>
              <a:rPr lang="en-GB"/>
              <a:t>Types of Data Structures</a:t>
            </a:r>
            <a:endParaRPr/>
          </a:p>
          <a:p>
            <a:pPr indent="-342900" lvl="0" marL="457200" rtl="0" algn="l">
              <a:spcBef>
                <a:spcPts val="0"/>
              </a:spcBef>
              <a:spcAft>
                <a:spcPts val="0"/>
              </a:spcAft>
              <a:buSzPts val="1800"/>
              <a:buChar char="●"/>
            </a:pPr>
            <a:r>
              <a:rPr lang="en-GB"/>
              <a:t>Complexity Analysis of Algorithms</a:t>
            </a:r>
            <a:endParaRPr/>
          </a:p>
          <a:p>
            <a:pPr indent="-342900" lvl="0" marL="457200" rtl="0" algn="l">
              <a:spcBef>
                <a:spcPts val="0"/>
              </a:spcBef>
              <a:spcAft>
                <a:spcPts val="0"/>
              </a:spcAft>
              <a:buSzPts val="1800"/>
              <a:buChar char="●"/>
            </a:pPr>
            <a:r>
              <a:rPr lang="en-GB"/>
              <a:t>Space and Time Analysis</a:t>
            </a:r>
            <a:endParaRPr/>
          </a:p>
          <a:p>
            <a:pPr indent="-342900" lvl="0" marL="457200" rtl="0" algn="l">
              <a:spcBef>
                <a:spcPts val="0"/>
              </a:spcBef>
              <a:spcAft>
                <a:spcPts val="0"/>
              </a:spcAft>
              <a:buSzPts val="1800"/>
              <a:buChar char="●"/>
            </a:pPr>
            <a:r>
              <a:rPr lang="en-GB"/>
              <a:t>Asymptotic Analysis</a:t>
            </a:r>
            <a:endParaRPr/>
          </a:p>
          <a:p>
            <a:pPr indent="-342900" lvl="0" marL="457200" rtl="0" algn="l">
              <a:spcBef>
                <a:spcPts val="0"/>
              </a:spcBef>
              <a:spcAft>
                <a:spcPts val="0"/>
              </a:spcAft>
              <a:buSzPts val="1800"/>
              <a:buChar char="●"/>
            </a:pPr>
            <a:r>
              <a:rPr lang="en-GB"/>
              <a:t>Programs and their Complexities</a:t>
            </a:r>
            <a:endParaRPr/>
          </a:p>
          <a:p>
            <a:pPr indent="-342900" lvl="0" marL="457200" rtl="0" algn="l">
              <a:spcBef>
                <a:spcPts val="0"/>
              </a:spcBef>
              <a:spcAft>
                <a:spcPts val="0"/>
              </a:spcAft>
              <a:buSzPts val="1800"/>
              <a:buChar char="●"/>
            </a:pPr>
            <a:r>
              <a:rPr lang="en-GB"/>
              <a:t>Recursion</a:t>
            </a:r>
            <a:endParaRPr/>
          </a:p>
        </p:txBody>
      </p:sp>
      <p:sp>
        <p:nvSpPr>
          <p:cNvPr id="94" name="Google Shape;94;p14"/>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Theta Notation (Θ-notation)</a:t>
            </a:r>
            <a:endParaRPr/>
          </a:p>
        </p:txBody>
      </p:sp>
      <p:sp>
        <p:nvSpPr>
          <p:cNvPr id="237" name="Google Shape;237;p32"/>
          <p:cNvSpPr txBox="1"/>
          <p:nvPr>
            <p:ph idx="1" type="body"/>
          </p:nvPr>
        </p:nvSpPr>
        <p:spPr>
          <a:xfrm>
            <a:off x="311700" y="1229875"/>
            <a:ext cx="43425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I</a:t>
            </a:r>
            <a:r>
              <a:rPr lang="en-GB"/>
              <a:t>t represents the upper and the lower bound of the running time of an algorithm.</a:t>
            </a:r>
            <a:endParaRPr/>
          </a:p>
          <a:p>
            <a:pPr indent="0" lvl="0" marL="0" rtl="0" algn="l">
              <a:spcBef>
                <a:spcPts val="1200"/>
              </a:spcBef>
              <a:spcAft>
                <a:spcPts val="0"/>
              </a:spcAft>
              <a:buNone/>
            </a:pPr>
            <a:r>
              <a:rPr lang="en-GB"/>
              <a:t>It is used for analyzing the </a:t>
            </a:r>
            <a:r>
              <a:rPr lang="en-GB" u="sng"/>
              <a:t>average-case complexity</a:t>
            </a:r>
            <a:r>
              <a:rPr lang="en-GB"/>
              <a:t> of an algorithm.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u="sng"/>
              <a:t>Theta bounds the function within constants factors</a:t>
            </a:r>
            <a:endParaRPr u="sng"/>
          </a:p>
          <a:p>
            <a:pPr indent="0" lvl="0" marL="0" rtl="0" algn="l">
              <a:spcBef>
                <a:spcPts val="1200"/>
              </a:spcBef>
              <a:spcAft>
                <a:spcPts val="1200"/>
              </a:spcAft>
              <a:buNone/>
            </a:pPr>
            <a:r>
              <a:rPr lang="en-GB"/>
              <a:t>Θ(g(n)) = { f(n): there exist positive constants c1, c2 and n0 such that 0 ≤ c1g(n) ≤ f(n) ≤ c2g(n) for all n ≥ n0 }</a:t>
            </a:r>
            <a:endParaRPr/>
          </a:p>
        </p:txBody>
      </p:sp>
      <p:pic>
        <p:nvPicPr>
          <p:cNvPr id="238" name="Google Shape;238;p32"/>
          <p:cNvPicPr preferRelativeResize="0"/>
          <p:nvPr/>
        </p:nvPicPr>
        <p:blipFill>
          <a:blip r:embed="rId3">
            <a:alphaModFix/>
          </a:blip>
          <a:stretch>
            <a:fillRect/>
          </a:stretch>
        </p:blipFill>
        <p:spPr>
          <a:xfrm>
            <a:off x="4572000" y="85975"/>
            <a:ext cx="3948251" cy="4224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aphicFrame>
        <p:nvGraphicFramePr>
          <p:cNvPr id="243" name="Google Shape;243;p33"/>
          <p:cNvGraphicFramePr/>
          <p:nvPr/>
        </p:nvGraphicFramePr>
        <p:xfrm>
          <a:off x="450050" y="241620"/>
          <a:ext cx="3000000" cy="3000000"/>
        </p:xfrm>
        <a:graphic>
          <a:graphicData uri="http://schemas.openxmlformats.org/drawingml/2006/table">
            <a:tbl>
              <a:tblPr>
                <a:noFill/>
                <a:tableStyleId>{E478269D-4630-4284-B939-E617493E42DC}</a:tableStyleId>
              </a:tblPr>
              <a:tblGrid>
                <a:gridCol w="2728850"/>
                <a:gridCol w="2965800"/>
                <a:gridCol w="2674875"/>
              </a:tblGrid>
              <a:tr h="2696600">
                <a:tc gridSpan="3">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1935925">
                <a:tc>
                  <a:txBody>
                    <a:bodyPr/>
                    <a:lstStyle/>
                    <a:p>
                      <a:pPr indent="0" lvl="0" marL="0" rtl="0" algn="l">
                        <a:spcBef>
                          <a:spcPts val="0"/>
                        </a:spcBef>
                        <a:spcAft>
                          <a:spcPts val="0"/>
                        </a:spcAft>
                        <a:buClr>
                          <a:srgbClr val="000000"/>
                        </a:buClr>
                        <a:buFont typeface="Arial"/>
                        <a:buNone/>
                      </a:pPr>
                      <a:r>
                        <a:rPr lang="en-GB" sz="1800">
                          <a:latin typeface="Calibri"/>
                          <a:ea typeface="Calibri"/>
                          <a:cs typeface="Calibri"/>
                          <a:sym typeface="Calibri"/>
                        </a:rPr>
                        <a:t> </a:t>
                      </a:r>
                      <a:endParaRPr/>
                    </a:p>
                    <a:p>
                      <a:pPr indent="0" lvl="0" marL="0" rtl="0" algn="l">
                        <a:spcBef>
                          <a:spcPts val="0"/>
                        </a:spcBef>
                        <a:spcAft>
                          <a:spcPts val="0"/>
                        </a:spcAft>
                        <a:buClr>
                          <a:srgbClr val="000000"/>
                        </a:buClr>
                        <a:buFont typeface="Arial"/>
                        <a:buNone/>
                      </a:pPr>
                      <a:r>
                        <a:rPr lang="en-GB" sz="1800">
                          <a:latin typeface="Calibri"/>
                          <a:ea typeface="Calibri"/>
                          <a:cs typeface="Calibri"/>
                          <a:sym typeface="Calibri"/>
                        </a:rPr>
                        <a:t> </a:t>
                      </a:r>
                      <a:endParaRPr/>
                    </a:p>
                    <a:p>
                      <a:pPr indent="0" lvl="0" marL="0" rtl="0" algn="l">
                        <a:spcBef>
                          <a:spcPts val="0"/>
                        </a:spcBef>
                        <a:spcAft>
                          <a:spcPts val="0"/>
                        </a:spcAft>
                        <a:buClr>
                          <a:srgbClr val="000000"/>
                        </a:buClr>
                        <a:buFont typeface="Arial"/>
                        <a:buNone/>
                      </a:pPr>
                      <a:r>
                        <a:rPr lang="en-GB" sz="1800">
                          <a:latin typeface="Calibri"/>
                          <a:ea typeface="Calibri"/>
                          <a:cs typeface="Calibri"/>
                          <a:sym typeface="Calibri"/>
                        </a:rPr>
                        <a:t> </a:t>
                      </a:r>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highlight>
                          <a:srgbClr val="FFFF00"/>
                        </a:highlight>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highlight>
                          <a:srgbClr val="FFFF00"/>
                        </a:highlight>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highlight>
                          <a:srgbClr val="FFFF00"/>
                        </a:highlight>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244" name="Google Shape;244;p33"/>
          <p:cNvPicPr preferRelativeResize="0"/>
          <p:nvPr/>
        </p:nvPicPr>
        <p:blipFill rotWithShape="1">
          <a:blip r:embed="rId3">
            <a:alphaModFix/>
          </a:blip>
          <a:srcRect b="30394" l="10367" r="15365" t="26934"/>
          <a:stretch/>
        </p:blipFill>
        <p:spPr>
          <a:xfrm>
            <a:off x="297650" y="241625"/>
            <a:ext cx="8693951" cy="2809931"/>
          </a:xfrm>
          <a:prstGeom prst="rect">
            <a:avLst/>
          </a:prstGeom>
          <a:noFill/>
          <a:ln>
            <a:noFill/>
          </a:ln>
        </p:spPr>
      </p:pic>
      <p:sp>
        <p:nvSpPr>
          <p:cNvPr id="245" name="Google Shape;245;p33"/>
          <p:cNvSpPr txBox="1"/>
          <p:nvPr/>
        </p:nvSpPr>
        <p:spPr>
          <a:xfrm>
            <a:off x="1032725" y="3163250"/>
            <a:ext cx="1481700" cy="369300"/>
          </a:xfrm>
          <a:prstGeom prst="rect">
            <a:avLst/>
          </a:prstGeom>
          <a:blipFill rotWithShape="1">
            <a:blip r:embed="rId4">
              <a:alphaModFix/>
            </a:blip>
            <a:stretch>
              <a:fillRect b="-26669" l="-3289" r="0" t="-999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
        <p:nvSpPr>
          <p:cNvPr id="246" name="Google Shape;246;p33"/>
          <p:cNvSpPr txBox="1"/>
          <p:nvPr/>
        </p:nvSpPr>
        <p:spPr>
          <a:xfrm>
            <a:off x="3611675" y="3163240"/>
            <a:ext cx="1481700" cy="369300"/>
          </a:xfrm>
          <a:prstGeom prst="rect">
            <a:avLst/>
          </a:prstGeom>
          <a:blipFill rotWithShape="1">
            <a:blip r:embed="rId5">
              <a:alphaModFix/>
            </a:blip>
            <a:stretch>
              <a:fillRect b="-26669" l="-3289" r="0" t="-999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
        <p:nvSpPr>
          <p:cNvPr id="247" name="Google Shape;247;p33"/>
          <p:cNvSpPr txBox="1"/>
          <p:nvPr/>
        </p:nvSpPr>
        <p:spPr>
          <a:xfrm>
            <a:off x="6190627" y="3153150"/>
            <a:ext cx="2492400" cy="369300"/>
          </a:xfrm>
          <a:prstGeom prst="rect">
            <a:avLst/>
          </a:prstGeom>
          <a:blipFill rotWithShape="1">
            <a:blip r:embed="rId6">
              <a:alphaModFix/>
            </a:blip>
            <a:stretch>
              <a:fillRect b="-26669" l="0" r="-1719" t="-999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
        <p:nvSpPr>
          <p:cNvPr id="248" name="Google Shape;248;p33"/>
          <p:cNvSpPr txBox="1"/>
          <p:nvPr/>
        </p:nvSpPr>
        <p:spPr>
          <a:xfrm>
            <a:off x="2661413" y="3828850"/>
            <a:ext cx="3946800" cy="369300"/>
          </a:xfrm>
          <a:prstGeom prst="rect">
            <a:avLst/>
          </a:prstGeom>
          <a:blipFill rotWithShape="1">
            <a:blip r:embed="rId7">
              <a:alphaModFix/>
            </a:blip>
            <a:stretch>
              <a:fillRect b="-24588" l="-1239" r="-769" t="-81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it called Asymptotic Analysis?</a:t>
            </a:r>
            <a:endParaRPr/>
          </a:p>
        </p:txBody>
      </p:sp>
      <p:sp>
        <p:nvSpPr>
          <p:cNvPr id="254" name="Google Shape;254;p34"/>
          <p:cNvSpPr txBox="1"/>
          <p:nvPr>
            <p:ph idx="1" type="body"/>
          </p:nvPr>
        </p:nvSpPr>
        <p:spPr>
          <a:xfrm>
            <a:off x="311700" y="1229875"/>
            <a:ext cx="47922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Asymptotic is an adjective form of asymptote. An asymptote is “a straight line (g(n)) approached by a given curve (f(n)) as one of the variables (input n) in the equation of the curve approaches infinity.” In other words, the line and the curve get closer and closer and closer but, no matter how far out you follow them, they never meet.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5" name="Google Shape;255;p34"/>
          <p:cNvPicPr preferRelativeResize="0"/>
          <p:nvPr/>
        </p:nvPicPr>
        <p:blipFill rotWithShape="1">
          <a:blip r:embed="rId3">
            <a:alphaModFix/>
          </a:blip>
          <a:srcRect b="9918" l="0" r="0" t="0"/>
          <a:stretch/>
        </p:blipFill>
        <p:spPr>
          <a:xfrm>
            <a:off x="5236125" y="846225"/>
            <a:ext cx="3503851" cy="3067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Calculating complexity of different programs</a:t>
            </a:r>
            <a:endParaRPr/>
          </a:p>
          <a:p>
            <a:pPr indent="0" lvl="0" marL="0" rtl="0" algn="l">
              <a:spcBef>
                <a:spcPts val="0"/>
              </a:spcBef>
              <a:spcAft>
                <a:spcPts val="0"/>
              </a:spcAft>
              <a:buNone/>
            </a:pPr>
            <a:r>
              <a:rPr lang="en-GB"/>
              <a:t>Example 1</a:t>
            </a:r>
            <a:endParaRPr/>
          </a:p>
        </p:txBody>
      </p:sp>
      <p:sp>
        <p:nvSpPr>
          <p:cNvPr id="261" name="Google Shape;261;p35"/>
          <p:cNvSpPr txBox="1"/>
          <p:nvPr>
            <p:ph idx="1" type="body"/>
          </p:nvPr>
        </p:nvSpPr>
        <p:spPr>
          <a:xfrm>
            <a:off x="311700" y="1705875"/>
            <a:ext cx="4065000" cy="27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public static void main(String[] args)</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System.out.print("Hello World");</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p:txBody>
      </p:sp>
      <p:sp>
        <p:nvSpPr>
          <p:cNvPr id="262" name="Google Shape;262;p35"/>
          <p:cNvSpPr txBox="1"/>
          <p:nvPr>
            <p:ph idx="1" type="body"/>
          </p:nvPr>
        </p:nvSpPr>
        <p:spPr>
          <a:xfrm>
            <a:off x="4572000" y="1467875"/>
            <a:ext cx="37872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There is only 1 statement of printing that will be executed.</a:t>
            </a:r>
            <a:endParaRPr sz="1600"/>
          </a:p>
          <a:p>
            <a:pPr indent="0" lvl="0" marL="0" rtl="0" algn="l">
              <a:spcBef>
                <a:spcPts val="1200"/>
              </a:spcBef>
              <a:spcAft>
                <a:spcPts val="0"/>
              </a:spcAft>
              <a:buNone/>
            </a:pPr>
            <a:r>
              <a:rPr lang="en-GB" sz="1600">
                <a:highlight>
                  <a:srgbClr val="FFFF00"/>
                </a:highlight>
              </a:rPr>
              <a:t>Worst case complexity = O(1)</a:t>
            </a:r>
            <a:endParaRPr sz="1600">
              <a:highlight>
                <a:srgbClr val="FFFF00"/>
              </a:highlight>
            </a:endParaRPr>
          </a:p>
          <a:p>
            <a:pPr indent="0" lvl="0" marL="0" rtl="0" algn="l">
              <a:spcBef>
                <a:spcPts val="1200"/>
              </a:spcBef>
              <a:spcAft>
                <a:spcPts val="1200"/>
              </a:spcAft>
              <a:buNone/>
            </a:pPr>
            <a:r>
              <a:t/>
            </a:r>
            <a:endParaRPr sz="1600"/>
          </a:p>
        </p:txBody>
      </p:sp>
      <p:sp>
        <p:nvSpPr>
          <p:cNvPr id="263" name="Google Shape;263;p35"/>
          <p:cNvSpPr/>
          <p:nvPr/>
        </p:nvSpPr>
        <p:spPr>
          <a:xfrm>
            <a:off x="179475" y="1586675"/>
            <a:ext cx="4065000" cy="16794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2</a:t>
            </a:r>
            <a:endParaRPr/>
          </a:p>
        </p:txBody>
      </p:sp>
      <p:sp>
        <p:nvSpPr>
          <p:cNvPr id="269" name="Google Shape;269;p36"/>
          <p:cNvSpPr txBox="1"/>
          <p:nvPr>
            <p:ph idx="1" type="body"/>
          </p:nvPr>
        </p:nvSpPr>
        <p:spPr>
          <a:xfrm>
            <a:off x="311700" y="1705875"/>
            <a:ext cx="3787200" cy="27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(int i=0; i&lt;n; i++)</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	System.out.println(“Hello”);</a:t>
            </a:r>
            <a:endParaRPr/>
          </a:p>
          <a:p>
            <a:pPr indent="0" lvl="0" marL="0" rtl="0" algn="l">
              <a:spcBef>
                <a:spcPts val="0"/>
              </a:spcBef>
              <a:spcAft>
                <a:spcPts val="0"/>
              </a:spcAft>
              <a:buNone/>
            </a:pPr>
            <a:r>
              <a:rPr lang="en-GB"/>
              <a:t>}</a:t>
            </a:r>
            <a:endParaRPr/>
          </a:p>
        </p:txBody>
      </p:sp>
      <p:sp>
        <p:nvSpPr>
          <p:cNvPr id="270" name="Google Shape;270;p36"/>
          <p:cNvSpPr txBox="1"/>
          <p:nvPr>
            <p:ph idx="1" type="body"/>
          </p:nvPr>
        </p:nvSpPr>
        <p:spPr>
          <a:xfrm>
            <a:off x="4572000" y="1467875"/>
            <a:ext cx="37872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Input = n</a:t>
            </a:r>
            <a:endParaRPr sz="1600"/>
          </a:p>
          <a:p>
            <a:pPr indent="0" lvl="0" marL="0" rtl="0" algn="l">
              <a:spcBef>
                <a:spcPts val="1200"/>
              </a:spcBef>
              <a:spcAft>
                <a:spcPts val="0"/>
              </a:spcAft>
              <a:buNone/>
            </a:pPr>
            <a:r>
              <a:rPr lang="en-GB" sz="1600"/>
              <a:t>the for loop is running n times</a:t>
            </a:r>
            <a:endParaRPr sz="1600"/>
          </a:p>
          <a:p>
            <a:pPr indent="0" lvl="0" marL="0" rtl="0" algn="l">
              <a:spcBef>
                <a:spcPts val="1200"/>
              </a:spcBef>
              <a:spcAft>
                <a:spcPts val="0"/>
              </a:spcAft>
              <a:buNone/>
            </a:pPr>
            <a:r>
              <a:rPr lang="en-GB" sz="1600"/>
              <a:t>complexity ∝ input n</a:t>
            </a:r>
            <a:endParaRPr sz="1600"/>
          </a:p>
          <a:p>
            <a:pPr indent="0" lvl="0" marL="0" rtl="0" algn="l">
              <a:spcBef>
                <a:spcPts val="1200"/>
              </a:spcBef>
              <a:spcAft>
                <a:spcPts val="0"/>
              </a:spcAft>
              <a:buNone/>
            </a:pPr>
            <a:r>
              <a:rPr lang="en-GB" sz="1600"/>
              <a:t>i.e. it is a linear relation</a:t>
            </a:r>
            <a:endParaRPr sz="1600"/>
          </a:p>
          <a:p>
            <a:pPr indent="0" lvl="0" marL="0" rtl="0" algn="l">
              <a:spcBef>
                <a:spcPts val="1200"/>
              </a:spcBef>
              <a:spcAft>
                <a:spcPts val="0"/>
              </a:spcAft>
              <a:buNone/>
            </a:pPr>
            <a:r>
              <a:rPr lang="en-GB" sz="1600">
                <a:highlight>
                  <a:srgbClr val="FFFF00"/>
                </a:highlight>
              </a:rPr>
              <a:t>Worst case complexity = O(n)</a:t>
            </a:r>
            <a:endParaRPr sz="1600">
              <a:highlight>
                <a:srgbClr val="FFFF00"/>
              </a:highlight>
            </a:endParaRPr>
          </a:p>
          <a:p>
            <a:pPr indent="0" lvl="0" marL="0" rtl="0" algn="l">
              <a:spcBef>
                <a:spcPts val="1200"/>
              </a:spcBef>
              <a:spcAft>
                <a:spcPts val="1200"/>
              </a:spcAft>
              <a:buNone/>
            </a:pPr>
            <a:r>
              <a:t/>
            </a:r>
            <a:endParaRPr sz="1600"/>
          </a:p>
        </p:txBody>
      </p:sp>
      <p:sp>
        <p:nvSpPr>
          <p:cNvPr id="271" name="Google Shape;271;p36"/>
          <p:cNvSpPr/>
          <p:nvPr/>
        </p:nvSpPr>
        <p:spPr>
          <a:xfrm>
            <a:off x="179475" y="1586675"/>
            <a:ext cx="3681600" cy="16794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3</a:t>
            </a:r>
            <a:endParaRPr/>
          </a:p>
        </p:txBody>
      </p:sp>
      <p:sp>
        <p:nvSpPr>
          <p:cNvPr id="277" name="Google Shape;277;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a:t>
            </a:r>
            <a:r>
              <a:rPr lang="en-GB"/>
              <a:t>or (int i=0; i&lt;n; i++)</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	</a:t>
            </a:r>
            <a:r>
              <a:rPr lang="en-GB"/>
              <a:t>f</a:t>
            </a:r>
            <a:r>
              <a:rPr lang="en-GB"/>
              <a:t>or (int j=0; j&lt;n; j++)</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System.out.println(“Hello”);</a:t>
            </a:r>
            <a:endParaRPr/>
          </a:p>
          <a:p>
            <a:pPr indent="457200" lvl="0" marL="0" rtl="0" algn="l">
              <a:spcBef>
                <a:spcPts val="0"/>
              </a:spcBef>
              <a:spcAft>
                <a:spcPts val="0"/>
              </a:spcAft>
              <a:buNone/>
            </a:pPr>
            <a:r>
              <a:rPr lang="en-GB"/>
              <a:t>}</a:t>
            </a:r>
            <a:endParaRPr/>
          </a:p>
          <a:p>
            <a:pPr indent="0" lvl="0" marL="0" rtl="0" algn="l">
              <a:spcBef>
                <a:spcPts val="0"/>
              </a:spcBef>
              <a:spcAft>
                <a:spcPts val="0"/>
              </a:spcAft>
              <a:buNone/>
            </a:pPr>
            <a:r>
              <a:rPr lang="en-GB"/>
              <a:t>}</a:t>
            </a:r>
            <a:endParaRPr/>
          </a:p>
        </p:txBody>
      </p:sp>
      <p:sp>
        <p:nvSpPr>
          <p:cNvPr id="278" name="Google Shape;278;p37"/>
          <p:cNvSpPr/>
          <p:nvPr/>
        </p:nvSpPr>
        <p:spPr>
          <a:xfrm>
            <a:off x="179475" y="1176800"/>
            <a:ext cx="3985500" cy="24594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txBox="1"/>
          <p:nvPr/>
        </p:nvSpPr>
        <p:spPr>
          <a:xfrm>
            <a:off x="4931950" y="1203225"/>
            <a:ext cx="3900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Input = 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First for loop is running n times</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Second</a:t>
            </a:r>
            <a:r>
              <a:rPr lang="en-GB" sz="1600">
                <a:latin typeface="Roboto"/>
                <a:ea typeface="Roboto"/>
                <a:cs typeface="Roboto"/>
                <a:sym typeface="Roboto"/>
              </a:rPr>
              <a:t> for loop i.e. nested loop is also running n times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solidFill>
                  <a:schemeClr val="dk2"/>
                </a:solidFill>
                <a:highlight>
                  <a:srgbClr val="FFFF00"/>
                </a:highlight>
                <a:latin typeface="Roboto"/>
                <a:ea typeface="Roboto"/>
                <a:cs typeface="Roboto"/>
                <a:sym typeface="Roboto"/>
              </a:rPr>
              <a:t>Worst case c</a:t>
            </a:r>
            <a:r>
              <a:rPr lang="en-GB" sz="1600">
                <a:highlight>
                  <a:srgbClr val="FFFF00"/>
                </a:highlight>
                <a:latin typeface="Roboto"/>
                <a:ea typeface="Roboto"/>
                <a:cs typeface="Roboto"/>
                <a:sym typeface="Roboto"/>
              </a:rPr>
              <a:t>omplexity = O(n</a:t>
            </a:r>
            <a:r>
              <a:rPr baseline="30000" lang="en-GB" sz="1600">
                <a:highlight>
                  <a:srgbClr val="FFFF00"/>
                </a:highlight>
                <a:latin typeface="Roboto"/>
                <a:ea typeface="Roboto"/>
                <a:cs typeface="Roboto"/>
                <a:sym typeface="Roboto"/>
              </a:rPr>
              <a:t>2</a:t>
            </a:r>
            <a:r>
              <a:rPr lang="en-GB" sz="1600">
                <a:highlight>
                  <a:srgbClr val="FFFF00"/>
                </a:highlight>
                <a:latin typeface="Roboto"/>
                <a:ea typeface="Roboto"/>
                <a:cs typeface="Roboto"/>
                <a:sym typeface="Roboto"/>
              </a:rPr>
              <a:t>)</a:t>
            </a:r>
            <a:endParaRPr sz="1600">
              <a:highlight>
                <a:srgbClr val="FFFF00"/>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4</a:t>
            </a:r>
            <a:endParaRPr/>
          </a:p>
        </p:txBody>
      </p:sp>
      <p:sp>
        <p:nvSpPr>
          <p:cNvPr id="285" name="Google Shape;285;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(int i=0; i&lt;n; i++)</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	for (int j=0; j&lt;m; j++)</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System.out.println(“Hello”);</a:t>
            </a:r>
            <a:endParaRPr/>
          </a:p>
          <a:p>
            <a:pPr indent="457200" lvl="0" marL="0" rtl="0" algn="l">
              <a:spcBef>
                <a:spcPts val="0"/>
              </a:spcBef>
              <a:spcAft>
                <a:spcPts val="0"/>
              </a:spcAft>
              <a:buNone/>
            </a:pPr>
            <a:r>
              <a:rPr lang="en-GB"/>
              <a:t>}</a:t>
            </a:r>
            <a:endParaRPr/>
          </a:p>
          <a:p>
            <a:pPr indent="0" lvl="0" marL="0" rtl="0" algn="l">
              <a:spcBef>
                <a:spcPts val="0"/>
              </a:spcBef>
              <a:spcAft>
                <a:spcPts val="0"/>
              </a:spcAft>
              <a:buNone/>
            </a:pPr>
            <a:r>
              <a:rPr lang="en-GB"/>
              <a:t>}</a:t>
            </a:r>
            <a:endParaRPr/>
          </a:p>
        </p:txBody>
      </p:sp>
      <p:sp>
        <p:nvSpPr>
          <p:cNvPr id="286" name="Google Shape;286;p38"/>
          <p:cNvSpPr/>
          <p:nvPr/>
        </p:nvSpPr>
        <p:spPr>
          <a:xfrm>
            <a:off x="179475" y="1176800"/>
            <a:ext cx="3985500" cy="24594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txBox="1"/>
          <p:nvPr/>
        </p:nvSpPr>
        <p:spPr>
          <a:xfrm>
            <a:off x="4931950" y="1203225"/>
            <a:ext cx="3900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Input = n, m</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First for loop is running n times</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Second for loop i.e. nested loop is running m times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solidFill>
                  <a:schemeClr val="dk2"/>
                </a:solidFill>
                <a:highlight>
                  <a:srgbClr val="FFFF00"/>
                </a:highlight>
                <a:latin typeface="Roboto"/>
                <a:ea typeface="Roboto"/>
                <a:cs typeface="Roboto"/>
                <a:sym typeface="Roboto"/>
              </a:rPr>
              <a:t>Worst case c</a:t>
            </a:r>
            <a:r>
              <a:rPr lang="en-GB" sz="1600">
                <a:highlight>
                  <a:srgbClr val="FFFF00"/>
                </a:highlight>
                <a:latin typeface="Roboto"/>
                <a:ea typeface="Roboto"/>
                <a:cs typeface="Roboto"/>
                <a:sym typeface="Roboto"/>
              </a:rPr>
              <a:t>omplexity = O(n*m)</a:t>
            </a:r>
            <a:endParaRPr sz="1600">
              <a:highlight>
                <a:srgbClr val="FFFF00"/>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5</a:t>
            </a:r>
            <a:endParaRPr/>
          </a:p>
        </p:txBody>
      </p:sp>
      <p:sp>
        <p:nvSpPr>
          <p:cNvPr id="293" name="Google Shape;293;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(int i=0; i&lt;n; i++)</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	</a:t>
            </a:r>
            <a:r>
              <a:rPr lang="en-GB"/>
              <a:t>System.out.println(“Hello”);</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(int j=0; j&lt;m; j++)</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	System.out.println(“Hello”);</a:t>
            </a:r>
            <a:endParaRPr/>
          </a:p>
          <a:p>
            <a:pPr indent="0" lvl="0" marL="0" rtl="0" algn="l">
              <a:spcBef>
                <a:spcPts val="0"/>
              </a:spcBef>
              <a:spcAft>
                <a:spcPts val="0"/>
              </a:spcAft>
              <a:buNone/>
            </a:pPr>
            <a:r>
              <a:rPr lang="en-GB"/>
              <a:t>}</a:t>
            </a:r>
            <a:endParaRPr/>
          </a:p>
        </p:txBody>
      </p:sp>
      <p:sp>
        <p:nvSpPr>
          <p:cNvPr id="294" name="Google Shape;294;p39"/>
          <p:cNvSpPr/>
          <p:nvPr/>
        </p:nvSpPr>
        <p:spPr>
          <a:xfrm>
            <a:off x="179475" y="1176800"/>
            <a:ext cx="3985500" cy="31734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txBox="1"/>
          <p:nvPr/>
        </p:nvSpPr>
        <p:spPr>
          <a:xfrm>
            <a:off x="4931950" y="1203225"/>
            <a:ext cx="3900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Input = n, m</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First for loop is running n times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Second for loop is running m times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solidFill>
                  <a:schemeClr val="dk2"/>
                </a:solidFill>
                <a:highlight>
                  <a:srgbClr val="FFFF00"/>
                </a:highlight>
                <a:latin typeface="Roboto"/>
                <a:ea typeface="Roboto"/>
                <a:cs typeface="Roboto"/>
                <a:sym typeface="Roboto"/>
              </a:rPr>
              <a:t>Worst case c</a:t>
            </a:r>
            <a:r>
              <a:rPr lang="en-GB" sz="1600">
                <a:highlight>
                  <a:srgbClr val="FFFF00"/>
                </a:highlight>
                <a:latin typeface="Roboto"/>
                <a:ea typeface="Roboto"/>
                <a:cs typeface="Roboto"/>
                <a:sym typeface="Roboto"/>
              </a:rPr>
              <a:t>omplexity = O(n+m)</a:t>
            </a:r>
            <a:endParaRPr sz="1600">
              <a:highlight>
                <a:srgbClr val="FFFF00"/>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idx="1" type="body"/>
          </p:nvPr>
        </p:nvSpPr>
        <p:spPr>
          <a:xfrm>
            <a:off x="6293850" y="1229875"/>
            <a:ext cx="2538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showing the number of operations N as the result of input size n for each function</a:t>
            </a:r>
            <a:endParaRPr/>
          </a:p>
        </p:txBody>
      </p:sp>
      <p:pic>
        <p:nvPicPr>
          <p:cNvPr id="301" name="Google Shape;301;p40"/>
          <p:cNvPicPr preferRelativeResize="0"/>
          <p:nvPr/>
        </p:nvPicPr>
        <p:blipFill>
          <a:blip r:embed="rId3">
            <a:alphaModFix/>
          </a:blip>
          <a:stretch>
            <a:fillRect/>
          </a:stretch>
        </p:blipFill>
        <p:spPr>
          <a:xfrm>
            <a:off x="1259800" y="912350"/>
            <a:ext cx="3870476" cy="3870476"/>
          </a:xfrm>
          <a:prstGeom prst="rect">
            <a:avLst/>
          </a:prstGeom>
          <a:noFill/>
          <a:ln>
            <a:noFill/>
          </a:ln>
        </p:spPr>
      </p:pic>
      <p:sp>
        <p:nvSpPr>
          <p:cNvPr id="302" name="Google Shape;302;p40"/>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 Representation of Complexities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Practise</a:t>
            </a:r>
            <a:endParaRPr/>
          </a:p>
        </p:txBody>
      </p:sp>
      <p:sp>
        <p:nvSpPr>
          <p:cNvPr id="308" name="Google Shape;308;p41"/>
          <p:cNvSpPr txBox="1"/>
          <p:nvPr>
            <p:ph idx="1" type="body"/>
          </p:nvPr>
        </p:nvSpPr>
        <p:spPr>
          <a:xfrm>
            <a:off x="311700" y="1229875"/>
            <a:ext cx="4765800" cy="87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a:t>
            </a:r>
            <a:r>
              <a:rPr lang="en-GB"/>
              <a:t>og (log n) &lt; log n ?</a:t>
            </a:r>
            <a:endParaRPr/>
          </a:p>
        </p:txBody>
      </p:sp>
      <p:pic>
        <p:nvPicPr>
          <p:cNvPr id="309" name="Google Shape;309;p41"/>
          <p:cNvPicPr preferRelativeResize="0"/>
          <p:nvPr/>
        </p:nvPicPr>
        <p:blipFill>
          <a:blip r:embed="rId3">
            <a:alphaModFix/>
          </a:blip>
          <a:stretch>
            <a:fillRect/>
          </a:stretch>
        </p:blipFill>
        <p:spPr>
          <a:xfrm>
            <a:off x="5295001" y="317325"/>
            <a:ext cx="3849000" cy="3776400"/>
          </a:xfrm>
          <a:prstGeom prst="rect">
            <a:avLst/>
          </a:prstGeom>
          <a:noFill/>
          <a:ln>
            <a:noFill/>
          </a:ln>
        </p:spPr>
      </p:pic>
      <p:sp>
        <p:nvSpPr>
          <p:cNvPr id="310" name="Google Shape;310;p41"/>
          <p:cNvSpPr txBox="1"/>
          <p:nvPr/>
        </p:nvSpPr>
        <p:spPr>
          <a:xfrm>
            <a:off x="311700" y="1974675"/>
            <a:ext cx="76161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√log n &gt; log (log n) ?</a:t>
            </a:r>
            <a:endParaRPr>
              <a:latin typeface="Roboto"/>
              <a:ea typeface="Roboto"/>
              <a:cs typeface="Roboto"/>
              <a:sym typeface="Roboto"/>
            </a:endParaRPr>
          </a:p>
        </p:txBody>
      </p:sp>
      <p:sp>
        <p:nvSpPr>
          <p:cNvPr id="311" name="Google Shape;311;p41"/>
          <p:cNvSpPr txBox="1"/>
          <p:nvPr/>
        </p:nvSpPr>
        <p:spPr>
          <a:xfrm>
            <a:off x="311700" y="2761225"/>
            <a:ext cx="76161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2 </a:t>
            </a:r>
            <a:r>
              <a:rPr baseline="30000" lang="en-GB" sz="1800">
                <a:solidFill>
                  <a:schemeClr val="dk2"/>
                </a:solidFill>
                <a:latin typeface="Roboto"/>
                <a:ea typeface="Roboto"/>
                <a:cs typeface="Roboto"/>
                <a:sym typeface="Roboto"/>
              </a:rPr>
              <a:t>log n</a:t>
            </a:r>
            <a:r>
              <a:rPr lang="en-GB" sz="1800">
                <a:solidFill>
                  <a:schemeClr val="dk2"/>
                </a:solidFill>
                <a:latin typeface="Roboto"/>
                <a:ea typeface="Roboto"/>
                <a:cs typeface="Roboto"/>
                <a:sym typeface="Roboto"/>
              </a:rPr>
              <a:t> &gt; √n ?</a:t>
            </a:r>
            <a:endParaRPr>
              <a:latin typeface="Roboto"/>
              <a:ea typeface="Roboto"/>
              <a:cs typeface="Roboto"/>
              <a:sym typeface="Roboto"/>
            </a:endParaRPr>
          </a:p>
        </p:txBody>
      </p:sp>
      <p:sp>
        <p:nvSpPr>
          <p:cNvPr id="312" name="Google Shape;312;p41"/>
          <p:cNvSpPr txBox="1"/>
          <p:nvPr/>
        </p:nvSpPr>
        <p:spPr>
          <a:xfrm>
            <a:off x="377800" y="3547775"/>
            <a:ext cx="76161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log (n!) = log (n</a:t>
            </a:r>
            <a:r>
              <a:rPr baseline="30000" lang="en-GB" sz="1800">
                <a:solidFill>
                  <a:schemeClr val="dk2"/>
                </a:solidFill>
                <a:latin typeface="Roboto"/>
                <a:ea typeface="Roboto"/>
                <a:cs typeface="Roboto"/>
                <a:sym typeface="Roboto"/>
              </a:rPr>
              <a:t>2</a:t>
            </a:r>
            <a:r>
              <a:rPr lang="en-GB" sz="1800">
                <a:solidFill>
                  <a:schemeClr val="dk2"/>
                </a:solidFill>
                <a:latin typeface="Roboto"/>
                <a:ea typeface="Roboto"/>
                <a:cs typeface="Roboto"/>
                <a:sym typeface="Roboto"/>
              </a:rPr>
              <a:t>) ?</a:t>
            </a:r>
            <a:endParaRPr>
              <a:latin typeface="Roboto"/>
              <a:ea typeface="Roboto"/>
              <a:cs typeface="Roboto"/>
              <a:sym typeface="Roboto"/>
            </a:endParaRPr>
          </a:p>
        </p:txBody>
      </p:sp>
      <p:sp>
        <p:nvSpPr>
          <p:cNvPr id="313" name="Google Shape;313;p41"/>
          <p:cNvSpPr txBox="1"/>
          <p:nvPr/>
        </p:nvSpPr>
        <p:spPr>
          <a:xfrm>
            <a:off x="3070150" y="1296150"/>
            <a:ext cx="651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TRUE</a:t>
            </a:r>
            <a:endParaRPr>
              <a:latin typeface="Roboto"/>
              <a:ea typeface="Roboto"/>
              <a:cs typeface="Roboto"/>
              <a:sym typeface="Roboto"/>
            </a:endParaRPr>
          </a:p>
        </p:txBody>
      </p:sp>
      <p:sp>
        <p:nvSpPr>
          <p:cNvPr id="314" name="Google Shape;314;p41"/>
          <p:cNvSpPr txBox="1"/>
          <p:nvPr/>
        </p:nvSpPr>
        <p:spPr>
          <a:xfrm>
            <a:off x="3070150" y="2028688"/>
            <a:ext cx="651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TRUE</a:t>
            </a:r>
            <a:endParaRPr>
              <a:latin typeface="Roboto"/>
              <a:ea typeface="Roboto"/>
              <a:cs typeface="Roboto"/>
              <a:sym typeface="Roboto"/>
            </a:endParaRPr>
          </a:p>
        </p:txBody>
      </p:sp>
      <p:sp>
        <p:nvSpPr>
          <p:cNvPr id="315" name="Google Shape;315;p41"/>
          <p:cNvSpPr txBox="1"/>
          <p:nvPr/>
        </p:nvSpPr>
        <p:spPr>
          <a:xfrm>
            <a:off x="3070150" y="2788225"/>
            <a:ext cx="651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TRUE</a:t>
            </a:r>
            <a:endParaRPr>
              <a:latin typeface="Roboto"/>
              <a:ea typeface="Roboto"/>
              <a:cs typeface="Roboto"/>
              <a:sym typeface="Roboto"/>
            </a:endParaRPr>
          </a:p>
        </p:txBody>
      </p:sp>
      <p:sp>
        <p:nvSpPr>
          <p:cNvPr id="316" name="Google Shape;316;p41"/>
          <p:cNvSpPr txBox="1"/>
          <p:nvPr/>
        </p:nvSpPr>
        <p:spPr>
          <a:xfrm>
            <a:off x="3070150" y="3547775"/>
            <a:ext cx="7707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FALSE</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“Data Structure” and “Algorithm”</a:t>
            </a:r>
            <a:endParaRPr/>
          </a:p>
        </p:txBody>
      </p:sp>
      <p:sp>
        <p:nvSpPr>
          <p:cNvPr id="100" name="Google Shape;100;p15"/>
          <p:cNvSpPr txBox="1"/>
          <p:nvPr>
            <p:ph idx="1" type="body"/>
          </p:nvPr>
        </p:nvSpPr>
        <p:spPr>
          <a:xfrm>
            <a:off x="311700" y="1017800"/>
            <a:ext cx="8520600" cy="12006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b="1" lang="en-GB" sz="1600"/>
              <a:t>Definition</a:t>
            </a:r>
            <a:r>
              <a:rPr lang="en-GB" sz="1600"/>
              <a:t>: Data structure is a particular way of </a:t>
            </a:r>
            <a:r>
              <a:rPr lang="en-GB" sz="1600" u="sng"/>
              <a:t>storing</a:t>
            </a:r>
            <a:r>
              <a:rPr lang="en-GB" sz="1600"/>
              <a:t> and </a:t>
            </a:r>
            <a:r>
              <a:rPr lang="en-GB" sz="1600" u="sng"/>
              <a:t>organizing</a:t>
            </a:r>
            <a:r>
              <a:rPr lang="en-GB" sz="1600"/>
              <a:t> data in a computer so that it can be used </a:t>
            </a:r>
            <a:r>
              <a:rPr lang="en-GB" sz="1600" u="sng"/>
              <a:t>efficiently</a:t>
            </a:r>
            <a:r>
              <a:rPr lang="en-GB" sz="1600"/>
              <a:t>.</a:t>
            </a:r>
            <a:br>
              <a:rPr lang="en-GB" sz="1600"/>
            </a:br>
            <a:r>
              <a:rPr lang="en-GB" sz="1600"/>
              <a:t>Eg. Arrays, Linked list, Trees, graphs etc.</a:t>
            </a:r>
            <a:endParaRPr sz="1600"/>
          </a:p>
          <a:p>
            <a:pPr indent="0" lvl="0" marL="45720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600"/>
          </a:p>
          <a:p>
            <a:pPr indent="0" lvl="0" marL="457200" rtl="0" algn="l">
              <a:lnSpc>
                <a:spcPct val="100000"/>
              </a:lnSpc>
              <a:spcBef>
                <a:spcPts val="1200"/>
              </a:spcBef>
              <a:spcAft>
                <a:spcPts val="1200"/>
              </a:spcAft>
              <a:buNone/>
            </a:pPr>
            <a:r>
              <a:t/>
            </a:r>
            <a:endParaRPr sz="1600"/>
          </a:p>
        </p:txBody>
      </p:sp>
      <p:pic>
        <p:nvPicPr>
          <p:cNvPr id="101" name="Google Shape;101;p15"/>
          <p:cNvPicPr preferRelativeResize="0"/>
          <p:nvPr/>
        </p:nvPicPr>
        <p:blipFill rotWithShape="1">
          <a:blip r:embed="rId3">
            <a:alphaModFix/>
          </a:blip>
          <a:srcRect b="0" l="0" r="0" t="19916"/>
          <a:stretch/>
        </p:blipFill>
        <p:spPr>
          <a:xfrm>
            <a:off x="5626600" y="1467675"/>
            <a:ext cx="1619250" cy="860600"/>
          </a:xfrm>
          <a:prstGeom prst="rect">
            <a:avLst/>
          </a:prstGeom>
          <a:noFill/>
          <a:ln>
            <a:noFill/>
          </a:ln>
        </p:spPr>
      </p:pic>
      <p:sp>
        <p:nvSpPr>
          <p:cNvPr id="102" name="Google Shape;102;p15"/>
          <p:cNvSpPr txBox="1"/>
          <p:nvPr/>
        </p:nvSpPr>
        <p:spPr>
          <a:xfrm>
            <a:off x="5540175" y="2908900"/>
            <a:ext cx="343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FF0000"/>
                </a:solidFill>
                <a:highlight>
                  <a:srgbClr val="FFFF00"/>
                </a:highlight>
                <a:latin typeface="Times New Roman"/>
                <a:ea typeface="Times New Roman"/>
                <a:cs typeface="Times New Roman"/>
                <a:sym typeface="Times New Roman"/>
              </a:rPr>
              <a:t>Roll number: 2600</a:t>
            </a:r>
            <a:endParaRPr b="1" sz="1600">
              <a:solidFill>
                <a:srgbClr val="FF0000"/>
              </a:solidFill>
              <a:highlight>
                <a:srgbClr val="FFFF00"/>
              </a:highlight>
              <a:latin typeface="Times New Roman"/>
              <a:ea typeface="Times New Roman"/>
              <a:cs typeface="Times New Roman"/>
              <a:sym typeface="Times New Roman"/>
            </a:endParaRPr>
          </a:p>
        </p:txBody>
      </p:sp>
      <p:sp>
        <p:nvSpPr>
          <p:cNvPr id="103" name="Google Shape;103;p15"/>
          <p:cNvSpPr txBox="1"/>
          <p:nvPr/>
        </p:nvSpPr>
        <p:spPr>
          <a:xfrm>
            <a:off x="252525" y="3628375"/>
            <a:ext cx="7655400" cy="1200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sz="1600">
                <a:solidFill>
                  <a:schemeClr val="dk2"/>
                </a:solidFill>
                <a:latin typeface="Roboto"/>
                <a:ea typeface="Roboto"/>
                <a:cs typeface="Roboto"/>
                <a:sym typeface="Roboto"/>
              </a:rPr>
              <a:t>Data structures are used to </a:t>
            </a:r>
            <a:r>
              <a:rPr lang="en-GB" sz="1600" u="sng">
                <a:solidFill>
                  <a:schemeClr val="dk2"/>
                </a:solidFill>
                <a:latin typeface="Roboto"/>
                <a:ea typeface="Roboto"/>
                <a:cs typeface="Roboto"/>
                <a:sym typeface="Roboto"/>
              </a:rPr>
              <a:t>hold data</a:t>
            </a:r>
            <a:r>
              <a:rPr lang="en-GB" sz="1600">
                <a:solidFill>
                  <a:schemeClr val="dk2"/>
                </a:solidFill>
                <a:latin typeface="Roboto"/>
                <a:ea typeface="Roboto"/>
                <a:cs typeface="Roboto"/>
                <a:sym typeface="Roboto"/>
              </a:rPr>
              <a:t> </a:t>
            </a:r>
            <a:endParaRPr sz="1600">
              <a:solidFill>
                <a:schemeClr val="dk2"/>
              </a:solidFill>
              <a:latin typeface="Roboto"/>
              <a:ea typeface="Roboto"/>
              <a:cs typeface="Roboto"/>
              <a:sym typeface="Roboto"/>
            </a:endParaRPr>
          </a:p>
          <a:p>
            <a:pPr indent="0" lvl="0" marL="457200" rtl="0" algn="l">
              <a:spcBef>
                <a:spcPts val="1200"/>
              </a:spcBef>
              <a:spcAft>
                <a:spcPts val="0"/>
              </a:spcAft>
              <a:buNone/>
            </a:pPr>
            <a:r>
              <a:rPr lang="en-GB" sz="1600">
                <a:solidFill>
                  <a:schemeClr val="dk2"/>
                </a:solidFill>
                <a:latin typeface="Roboto"/>
                <a:ea typeface="Roboto"/>
                <a:cs typeface="Roboto"/>
                <a:sym typeface="Roboto"/>
              </a:rPr>
              <a:t>while algorithms are used to </a:t>
            </a:r>
            <a:r>
              <a:rPr lang="en-GB" sz="1600" u="sng">
                <a:solidFill>
                  <a:schemeClr val="dk2"/>
                </a:solidFill>
                <a:latin typeface="Roboto"/>
                <a:ea typeface="Roboto"/>
                <a:cs typeface="Roboto"/>
                <a:sym typeface="Roboto"/>
              </a:rPr>
              <a:t>solve the problem</a:t>
            </a:r>
            <a:r>
              <a:rPr lang="en-GB" sz="1600">
                <a:solidFill>
                  <a:schemeClr val="dk2"/>
                </a:solidFill>
                <a:latin typeface="Roboto"/>
                <a:ea typeface="Roboto"/>
                <a:cs typeface="Roboto"/>
                <a:sym typeface="Roboto"/>
              </a:rPr>
              <a:t> using that data.</a:t>
            </a:r>
            <a:endParaRPr sz="160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
        <p:nvSpPr>
          <p:cNvPr id="104" name="Google Shape;104;p15"/>
          <p:cNvSpPr txBox="1"/>
          <p:nvPr/>
        </p:nvSpPr>
        <p:spPr>
          <a:xfrm>
            <a:off x="350725" y="2276875"/>
            <a:ext cx="7616100" cy="1293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Roboto"/>
              <a:buChar char="●"/>
            </a:pPr>
            <a:r>
              <a:rPr b="1" lang="en-GB" sz="1600">
                <a:solidFill>
                  <a:schemeClr val="dk2"/>
                </a:solidFill>
                <a:latin typeface="Roboto"/>
                <a:ea typeface="Roboto"/>
                <a:cs typeface="Roboto"/>
                <a:sym typeface="Roboto"/>
              </a:rPr>
              <a:t>Definition</a:t>
            </a:r>
            <a:r>
              <a:rPr lang="en-GB" sz="1600">
                <a:solidFill>
                  <a:schemeClr val="dk2"/>
                </a:solidFill>
                <a:latin typeface="Roboto"/>
                <a:ea typeface="Roboto"/>
                <a:cs typeface="Roboto"/>
                <a:sym typeface="Roboto"/>
              </a:rPr>
              <a:t>: Algorithm is a step by step </a:t>
            </a:r>
            <a:r>
              <a:rPr lang="en-GB" sz="1600" u="sng">
                <a:solidFill>
                  <a:schemeClr val="dk2"/>
                </a:solidFill>
                <a:latin typeface="Roboto"/>
                <a:ea typeface="Roboto"/>
                <a:cs typeface="Roboto"/>
                <a:sym typeface="Roboto"/>
              </a:rPr>
              <a:t>unambiguous</a:t>
            </a:r>
            <a:r>
              <a:rPr lang="en-GB" sz="1600">
                <a:solidFill>
                  <a:schemeClr val="dk2"/>
                </a:solidFill>
                <a:latin typeface="Roboto"/>
                <a:ea typeface="Roboto"/>
                <a:cs typeface="Roboto"/>
                <a:sym typeface="Roboto"/>
              </a:rPr>
              <a:t> instructions to be executed in certain order to get the desired output/solution.</a:t>
            </a:r>
            <a:br>
              <a:rPr lang="en-GB" sz="1600">
                <a:solidFill>
                  <a:schemeClr val="dk2"/>
                </a:solidFill>
                <a:latin typeface="Roboto"/>
                <a:ea typeface="Roboto"/>
                <a:cs typeface="Roboto"/>
                <a:sym typeface="Roboto"/>
              </a:rPr>
            </a:br>
            <a:r>
              <a:rPr lang="en-GB" sz="1600">
                <a:solidFill>
                  <a:schemeClr val="dk2"/>
                </a:solidFill>
                <a:latin typeface="Roboto"/>
                <a:ea typeface="Roboto"/>
                <a:cs typeface="Roboto"/>
                <a:sym typeface="Roboto"/>
              </a:rPr>
              <a:t>Eg. Search, sort, insert, update, delete etc.</a:t>
            </a:r>
            <a:endParaRPr sz="160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Recursion</a:t>
            </a:r>
            <a:endParaRPr/>
          </a:p>
        </p:txBody>
      </p:sp>
      <p:sp>
        <p:nvSpPr>
          <p:cNvPr id="322" name="Google Shape;322;p42"/>
          <p:cNvSpPr txBox="1"/>
          <p:nvPr>
            <p:ph idx="1" type="body"/>
          </p:nvPr>
        </p:nvSpPr>
        <p:spPr>
          <a:xfrm>
            <a:off x="387900" y="1077475"/>
            <a:ext cx="8520600" cy="91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recursive method solves a problem by </a:t>
            </a:r>
            <a:r>
              <a:rPr lang="en-GB"/>
              <a:t>calling</a:t>
            </a:r>
            <a:r>
              <a:rPr lang="en-GB"/>
              <a:t> a copy of itself to work on a smaller problem. It is important to ensure that the recursion </a:t>
            </a:r>
            <a:r>
              <a:rPr lang="en-GB" u="sng"/>
              <a:t>terminates</a:t>
            </a:r>
            <a:r>
              <a:rPr lang="en-GB"/>
              <a:t>.</a:t>
            </a:r>
            <a:endParaRPr/>
          </a:p>
        </p:txBody>
      </p:sp>
      <p:sp>
        <p:nvSpPr>
          <p:cNvPr id="323" name="Google Shape;323;p42"/>
          <p:cNvSpPr txBox="1"/>
          <p:nvPr/>
        </p:nvSpPr>
        <p:spPr>
          <a:xfrm>
            <a:off x="383450" y="1880025"/>
            <a:ext cx="76161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800">
                <a:solidFill>
                  <a:schemeClr val="dk2"/>
                </a:solidFill>
                <a:latin typeface="Roboto"/>
                <a:ea typeface="Roboto"/>
                <a:cs typeface="Roboto"/>
                <a:sym typeface="Roboto"/>
              </a:rPr>
              <a:t>Recursion is most useful for tasks that can be defined in terms of similar </a:t>
            </a:r>
            <a:r>
              <a:rPr lang="en-GB" sz="1800" u="sng">
                <a:solidFill>
                  <a:schemeClr val="dk2"/>
                </a:solidFill>
                <a:latin typeface="Roboto"/>
                <a:ea typeface="Roboto"/>
                <a:cs typeface="Roboto"/>
                <a:sym typeface="Roboto"/>
              </a:rPr>
              <a:t>subtasks</a:t>
            </a:r>
            <a:r>
              <a:rPr lang="en-GB" sz="1800">
                <a:solidFill>
                  <a:schemeClr val="dk2"/>
                </a:solidFill>
                <a:latin typeface="Roboto"/>
                <a:ea typeface="Roboto"/>
                <a:cs typeface="Roboto"/>
                <a:sym typeface="Roboto"/>
              </a:rPr>
              <a:t>. Eg. sort, search and traversal problems have simple recursive solutions.</a:t>
            </a:r>
            <a:endParaRPr>
              <a:latin typeface="Roboto"/>
              <a:ea typeface="Roboto"/>
              <a:cs typeface="Roboto"/>
              <a:sym typeface="Roboto"/>
            </a:endParaRPr>
          </a:p>
        </p:txBody>
      </p:sp>
      <p:sp>
        <p:nvSpPr>
          <p:cNvPr id="324" name="Google Shape;324;p42"/>
          <p:cNvSpPr txBox="1"/>
          <p:nvPr/>
        </p:nvSpPr>
        <p:spPr>
          <a:xfrm>
            <a:off x="449575" y="3073850"/>
            <a:ext cx="7616100" cy="172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2"/>
                </a:solidFill>
                <a:latin typeface="Roboto"/>
                <a:ea typeface="Roboto"/>
                <a:cs typeface="Roboto"/>
                <a:sym typeface="Roboto"/>
              </a:rPr>
              <a:t>Two types of cases in recursion:</a:t>
            </a:r>
            <a:endParaRPr sz="1800">
              <a:solidFill>
                <a:schemeClr val="dk2"/>
              </a:solidFill>
              <a:latin typeface="Roboto"/>
              <a:ea typeface="Roboto"/>
              <a:cs typeface="Roboto"/>
              <a:sym typeface="Roboto"/>
            </a:endParaRPr>
          </a:p>
          <a:p>
            <a:pPr indent="-342900" lvl="0" marL="457200" rtl="0" algn="l">
              <a:lnSpc>
                <a:spcPct val="115000"/>
              </a:lnSpc>
              <a:spcBef>
                <a:spcPts val="1200"/>
              </a:spcBef>
              <a:spcAft>
                <a:spcPts val="0"/>
              </a:spcAft>
              <a:buClr>
                <a:schemeClr val="dk2"/>
              </a:buClr>
              <a:buSzPts val="1800"/>
              <a:buFont typeface="Roboto"/>
              <a:buAutoNum type="arabicPeriod"/>
            </a:pPr>
            <a:r>
              <a:rPr lang="en-GB" sz="1800">
                <a:solidFill>
                  <a:schemeClr val="dk2"/>
                </a:solidFill>
                <a:latin typeface="Roboto"/>
                <a:ea typeface="Roboto"/>
                <a:cs typeface="Roboto"/>
                <a:sym typeface="Roboto"/>
              </a:rPr>
              <a:t>Recursive case</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AutoNum type="arabicPeriod"/>
            </a:pPr>
            <a:r>
              <a:rPr lang="en-GB" sz="1800">
                <a:solidFill>
                  <a:schemeClr val="dk2"/>
                </a:solidFill>
                <a:latin typeface="Roboto"/>
                <a:ea typeface="Roboto"/>
                <a:cs typeface="Roboto"/>
                <a:sym typeface="Roboto"/>
              </a:rPr>
              <a:t>Base case</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en-GB" sz="1800">
                <a:solidFill>
                  <a:schemeClr val="dk2"/>
                </a:solidFill>
                <a:latin typeface="Roboto"/>
                <a:ea typeface="Roboto"/>
                <a:cs typeface="Roboto"/>
                <a:sym typeface="Roboto"/>
              </a:rPr>
              <a:t>Base case is used to terminate the recursive function.</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3"/>
          <p:cNvPicPr preferRelativeResize="0"/>
          <p:nvPr/>
        </p:nvPicPr>
        <p:blipFill rotWithShape="1">
          <a:blip r:embed="rId3">
            <a:alphaModFix/>
          </a:blip>
          <a:srcRect b="0" l="21531" r="0" t="0"/>
          <a:stretch/>
        </p:blipFill>
        <p:spPr>
          <a:xfrm>
            <a:off x="1130525" y="53000"/>
            <a:ext cx="982800" cy="951901"/>
          </a:xfrm>
          <a:prstGeom prst="rect">
            <a:avLst/>
          </a:prstGeom>
          <a:noFill/>
          <a:ln>
            <a:noFill/>
          </a:ln>
        </p:spPr>
      </p:pic>
      <p:pic>
        <p:nvPicPr>
          <p:cNvPr id="330" name="Google Shape;330;p43"/>
          <p:cNvPicPr preferRelativeResize="0"/>
          <p:nvPr/>
        </p:nvPicPr>
        <p:blipFill>
          <a:blip r:embed="rId4">
            <a:alphaModFix/>
          </a:blip>
          <a:stretch>
            <a:fillRect/>
          </a:stretch>
        </p:blipFill>
        <p:spPr>
          <a:xfrm>
            <a:off x="132225" y="53000"/>
            <a:ext cx="902649" cy="951899"/>
          </a:xfrm>
          <a:prstGeom prst="rect">
            <a:avLst/>
          </a:prstGeom>
          <a:noFill/>
          <a:ln>
            <a:noFill/>
          </a:ln>
        </p:spPr>
      </p:pic>
      <p:pic>
        <p:nvPicPr>
          <p:cNvPr id="331" name="Google Shape;331;p43"/>
          <p:cNvPicPr preferRelativeResize="0"/>
          <p:nvPr/>
        </p:nvPicPr>
        <p:blipFill rotWithShape="1">
          <a:blip r:embed="rId3">
            <a:alphaModFix/>
          </a:blip>
          <a:srcRect b="0" l="21531" r="0" t="0"/>
          <a:stretch/>
        </p:blipFill>
        <p:spPr>
          <a:xfrm>
            <a:off x="1130525" y="1014300"/>
            <a:ext cx="1055426" cy="1022243"/>
          </a:xfrm>
          <a:prstGeom prst="rect">
            <a:avLst/>
          </a:prstGeom>
          <a:noFill/>
          <a:ln>
            <a:noFill/>
          </a:ln>
        </p:spPr>
      </p:pic>
      <p:pic>
        <p:nvPicPr>
          <p:cNvPr id="332" name="Google Shape;332;p43"/>
          <p:cNvPicPr preferRelativeResize="0"/>
          <p:nvPr/>
        </p:nvPicPr>
        <p:blipFill rotWithShape="1">
          <a:blip r:embed="rId5">
            <a:alphaModFix/>
          </a:blip>
          <a:srcRect b="25247" l="18642" r="14660" t="5046"/>
          <a:stretch/>
        </p:blipFill>
        <p:spPr>
          <a:xfrm>
            <a:off x="2206650" y="1055400"/>
            <a:ext cx="844322" cy="951900"/>
          </a:xfrm>
          <a:prstGeom prst="rect">
            <a:avLst/>
          </a:prstGeom>
          <a:noFill/>
          <a:ln>
            <a:noFill/>
          </a:ln>
        </p:spPr>
      </p:pic>
      <p:pic>
        <p:nvPicPr>
          <p:cNvPr id="333" name="Google Shape;333;p43"/>
          <p:cNvPicPr preferRelativeResize="0"/>
          <p:nvPr/>
        </p:nvPicPr>
        <p:blipFill rotWithShape="1">
          <a:blip r:embed="rId5">
            <a:alphaModFix/>
          </a:blip>
          <a:srcRect b="25247" l="18642" r="14660" t="5046"/>
          <a:stretch/>
        </p:blipFill>
        <p:spPr>
          <a:xfrm>
            <a:off x="2216725" y="2016700"/>
            <a:ext cx="844325" cy="951903"/>
          </a:xfrm>
          <a:prstGeom prst="rect">
            <a:avLst/>
          </a:prstGeom>
          <a:noFill/>
          <a:ln>
            <a:noFill/>
          </a:ln>
        </p:spPr>
      </p:pic>
      <p:pic>
        <p:nvPicPr>
          <p:cNvPr id="334" name="Google Shape;334;p43"/>
          <p:cNvPicPr preferRelativeResize="0"/>
          <p:nvPr/>
        </p:nvPicPr>
        <p:blipFill>
          <a:blip r:embed="rId6">
            <a:alphaModFix/>
          </a:blip>
          <a:stretch>
            <a:fillRect/>
          </a:stretch>
        </p:blipFill>
        <p:spPr>
          <a:xfrm>
            <a:off x="3103375" y="2021700"/>
            <a:ext cx="844325" cy="996982"/>
          </a:xfrm>
          <a:prstGeom prst="rect">
            <a:avLst/>
          </a:prstGeom>
          <a:noFill/>
          <a:ln>
            <a:noFill/>
          </a:ln>
        </p:spPr>
      </p:pic>
      <p:pic>
        <p:nvPicPr>
          <p:cNvPr id="335" name="Google Shape;335;p43"/>
          <p:cNvPicPr preferRelativeResize="0"/>
          <p:nvPr/>
        </p:nvPicPr>
        <p:blipFill rotWithShape="1">
          <a:blip r:embed="rId7">
            <a:alphaModFix/>
          </a:blip>
          <a:srcRect b="24294" l="24355" r="17222" t="0"/>
          <a:stretch/>
        </p:blipFill>
        <p:spPr>
          <a:xfrm>
            <a:off x="4103525" y="3055749"/>
            <a:ext cx="982800" cy="849023"/>
          </a:xfrm>
          <a:prstGeom prst="rect">
            <a:avLst/>
          </a:prstGeom>
          <a:noFill/>
          <a:ln>
            <a:noFill/>
          </a:ln>
        </p:spPr>
      </p:pic>
      <p:pic>
        <p:nvPicPr>
          <p:cNvPr id="336" name="Google Shape;336;p43"/>
          <p:cNvPicPr preferRelativeResize="0"/>
          <p:nvPr/>
        </p:nvPicPr>
        <p:blipFill>
          <a:blip r:embed="rId6">
            <a:alphaModFix/>
          </a:blip>
          <a:stretch>
            <a:fillRect/>
          </a:stretch>
        </p:blipFill>
        <p:spPr>
          <a:xfrm>
            <a:off x="3179575" y="3039475"/>
            <a:ext cx="902650" cy="1065853"/>
          </a:xfrm>
          <a:prstGeom prst="rect">
            <a:avLst/>
          </a:prstGeom>
          <a:noFill/>
          <a:ln>
            <a:noFill/>
          </a:ln>
        </p:spPr>
      </p:pic>
      <p:pic>
        <p:nvPicPr>
          <p:cNvPr id="337" name="Google Shape;337;p43"/>
          <p:cNvPicPr preferRelativeResize="0"/>
          <p:nvPr/>
        </p:nvPicPr>
        <p:blipFill rotWithShape="1">
          <a:blip r:embed="rId7">
            <a:alphaModFix/>
          </a:blip>
          <a:srcRect b="24294" l="24355" r="17222" t="0"/>
          <a:stretch/>
        </p:blipFill>
        <p:spPr>
          <a:xfrm>
            <a:off x="4087175" y="3952924"/>
            <a:ext cx="982800" cy="849022"/>
          </a:xfrm>
          <a:prstGeom prst="rect">
            <a:avLst/>
          </a:prstGeom>
          <a:noFill/>
          <a:ln>
            <a:noFill/>
          </a:ln>
        </p:spPr>
      </p:pic>
      <p:pic>
        <p:nvPicPr>
          <p:cNvPr id="338" name="Google Shape;338;p43"/>
          <p:cNvPicPr preferRelativeResize="0"/>
          <p:nvPr/>
        </p:nvPicPr>
        <p:blipFill rotWithShape="1">
          <a:blip r:embed="rId8">
            <a:alphaModFix/>
          </a:blip>
          <a:srcRect b="20854" l="21067" r="9173" t="0"/>
          <a:stretch/>
        </p:blipFill>
        <p:spPr>
          <a:xfrm>
            <a:off x="5183825" y="3796542"/>
            <a:ext cx="982800" cy="1089933"/>
          </a:xfrm>
          <a:prstGeom prst="rect">
            <a:avLst/>
          </a:prstGeom>
          <a:noFill/>
          <a:ln>
            <a:noFill/>
          </a:ln>
        </p:spPr>
      </p:pic>
      <p:pic>
        <p:nvPicPr>
          <p:cNvPr id="339" name="Google Shape;339;p43"/>
          <p:cNvPicPr preferRelativeResize="0"/>
          <p:nvPr/>
        </p:nvPicPr>
        <p:blipFill>
          <a:blip r:embed="rId9">
            <a:alphaModFix/>
          </a:blip>
          <a:stretch>
            <a:fillRect/>
          </a:stretch>
        </p:blipFill>
        <p:spPr>
          <a:xfrm>
            <a:off x="1090500" y="780075"/>
            <a:ext cx="7008854" cy="2595875"/>
          </a:xfrm>
          <a:prstGeom prst="rect">
            <a:avLst/>
          </a:prstGeom>
          <a:noFill/>
          <a:ln>
            <a:noFill/>
          </a:ln>
        </p:spPr>
      </p:pic>
      <p:sp>
        <p:nvSpPr>
          <p:cNvPr id="340" name="Google Shape;340;p43"/>
          <p:cNvSpPr/>
          <p:nvPr/>
        </p:nvSpPr>
        <p:spPr>
          <a:xfrm rot="5400000">
            <a:off x="2234575" y="317325"/>
            <a:ext cx="423000" cy="502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3"/>
          <p:cNvSpPr/>
          <p:nvPr/>
        </p:nvSpPr>
        <p:spPr>
          <a:xfrm rot="5400000">
            <a:off x="3219325" y="1434950"/>
            <a:ext cx="423000" cy="502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3"/>
          <p:cNvSpPr/>
          <p:nvPr/>
        </p:nvSpPr>
        <p:spPr>
          <a:xfrm rot="5400000">
            <a:off x="4231650" y="2343500"/>
            <a:ext cx="423000" cy="502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3"/>
          <p:cNvSpPr/>
          <p:nvPr/>
        </p:nvSpPr>
        <p:spPr>
          <a:xfrm rot="5400000">
            <a:off x="5147375" y="3229013"/>
            <a:ext cx="423000" cy="502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7"/>
                                        </p:tgtEl>
                                      </p:cBhvr>
                                    </p:animEffect>
                                    <p:set>
                                      <p:cBhvr>
                                        <p:cTn dur="1" fill="hold">
                                          <p:stCondLst>
                                            <p:cond delay="1000"/>
                                          </p:stCondLst>
                                        </p:cTn>
                                        <p:tgtEl>
                                          <p:spTgt spid="3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38"/>
                                        </p:tgtEl>
                                      </p:cBhvr>
                                    </p:animEffect>
                                    <p:set>
                                      <p:cBhvr>
                                        <p:cTn dur="1" fill="hold">
                                          <p:stCondLst>
                                            <p:cond delay="1000"/>
                                          </p:stCondLst>
                                        </p:cTn>
                                        <p:tgtEl>
                                          <p:spTgt spid="3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3"/>
                                        </p:tgtEl>
                                      </p:cBhvr>
                                    </p:animEffect>
                                    <p:set>
                                      <p:cBhvr>
                                        <p:cTn dur="1" fill="hold">
                                          <p:stCondLst>
                                            <p:cond delay="1000"/>
                                          </p:stCondLst>
                                        </p:cTn>
                                        <p:tgtEl>
                                          <p:spTgt spid="3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5"/>
                                        </p:tgtEl>
                                      </p:cBhvr>
                                    </p:animEffect>
                                    <p:set>
                                      <p:cBhvr>
                                        <p:cTn dur="1" fill="hold">
                                          <p:stCondLst>
                                            <p:cond delay="1000"/>
                                          </p:stCondLst>
                                        </p:cTn>
                                        <p:tgtEl>
                                          <p:spTgt spid="3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36"/>
                                        </p:tgtEl>
                                      </p:cBhvr>
                                    </p:animEffect>
                                    <p:set>
                                      <p:cBhvr>
                                        <p:cTn dur="1" fill="hold">
                                          <p:stCondLst>
                                            <p:cond delay="1000"/>
                                          </p:stCondLst>
                                        </p:cTn>
                                        <p:tgtEl>
                                          <p:spTgt spid="3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2"/>
                                        </p:tgtEl>
                                      </p:cBhvr>
                                    </p:animEffect>
                                    <p:set>
                                      <p:cBhvr>
                                        <p:cTn dur="1" fill="hold">
                                          <p:stCondLst>
                                            <p:cond delay="1000"/>
                                          </p:stCondLst>
                                        </p:cTn>
                                        <p:tgtEl>
                                          <p:spTgt spid="3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3"/>
                                        </p:tgtEl>
                                      </p:cBhvr>
                                    </p:animEffect>
                                    <p:set>
                                      <p:cBhvr>
                                        <p:cTn dur="1" fill="hold">
                                          <p:stCondLst>
                                            <p:cond delay="1000"/>
                                          </p:stCondLst>
                                        </p:cTn>
                                        <p:tgtEl>
                                          <p:spTgt spid="3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34"/>
                                        </p:tgtEl>
                                      </p:cBhvr>
                                    </p:animEffect>
                                    <p:set>
                                      <p:cBhvr>
                                        <p:cTn dur="1" fill="hold">
                                          <p:stCondLst>
                                            <p:cond delay="1000"/>
                                          </p:stCondLst>
                                        </p:cTn>
                                        <p:tgtEl>
                                          <p:spTgt spid="3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1"/>
                                        </p:tgtEl>
                                      </p:cBhvr>
                                    </p:animEffect>
                                    <p:set>
                                      <p:cBhvr>
                                        <p:cTn dur="1" fill="hold">
                                          <p:stCondLst>
                                            <p:cond delay="1000"/>
                                          </p:stCondLst>
                                        </p:cTn>
                                        <p:tgtEl>
                                          <p:spTgt spid="3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1"/>
                                        </p:tgtEl>
                                      </p:cBhvr>
                                    </p:animEffect>
                                    <p:set>
                                      <p:cBhvr>
                                        <p:cTn dur="1" fill="hold">
                                          <p:stCondLst>
                                            <p:cond delay="1000"/>
                                          </p:stCondLst>
                                        </p:cTn>
                                        <p:tgtEl>
                                          <p:spTgt spid="3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800"/>
                                        <p:tgtEl>
                                          <p:spTgt spid="332"/>
                                        </p:tgtEl>
                                      </p:cBhvr>
                                    </p:animEffect>
                                    <p:set>
                                      <p:cBhvr>
                                        <p:cTn dur="1" fill="hold">
                                          <p:stCondLst>
                                            <p:cond delay="1800"/>
                                          </p:stCondLst>
                                        </p:cTn>
                                        <p:tgtEl>
                                          <p:spTgt spid="3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0"/>
                                        </p:tgtEl>
                                      </p:cBhvr>
                                    </p:animEffect>
                                    <p:set>
                                      <p:cBhvr>
                                        <p:cTn dur="1" fill="hold">
                                          <p:stCondLst>
                                            <p:cond delay="1000"/>
                                          </p:stCondLst>
                                        </p:cTn>
                                        <p:tgtEl>
                                          <p:spTgt spid="3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9"/>
                                        </p:tgtEl>
                                      </p:cBhvr>
                                    </p:animEffect>
                                    <p:set>
                                      <p:cBhvr>
                                        <p:cTn dur="1" fill="hold">
                                          <p:stCondLst>
                                            <p:cond delay="1000"/>
                                          </p:stCondLst>
                                        </p:cTn>
                                        <p:tgtEl>
                                          <p:spTgt spid="3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30"/>
                                        </p:tgtEl>
                                      </p:cBhvr>
                                    </p:animEffect>
                                    <p:set>
                                      <p:cBhvr>
                                        <p:cTn dur="1" fill="hold">
                                          <p:stCondLst>
                                            <p:cond delay="1000"/>
                                          </p:stCondLst>
                                        </p:cTn>
                                        <p:tgtEl>
                                          <p:spTgt spid="3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4"/>
          <p:cNvPicPr preferRelativeResize="0"/>
          <p:nvPr/>
        </p:nvPicPr>
        <p:blipFill rotWithShape="1">
          <a:blip r:embed="rId3">
            <a:alphaModFix/>
          </a:blip>
          <a:srcRect b="14882" l="29262" r="36477" t="36227"/>
          <a:stretch/>
        </p:blipFill>
        <p:spPr>
          <a:xfrm>
            <a:off x="1269350" y="568550"/>
            <a:ext cx="5245525" cy="4208550"/>
          </a:xfrm>
          <a:prstGeom prst="rect">
            <a:avLst/>
          </a:prstGeom>
          <a:noFill/>
          <a:ln>
            <a:noFill/>
          </a:ln>
        </p:spPr>
      </p:pic>
      <p:sp>
        <p:nvSpPr>
          <p:cNvPr id="349" name="Google Shape;349;p44"/>
          <p:cNvSpPr txBox="1"/>
          <p:nvPr>
            <p:ph type="title"/>
          </p:nvPr>
        </p:nvSpPr>
        <p:spPr>
          <a:xfrm>
            <a:off x="83100" y="410000"/>
            <a:ext cx="8520600" cy="607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2722"/>
              <a:t>Flowchart of R</a:t>
            </a:r>
            <a:r>
              <a:rPr lang="en-GB" sz="2722"/>
              <a:t>ecursion</a:t>
            </a:r>
            <a:endParaRPr sz="27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Recursion examples</a:t>
            </a:r>
            <a:endParaRPr/>
          </a:p>
          <a:p>
            <a:pPr indent="-355599" lvl="0" marL="457200" rtl="0" algn="l">
              <a:spcBef>
                <a:spcPts val="0"/>
              </a:spcBef>
              <a:spcAft>
                <a:spcPts val="0"/>
              </a:spcAft>
              <a:buSzPct val="100000"/>
              <a:buAutoNum type="arabicPeriod"/>
            </a:pPr>
            <a:r>
              <a:rPr lang="en-GB" sz="2222"/>
              <a:t>Factorial of a number n</a:t>
            </a:r>
            <a:endParaRPr sz="2222"/>
          </a:p>
        </p:txBody>
      </p:sp>
      <p:sp>
        <p:nvSpPr>
          <p:cNvPr id="355" name="Google Shape;355;p45"/>
          <p:cNvSpPr txBox="1"/>
          <p:nvPr>
            <p:ph idx="1" type="body"/>
          </p:nvPr>
        </p:nvSpPr>
        <p:spPr>
          <a:xfrm>
            <a:off x="4992425" y="410000"/>
            <a:ext cx="3979800" cy="32466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GB"/>
              <a:t>private int factorial (int n)</a:t>
            </a:r>
            <a:endParaRPr/>
          </a:p>
          <a:p>
            <a:pPr indent="0" lvl="0" marL="0" rtl="0" algn="l">
              <a:lnSpc>
                <a:spcPct val="115000"/>
              </a:lnSpc>
              <a:spcBef>
                <a:spcPts val="0"/>
              </a:spcBef>
              <a:spcAft>
                <a:spcPts val="0"/>
              </a:spcAft>
              <a:buNone/>
            </a:pPr>
            <a:r>
              <a:rPr lang="en-GB"/>
              <a:t>{</a:t>
            </a:r>
            <a:endParaRPr/>
          </a:p>
          <a:p>
            <a:pPr indent="0" lvl="0" marL="0" rtl="0" algn="l">
              <a:lnSpc>
                <a:spcPct val="115000"/>
              </a:lnSpc>
              <a:spcBef>
                <a:spcPts val="0"/>
              </a:spcBef>
              <a:spcAft>
                <a:spcPts val="0"/>
              </a:spcAft>
              <a:buNone/>
            </a:pPr>
            <a:r>
              <a:rPr lang="en-GB"/>
              <a:t>   </a:t>
            </a:r>
            <a:r>
              <a:rPr lang="en-GB">
                <a:solidFill>
                  <a:srgbClr val="00FF00"/>
                </a:solidFill>
              </a:rPr>
              <a:t>//base case</a:t>
            </a:r>
            <a:endParaRPr>
              <a:solidFill>
                <a:srgbClr val="00FF00"/>
              </a:solidFill>
            </a:endParaRPr>
          </a:p>
          <a:p>
            <a:pPr indent="457200" lvl="0" marL="0" rtl="0" algn="l">
              <a:lnSpc>
                <a:spcPct val="115000"/>
              </a:lnSpc>
              <a:spcBef>
                <a:spcPts val="0"/>
              </a:spcBef>
              <a:spcAft>
                <a:spcPts val="0"/>
              </a:spcAft>
              <a:buNone/>
            </a:pPr>
            <a:r>
              <a:rPr lang="en-GB"/>
              <a:t>if(n == 0)</a:t>
            </a:r>
            <a:endParaRPr/>
          </a:p>
          <a:p>
            <a:pPr indent="457200" lvl="0" marL="0" rtl="0" algn="l">
              <a:lnSpc>
                <a:spcPct val="115000"/>
              </a:lnSpc>
              <a:spcBef>
                <a:spcPts val="0"/>
              </a:spcBef>
              <a:spcAft>
                <a:spcPts val="0"/>
              </a:spcAft>
              <a:buNone/>
            </a:pPr>
            <a:r>
              <a:rPr lang="en-GB"/>
              <a:t>{</a:t>
            </a:r>
            <a:endParaRPr/>
          </a:p>
          <a:p>
            <a:pPr indent="0" lvl="0" marL="0" rtl="0" algn="l">
              <a:lnSpc>
                <a:spcPct val="115000"/>
              </a:lnSpc>
              <a:spcBef>
                <a:spcPts val="0"/>
              </a:spcBef>
              <a:spcAft>
                <a:spcPts val="0"/>
              </a:spcAft>
              <a:buNone/>
            </a:pPr>
            <a:r>
              <a:rPr lang="en-GB"/>
              <a:t>      		return 1;</a:t>
            </a:r>
            <a:endParaRPr/>
          </a:p>
          <a:p>
            <a:pPr indent="0" lvl="0" marL="0" rtl="0" algn="l">
              <a:lnSpc>
                <a:spcPct val="115000"/>
              </a:lnSpc>
              <a:spcBef>
                <a:spcPts val="0"/>
              </a:spcBef>
              <a:spcAft>
                <a:spcPts val="0"/>
              </a:spcAft>
              <a:buNone/>
            </a:pPr>
            <a:r>
              <a:rPr lang="en-GB"/>
              <a:t>   	}</a:t>
            </a:r>
            <a:endParaRPr/>
          </a:p>
          <a:p>
            <a:pPr indent="457200" lvl="0" marL="0" rtl="0" algn="l">
              <a:lnSpc>
                <a:spcPct val="115000"/>
              </a:lnSpc>
              <a:spcBef>
                <a:spcPts val="0"/>
              </a:spcBef>
              <a:spcAft>
                <a:spcPts val="0"/>
              </a:spcAft>
              <a:buNone/>
            </a:pPr>
            <a:r>
              <a:rPr lang="en-GB"/>
              <a:t>else</a:t>
            </a:r>
            <a:endParaRPr/>
          </a:p>
          <a:p>
            <a:pPr indent="457200" lvl="0" marL="0" rtl="0" algn="l">
              <a:lnSpc>
                <a:spcPct val="115000"/>
              </a:lnSpc>
              <a:spcBef>
                <a:spcPts val="0"/>
              </a:spcBef>
              <a:spcAft>
                <a:spcPts val="0"/>
              </a:spcAft>
              <a:buNone/>
            </a:pPr>
            <a:r>
              <a:rPr lang="en-GB"/>
              <a:t>{</a:t>
            </a:r>
            <a:endParaRPr/>
          </a:p>
          <a:p>
            <a:pPr indent="0" lvl="0" marL="0" rtl="0" algn="l">
              <a:lnSpc>
                <a:spcPct val="115000"/>
              </a:lnSpc>
              <a:spcBef>
                <a:spcPts val="0"/>
              </a:spcBef>
              <a:spcAft>
                <a:spcPts val="0"/>
              </a:spcAft>
              <a:buNone/>
            </a:pPr>
            <a:r>
              <a:rPr lang="en-GB"/>
              <a:t>      		return n * factorial(n-1);</a:t>
            </a:r>
            <a:endParaRPr/>
          </a:p>
          <a:p>
            <a:pPr indent="0" lvl="0" marL="0" rtl="0" algn="l">
              <a:lnSpc>
                <a:spcPct val="115000"/>
              </a:lnSpc>
              <a:spcBef>
                <a:spcPts val="0"/>
              </a:spcBef>
              <a:spcAft>
                <a:spcPts val="0"/>
              </a:spcAft>
              <a:buNone/>
            </a:pPr>
            <a:r>
              <a:rPr lang="en-GB"/>
              <a:t>   	}</a:t>
            </a:r>
            <a:endParaRPr/>
          </a:p>
          <a:p>
            <a:pPr indent="0" lvl="0" marL="0" rtl="0" algn="l">
              <a:lnSpc>
                <a:spcPct val="115000"/>
              </a:lnSpc>
              <a:spcBef>
                <a:spcPts val="0"/>
              </a:spcBef>
              <a:spcAft>
                <a:spcPts val="0"/>
              </a:spcAft>
              <a:buNone/>
            </a:pPr>
            <a:r>
              <a:rPr lang="en-GB"/>
              <a:t>}</a:t>
            </a:r>
            <a:endParaRPr/>
          </a:p>
        </p:txBody>
      </p:sp>
      <p:sp>
        <p:nvSpPr>
          <p:cNvPr id="356" name="Google Shape;356;p45"/>
          <p:cNvSpPr txBox="1"/>
          <p:nvPr/>
        </p:nvSpPr>
        <p:spPr>
          <a:xfrm>
            <a:off x="512700" y="1295925"/>
            <a:ext cx="4059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Eg. 4! = 4 * 3!</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	  = 4 * 3 * 2!</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	  = 4 * 3 * 2 * 1!</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	  = 4 * 3 * 2 * 1 * 0!</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highlight>
                  <a:srgbClr val="FFFF00"/>
                </a:highlight>
                <a:latin typeface="Roboto"/>
                <a:ea typeface="Roboto"/>
                <a:cs typeface="Roboto"/>
                <a:sym typeface="Roboto"/>
              </a:rPr>
              <a:t>Now 0! = 1</a:t>
            </a:r>
            <a:endParaRPr sz="1600">
              <a:highlight>
                <a:srgbClr val="FFFF00"/>
              </a:highlight>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So, 	4 * 3 * 2 * 1 * 1 = 24</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357" name="Google Shape;357;p45"/>
          <p:cNvSpPr/>
          <p:nvPr/>
        </p:nvSpPr>
        <p:spPr>
          <a:xfrm>
            <a:off x="512700" y="3503925"/>
            <a:ext cx="3575700" cy="117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5"/>
          <p:cNvSpPr txBox="1"/>
          <p:nvPr/>
        </p:nvSpPr>
        <p:spPr>
          <a:xfrm>
            <a:off x="568575" y="3508275"/>
            <a:ext cx="3575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Roboto"/>
                <a:ea typeface="Roboto"/>
                <a:cs typeface="Roboto"/>
                <a:sym typeface="Roboto"/>
              </a:rPr>
              <a:t>Rules:</a:t>
            </a:r>
            <a:endParaRPr b="1"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n! = n * (n-1)!		//recursive call</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0! = 1			//base case</a:t>
            </a:r>
            <a:endParaRPr>
              <a:latin typeface="Roboto"/>
              <a:ea typeface="Roboto"/>
              <a:cs typeface="Roboto"/>
              <a:sym typeface="Roboto"/>
            </a:endParaRPr>
          </a:p>
        </p:txBody>
      </p:sp>
      <p:sp>
        <p:nvSpPr>
          <p:cNvPr id="359" name="Google Shape;359;p45"/>
          <p:cNvSpPr/>
          <p:nvPr/>
        </p:nvSpPr>
        <p:spPr>
          <a:xfrm>
            <a:off x="4711025" y="230900"/>
            <a:ext cx="3979800" cy="3425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p:nvPr/>
        </p:nvSpPr>
        <p:spPr>
          <a:xfrm>
            <a:off x="381000" y="361950"/>
            <a:ext cx="1143000" cy="533400"/>
          </a:xfrm>
          <a:prstGeom prst="rect">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Calibri"/>
                <a:ea typeface="Calibri"/>
                <a:cs typeface="Calibri"/>
                <a:sym typeface="Calibri"/>
              </a:rPr>
              <a:t>Main </a:t>
            </a:r>
            <a:endParaRPr/>
          </a:p>
        </p:txBody>
      </p:sp>
      <p:sp>
        <p:nvSpPr>
          <p:cNvPr id="365" name="Google Shape;365;p46"/>
          <p:cNvSpPr/>
          <p:nvPr/>
        </p:nvSpPr>
        <p:spPr>
          <a:xfrm>
            <a:off x="1371600" y="1047750"/>
            <a:ext cx="1143000" cy="533400"/>
          </a:xfrm>
          <a:prstGeom prst="rect">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Calibri"/>
                <a:ea typeface="Calibri"/>
                <a:cs typeface="Calibri"/>
                <a:sym typeface="Calibri"/>
              </a:rPr>
              <a:t>Factorial </a:t>
            </a:r>
            <a:endParaRPr/>
          </a:p>
        </p:txBody>
      </p:sp>
      <p:sp>
        <p:nvSpPr>
          <p:cNvPr id="366" name="Google Shape;366;p46"/>
          <p:cNvSpPr/>
          <p:nvPr/>
        </p:nvSpPr>
        <p:spPr>
          <a:xfrm>
            <a:off x="2667000" y="1733550"/>
            <a:ext cx="1143000" cy="533400"/>
          </a:xfrm>
          <a:prstGeom prst="rect">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Calibri"/>
                <a:ea typeface="Calibri"/>
                <a:cs typeface="Calibri"/>
                <a:sym typeface="Calibri"/>
              </a:rPr>
              <a:t>Factorial </a:t>
            </a:r>
            <a:endParaRPr/>
          </a:p>
        </p:txBody>
      </p:sp>
      <p:sp>
        <p:nvSpPr>
          <p:cNvPr id="367" name="Google Shape;367;p46"/>
          <p:cNvSpPr/>
          <p:nvPr/>
        </p:nvSpPr>
        <p:spPr>
          <a:xfrm>
            <a:off x="4191000" y="2495550"/>
            <a:ext cx="1143000" cy="533400"/>
          </a:xfrm>
          <a:prstGeom prst="rect">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Calibri"/>
                <a:ea typeface="Calibri"/>
                <a:cs typeface="Calibri"/>
                <a:sym typeface="Calibri"/>
              </a:rPr>
              <a:t>Factorial </a:t>
            </a:r>
            <a:endParaRPr/>
          </a:p>
        </p:txBody>
      </p:sp>
      <p:sp>
        <p:nvSpPr>
          <p:cNvPr id="368" name="Google Shape;368;p46"/>
          <p:cNvSpPr/>
          <p:nvPr/>
        </p:nvSpPr>
        <p:spPr>
          <a:xfrm>
            <a:off x="5791200" y="3181350"/>
            <a:ext cx="1143000" cy="533400"/>
          </a:xfrm>
          <a:prstGeom prst="rect">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Calibri"/>
                <a:ea typeface="Calibri"/>
                <a:cs typeface="Calibri"/>
                <a:sym typeface="Calibri"/>
              </a:rPr>
              <a:t>Factorial </a:t>
            </a:r>
            <a:endParaRPr/>
          </a:p>
        </p:txBody>
      </p:sp>
      <p:sp>
        <p:nvSpPr>
          <p:cNvPr id="369" name="Google Shape;369;p46"/>
          <p:cNvSpPr/>
          <p:nvPr/>
        </p:nvSpPr>
        <p:spPr>
          <a:xfrm>
            <a:off x="7239000" y="3714750"/>
            <a:ext cx="1143000" cy="533400"/>
          </a:xfrm>
          <a:prstGeom prst="rect">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Calibri"/>
                <a:ea typeface="Calibri"/>
                <a:cs typeface="Calibri"/>
                <a:sym typeface="Calibri"/>
              </a:rPr>
              <a:t>Factorial </a:t>
            </a:r>
            <a:endParaRPr/>
          </a:p>
        </p:txBody>
      </p:sp>
      <p:cxnSp>
        <p:nvCxnSpPr>
          <p:cNvPr id="370" name="Google Shape;370;p46"/>
          <p:cNvCxnSpPr/>
          <p:nvPr/>
        </p:nvCxnSpPr>
        <p:spPr>
          <a:xfrm>
            <a:off x="533400" y="895350"/>
            <a:ext cx="762000" cy="457200"/>
          </a:xfrm>
          <a:prstGeom prst="bentConnector3">
            <a:avLst>
              <a:gd fmla="val 50000" name="adj1"/>
            </a:avLst>
          </a:prstGeom>
          <a:noFill/>
          <a:ln cap="flat" cmpd="sng" w="9525">
            <a:solidFill>
              <a:srgbClr val="4A7DBA"/>
            </a:solidFill>
            <a:prstDash val="solid"/>
            <a:round/>
            <a:headEnd len="sm" w="sm" type="none"/>
            <a:tailEnd len="sm" w="sm" type="none"/>
          </a:ln>
        </p:spPr>
      </p:cxnSp>
      <p:cxnSp>
        <p:nvCxnSpPr>
          <p:cNvPr id="371" name="Google Shape;371;p46"/>
          <p:cNvCxnSpPr/>
          <p:nvPr/>
        </p:nvCxnSpPr>
        <p:spPr>
          <a:xfrm>
            <a:off x="1752600" y="1581150"/>
            <a:ext cx="838200" cy="457200"/>
          </a:xfrm>
          <a:prstGeom prst="bentConnector3">
            <a:avLst>
              <a:gd fmla="val 50000" name="adj1"/>
            </a:avLst>
          </a:prstGeom>
          <a:noFill/>
          <a:ln cap="flat" cmpd="sng" w="9525">
            <a:solidFill>
              <a:srgbClr val="4A7DBA"/>
            </a:solidFill>
            <a:prstDash val="solid"/>
            <a:round/>
            <a:headEnd len="sm" w="sm" type="none"/>
            <a:tailEnd len="sm" w="sm" type="none"/>
          </a:ln>
        </p:spPr>
      </p:cxnSp>
      <p:cxnSp>
        <p:nvCxnSpPr>
          <p:cNvPr id="372" name="Google Shape;372;p46"/>
          <p:cNvCxnSpPr>
            <a:endCxn id="367" idx="1"/>
          </p:cNvCxnSpPr>
          <p:nvPr/>
        </p:nvCxnSpPr>
        <p:spPr>
          <a:xfrm>
            <a:off x="3124200" y="2266950"/>
            <a:ext cx="1066800" cy="495300"/>
          </a:xfrm>
          <a:prstGeom prst="bentConnector3">
            <a:avLst>
              <a:gd fmla="val 50000" name="adj1"/>
            </a:avLst>
          </a:prstGeom>
          <a:noFill/>
          <a:ln cap="flat" cmpd="sng" w="9525">
            <a:solidFill>
              <a:srgbClr val="4A7DBA"/>
            </a:solidFill>
            <a:prstDash val="solid"/>
            <a:round/>
            <a:headEnd len="sm" w="sm" type="none"/>
            <a:tailEnd len="sm" w="sm" type="none"/>
          </a:ln>
        </p:spPr>
      </p:cxnSp>
      <p:cxnSp>
        <p:nvCxnSpPr>
          <p:cNvPr id="373" name="Google Shape;373;p46"/>
          <p:cNvCxnSpPr>
            <a:stCxn id="367" idx="2"/>
            <a:endCxn id="368" idx="1"/>
          </p:cNvCxnSpPr>
          <p:nvPr/>
        </p:nvCxnSpPr>
        <p:spPr>
          <a:xfrm flipH="1" rot="-5400000">
            <a:off x="5067300" y="2724150"/>
            <a:ext cx="419100" cy="1028700"/>
          </a:xfrm>
          <a:prstGeom prst="bentConnector2">
            <a:avLst/>
          </a:prstGeom>
          <a:noFill/>
          <a:ln cap="flat" cmpd="sng" w="9525">
            <a:solidFill>
              <a:srgbClr val="4A7DBA"/>
            </a:solidFill>
            <a:prstDash val="solid"/>
            <a:round/>
            <a:headEnd len="sm" w="sm" type="none"/>
            <a:tailEnd len="sm" w="sm" type="none"/>
          </a:ln>
        </p:spPr>
      </p:cxnSp>
      <p:cxnSp>
        <p:nvCxnSpPr>
          <p:cNvPr id="374" name="Google Shape;374;p46"/>
          <p:cNvCxnSpPr>
            <a:stCxn id="368" idx="2"/>
            <a:endCxn id="369" idx="1"/>
          </p:cNvCxnSpPr>
          <p:nvPr/>
        </p:nvCxnSpPr>
        <p:spPr>
          <a:xfrm flipH="1" rot="-5400000">
            <a:off x="6667500" y="3409950"/>
            <a:ext cx="266700" cy="876300"/>
          </a:xfrm>
          <a:prstGeom prst="bentConnector2">
            <a:avLst/>
          </a:prstGeom>
          <a:noFill/>
          <a:ln cap="flat" cmpd="sng" w="9525">
            <a:solidFill>
              <a:srgbClr val="4A7DBA"/>
            </a:solidFill>
            <a:prstDash val="solid"/>
            <a:round/>
            <a:headEnd len="sm" w="sm" type="none"/>
            <a:tailEnd len="sm" w="sm" type="none"/>
          </a:ln>
        </p:spPr>
      </p:cxnSp>
      <p:cxnSp>
        <p:nvCxnSpPr>
          <p:cNvPr id="375" name="Google Shape;375;p46"/>
          <p:cNvCxnSpPr>
            <a:stCxn id="364" idx="3"/>
          </p:cNvCxnSpPr>
          <p:nvPr/>
        </p:nvCxnSpPr>
        <p:spPr>
          <a:xfrm>
            <a:off x="1524000" y="628650"/>
            <a:ext cx="685800" cy="419100"/>
          </a:xfrm>
          <a:prstGeom prst="bentConnector3">
            <a:avLst>
              <a:gd fmla="val 50000" name="adj1"/>
            </a:avLst>
          </a:prstGeom>
          <a:noFill/>
          <a:ln cap="flat" cmpd="sng" w="9525">
            <a:solidFill>
              <a:srgbClr val="4A7DBA"/>
            </a:solidFill>
            <a:prstDash val="dot"/>
            <a:round/>
            <a:headEnd len="sm" w="sm" type="none"/>
            <a:tailEnd len="sm" w="sm" type="none"/>
          </a:ln>
        </p:spPr>
      </p:cxnSp>
      <p:cxnSp>
        <p:nvCxnSpPr>
          <p:cNvPr id="376" name="Google Shape;376;p46"/>
          <p:cNvCxnSpPr>
            <a:endCxn id="366" idx="0"/>
          </p:cNvCxnSpPr>
          <p:nvPr/>
        </p:nvCxnSpPr>
        <p:spPr>
          <a:xfrm>
            <a:off x="2514600" y="1200150"/>
            <a:ext cx="723900" cy="533400"/>
          </a:xfrm>
          <a:prstGeom prst="bentConnector2">
            <a:avLst/>
          </a:prstGeom>
          <a:noFill/>
          <a:ln cap="flat" cmpd="sng" w="9525">
            <a:solidFill>
              <a:srgbClr val="4A7DBA"/>
            </a:solidFill>
            <a:prstDash val="dot"/>
            <a:round/>
            <a:headEnd len="sm" w="sm" type="none"/>
            <a:tailEnd len="sm" w="sm" type="none"/>
          </a:ln>
        </p:spPr>
      </p:cxnSp>
      <p:cxnSp>
        <p:nvCxnSpPr>
          <p:cNvPr id="377" name="Google Shape;377;p46"/>
          <p:cNvCxnSpPr>
            <a:stCxn id="366" idx="3"/>
          </p:cNvCxnSpPr>
          <p:nvPr/>
        </p:nvCxnSpPr>
        <p:spPr>
          <a:xfrm>
            <a:off x="3810000" y="2000250"/>
            <a:ext cx="1600200" cy="495300"/>
          </a:xfrm>
          <a:prstGeom prst="bentConnector3">
            <a:avLst>
              <a:gd fmla="val 50000" name="adj1"/>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cxnSp>
      <p:cxnSp>
        <p:nvCxnSpPr>
          <p:cNvPr id="378" name="Google Shape;378;p46"/>
          <p:cNvCxnSpPr>
            <a:stCxn id="367" idx="3"/>
          </p:cNvCxnSpPr>
          <p:nvPr/>
        </p:nvCxnSpPr>
        <p:spPr>
          <a:xfrm>
            <a:off x="5334000" y="2762250"/>
            <a:ext cx="1600200" cy="419100"/>
          </a:xfrm>
          <a:prstGeom prst="bentConnector3">
            <a:avLst>
              <a:gd fmla="val 50000" name="adj1"/>
            </a:avLst>
          </a:prstGeom>
          <a:noFill/>
          <a:ln cap="flat" cmpd="sng" w="9525">
            <a:solidFill>
              <a:srgbClr val="4A7DBA"/>
            </a:solidFill>
            <a:prstDash val="dot"/>
            <a:round/>
            <a:headEnd len="sm" w="sm" type="none"/>
            <a:tailEnd len="sm" w="sm" type="none"/>
          </a:ln>
        </p:spPr>
      </p:cxnSp>
      <p:cxnSp>
        <p:nvCxnSpPr>
          <p:cNvPr id="379" name="Google Shape;379;p46"/>
          <p:cNvCxnSpPr>
            <a:stCxn id="368" idx="3"/>
          </p:cNvCxnSpPr>
          <p:nvPr/>
        </p:nvCxnSpPr>
        <p:spPr>
          <a:xfrm>
            <a:off x="6934200" y="3448050"/>
            <a:ext cx="1371600" cy="266700"/>
          </a:xfrm>
          <a:prstGeom prst="bentConnector3">
            <a:avLst>
              <a:gd fmla="val 50000" name="adj1"/>
            </a:avLst>
          </a:prstGeom>
          <a:noFill/>
          <a:ln cap="flat" cmpd="sng" w="9525">
            <a:solidFill>
              <a:srgbClr val="4A7DBA"/>
            </a:solidFill>
            <a:prstDash val="dot"/>
            <a:round/>
            <a:headEnd len="sm" w="sm" type="none"/>
            <a:tailEnd len="sm" w="sm" type="none"/>
          </a:ln>
        </p:spPr>
      </p:cxnSp>
      <p:sp>
        <p:nvSpPr>
          <p:cNvPr id="380" name="Google Shape;380;p46"/>
          <p:cNvSpPr txBox="1"/>
          <p:nvPr/>
        </p:nvSpPr>
        <p:spPr>
          <a:xfrm>
            <a:off x="1676400" y="361950"/>
            <a:ext cx="1371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Return 120 </a:t>
            </a:r>
            <a:endParaRPr/>
          </a:p>
        </p:txBody>
      </p:sp>
      <p:sp>
        <p:nvSpPr>
          <p:cNvPr id="381" name="Google Shape;381;p46"/>
          <p:cNvSpPr txBox="1"/>
          <p:nvPr/>
        </p:nvSpPr>
        <p:spPr>
          <a:xfrm>
            <a:off x="2590800" y="895350"/>
            <a:ext cx="1295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Return 24 </a:t>
            </a:r>
            <a:endParaRPr/>
          </a:p>
        </p:txBody>
      </p:sp>
      <p:sp>
        <p:nvSpPr>
          <p:cNvPr id="382" name="Google Shape;382;p46"/>
          <p:cNvSpPr txBox="1"/>
          <p:nvPr/>
        </p:nvSpPr>
        <p:spPr>
          <a:xfrm>
            <a:off x="4114800" y="1733550"/>
            <a:ext cx="990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Return 6</a:t>
            </a:r>
            <a:endParaRPr/>
          </a:p>
        </p:txBody>
      </p:sp>
      <p:sp>
        <p:nvSpPr>
          <p:cNvPr id="383" name="Google Shape;383;p46"/>
          <p:cNvSpPr txBox="1"/>
          <p:nvPr/>
        </p:nvSpPr>
        <p:spPr>
          <a:xfrm>
            <a:off x="5715000" y="2463225"/>
            <a:ext cx="990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Return 2 </a:t>
            </a:r>
            <a:endParaRPr/>
          </a:p>
        </p:txBody>
      </p:sp>
      <p:sp>
        <p:nvSpPr>
          <p:cNvPr id="384" name="Google Shape;384;p46"/>
          <p:cNvSpPr txBox="1"/>
          <p:nvPr/>
        </p:nvSpPr>
        <p:spPr>
          <a:xfrm>
            <a:off x="7239000" y="3105150"/>
            <a:ext cx="990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Return 1 </a:t>
            </a:r>
            <a:endParaRPr/>
          </a:p>
        </p:txBody>
      </p:sp>
      <p:sp>
        <p:nvSpPr>
          <p:cNvPr id="385" name="Google Shape;385;p46"/>
          <p:cNvSpPr txBox="1"/>
          <p:nvPr/>
        </p:nvSpPr>
        <p:spPr>
          <a:xfrm>
            <a:off x="228600" y="1428750"/>
            <a:ext cx="1295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Factorial (5)</a:t>
            </a:r>
            <a:endParaRPr/>
          </a:p>
        </p:txBody>
      </p:sp>
      <p:sp>
        <p:nvSpPr>
          <p:cNvPr id="386" name="Google Shape;386;p46"/>
          <p:cNvSpPr txBox="1"/>
          <p:nvPr/>
        </p:nvSpPr>
        <p:spPr>
          <a:xfrm>
            <a:off x="1600200" y="2114550"/>
            <a:ext cx="12192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Factorial (4)</a:t>
            </a:r>
            <a:endParaRPr/>
          </a:p>
        </p:txBody>
      </p:sp>
      <p:sp>
        <p:nvSpPr>
          <p:cNvPr id="387" name="Google Shape;387;p46"/>
          <p:cNvSpPr txBox="1"/>
          <p:nvPr/>
        </p:nvSpPr>
        <p:spPr>
          <a:xfrm>
            <a:off x="3124200" y="2724150"/>
            <a:ext cx="12192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Factorial (3)</a:t>
            </a:r>
            <a:endParaRPr/>
          </a:p>
        </p:txBody>
      </p:sp>
      <p:sp>
        <p:nvSpPr>
          <p:cNvPr id="388" name="Google Shape;388;p46"/>
          <p:cNvSpPr txBox="1"/>
          <p:nvPr/>
        </p:nvSpPr>
        <p:spPr>
          <a:xfrm>
            <a:off x="4267200" y="3486150"/>
            <a:ext cx="15240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Factorial (2)</a:t>
            </a:r>
            <a:endParaRPr/>
          </a:p>
        </p:txBody>
      </p:sp>
      <p:sp>
        <p:nvSpPr>
          <p:cNvPr id="389" name="Google Shape;389;p46"/>
          <p:cNvSpPr txBox="1"/>
          <p:nvPr/>
        </p:nvSpPr>
        <p:spPr>
          <a:xfrm>
            <a:off x="5715000" y="4019550"/>
            <a:ext cx="1447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rgbClr val="000000"/>
                </a:solidFill>
                <a:latin typeface="Calibri"/>
                <a:ea typeface="Calibri"/>
                <a:cs typeface="Calibri"/>
                <a:sym typeface="Calibri"/>
              </a:rPr>
              <a:t>Factorial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297900" y="410000"/>
            <a:ext cx="8520600" cy="607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2222"/>
              <a:t>2.	</a:t>
            </a:r>
            <a:r>
              <a:rPr lang="en-GB" sz="2222"/>
              <a:t>Fibonacci series (0,1,1,2,3,5,8,13…)</a:t>
            </a:r>
            <a:endParaRPr sz="2222"/>
          </a:p>
        </p:txBody>
      </p:sp>
      <p:sp>
        <p:nvSpPr>
          <p:cNvPr id="395" name="Google Shape;395;p47"/>
          <p:cNvSpPr txBox="1"/>
          <p:nvPr>
            <p:ph idx="1" type="body"/>
          </p:nvPr>
        </p:nvSpPr>
        <p:spPr>
          <a:xfrm>
            <a:off x="5288950" y="230900"/>
            <a:ext cx="3855300" cy="36048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n-GB"/>
              <a:t>private int fibo(int n)</a:t>
            </a:r>
            <a:endParaRPr/>
          </a:p>
          <a:p>
            <a:pPr indent="0" lvl="0" marL="0" rtl="0" algn="l">
              <a:lnSpc>
                <a:spcPct val="115000"/>
              </a:lnSpc>
              <a:spcBef>
                <a:spcPts val="0"/>
              </a:spcBef>
              <a:spcAft>
                <a:spcPts val="0"/>
              </a:spcAft>
              <a:buNone/>
            </a:pPr>
            <a:r>
              <a:rPr lang="en-GB"/>
              <a:t>{</a:t>
            </a:r>
            <a:endParaRPr/>
          </a:p>
          <a:p>
            <a:pPr indent="0" lvl="0" marL="0" rtl="0" algn="l">
              <a:lnSpc>
                <a:spcPct val="115000"/>
              </a:lnSpc>
              <a:spcBef>
                <a:spcPts val="0"/>
              </a:spcBef>
              <a:spcAft>
                <a:spcPts val="0"/>
              </a:spcAft>
              <a:buNone/>
            </a:pPr>
            <a:r>
              <a:rPr lang="en-GB"/>
              <a:t>      	if(n ==0)</a:t>
            </a:r>
            <a:endParaRPr/>
          </a:p>
          <a:p>
            <a:pPr indent="457200" lvl="0" marL="0" rtl="0" algn="l">
              <a:lnSpc>
                <a:spcPct val="115000"/>
              </a:lnSpc>
              <a:spcBef>
                <a:spcPts val="0"/>
              </a:spcBef>
              <a:spcAft>
                <a:spcPts val="0"/>
              </a:spcAft>
              <a:buNone/>
            </a:pPr>
            <a:r>
              <a:rPr lang="en-GB"/>
              <a:t>{</a:t>
            </a:r>
            <a:endParaRPr/>
          </a:p>
          <a:p>
            <a:pPr indent="0" lvl="0" marL="0" rtl="0" algn="l">
              <a:lnSpc>
                <a:spcPct val="115000"/>
              </a:lnSpc>
              <a:spcBef>
                <a:spcPts val="0"/>
              </a:spcBef>
              <a:spcAft>
                <a:spcPts val="0"/>
              </a:spcAft>
              <a:buNone/>
            </a:pPr>
            <a:r>
              <a:rPr lang="en-GB"/>
              <a:t>         		return 0;</a:t>
            </a:r>
            <a:endParaRPr/>
          </a:p>
          <a:p>
            <a:pPr indent="0" lvl="0" marL="0" rtl="0" algn="l">
              <a:lnSpc>
                <a:spcPct val="115000"/>
              </a:lnSpc>
              <a:spcBef>
                <a:spcPts val="0"/>
              </a:spcBef>
              <a:spcAft>
                <a:spcPts val="0"/>
              </a:spcAft>
              <a:buNone/>
            </a:pPr>
            <a:r>
              <a:rPr lang="en-GB"/>
              <a:t>      	}</a:t>
            </a:r>
            <a:endParaRPr/>
          </a:p>
          <a:p>
            <a:pPr indent="0" lvl="0" marL="0" rtl="0" algn="l">
              <a:lnSpc>
                <a:spcPct val="115000"/>
              </a:lnSpc>
              <a:spcBef>
                <a:spcPts val="0"/>
              </a:spcBef>
              <a:spcAft>
                <a:spcPts val="0"/>
              </a:spcAft>
              <a:buNone/>
            </a:pPr>
            <a:r>
              <a:rPr lang="en-GB"/>
              <a:t>      	else if(n==1)</a:t>
            </a:r>
            <a:endParaRPr/>
          </a:p>
          <a:p>
            <a:pPr indent="457200" lvl="0" marL="0" rtl="0" algn="l">
              <a:lnSpc>
                <a:spcPct val="115000"/>
              </a:lnSpc>
              <a:spcBef>
                <a:spcPts val="0"/>
              </a:spcBef>
              <a:spcAft>
                <a:spcPts val="0"/>
              </a:spcAft>
              <a:buNone/>
            </a:pPr>
            <a:r>
              <a:rPr lang="en-GB"/>
              <a:t>{</a:t>
            </a:r>
            <a:endParaRPr/>
          </a:p>
          <a:p>
            <a:pPr indent="0" lvl="0" marL="0" rtl="0" algn="l">
              <a:lnSpc>
                <a:spcPct val="115000"/>
              </a:lnSpc>
              <a:spcBef>
                <a:spcPts val="0"/>
              </a:spcBef>
              <a:spcAft>
                <a:spcPts val="0"/>
              </a:spcAft>
              <a:buNone/>
            </a:pPr>
            <a:r>
              <a:rPr lang="en-GB"/>
              <a:t>         		return 1;</a:t>
            </a:r>
            <a:endParaRPr/>
          </a:p>
          <a:p>
            <a:pPr indent="0" lvl="0" marL="0" rtl="0" algn="l">
              <a:lnSpc>
                <a:spcPct val="115000"/>
              </a:lnSpc>
              <a:spcBef>
                <a:spcPts val="0"/>
              </a:spcBef>
              <a:spcAft>
                <a:spcPts val="0"/>
              </a:spcAft>
              <a:buNone/>
            </a:pPr>
            <a:r>
              <a:rPr lang="en-GB"/>
              <a:t>      	}</a:t>
            </a:r>
            <a:endParaRPr/>
          </a:p>
          <a:p>
            <a:pPr indent="0" lvl="0" marL="0" rtl="0" algn="l">
              <a:lnSpc>
                <a:spcPct val="115000"/>
              </a:lnSpc>
              <a:spcBef>
                <a:spcPts val="0"/>
              </a:spcBef>
              <a:spcAft>
                <a:spcPts val="0"/>
              </a:spcAft>
              <a:buNone/>
            </a:pPr>
            <a:r>
              <a:rPr lang="en-GB"/>
              <a:t>      	else </a:t>
            </a:r>
            <a:endParaRPr/>
          </a:p>
          <a:p>
            <a:pPr indent="457200" lvl="0" marL="0" rtl="0" algn="l">
              <a:lnSpc>
                <a:spcPct val="115000"/>
              </a:lnSpc>
              <a:spcBef>
                <a:spcPts val="0"/>
              </a:spcBef>
              <a:spcAft>
                <a:spcPts val="0"/>
              </a:spcAft>
              <a:buNone/>
            </a:pPr>
            <a:r>
              <a:rPr lang="en-GB"/>
              <a:t>{</a:t>
            </a:r>
            <a:endParaRPr/>
          </a:p>
          <a:p>
            <a:pPr indent="0" lvl="0" marL="0" rtl="0" algn="l">
              <a:lnSpc>
                <a:spcPct val="115000"/>
              </a:lnSpc>
              <a:spcBef>
                <a:spcPts val="0"/>
              </a:spcBef>
              <a:spcAft>
                <a:spcPts val="0"/>
              </a:spcAft>
              <a:buNone/>
            </a:pPr>
            <a:r>
              <a:rPr lang="en-GB"/>
              <a:t>         		return (fibo(n-1) + fibo(n-2));</a:t>
            </a:r>
            <a:endParaRPr/>
          </a:p>
          <a:p>
            <a:pPr indent="0" lvl="0" marL="0" rtl="0" algn="l">
              <a:lnSpc>
                <a:spcPct val="115000"/>
              </a:lnSpc>
              <a:spcBef>
                <a:spcPts val="0"/>
              </a:spcBef>
              <a:spcAft>
                <a:spcPts val="0"/>
              </a:spcAft>
              <a:buNone/>
            </a:pPr>
            <a:r>
              <a:rPr lang="en-GB"/>
              <a:t>      	}</a:t>
            </a:r>
            <a:endParaRPr/>
          </a:p>
          <a:p>
            <a:pPr indent="0" lvl="0" marL="0" rtl="0" algn="l">
              <a:lnSpc>
                <a:spcPct val="115000"/>
              </a:lnSpc>
              <a:spcBef>
                <a:spcPts val="0"/>
              </a:spcBef>
              <a:spcAft>
                <a:spcPts val="0"/>
              </a:spcAft>
              <a:buNone/>
            </a:pPr>
            <a:r>
              <a:rPr lang="en-GB"/>
              <a:t>   }</a:t>
            </a:r>
            <a:endParaRPr/>
          </a:p>
        </p:txBody>
      </p:sp>
      <p:sp>
        <p:nvSpPr>
          <p:cNvPr id="396" name="Google Shape;396;p47"/>
          <p:cNvSpPr/>
          <p:nvPr/>
        </p:nvSpPr>
        <p:spPr>
          <a:xfrm>
            <a:off x="512700" y="3385975"/>
            <a:ext cx="3575700" cy="141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7"/>
          <p:cNvSpPr txBox="1"/>
          <p:nvPr/>
        </p:nvSpPr>
        <p:spPr>
          <a:xfrm>
            <a:off x="567663" y="3385975"/>
            <a:ext cx="3575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Roboto"/>
                <a:ea typeface="Roboto"/>
                <a:cs typeface="Roboto"/>
                <a:sym typeface="Roboto"/>
              </a:rPr>
              <a:t>Rules:</a:t>
            </a:r>
            <a:endParaRPr b="1"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F</a:t>
            </a:r>
            <a:r>
              <a:rPr baseline="-25000" lang="en-GB" sz="1600">
                <a:latin typeface="Roboto"/>
                <a:ea typeface="Roboto"/>
                <a:cs typeface="Roboto"/>
                <a:sym typeface="Roboto"/>
              </a:rPr>
              <a:t>n</a:t>
            </a:r>
            <a:r>
              <a:rPr lang="en-GB" sz="1600">
                <a:latin typeface="Roboto"/>
                <a:ea typeface="Roboto"/>
                <a:cs typeface="Roboto"/>
                <a:sym typeface="Roboto"/>
              </a:rPr>
              <a:t> = F</a:t>
            </a:r>
            <a:r>
              <a:rPr baseline="-25000" lang="en-GB" sz="1600">
                <a:latin typeface="Roboto"/>
                <a:ea typeface="Roboto"/>
                <a:cs typeface="Roboto"/>
                <a:sym typeface="Roboto"/>
              </a:rPr>
              <a:t>n-1</a:t>
            </a:r>
            <a:r>
              <a:rPr lang="en-GB" sz="1600">
                <a:latin typeface="Roboto"/>
                <a:ea typeface="Roboto"/>
                <a:cs typeface="Roboto"/>
                <a:sym typeface="Roboto"/>
              </a:rPr>
              <a:t> + F</a:t>
            </a:r>
            <a:r>
              <a:rPr baseline="-25000" lang="en-GB" sz="1600">
                <a:latin typeface="Roboto"/>
                <a:ea typeface="Roboto"/>
                <a:cs typeface="Roboto"/>
                <a:sym typeface="Roboto"/>
              </a:rPr>
              <a:t>n-2	</a:t>
            </a:r>
            <a:r>
              <a:rPr lang="en-GB" sz="1600">
                <a:latin typeface="Roboto"/>
                <a:ea typeface="Roboto"/>
                <a:cs typeface="Roboto"/>
                <a:sym typeface="Roboto"/>
              </a:rPr>
              <a:t>//recursive call</a:t>
            </a:r>
            <a:endParaRPr baseline="-25000"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F0 = 0		//base case</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F1 = 1</a:t>
            </a:r>
            <a:r>
              <a:rPr lang="en-GB" sz="1600">
                <a:latin typeface="Roboto"/>
                <a:ea typeface="Roboto"/>
                <a:cs typeface="Roboto"/>
                <a:sym typeface="Roboto"/>
              </a:rPr>
              <a:t>		//base case</a:t>
            </a:r>
            <a:endParaRPr>
              <a:latin typeface="Roboto"/>
              <a:ea typeface="Roboto"/>
              <a:cs typeface="Roboto"/>
              <a:sym typeface="Roboto"/>
            </a:endParaRPr>
          </a:p>
        </p:txBody>
      </p:sp>
      <p:sp>
        <p:nvSpPr>
          <p:cNvPr id="398" name="Google Shape;398;p47"/>
          <p:cNvSpPr/>
          <p:nvPr/>
        </p:nvSpPr>
        <p:spPr>
          <a:xfrm>
            <a:off x="5073525" y="145400"/>
            <a:ext cx="3855300" cy="3690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9" name="Google Shape;399;p47"/>
          <p:cNvPicPr preferRelativeResize="0"/>
          <p:nvPr/>
        </p:nvPicPr>
        <p:blipFill>
          <a:blip r:embed="rId3">
            <a:alphaModFix/>
          </a:blip>
          <a:stretch>
            <a:fillRect/>
          </a:stretch>
        </p:blipFill>
        <p:spPr>
          <a:xfrm>
            <a:off x="152400" y="1170200"/>
            <a:ext cx="4406223" cy="20633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Recursion vs Iteration</a:t>
            </a:r>
            <a:endParaRPr/>
          </a:p>
        </p:txBody>
      </p:sp>
      <p:sp>
        <p:nvSpPr>
          <p:cNvPr id="405" name="Google Shape;405;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6" name="Google Shape;406;p48"/>
          <p:cNvPicPr preferRelativeResize="0"/>
          <p:nvPr/>
        </p:nvPicPr>
        <p:blipFill rotWithShape="1">
          <a:blip r:embed="rId3">
            <a:alphaModFix/>
          </a:blip>
          <a:srcRect b="8976" l="21978" r="27843" t="15403"/>
          <a:stretch/>
        </p:blipFill>
        <p:spPr>
          <a:xfrm>
            <a:off x="1302300" y="595000"/>
            <a:ext cx="5083849" cy="43073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Quick Revision</a:t>
            </a:r>
            <a:endParaRPr/>
          </a:p>
        </p:txBody>
      </p:sp>
      <p:sp>
        <p:nvSpPr>
          <p:cNvPr id="412" name="Google Shape;412;p4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413" name="Google Shape;413;p49"/>
          <p:cNvSpPr txBox="1"/>
          <p:nvPr>
            <p:ph idx="2" type="body"/>
          </p:nvPr>
        </p:nvSpPr>
        <p:spPr>
          <a:xfrm>
            <a:off x="4731425" y="724200"/>
            <a:ext cx="41673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What is Data Structure?</a:t>
            </a:r>
            <a:endParaRPr/>
          </a:p>
          <a:p>
            <a:pPr indent="-342900" lvl="0" marL="457200" rtl="0" algn="l">
              <a:spcBef>
                <a:spcPts val="0"/>
              </a:spcBef>
              <a:spcAft>
                <a:spcPts val="0"/>
              </a:spcAft>
              <a:buSzPts val="1800"/>
              <a:buChar char="●"/>
            </a:pPr>
            <a:r>
              <a:rPr lang="en-GB"/>
              <a:t>What is an Algorithm?</a:t>
            </a:r>
            <a:endParaRPr/>
          </a:p>
          <a:p>
            <a:pPr indent="-342900" lvl="0" marL="457200" rtl="0" algn="l">
              <a:spcBef>
                <a:spcPts val="0"/>
              </a:spcBef>
              <a:spcAft>
                <a:spcPts val="0"/>
              </a:spcAft>
              <a:buSzPts val="1800"/>
              <a:buChar char="●"/>
            </a:pPr>
            <a:r>
              <a:rPr lang="en-GB"/>
              <a:t>Types of Data Structures</a:t>
            </a:r>
            <a:endParaRPr/>
          </a:p>
          <a:p>
            <a:pPr indent="-342900" lvl="0" marL="457200" rtl="0" algn="l">
              <a:spcBef>
                <a:spcPts val="0"/>
              </a:spcBef>
              <a:spcAft>
                <a:spcPts val="0"/>
              </a:spcAft>
              <a:buSzPts val="1800"/>
              <a:buChar char="●"/>
            </a:pPr>
            <a:r>
              <a:rPr lang="en-GB"/>
              <a:t>Complexity Analysis of Algorithms</a:t>
            </a:r>
            <a:endParaRPr/>
          </a:p>
          <a:p>
            <a:pPr indent="-342900" lvl="0" marL="457200" rtl="0" algn="l">
              <a:spcBef>
                <a:spcPts val="0"/>
              </a:spcBef>
              <a:spcAft>
                <a:spcPts val="0"/>
              </a:spcAft>
              <a:buSzPts val="1800"/>
              <a:buChar char="●"/>
            </a:pPr>
            <a:r>
              <a:rPr lang="en-GB"/>
              <a:t>Space and Time Analysis</a:t>
            </a:r>
            <a:endParaRPr/>
          </a:p>
          <a:p>
            <a:pPr indent="-342900" lvl="0" marL="457200" rtl="0" algn="l">
              <a:spcBef>
                <a:spcPts val="0"/>
              </a:spcBef>
              <a:spcAft>
                <a:spcPts val="0"/>
              </a:spcAft>
              <a:buSzPts val="1800"/>
              <a:buChar char="●"/>
            </a:pPr>
            <a:r>
              <a:rPr lang="en-GB"/>
              <a:t>Asymptotic Analysis</a:t>
            </a:r>
            <a:endParaRPr/>
          </a:p>
          <a:p>
            <a:pPr indent="-342900" lvl="0" marL="457200" rtl="0" algn="l">
              <a:spcBef>
                <a:spcPts val="0"/>
              </a:spcBef>
              <a:spcAft>
                <a:spcPts val="0"/>
              </a:spcAft>
              <a:buSzPts val="1800"/>
              <a:buChar char="●"/>
            </a:pPr>
            <a:r>
              <a:rPr lang="en-GB"/>
              <a:t>Programs and their Complexities</a:t>
            </a:r>
            <a:endParaRPr/>
          </a:p>
          <a:p>
            <a:pPr indent="-342900" lvl="0" marL="457200" rtl="0" algn="l">
              <a:spcBef>
                <a:spcPts val="0"/>
              </a:spcBef>
              <a:spcAft>
                <a:spcPts val="0"/>
              </a:spcAft>
              <a:buSzPts val="1800"/>
              <a:buChar char="●"/>
            </a:pPr>
            <a:r>
              <a:rPr lang="en-GB"/>
              <a:t>Recursion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study DSA?</a:t>
            </a:r>
            <a:endParaRPr/>
          </a:p>
        </p:txBody>
      </p:sp>
      <p:sp>
        <p:nvSpPr>
          <p:cNvPr id="110" name="Google Shape;110;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Software developers have to make the right decisions when it comes to solving problems. They have to complete a task in </a:t>
            </a:r>
            <a:r>
              <a:rPr lang="en-GB" u="sng"/>
              <a:t>short amount of time</a:t>
            </a:r>
            <a:r>
              <a:rPr lang="en-GB"/>
              <a:t> with </a:t>
            </a:r>
            <a:r>
              <a:rPr lang="en-GB" u="sng"/>
              <a:t>correctness</a:t>
            </a:r>
            <a:r>
              <a:rPr lang="en-GB"/>
              <a:t> and using </a:t>
            </a:r>
            <a:r>
              <a:rPr lang="en-GB" u="sng"/>
              <a:t>fewer resources.</a:t>
            </a:r>
            <a:endParaRPr u="sng"/>
          </a:p>
          <a:p>
            <a:pPr indent="0" lvl="0" marL="0" rtl="0" algn="l">
              <a:spcBef>
                <a:spcPts val="1200"/>
              </a:spcBef>
              <a:spcAft>
                <a:spcPts val="0"/>
              </a:spcAft>
              <a:buNone/>
            </a:pPr>
            <a:r>
              <a:rPr lang="en-GB"/>
              <a:t>That is where knowledge of DSA is essential.</a:t>
            </a:r>
            <a:endParaRPr/>
          </a:p>
          <a:p>
            <a:pPr indent="0" lvl="0" marL="0" rtl="0" algn="l">
              <a:spcBef>
                <a:spcPts val="1200"/>
              </a:spcBef>
              <a:spcAft>
                <a:spcPts val="1200"/>
              </a:spcAft>
              <a:buNone/>
            </a:pPr>
            <a:r>
              <a:rPr lang="en-GB"/>
              <a:t>It also teaches you the science of evaluating the efficiency of an algorithm. This enables you to choose the best of various choices.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Types of Data Structures</a:t>
            </a:r>
            <a:endParaRPr/>
          </a:p>
        </p:txBody>
      </p:sp>
      <p:cxnSp>
        <p:nvCxnSpPr>
          <p:cNvPr id="116" name="Google Shape;116;p17"/>
          <p:cNvCxnSpPr>
            <a:stCxn id="117" idx="0"/>
            <a:endCxn id="118" idx="2"/>
          </p:cNvCxnSpPr>
          <p:nvPr/>
        </p:nvCxnSpPr>
        <p:spPr>
          <a:xfrm flipH="1" rot="5400000">
            <a:off x="931213" y="3392603"/>
            <a:ext cx="390600" cy="91500"/>
          </a:xfrm>
          <a:prstGeom prst="bentConnector3">
            <a:avLst>
              <a:gd fmla="val 50000" name="adj1"/>
            </a:avLst>
          </a:prstGeom>
          <a:noFill/>
          <a:ln cap="flat" cmpd="sng" w="9525">
            <a:solidFill>
              <a:srgbClr val="C2C2C2"/>
            </a:solidFill>
            <a:prstDash val="solid"/>
            <a:round/>
            <a:headEnd len="sm" w="sm" type="none"/>
            <a:tailEnd len="sm" w="sm" type="none"/>
          </a:ln>
        </p:spPr>
      </p:cxnSp>
      <p:pic>
        <p:nvPicPr>
          <p:cNvPr id="119" name="Google Shape;119;p17"/>
          <p:cNvPicPr preferRelativeResize="0"/>
          <p:nvPr/>
        </p:nvPicPr>
        <p:blipFill rotWithShape="1">
          <a:blip r:embed="rId3">
            <a:alphaModFix/>
          </a:blip>
          <a:srcRect b="14098" l="21575" r="25620" t="48333"/>
          <a:stretch/>
        </p:blipFill>
        <p:spPr>
          <a:xfrm>
            <a:off x="761800" y="1017800"/>
            <a:ext cx="7390374" cy="2956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GB"/>
              <a:t>Linear Data Structure		   Non Linear Data Structure</a:t>
            </a:r>
            <a:endParaRPr/>
          </a:p>
        </p:txBody>
      </p:sp>
      <p:sp>
        <p:nvSpPr>
          <p:cNvPr id="125" name="Google Shape;125;p18"/>
          <p:cNvSpPr txBox="1"/>
          <p:nvPr>
            <p:ph idx="1" type="body"/>
          </p:nvPr>
        </p:nvSpPr>
        <p:spPr>
          <a:xfrm>
            <a:off x="311700" y="1229875"/>
            <a:ext cx="4170600" cy="28239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sz="1600"/>
              <a:t>The data items are arranged in </a:t>
            </a:r>
            <a:r>
              <a:rPr lang="en-GB" sz="1600" u="sng"/>
              <a:t>sequential</a:t>
            </a:r>
            <a:r>
              <a:rPr lang="en-GB" sz="1600"/>
              <a:t> order, one after the other.</a:t>
            </a:r>
            <a:endParaRPr sz="1600"/>
          </a:p>
          <a:p>
            <a:pPr indent="0" lvl="0" marL="457200" rtl="0" algn="l">
              <a:lnSpc>
                <a:spcPct val="100000"/>
              </a:lnSpc>
              <a:spcBef>
                <a:spcPts val="1200"/>
              </a:spcBef>
              <a:spcAft>
                <a:spcPts val="0"/>
              </a:spcAft>
              <a:buNone/>
            </a:pPr>
            <a:r>
              <a:t/>
            </a:r>
            <a:endParaRPr sz="1600"/>
          </a:p>
          <a:p>
            <a:pPr indent="-330200" lvl="0" marL="457200" rtl="0" algn="l">
              <a:lnSpc>
                <a:spcPct val="100000"/>
              </a:lnSpc>
              <a:spcBef>
                <a:spcPts val="1200"/>
              </a:spcBef>
              <a:spcAft>
                <a:spcPts val="0"/>
              </a:spcAft>
              <a:buSzPts val="1600"/>
              <a:buChar char="●"/>
            </a:pPr>
            <a:r>
              <a:rPr lang="en-GB" sz="1600"/>
              <a:t>All the items are present on the </a:t>
            </a:r>
            <a:r>
              <a:rPr lang="en-GB" sz="1600" u="sng"/>
              <a:t>single layer</a:t>
            </a:r>
            <a:r>
              <a:rPr lang="en-GB" sz="1600"/>
              <a:t>.</a:t>
            </a:r>
            <a:endParaRPr sz="1600"/>
          </a:p>
          <a:p>
            <a:pPr indent="0" lvl="0" marL="457200" rtl="0" algn="l">
              <a:lnSpc>
                <a:spcPct val="100000"/>
              </a:lnSpc>
              <a:spcBef>
                <a:spcPts val="1200"/>
              </a:spcBef>
              <a:spcAft>
                <a:spcPts val="0"/>
              </a:spcAft>
              <a:buNone/>
            </a:pPr>
            <a:r>
              <a:t/>
            </a:r>
            <a:endParaRPr sz="1600"/>
          </a:p>
          <a:p>
            <a:pPr indent="-330200" lvl="0" marL="457200" rtl="0" algn="l">
              <a:lnSpc>
                <a:spcPct val="100000"/>
              </a:lnSpc>
              <a:spcBef>
                <a:spcPts val="1200"/>
              </a:spcBef>
              <a:spcAft>
                <a:spcPts val="0"/>
              </a:spcAft>
              <a:buSzPts val="1600"/>
              <a:buChar char="●"/>
            </a:pPr>
            <a:r>
              <a:rPr lang="en-GB" sz="1600"/>
              <a:t>It can be traversed on a </a:t>
            </a:r>
            <a:r>
              <a:rPr lang="en-GB" sz="1600" u="sng"/>
              <a:t>single run</a:t>
            </a:r>
            <a:r>
              <a:rPr lang="en-GB" sz="1600"/>
              <a:t>.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1200"/>
              </a:spcAft>
              <a:buNone/>
            </a:pPr>
            <a:r>
              <a:rPr lang="en-GB" sz="1600"/>
              <a:t>Eg. Array, stack etc</a:t>
            </a:r>
            <a:endParaRPr sz="1600"/>
          </a:p>
        </p:txBody>
      </p:sp>
      <p:sp>
        <p:nvSpPr>
          <p:cNvPr id="126" name="Google Shape;126;p18"/>
          <p:cNvSpPr txBox="1"/>
          <p:nvPr>
            <p:ph idx="4294967295" type="body"/>
          </p:nvPr>
        </p:nvSpPr>
        <p:spPr>
          <a:xfrm>
            <a:off x="4572125" y="1229975"/>
            <a:ext cx="4260300" cy="2823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GB" sz="1600"/>
              <a:t>The data items are arranged in non-sequential order (</a:t>
            </a:r>
            <a:r>
              <a:rPr lang="en-GB" sz="1600" u="sng"/>
              <a:t>hierarchical</a:t>
            </a:r>
            <a:r>
              <a:rPr lang="en-GB" sz="1600"/>
              <a:t> manner).</a:t>
            </a:r>
            <a:endParaRPr sz="1600"/>
          </a:p>
          <a:p>
            <a:pPr indent="0" lvl="0" marL="457200" rtl="0" algn="l">
              <a:lnSpc>
                <a:spcPct val="100000"/>
              </a:lnSpc>
              <a:spcBef>
                <a:spcPts val="1200"/>
              </a:spcBef>
              <a:spcAft>
                <a:spcPts val="0"/>
              </a:spcAft>
              <a:buNone/>
            </a:pPr>
            <a:r>
              <a:t/>
            </a:r>
            <a:endParaRPr sz="1600"/>
          </a:p>
          <a:p>
            <a:pPr indent="-304800" lvl="0" marL="457200" rtl="0" algn="l">
              <a:lnSpc>
                <a:spcPct val="100000"/>
              </a:lnSpc>
              <a:spcBef>
                <a:spcPts val="1200"/>
              </a:spcBef>
              <a:spcAft>
                <a:spcPts val="0"/>
              </a:spcAft>
              <a:buSzPts val="1200"/>
              <a:buChar char="●"/>
            </a:pPr>
            <a:r>
              <a:rPr lang="en-GB" sz="1600"/>
              <a:t>The data items are present at </a:t>
            </a:r>
            <a:r>
              <a:rPr lang="en-GB" sz="1600" u="sng"/>
              <a:t>different layers</a:t>
            </a:r>
            <a:r>
              <a:rPr lang="en-GB" sz="1600"/>
              <a:t>.</a:t>
            </a:r>
            <a:endParaRPr sz="1600"/>
          </a:p>
          <a:p>
            <a:pPr indent="0" lvl="0" marL="457200" rtl="0" algn="l">
              <a:lnSpc>
                <a:spcPct val="100000"/>
              </a:lnSpc>
              <a:spcBef>
                <a:spcPts val="1200"/>
              </a:spcBef>
              <a:spcAft>
                <a:spcPts val="0"/>
              </a:spcAft>
              <a:buNone/>
            </a:pPr>
            <a:r>
              <a:t/>
            </a:r>
            <a:endParaRPr sz="1600"/>
          </a:p>
          <a:p>
            <a:pPr indent="-304800" lvl="0" marL="457200" rtl="0" algn="l">
              <a:lnSpc>
                <a:spcPct val="100000"/>
              </a:lnSpc>
              <a:spcBef>
                <a:spcPts val="1200"/>
              </a:spcBef>
              <a:spcAft>
                <a:spcPts val="0"/>
              </a:spcAft>
              <a:buSzPts val="1200"/>
              <a:buChar char="●"/>
            </a:pPr>
            <a:r>
              <a:rPr lang="en-GB" sz="1600"/>
              <a:t>It requires </a:t>
            </a:r>
            <a:r>
              <a:rPr lang="en-GB" sz="1600" u="sng"/>
              <a:t>multiple runs</a:t>
            </a:r>
            <a:r>
              <a:rPr lang="en-GB" sz="1600"/>
              <a:t>.</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1200"/>
              </a:spcAft>
              <a:buNone/>
            </a:pPr>
            <a:r>
              <a:rPr lang="en-GB" sz="1600"/>
              <a:t>Eg. tree, graph</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Static Data Structure		         Dynamic Data Structure</a:t>
            </a:r>
            <a:endParaRPr/>
          </a:p>
          <a:p>
            <a:pPr indent="0" lvl="0" marL="0" rtl="0" algn="l">
              <a:spcBef>
                <a:spcPts val="0"/>
              </a:spcBef>
              <a:spcAft>
                <a:spcPts val="0"/>
              </a:spcAft>
              <a:buNone/>
            </a:pPr>
            <a:r>
              <a:t/>
            </a:r>
            <a:endParaRPr/>
          </a:p>
        </p:txBody>
      </p:sp>
      <p:sp>
        <p:nvSpPr>
          <p:cNvPr id="132" name="Google Shape;132;p19"/>
          <p:cNvSpPr txBox="1"/>
          <p:nvPr>
            <p:ph idx="4294967295" type="body"/>
          </p:nvPr>
        </p:nvSpPr>
        <p:spPr>
          <a:xfrm>
            <a:off x="232125" y="1342700"/>
            <a:ext cx="4260300" cy="1163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It is a type of data structure where the size is allocated at the </a:t>
            </a:r>
            <a:r>
              <a:rPr lang="en-GB" sz="1600" u="sng"/>
              <a:t>compile time</a:t>
            </a:r>
            <a:r>
              <a:rPr lang="en-GB" sz="1600"/>
              <a:t>.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Therefore, the </a:t>
            </a:r>
            <a:r>
              <a:rPr lang="en-GB" sz="1600" u="sng"/>
              <a:t>maximum size is fixed</a:t>
            </a:r>
            <a:r>
              <a:rPr lang="en-GB" sz="1600"/>
              <a:t>.</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GB" sz="1600"/>
              <a:t>Eg: Array</a:t>
            </a:r>
            <a:endParaRPr sz="1600"/>
          </a:p>
        </p:txBody>
      </p:sp>
      <p:sp>
        <p:nvSpPr>
          <p:cNvPr id="133" name="Google Shape;133;p19"/>
          <p:cNvSpPr txBox="1"/>
          <p:nvPr>
            <p:ph idx="4294967295" type="body"/>
          </p:nvPr>
        </p:nvSpPr>
        <p:spPr>
          <a:xfrm>
            <a:off x="4572000" y="1342700"/>
            <a:ext cx="4260300" cy="1163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It is a type of data structure where the size is allocated at the </a:t>
            </a:r>
            <a:r>
              <a:rPr lang="en-GB" sz="1600" u="sng"/>
              <a:t>run time</a:t>
            </a:r>
            <a:r>
              <a:rPr lang="en-GB" sz="1600"/>
              <a:t>.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Therefore, the </a:t>
            </a:r>
            <a:r>
              <a:rPr lang="en-GB" sz="1600" u="sng"/>
              <a:t>maximum size is flexible</a:t>
            </a:r>
            <a:r>
              <a:rPr lang="en-GB" sz="1600"/>
              <a:t>.</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GB" sz="1600"/>
              <a:t>Eg: Stack, Queue, Linked list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312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Brief about each data structure</a:t>
            </a:r>
            <a:endParaRPr/>
          </a:p>
        </p:txBody>
      </p:sp>
      <p:sp>
        <p:nvSpPr>
          <p:cNvPr id="139" name="Google Shape;139;p20"/>
          <p:cNvSpPr txBox="1"/>
          <p:nvPr>
            <p:ph idx="1" type="body"/>
          </p:nvPr>
        </p:nvSpPr>
        <p:spPr>
          <a:xfrm>
            <a:off x="279050" y="978650"/>
            <a:ext cx="3907200" cy="51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Array - subject marks </a:t>
            </a:r>
            <a:endParaRPr/>
          </a:p>
        </p:txBody>
      </p:sp>
      <p:pic>
        <p:nvPicPr>
          <p:cNvPr id="140" name="Google Shape;140;p20"/>
          <p:cNvPicPr preferRelativeResize="0"/>
          <p:nvPr/>
        </p:nvPicPr>
        <p:blipFill rotWithShape="1">
          <a:blip r:embed="rId3">
            <a:alphaModFix/>
          </a:blip>
          <a:srcRect b="44005" l="0" r="0" t="0"/>
          <a:stretch/>
        </p:blipFill>
        <p:spPr>
          <a:xfrm>
            <a:off x="6553963" y="0"/>
            <a:ext cx="2525000" cy="920250"/>
          </a:xfrm>
          <a:prstGeom prst="rect">
            <a:avLst/>
          </a:prstGeom>
          <a:noFill/>
          <a:ln>
            <a:noFill/>
          </a:ln>
        </p:spPr>
      </p:pic>
      <p:pic>
        <p:nvPicPr>
          <p:cNvPr id="141" name="Google Shape;141;p20"/>
          <p:cNvPicPr preferRelativeResize="0"/>
          <p:nvPr/>
        </p:nvPicPr>
        <p:blipFill>
          <a:blip r:embed="rId4">
            <a:alphaModFix/>
          </a:blip>
          <a:stretch>
            <a:fillRect/>
          </a:stretch>
        </p:blipFill>
        <p:spPr>
          <a:xfrm>
            <a:off x="4419600" y="899225"/>
            <a:ext cx="1802921" cy="1294825"/>
          </a:xfrm>
          <a:prstGeom prst="rect">
            <a:avLst/>
          </a:prstGeom>
          <a:noFill/>
          <a:ln>
            <a:noFill/>
          </a:ln>
        </p:spPr>
      </p:pic>
      <p:pic>
        <p:nvPicPr>
          <p:cNvPr id="142" name="Google Shape;142;p20"/>
          <p:cNvPicPr preferRelativeResize="0"/>
          <p:nvPr/>
        </p:nvPicPr>
        <p:blipFill>
          <a:blip r:embed="rId5">
            <a:alphaModFix/>
          </a:blip>
          <a:stretch>
            <a:fillRect/>
          </a:stretch>
        </p:blipFill>
        <p:spPr>
          <a:xfrm>
            <a:off x="6836865" y="1229875"/>
            <a:ext cx="1979367" cy="1294824"/>
          </a:xfrm>
          <a:prstGeom prst="rect">
            <a:avLst/>
          </a:prstGeom>
          <a:noFill/>
          <a:ln>
            <a:noFill/>
          </a:ln>
        </p:spPr>
      </p:pic>
      <p:pic>
        <p:nvPicPr>
          <p:cNvPr id="143" name="Google Shape;143;p20"/>
          <p:cNvPicPr preferRelativeResize="0"/>
          <p:nvPr/>
        </p:nvPicPr>
        <p:blipFill>
          <a:blip r:embed="rId6">
            <a:alphaModFix/>
          </a:blip>
          <a:stretch>
            <a:fillRect/>
          </a:stretch>
        </p:blipFill>
        <p:spPr>
          <a:xfrm>
            <a:off x="4278475" y="2471250"/>
            <a:ext cx="3907292" cy="607800"/>
          </a:xfrm>
          <a:prstGeom prst="rect">
            <a:avLst/>
          </a:prstGeom>
          <a:noFill/>
          <a:ln>
            <a:noFill/>
          </a:ln>
        </p:spPr>
      </p:pic>
      <p:pic>
        <p:nvPicPr>
          <p:cNvPr id="144" name="Google Shape;144;p20"/>
          <p:cNvPicPr preferRelativeResize="0"/>
          <p:nvPr/>
        </p:nvPicPr>
        <p:blipFill>
          <a:blip r:embed="rId7">
            <a:alphaModFix/>
          </a:blip>
          <a:stretch>
            <a:fillRect/>
          </a:stretch>
        </p:blipFill>
        <p:spPr>
          <a:xfrm>
            <a:off x="2822925" y="3751264"/>
            <a:ext cx="1979375" cy="1034411"/>
          </a:xfrm>
          <a:prstGeom prst="rect">
            <a:avLst/>
          </a:prstGeom>
          <a:noFill/>
          <a:ln>
            <a:noFill/>
          </a:ln>
        </p:spPr>
      </p:pic>
      <p:pic>
        <p:nvPicPr>
          <p:cNvPr id="145" name="Google Shape;145;p20"/>
          <p:cNvPicPr preferRelativeResize="0"/>
          <p:nvPr/>
        </p:nvPicPr>
        <p:blipFill>
          <a:blip r:embed="rId8">
            <a:alphaModFix/>
          </a:blip>
          <a:stretch>
            <a:fillRect/>
          </a:stretch>
        </p:blipFill>
        <p:spPr>
          <a:xfrm>
            <a:off x="5235688" y="3155250"/>
            <a:ext cx="1688075" cy="1747150"/>
          </a:xfrm>
          <a:prstGeom prst="rect">
            <a:avLst/>
          </a:prstGeom>
          <a:noFill/>
          <a:ln>
            <a:noFill/>
          </a:ln>
        </p:spPr>
      </p:pic>
      <p:sp>
        <p:nvSpPr>
          <p:cNvPr id="146" name="Google Shape;146;p20"/>
          <p:cNvSpPr txBox="1"/>
          <p:nvPr/>
        </p:nvSpPr>
        <p:spPr>
          <a:xfrm>
            <a:off x="233150" y="1541100"/>
            <a:ext cx="3525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Stack - stack of CDs (LIFO)</a:t>
            </a:r>
            <a:endParaRPr>
              <a:latin typeface="Roboto"/>
              <a:ea typeface="Roboto"/>
              <a:cs typeface="Roboto"/>
              <a:sym typeface="Roboto"/>
            </a:endParaRPr>
          </a:p>
        </p:txBody>
      </p:sp>
      <p:sp>
        <p:nvSpPr>
          <p:cNvPr id="147" name="Google Shape;147;p20"/>
          <p:cNvSpPr txBox="1"/>
          <p:nvPr/>
        </p:nvSpPr>
        <p:spPr>
          <a:xfrm>
            <a:off x="279050" y="2055700"/>
            <a:ext cx="41109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Queue - queue of people (FIFO)</a:t>
            </a:r>
            <a:endParaRPr>
              <a:latin typeface="Roboto"/>
              <a:ea typeface="Roboto"/>
              <a:cs typeface="Roboto"/>
              <a:sym typeface="Roboto"/>
            </a:endParaRPr>
          </a:p>
        </p:txBody>
      </p:sp>
      <p:sp>
        <p:nvSpPr>
          <p:cNvPr id="148" name="Google Shape;148;p20"/>
          <p:cNvSpPr txBox="1"/>
          <p:nvPr/>
        </p:nvSpPr>
        <p:spPr>
          <a:xfrm>
            <a:off x="261325" y="2665625"/>
            <a:ext cx="3811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Linked List - scavenger hunt</a:t>
            </a:r>
            <a:endParaRPr>
              <a:latin typeface="Roboto"/>
              <a:ea typeface="Roboto"/>
              <a:cs typeface="Roboto"/>
              <a:sym typeface="Roboto"/>
            </a:endParaRPr>
          </a:p>
        </p:txBody>
      </p:sp>
      <p:sp>
        <p:nvSpPr>
          <p:cNvPr id="149" name="Google Shape;149;p20"/>
          <p:cNvSpPr txBox="1"/>
          <p:nvPr/>
        </p:nvSpPr>
        <p:spPr>
          <a:xfrm>
            <a:off x="233150" y="3214650"/>
            <a:ext cx="2818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Graph - Google maps</a:t>
            </a:r>
            <a:endParaRPr>
              <a:latin typeface="Roboto"/>
              <a:ea typeface="Roboto"/>
              <a:cs typeface="Roboto"/>
              <a:sym typeface="Roboto"/>
            </a:endParaRPr>
          </a:p>
        </p:txBody>
      </p:sp>
      <p:sp>
        <p:nvSpPr>
          <p:cNvPr id="150" name="Google Shape;150;p20"/>
          <p:cNvSpPr txBox="1"/>
          <p:nvPr/>
        </p:nvSpPr>
        <p:spPr>
          <a:xfrm>
            <a:off x="273800" y="3885225"/>
            <a:ext cx="27369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Tree - file system</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Complexity Analysis of Algorithm</a:t>
            </a:r>
            <a:endParaRPr/>
          </a:p>
        </p:txBody>
      </p:sp>
      <p:sp>
        <p:nvSpPr>
          <p:cNvPr id="156" name="Google Shape;156;p21"/>
          <p:cNvSpPr txBox="1"/>
          <p:nvPr>
            <p:ph idx="1" type="body"/>
          </p:nvPr>
        </p:nvSpPr>
        <p:spPr>
          <a:xfrm>
            <a:off x="311700" y="1229875"/>
            <a:ext cx="8520600" cy="198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Analysis of an algorithm's complexity is helpful when </a:t>
            </a:r>
            <a:r>
              <a:rPr lang="en-GB" u="sng"/>
              <a:t>comparing algorithms</a:t>
            </a:r>
            <a:r>
              <a:rPr lang="en-GB"/>
              <a:t> or seeking improvements.</a:t>
            </a:r>
            <a:endParaRPr/>
          </a:p>
          <a:p>
            <a:pPr indent="0" lvl="0" marL="0" rtl="0" algn="l">
              <a:spcBef>
                <a:spcPts val="1200"/>
              </a:spcBef>
              <a:spcAft>
                <a:spcPts val="0"/>
              </a:spcAft>
              <a:buNone/>
            </a:pPr>
            <a:r>
              <a:rPr lang="en-GB"/>
              <a:t>If our algorithm takes 1 second to run for an input of size 1000, how will it behave if I double the input size?</a:t>
            </a:r>
            <a:endParaRPr/>
          </a:p>
          <a:p>
            <a:pPr indent="0" lvl="0" marL="0" rtl="0" algn="l">
              <a:spcBef>
                <a:spcPts val="1200"/>
              </a:spcBef>
              <a:spcAft>
                <a:spcPts val="1200"/>
              </a:spcAft>
              <a:buNone/>
            </a:pPr>
            <a:r>
              <a:t/>
            </a:r>
            <a:endParaRPr/>
          </a:p>
        </p:txBody>
      </p:sp>
      <p:sp>
        <p:nvSpPr>
          <p:cNvPr id="157" name="Google Shape;157;p21"/>
          <p:cNvSpPr txBox="1"/>
          <p:nvPr/>
        </p:nvSpPr>
        <p:spPr>
          <a:xfrm>
            <a:off x="438600" y="3256225"/>
            <a:ext cx="7655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latin typeface="Roboto"/>
                <a:ea typeface="Roboto"/>
                <a:cs typeface="Roboto"/>
                <a:sym typeface="Roboto"/>
              </a:rPr>
              <a:t>Definition: </a:t>
            </a:r>
            <a:r>
              <a:rPr lang="en-GB" sz="1800">
                <a:solidFill>
                  <a:schemeClr val="dk2"/>
                </a:solidFill>
                <a:latin typeface="Roboto"/>
                <a:ea typeface="Roboto"/>
                <a:cs typeface="Roboto"/>
                <a:sym typeface="Roboto"/>
              </a:rPr>
              <a:t>The complexity of an algorithm computes the amount of time and spaces required by an algorithm for an input of size (n).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