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32"/>
  </p:notesMasterIdLst>
  <p:sldIdLst>
    <p:sldId id="1627" r:id="rId2"/>
    <p:sldId id="1684" r:id="rId3"/>
    <p:sldId id="1702" r:id="rId4"/>
    <p:sldId id="2250" r:id="rId5"/>
    <p:sldId id="1748" r:id="rId6"/>
    <p:sldId id="1801" r:id="rId7"/>
    <p:sldId id="1787" r:id="rId8"/>
    <p:sldId id="1804" r:id="rId9"/>
    <p:sldId id="1803" r:id="rId10"/>
    <p:sldId id="1800" r:id="rId11"/>
    <p:sldId id="1747" r:id="rId12"/>
    <p:sldId id="1789" r:id="rId13"/>
    <p:sldId id="1805" r:id="rId14"/>
    <p:sldId id="1788" r:id="rId15"/>
    <p:sldId id="1806" r:id="rId16"/>
    <p:sldId id="2246" r:id="rId17"/>
    <p:sldId id="1791" r:id="rId18"/>
    <p:sldId id="2247" r:id="rId19"/>
    <p:sldId id="1790" r:id="rId20"/>
    <p:sldId id="2255" r:id="rId21"/>
    <p:sldId id="1792" r:id="rId22"/>
    <p:sldId id="2251" r:id="rId23"/>
    <p:sldId id="2245" r:id="rId24"/>
    <p:sldId id="2256" r:id="rId25"/>
    <p:sldId id="2257" r:id="rId26"/>
    <p:sldId id="2241" r:id="rId27"/>
    <p:sldId id="1891" r:id="rId28"/>
    <p:sldId id="2252" r:id="rId29"/>
    <p:sldId id="2253" r:id="rId30"/>
    <p:sldId id="2254"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0743" autoAdjust="0"/>
  </p:normalViewPr>
  <p:slideViewPr>
    <p:cSldViewPr snapToGrid="0">
      <p:cViewPr varScale="1">
        <p:scale>
          <a:sx n="75" d="100"/>
          <a:sy n="75" d="100"/>
        </p:scale>
        <p:origin x="15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2EA35-1365-4E6B-BAF1-55EB702AF360}" type="datetimeFigureOut">
              <a:rPr lang="en-US" smtClean="0"/>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D9CA1-4A12-4327-B19F-AF8FAAE8140B}" type="slidenum">
              <a:rPr lang="en-US" smtClean="0"/>
              <a:t>‹#›</a:t>
            </a:fld>
            <a:endParaRPr lang="en-US"/>
          </a:p>
        </p:txBody>
      </p:sp>
    </p:spTree>
    <p:extLst>
      <p:ext uri="{BB962C8B-B14F-4D97-AF65-F5344CB8AC3E}">
        <p14:creationId xmlns:p14="http://schemas.microsoft.com/office/powerpoint/2010/main" val="3197357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a:solidFill>
                  <a:srgbClr val="000000"/>
                </a:solidFill>
                <a:effectLst/>
                <a:latin typeface="Consolas" panose="020B0609020204030204" pitchFamily="49" charset="0"/>
              </a:rPr>
              <a:t>Azure Event Grid - </a:t>
            </a:r>
            <a:r>
              <a:rPr lang="en-US" sz="1100" b="0" dirty="0">
                <a:solidFill>
                  <a:srgbClr val="A31515"/>
                </a:solidFill>
                <a:effectLst/>
                <a:latin typeface="Consolas" panose="020B0609020204030204" pitchFamily="49" charset="0"/>
              </a:rPr>
              <a:t>https://docs.microsoft.com/azure/event-grid/overview</a:t>
            </a:r>
            <a:endParaRPr lang="en-US" sz="1100" b="0" dirty="0">
              <a:solidFill>
                <a:srgbClr val="000000"/>
              </a:solidFill>
              <a:effectLst/>
              <a:latin typeface="Consolas" panose="020B0609020204030204" pitchFamily="49" charset="0"/>
            </a:endParaRP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algn="l"/>
            <a:r>
              <a:rPr lang="en-US" sz="1100" b="0" i="0" dirty="0">
                <a:solidFill>
                  <a:srgbClr val="171717"/>
                </a:solidFill>
                <a:effectLst/>
                <a:latin typeface="Segoe UI" panose="020B0502040204020203" pitchFamily="34" charset="0"/>
              </a:rPr>
              <a:t>Serverless application architectures </a:t>
            </a:r>
            <a:r>
              <a:rPr lang="en-US" sz="1100" b="1" i="0" dirty="0">
                <a:solidFill>
                  <a:srgbClr val="171717"/>
                </a:solidFill>
                <a:effectLst/>
                <a:latin typeface="Segoe UI" panose="020B0502040204020203" pitchFamily="34" charset="0"/>
              </a:rPr>
              <a:t>- </a:t>
            </a:r>
            <a:r>
              <a:rPr lang="en-US" sz="1600" b="0" i="0" dirty="0">
                <a:solidFill>
                  <a:srgbClr val="171717"/>
                </a:solidFill>
                <a:effectLst/>
                <a:latin typeface="Segoe UI" panose="020B0502040204020203" pitchFamily="34" charset="0"/>
              </a:rPr>
              <a:t>Event Grid connects data sources and event handlers. For example, use Event Grid to trigger a serverless function that analyzes images when added to a blob storage container.</a:t>
            </a:r>
          </a:p>
          <a:p>
            <a:pPr algn="l"/>
            <a:endParaRPr lang="en-US" sz="1100" b="1" i="0" dirty="0">
              <a:solidFill>
                <a:srgbClr val="171717"/>
              </a:solidFill>
              <a:effectLst/>
              <a:latin typeface="Segoe UI" panose="020B0502040204020203" pitchFamily="34" charset="0"/>
            </a:endParaRPr>
          </a:p>
          <a:p>
            <a:r>
              <a:rPr lang="en-US" sz="1100" dirty="0"/>
              <a:t>Ops automation - </a:t>
            </a:r>
            <a:r>
              <a:rPr lang="en-US" sz="1600" b="0" i="0" dirty="0">
                <a:solidFill>
                  <a:srgbClr val="171717"/>
                </a:solidFill>
                <a:effectLst/>
                <a:latin typeface="Segoe UI" panose="020B0502040204020203" pitchFamily="34" charset="0"/>
              </a:rPr>
              <a:t>Event Grid allows you to speed automation and simplify policy enforcement. For example, use Event Grid to notify Azure Automation when a virtual machine or database in Azure SQL is created. Use the events to automatically check that service configurations are compliant, put metadata into operations tools, tag virtual machines, or file work items.</a:t>
            </a:r>
            <a:br>
              <a:rPr lang="en-US" sz="1100" dirty="0"/>
            </a:br>
            <a:endParaRPr lang="en-US" sz="1100" dirty="0"/>
          </a:p>
          <a:p>
            <a:br>
              <a:rPr lang="en-US" sz="1100" dirty="0"/>
            </a:b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1846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panose="020B0502040204020203" pitchFamily="34" charset="0"/>
              </a:rPr>
              <a:t>Diagram shows example but table is a summary of options.  Treat as separate topics.</a:t>
            </a:r>
          </a:p>
          <a:p>
            <a:endParaRPr lang="en-US" b="0" i="0" dirty="0">
              <a:effectLst/>
              <a:latin typeface="Segoe UI" panose="020B0502040204020203" pitchFamily="34" charset="0"/>
            </a:endParaRPr>
          </a:p>
          <a:p>
            <a:r>
              <a:rPr lang="en-US" b="0" i="0" dirty="0">
                <a:effectLst/>
                <a:latin typeface="Segoe UI" panose="020B0502040204020203" pitchFamily="34" charset="0"/>
              </a:rPr>
              <a:t>In some cases, you use the services side by side to fulfill distinct roles. For example, an e-commerce site can use Service Bus to process the order, Event Hubs to capture site telemetry, and Event Grid to respond to events like an item was shipped. In other cases, you link them together to form an event and data pipeline. You use Event Grid to respond to events in the other services. </a:t>
            </a:r>
          </a:p>
          <a:p>
            <a:endParaRPr lang="en-US" b="0" i="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9ED9CA1-4A12-4327-B19F-AF8FAAE8140B}" type="slidenum">
              <a:rPr lang="en-US" smtClean="0"/>
              <a:t>13</a:t>
            </a:fld>
            <a:endParaRPr lang="en-US"/>
          </a:p>
        </p:txBody>
      </p:sp>
    </p:spTree>
    <p:extLst>
      <p:ext uri="{BB962C8B-B14F-4D97-AF65-F5344CB8AC3E}">
        <p14:creationId xmlns:p14="http://schemas.microsoft.com/office/powerpoint/2010/main" val="251248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dirty="0">
                <a:effectLst/>
                <a:latin typeface="Segoe UI Light" panose="020B0502040204020203" pitchFamily="34" charset="0"/>
                <a:ea typeface="Calibri" panose="020F0502020204030204" pitchFamily="34" charset="0"/>
                <a:cs typeface="Segoe UI Light" panose="020B0502040204020203" pitchFamily="34" charset="0"/>
              </a:rPr>
              <a:t>When to use IoT hub - https://docs.microsoft.com/learn/modules/introduction-to-iot-hub/4-when-to-use-iot-hub</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dirty="0">
                <a:effectLst/>
                <a:latin typeface="Segoe UI Light" panose="020B0502040204020203" pitchFamily="34" charset="0"/>
                <a:ea typeface="Calibri" panose="020F0502020204030204" pitchFamily="34" charset="0"/>
                <a:cs typeface="Segoe UI Light" panose="020B0502040204020203" pitchFamily="34" charset="0"/>
              </a:rPr>
              <a:t>IoT Concepts and Azure IoT Hub - https://docs.microsoft.com/azure/iot-hub/iot-concepts-and-iot-hub</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i="0" dirty="0">
                <a:solidFill>
                  <a:srgbClr val="171717"/>
                </a:solidFill>
                <a:effectLst/>
                <a:latin typeface="Segoe UI" panose="020B0502040204020203" pitchFamily="34" charset="0"/>
              </a:rPr>
              <a:t>Connecting IoT Devices to Azure: IoT Hub and Event Hubs - </a:t>
            </a:r>
            <a:r>
              <a:rPr lang="en-US" sz="1100" b="0" dirty="0">
                <a:effectLst/>
                <a:latin typeface="Segoe UI Light" panose="020B0502040204020203" pitchFamily="34" charset="0"/>
                <a:ea typeface="Times New Roman" panose="02020603050405020304" pitchFamily="18" charset="0"/>
                <a:cs typeface="Segoe UI Light" panose="020B0502040204020203" pitchFamily="34" charset="0"/>
              </a:rPr>
              <a:t>https://docs.microsoft.com/azure/iot-hub/iot-hub-compare-event-hubs</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Times New Roman" panose="02020603050405020304" pitchFamily="18" charset="0"/>
                <a:cs typeface="Segoe UI Light" panose="020B0502040204020203" pitchFamily="34" charset="0"/>
              </a:rPr>
              <a:t>Other times to use IoT hub: telemetry services, geographic coverage, device support, track and managing devices, message routing, and security. </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Calibri" panose="020F0502020204030204" pitchFamily="34" charset="0"/>
                <a:cs typeface="Segoe UI Light" panose="020B0502040204020203" pitchFamily="34" charset="0"/>
              </a:rPr>
              <a:t>IoT Hub offers richer features than Event Hub when it comes to devices. </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Calibri" panose="020F0502020204030204" pitchFamily="34" charset="0"/>
                <a:cs typeface="Segoe UI Light" panose="020B0502040204020203" pitchFamily="34" charset="0"/>
              </a:rPr>
              <a:t>Discussion: </a:t>
            </a:r>
            <a:r>
              <a:rPr lang="en-US" sz="1100" b="0" i="0" dirty="0">
                <a:solidFill>
                  <a:srgbClr val="171717"/>
                </a:solidFill>
                <a:effectLst/>
                <a:latin typeface="Segoe UI" panose="020B0502040204020203" pitchFamily="34" charset="0"/>
              </a:rPr>
              <a:t>What are the most common IoT solutions used across industries?</a:t>
            </a:r>
            <a:r>
              <a:rPr lang="en-US" sz="1100" b="0" i="0" dirty="0">
                <a:solidFill>
                  <a:srgbClr val="171717"/>
                </a:solidFill>
                <a:effectLst/>
                <a:latin typeface="Segoe UI Light" panose="020B0502040204020203" pitchFamily="34" charset="0"/>
                <a:cs typeface="Segoe UI Light" panose="020B0502040204020203" pitchFamily="34" charset="0"/>
              </a:rPr>
              <a:t> Remote monitoring, predictive maintenance, facilities management, connected manufacturing, and fleet management.</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i="0" dirty="0">
              <a:solidFill>
                <a:srgbClr val="171717"/>
              </a:solidFill>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i="0" dirty="0">
                <a:solidFill>
                  <a:srgbClr val="171717"/>
                </a:solidFill>
                <a:effectLst/>
                <a:latin typeface="Segoe UI Light" panose="020B0502040204020203" pitchFamily="34" charset="0"/>
                <a:ea typeface="Calibri" panose="020F0502020204030204" pitchFamily="34" charset="0"/>
                <a:cs typeface="Segoe UI Light" panose="020B0502040204020203" pitchFamily="34" charset="0"/>
              </a:rPr>
              <a:t>Example: </a:t>
            </a:r>
            <a:r>
              <a:rPr lang="en-US" sz="1100" b="0" i="0" dirty="0">
                <a:solidFill>
                  <a:srgbClr val="171717"/>
                </a:solidFill>
                <a:effectLst/>
                <a:latin typeface="Segoe UI" panose="020B0502040204020203" pitchFamily="34" charset="0"/>
                <a:ea typeface="Calibri" panose="020F0502020204030204" pitchFamily="34" charset="0"/>
                <a:cs typeface="Segoe UI Light" panose="020B0502040204020203" pitchFamily="34" charset="0"/>
              </a:rPr>
              <a:t>Y</a:t>
            </a:r>
            <a:r>
              <a:rPr lang="en-US" sz="1100" b="0" i="0" dirty="0">
                <a:solidFill>
                  <a:srgbClr val="171717"/>
                </a:solidFill>
                <a:effectLst/>
                <a:latin typeface="Segoe UI" panose="020B0502040204020203" pitchFamily="34" charset="0"/>
              </a:rPr>
              <a:t>ou work in a large retail environment where IoT is deployed. The shelves have sensors monitoring the product for replenishment. The aisles in the store have cameras to monitor flow of people taking items off shelves. The combination of the sensors and cameras helps make the restocking of shelves quick and efficient.</a:t>
            </a: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320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Learn units under this banner: Redis and API management. </a:t>
            </a:r>
          </a:p>
        </p:txBody>
      </p:sp>
      <p:sp>
        <p:nvSpPr>
          <p:cNvPr id="4" name="Slide Number Placeholder 3"/>
          <p:cNvSpPr>
            <a:spLocks noGrp="1"/>
          </p:cNvSpPr>
          <p:nvPr>
            <p:ph type="sldNum" sz="quarter" idx="5"/>
          </p:nvPr>
        </p:nvSpPr>
        <p:spPr/>
        <p:txBody>
          <a:bodyPr/>
          <a:lstStyle/>
          <a:p>
            <a:fld id="{79ED9CA1-4A12-4327-B19F-AF8FAAE8140B}" type="slidenum">
              <a:rPr lang="en-US" smtClean="0"/>
              <a:t>15</a:t>
            </a:fld>
            <a:endParaRPr lang="en-US"/>
          </a:p>
        </p:txBody>
      </p:sp>
    </p:spTree>
    <p:extLst>
      <p:ext uri="{BB962C8B-B14F-4D97-AF65-F5344CB8AC3E}">
        <p14:creationId xmlns:p14="http://schemas.microsoft.com/office/powerpoint/2010/main" val="308486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Cache for Redis - https://docs.microsoft.com/azure/azure-cache-for-redis/cache-overview</a:t>
            </a:r>
          </a:p>
          <a:p>
            <a:r>
              <a:rPr lang="en-US" dirty="0"/>
              <a:t>What is Azure Cache Redis - https://docs.microsoft.com/learn/modules/intro-to-azure-cache-for-redis/2-what-is-azure-cache-for-redis</a:t>
            </a:r>
          </a:p>
        </p:txBody>
      </p:sp>
      <p:sp>
        <p:nvSpPr>
          <p:cNvPr id="4" name="Slide Number Placeholder 3"/>
          <p:cNvSpPr>
            <a:spLocks noGrp="1"/>
          </p:cNvSpPr>
          <p:nvPr>
            <p:ph type="sldNum" sz="quarter" idx="5"/>
          </p:nvPr>
        </p:nvSpPr>
        <p:spPr/>
        <p:txBody>
          <a:bodyPr/>
          <a:lstStyle/>
          <a:p>
            <a:fld id="{79ED9CA1-4A12-4327-B19F-AF8FAAE8140B}" type="slidenum">
              <a:rPr lang="en-US" smtClean="0"/>
              <a:t>16</a:t>
            </a:fld>
            <a:endParaRPr lang="en-US"/>
          </a:p>
        </p:txBody>
      </p:sp>
    </p:spTree>
    <p:extLst>
      <p:ext uri="{BB962C8B-B14F-4D97-AF65-F5344CB8AC3E}">
        <p14:creationId xmlns:p14="http://schemas.microsoft.com/office/powerpoint/2010/main" val="1605480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200"/>
              </a:spcBef>
              <a:spcAft>
                <a:spcPts val="0"/>
              </a:spcAft>
              <a:buClrTx/>
              <a:buSzTx/>
              <a:buFontTx/>
              <a:buNone/>
              <a:tabLst/>
              <a:defRPr/>
            </a:pPr>
            <a:r>
              <a:rPr lang="en-US" sz="1100" b="0" dirty="0">
                <a:solidFill>
                  <a:srgbClr val="000000"/>
                </a:solidFill>
                <a:effectLst/>
                <a:latin typeface="Consolas" panose="020B0609020204030204" pitchFamily="49" charset="0"/>
              </a:rPr>
              <a:t>Azure API Management - </a:t>
            </a:r>
            <a:r>
              <a:rPr lang="en-US" sz="1100" b="0" dirty="0">
                <a:solidFill>
                  <a:srgbClr val="A31515"/>
                </a:solidFill>
                <a:effectLst/>
                <a:latin typeface="Consolas" panose="020B0609020204030204" pitchFamily="49" charset="0"/>
              </a:rPr>
              <a:t>https://docs.microsoft.com/azure/api-management/api-management-key-concepts</a:t>
            </a:r>
            <a:endParaRPr lang="en-US" sz="1100" b="0" dirty="0">
              <a:solidFill>
                <a:srgbClr val="000000"/>
              </a:solidFill>
              <a:effectLst/>
              <a:latin typeface="Consolas" panose="020B0609020204030204" pitchFamily="49" charset="0"/>
            </a:endParaRP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9673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under this banner: Automated Deployment and App Configuration. </a:t>
            </a:r>
          </a:p>
        </p:txBody>
      </p:sp>
      <p:sp>
        <p:nvSpPr>
          <p:cNvPr id="4" name="Slide Number Placeholder 3"/>
          <p:cNvSpPr>
            <a:spLocks noGrp="1"/>
          </p:cNvSpPr>
          <p:nvPr>
            <p:ph type="sldNum" sz="quarter" idx="5"/>
          </p:nvPr>
        </p:nvSpPr>
        <p:spPr/>
        <p:txBody>
          <a:bodyPr/>
          <a:lstStyle/>
          <a:p>
            <a:fld id="{79ED9CA1-4A12-4327-B19F-AF8FAAE8140B}" type="slidenum">
              <a:rPr lang="en-US" smtClean="0"/>
              <a:t>18</a:t>
            </a:fld>
            <a:endParaRPr lang="en-US"/>
          </a:p>
        </p:txBody>
      </p:sp>
    </p:spTree>
    <p:extLst>
      <p:ext uri="{BB962C8B-B14F-4D97-AF65-F5344CB8AC3E}">
        <p14:creationId xmlns:p14="http://schemas.microsoft.com/office/powerpoint/2010/main" val="3919792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What is Infrastructure as Code? https://docs.microsoft.</a:t>
            </a:r>
            <a:r>
              <a:rPr lang="en-US" sz="1100" b="0">
                <a:solidFill>
                  <a:srgbClr val="000000"/>
                </a:solidFill>
                <a:effectLst/>
                <a:latin typeface="Consolas" panose="020B0609020204030204" pitchFamily="49" charset="0"/>
              </a:rPr>
              <a:t>com/devops</a:t>
            </a:r>
            <a:r>
              <a:rPr lang="en-US" sz="1100" b="0" dirty="0">
                <a:solidFill>
                  <a:srgbClr val="000000"/>
                </a:solidFill>
                <a:effectLst/>
                <a:latin typeface="Consolas" panose="020B0609020204030204" pitchFamily="49" charset="0"/>
              </a:rPr>
              <a:t>/deliver/what-is-infrastructure-as-code</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Use this slide to introduce </a:t>
            </a:r>
            <a:r>
              <a:rPr lang="en-US" sz="1100" b="0" dirty="0" err="1">
                <a:solidFill>
                  <a:srgbClr val="000000"/>
                </a:solidFill>
                <a:effectLst/>
                <a:latin typeface="Consolas" panose="020B0609020204030204" pitchFamily="49" charset="0"/>
              </a:rPr>
              <a:t>IaC</a:t>
            </a:r>
            <a:r>
              <a:rPr lang="en-US" sz="1100" b="0" dirty="0">
                <a:solidFill>
                  <a:srgbClr val="000000"/>
                </a:solidFill>
                <a:effectLst/>
                <a:latin typeface="Consolas" panose="020B0609020204030204" pitchFamily="49" charset="0"/>
              </a:rPr>
              <a:t> and why it is important. The next slide covers the tooling that can be used. </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850524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Student content does not cover all the options shown on the slide.</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Azure Resource Manager (ARM) templates</a:t>
            </a:r>
            <a:r>
              <a:rPr lang="en-US" sz="1100" b="0" dirty="0">
                <a:solidFill>
                  <a:srgbClr val="A31515"/>
                </a:solidFill>
                <a:effectLst/>
                <a:latin typeface="Consolas" panose="020B0609020204030204" pitchFamily="49" charset="0"/>
              </a:rPr>
              <a:t> - https://docs.microsoft.com/azure/azure-resource-manager/templates/overview</a:t>
            </a: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Bicep</a:t>
            </a:r>
            <a:r>
              <a:rPr lang="en-US" sz="1100" b="0" dirty="0">
                <a:solidFill>
                  <a:srgbClr val="A31515"/>
                </a:solidFill>
                <a:effectLst/>
                <a:latin typeface="Consolas" panose="020B0609020204030204" pitchFamily="49" charset="0"/>
              </a:rPr>
              <a:t> - https://docs.microsoft.com/azure/azure-resource-manager/bicep/overview</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A31515"/>
                </a:solidFill>
                <a:effectLst/>
                <a:latin typeface="Consolas" panose="020B0609020204030204" pitchFamily="49" charset="0"/>
              </a:rPr>
              <a:t>Automation deployment - https://docs.microsoft.com/azure/virtual-machines/infrastructure-automation</a:t>
            </a:r>
            <a:endParaRPr lang="en-US" sz="1100" b="0" dirty="0">
              <a:solidFill>
                <a:srgbClr val="000000"/>
              </a:solidFill>
              <a:effectLst/>
              <a:latin typeface="Consolas" panose="020B0609020204030204" pitchFamily="49" charset="0"/>
            </a:endParaRP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Azure DevOps documentation - https://docs.microsoft.com/azure/devops</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GitHub Actions - https://docs.github.com/actions</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Terraform by </a:t>
            </a:r>
            <a:r>
              <a:rPr lang="en-US" sz="880" dirty="0" err="1">
                <a:effectLst/>
                <a:latin typeface="Segoe UI Light" panose="020B0502040204020203" pitchFamily="34" charset="0"/>
                <a:ea typeface="Calibri" panose="020F0502020204030204" pitchFamily="34" charset="0"/>
                <a:cs typeface="Segoe UI Light" panose="020B0502040204020203" pitchFamily="34" charset="0"/>
              </a:rPr>
              <a:t>Hashicorp</a:t>
            </a:r>
            <a:r>
              <a:rPr lang="en-US" sz="880" dirty="0">
                <a:effectLst/>
                <a:latin typeface="Segoe UI Light" panose="020B0502040204020203" pitchFamily="34" charset="0"/>
                <a:ea typeface="Calibri" panose="020F0502020204030204" pitchFamily="34" charset="0"/>
                <a:cs typeface="Segoe UI Light" panose="020B0502040204020203" pitchFamily="34" charset="0"/>
              </a:rPr>
              <a:t> - https://www.terraform.io/</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Jenkins - https://www.jenkins.io/</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Could also mention:</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Python with </a:t>
            </a:r>
            <a:r>
              <a:rPr lang="en-US" sz="880" dirty="0" err="1">
                <a:effectLst/>
                <a:latin typeface="Segoe UI Light" panose="020B0502040204020203" pitchFamily="34" charset="0"/>
                <a:ea typeface="Calibri" panose="020F0502020204030204" pitchFamily="34" charset="0"/>
                <a:cs typeface="Segoe UI Light" panose="020B0502040204020203" pitchFamily="34" charset="0"/>
              </a:rPr>
              <a:t>Pulumi</a:t>
            </a:r>
            <a:r>
              <a:rPr lang="en-US" sz="880" dirty="0">
                <a:effectLst/>
                <a:latin typeface="Segoe UI Light" panose="020B0502040204020203" pitchFamily="34" charset="0"/>
                <a:ea typeface="Calibri" panose="020F0502020204030204" pitchFamily="34" charset="0"/>
                <a:cs typeface="Segoe UI Light" panose="020B0502040204020203" pitchFamily="34" charset="0"/>
              </a:rPr>
              <a:t> - https://devblogs.microsoft.com/devops/infrastructure-as-code-azure-python-wpulumi/</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Chef Automate - https://docs.chef.io/azure_marketplace/</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Ansible - https://docs.microsoft.com/azure/developer/ansible/overview</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And:</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Azure Chaos Studio - https://azure.microsoft.com/services/chaos-studio/</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306678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200"/>
              </a:spcBef>
              <a:spcAft>
                <a:spcPts val="0"/>
              </a:spcAft>
              <a:buClrTx/>
              <a:buSzTx/>
              <a:buFontTx/>
              <a:buNone/>
              <a:tabLst/>
              <a:defRPr/>
            </a:pPr>
            <a:r>
              <a:rPr lang="en-US" sz="800" b="0" dirty="0">
                <a:solidFill>
                  <a:srgbClr val="000000"/>
                </a:solidFill>
                <a:effectLst/>
                <a:latin typeface="Consolas" panose="020B0609020204030204" pitchFamily="49" charset="0"/>
              </a:rPr>
              <a:t>Azure App Configuration</a:t>
            </a:r>
            <a:r>
              <a:rPr lang="en-US" sz="800" b="0" dirty="0">
                <a:solidFill>
                  <a:srgbClr val="A31515"/>
                </a:solidFill>
                <a:effectLst/>
                <a:latin typeface="Consolas" panose="020B0609020204030204" pitchFamily="49" charset="0"/>
              </a:rPr>
              <a:t> - https://docs.microsoft.com/azure/azure-app-configuration/overview</a:t>
            </a:r>
            <a:endParaRPr lang="en-US" sz="800" b="0" dirty="0">
              <a:solidFill>
                <a:srgbClr val="000000"/>
              </a:solidFill>
              <a:effectLst/>
              <a:latin typeface="Consolas" panose="020B0609020204030204" pitchFamily="49" charset="0"/>
            </a:endParaRPr>
          </a:p>
          <a:p>
            <a:pPr marL="0" marR="0">
              <a:lnSpc>
                <a:spcPct val="107000"/>
              </a:lnSpc>
              <a:spcBef>
                <a:spcPts val="200"/>
              </a:spcBef>
              <a:spcAft>
                <a:spcPts val="0"/>
              </a:spcAft>
            </a:pPr>
            <a:endParaRPr lang="en-US" sz="800" b="1" dirty="0">
              <a:solidFill>
                <a:srgbClr val="1F3763"/>
              </a:solidFill>
              <a:effectLst/>
              <a:latin typeface="Segoe UI Light" panose="020B0502040204020203" pitchFamily="34" charset="0"/>
              <a:ea typeface="Yu Gothic Light" panose="020B0300000000000000" pitchFamily="34" charset="-128"/>
              <a:cs typeface="Segoe UI Light" panose="020B0502040204020203" pitchFamily="34" charset="0"/>
            </a:endParaRPr>
          </a:p>
          <a:p>
            <a:pPr marL="0" marR="0">
              <a:spcBef>
                <a:spcPts val="900"/>
              </a:spcBef>
              <a:spcAft>
                <a:spcPts val="900"/>
              </a:spcAft>
            </a:pPr>
            <a:r>
              <a:rPr lang="en-US" sz="900" dirty="0">
                <a:effectLst/>
                <a:latin typeface="Calibri" panose="020F0502020204030204" pitchFamily="34" charset="0"/>
                <a:ea typeface="Calibri" panose="020F0502020204030204" pitchFamily="34" charset="0"/>
                <a:cs typeface="Arial" panose="020B0604020202020204" pitchFamily="34" charset="0"/>
              </a:rPr>
              <a:t>While any application can make use of App Configuration, the following examples are the types of application that benefit from the use of it:</a:t>
            </a:r>
          </a:p>
          <a:p>
            <a:pPr marL="285750" marR="0" lvl="0" indent="-285750">
              <a:lnSpc>
                <a:spcPct val="107000"/>
              </a:lnSpc>
              <a:spcBef>
                <a:spcPts val="0"/>
              </a:spcBef>
              <a:spcAft>
                <a:spcPts val="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Microservices based on Azure Kubernetes Service, Azure Service Fabric, or other containerized apps deployed in one or more geographies</a:t>
            </a:r>
          </a:p>
          <a:p>
            <a:pPr marL="285750" marR="0" lvl="0" indent="-285750">
              <a:lnSpc>
                <a:spcPct val="107000"/>
              </a:lnSpc>
              <a:spcBef>
                <a:spcPts val="0"/>
              </a:spcBef>
              <a:spcAft>
                <a:spcPts val="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Serverless apps, which include Azure Functions or other event-driven stateless compute apps</a:t>
            </a:r>
          </a:p>
          <a:p>
            <a:pPr marL="285750" marR="0" lvl="0" indent="-285750">
              <a:lnSpc>
                <a:spcPct val="107000"/>
              </a:lnSpc>
              <a:spcBef>
                <a:spcPts val="0"/>
              </a:spcBef>
              <a:spcAft>
                <a:spcPts val="8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Continuous deployment pipeline</a:t>
            </a: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087298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Serverless Functions reference architectures - https://docs.microsoft.com/azure/architecture/serverless-quest/reference-architectures</a:t>
            </a:r>
          </a:p>
        </p:txBody>
      </p:sp>
      <p:sp>
        <p:nvSpPr>
          <p:cNvPr id="4" name="Slide Number Placeholder 3"/>
          <p:cNvSpPr>
            <a:spLocks noGrp="1"/>
          </p:cNvSpPr>
          <p:nvPr>
            <p:ph type="sldNum" sz="quarter" idx="5"/>
          </p:nvPr>
        </p:nvSpPr>
        <p:spPr/>
        <p:txBody>
          <a:bodyPr/>
          <a:lstStyle/>
          <a:p>
            <a:fld id="{79ED9CA1-4A12-4327-B19F-AF8FAAE8140B}" type="slidenum">
              <a:rPr lang="en-US" smtClean="0"/>
              <a:t>23</a:t>
            </a:fld>
            <a:endParaRPr lang="en-US"/>
          </a:p>
        </p:txBody>
      </p:sp>
    </p:spTree>
    <p:extLst>
      <p:ext uri="{BB962C8B-B14F-4D97-AF65-F5344CB8AC3E}">
        <p14:creationId xmlns:p14="http://schemas.microsoft.com/office/powerpoint/2010/main" val="3779739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discuss the process you are trying to design. Select a service from the bottom row. </a:t>
            </a:r>
          </a:p>
          <a:p>
            <a:endParaRPr lang="en-US" dirty="0"/>
          </a:p>
          <a:p>
            <a:r>
              <a:rPr lang="en-US" dirty="0"/>
              <a:t>Image storage = Blob</a:t>
            </a:r>
          </a:p>
          <a:p>
            <a:r>
              <a:rPr lang="en-US" dirty="0"/>
              <a:t>Notification = Event Grid</a:t>
            </a:r>
          </a:p>
          <a:p>
            <a:r>
              <a:rPr lang="en-US" dirty="0"/>
              <a:t>Event storage = Service Bus</a:t>
            </a:r>
          </a:p>
          <a:p>
            <a:r>
              <a:rPr lang="en-US" dirty="0"/>
              <a:t>Send messages to scanning = Function</a:t>
            </a:r>
          </a:p>
          <a:p>
            <a:r>
              <a:rPr lang="en-US" dirty="0"/>
              <a:t>Send email notification = Logic apps</a:t>
            </a:r>
          </a:p>
          <a:p>
            <a:endParaRPr lang="en-US" dirty="0"/>
          </a:p>
          <a:p>
            <a:r>
              <a:rPr lang="en-US" dirty="0"/>
              <a:t>Other solutions may be possible. Discuss pros and cons. You could discuss the web server and product database options. </a:t>
            </a:r>
          </a:p>
        </p:txBody>
      </p:sp>
      <p:sp>
        <p:nvSpPr>
          <p:cNvPr id="4" name="Slide Number Placeholder 3"/>
          <p:cNvSpPr>
            <a:spLocks noGrp="1"/>
          </p:cNvSpPr>
          <p:nvPr>
            <p:ph type="sldNum" sz="quarter" idx="5"/>
          </p:nvPr>
        </p:nvSpPr>
        <p:spPr/>
        <p:txBody>
          <a:bodyPr/>
          <a:lstStyle/>
          <a:p>
            <a:fld id="{79ED9CA1-4A12-4327-B19F-AF8FAAE8140B}" type="slidenum">
              <a:rPr lang="en-US" smtClean="0"/>
              <a:t>24</a:t>
            </a:fld>
            <a:endParaRPr lang="en-US"/>
          </a:p>
        </p:txBody>
      </p:sp>
    </p:spTree>
    <p:extLst>
      <p:ext uri="{BB962C8B-B14F-4D97-AF65-F5344CB8AC3E}">
        <p14:creationId xmlns:p14="http://schemas.microsoft.com/office/powerpoint/2010/main" val="3635613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FF"/>
                </a:solidFill>
                <a:effectLst/>
                <a:latin typeface="Consolas" panose="020B0609020204030204" pitchFamily="49" charset="0"/>
              </a:rPr>
              <a:t>Optional hands-on exercise - </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rPr>
              <a:t>https://docs.microsoft.com/learn/modules/implement-message-workflows-with-service-bus/3-exercise-implement-a-service-bus-topic-and-queue</a:t>
            </a:r>
            <a:endParaRPr lang="en-US" b="1" dirty="0">
              <a:solidFill>
                <a:srgbClr val="0000FF"/>
              </a:solidFill>
              <a:effectLst/>
              <a:latin typeface="Consolas" panose="020B0609020204030204" pitchFamily="49" charset="0"/>
            </a:endParaRPr>
          </a:p>
          <a:p>
            <a:endParaRPr lang="en-US" b="1" dirty="0">
              <a:solidFill>
                <a:srgbClr val="0000FF"/>
              </a:solidFill>
              <a:effectLst/>
              <a:latin typeface="Consolas" panose="020B0609020204030204" pitchFamily="49" charset="0"/>
            </a:endParaRPr>
          </a:p>
          <a:p>
            <a:r>
              <a:rPr lang="en-US" b="1" dirty="0">
                <a:solidFill>
                  <a:srgbClr val="0000FF"/>
                </a:solidFill>
                <a:effectLst/>
                <a:latin typeface="Consolas" panose="020B0609020204030204" pitchFamily="49" charset="0"/>
              </a:rPr>
              <a:t>Learn more with self-paced training</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Choose a messaging model in Azure to loosely connect your services - Learn </a:t>
            </a:r>
            <a:r>
              <a:rPr lang="en-US" b="0" dirty="0">
                <a:solidFill>
                  <a:srgbClr val="A31515"/>
                </a:solidFill>
                <a:effectLst/>
                <a:latin typeface="Consolas" panose="020B0609020204030204" pitchFamily="49" charset="0"/>
              </a:rPr>
              <a:t>- https://docs.microsoft.com/learn/modules/implement-message-workflows-with-service-bus/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Azure API Management - Learn </a:t>
            </a:r>
            <a:r>
              <a:rPr lang="en-US" b="0" dirty="0">
                <a:solidFill>
                  <a:srgbClr val="A31515"/>
                </a:solidFill>
                <a:effectLst/>
                <a:latin typeface="Consolas" panose="020B0609020204030204" pitchFamily="49" charset="0"/>
              </a:rPr>
              <a:t>- https://docs.microsoft.com/learn/modules/introduction-to-azure-api-management/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Event Hubs - Learn </a:t>
            </a:r>
            <a:r>
              <a:rPr lang="en-US" b="0" dirty="0">
                <a:solidFill>
                  <a:srgbClr val="A31515"/>
                </a:solidFill>
                <a:effectLst/>
                <a:latin typeface="Consolas" panose="020B0609020204030204" pitchFamily="49" charset="0"/>
              </a:rPr>
              <a:t>- https://docs.microsoft.com/learn/modules/intro-to-event-hubs/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Deploy Azure infrastructure by using JSON ARM templates - Learn </a:t>
            </a:r>
            <a:r>
              <a:rPr lang="en-US" b="0" dirty="0">
                <a:solidFill>
                  <a:srgbClr val="A31515"/>
                </a:solidFill>
                <a:effectLst/>
                <a:latin typeface="Consolas" panose="020B0609020204030204" pitchFamily="49" charset="0"/>
              </a:rPr>
              <a:t>- https://docs.microsoft.com/learn/modules/create-azure-resource-manager-template-vs-code/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infrastructure as code using Bicep - Learn </a:t>
            </a:r>
            <a:r>
              <a:rPr lang="en-US" b="0" dirty="0">
                <a:solidFill>
                  <a:srgbClr val="A31515"/>
                </a:solidFill>
                <a:effectLst/>
                <a:latin typeface="Consolas" panose="020B0609020204030204" pitchFamily="49" charset="0"/>
              </a:rPr>
              <a:t>- https://docs.microsoft.com/learn/modules/introduction-to-infrastructure-as-code-using-bicep/</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Message queues and stream processing - Learn </a:t>
            </a:r>
            <a:r>
              <a:rPr lang="en-US" b="0" dirty="0">
                <a:solidFill>
                  <a:srgbClr val="A31515"/>
                </a:solidFill>
                <a:effectLst/>
                <a:latin typeface="Consolas" panose="020B0609020204030204" pitchFamily="49" charset="0"/>
              </a:rPr>
              <a:t>- https://docs.microsoft.com/learn/modules/cmu-message-queues-streams/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sz="1200" dirty="0">
                <a:solidFill>
                  <a:srgbClr val="171717"/>
                </a:solidFill>
                <a:latin typeface="Segoe UI" panose="020B0502040204020203" pitchFamily="34" charset="0"/>
              </a:rPr>
              <a:t>Introduction to Azure Cache for Redis - https://docs.microsoft.com/learn/modules/intro-to-azure-cache-for-redis/</a:t>
            </a:r>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Event Hub and Functions. </a:t>
            </a:r>
          </a:p>
          <a:p>
            <a:r>
              <a:rPr lang="en-US" dirty="0"/>
              <a:t>Serverless event-driven architecture -  https://docs.microsoft.com/azure/architecture/solution-ideas/articles/serverless-event-processing-filtering</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28</a:t>
            </a:fld>
            <a:endParaRPr lang="en-US"/>
          </a:p>
        </p:txBody>
      </p:sp>
    </p:spTree>
    <p:extLst>
      <p:ext uri="{BB962C8B-B14F-4D97-AF65-F5344CB8AC3E}">
        <p14:creationId xmlns:p14="http://schemas.microsoft.com/office/powerpoint/2010/main" val="2102137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architecture ties together many different systems. </a:t>
            </a:r>
          </a:p>
          <a:p>
            <a:r>
              <a:rPr lang="en-US" dirty="0"/>
              <a:t>IoT Connected Platform - https://docs.microsoft.com/azure/architecture/solution-ideas/articles/iot-connected-platform</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29</a:t>
            </a:fld>
            <a:endParaRPr lang="en-US"/>
          </a:p>
        </p:txBody>
      </p:sp>
    </p:spTree>
    <p:extLst>
      <p:ext uri="{BB962C8B-B14F-4D97-AF65-F5344CB8AC3E}">
        <p14:creationId xmlns:p14="http://schemas.microsoft.com/office/powerpoint/2010/main" val="1886664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way to describe how Event Grid can be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Application integration using Azure Event Grid - https://docs.microsoft.com/azure/architecture/solution-ideas/articles/application-integration-using-event-grid</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30</a:t>
            </a:fld>
            <a:endParaRPr lang="en-US"/>
          </a:p>
        </p:txBody>
      </p:sp>
    </p:spTree>
    <p:extLst>
      <p:ext uri="{BB962C8B-B14F-4D97-AF65-F5344CB8AC3E}">
        <p14:creationId xmlns:p14="http://schemas.microsoft.com/office/powerpoint/2010/main" val="3115646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Calibri" panose="020F0502020204030204" pitchFamily="34" charset="0"/>
              <a:buNone/>
              <a:tabLst/>
              <a:defRPr/>
            </a:pPr>
            <a:r>
              <a:rPr lang="en-US" sz="800" dirty="0"/>
              <a:t>Exam page - https://docs.microsoft.com/learn/certifications/exams/az-305</a:t>
            </a:r>
          </a:p>
          <a:p>
            <a:pPr marL="0" marR="0" lvl="0" indent="0">
              <a:lnSpc>
                <a:spcPct val="107000"/>
              </a:lnSpc>
              <a:spcBef>
                <a:spcPts val="0"/>
              </a:spcBef>
              <a:spcAft>
                <a:spcPts val="800"/>
              </a:spcAft>
              <a:buFont typeface="Calibri" panose="020F0502020204030204" pitchFamily="34" charset="0"/>
              <a:buNone/>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	</a:t>
            </a:r>
          </a:p>
          <a:p>
            <a:pPr marL="0" marR="0">
              <a:lnSpc>
                <a:spcPct val="107000"/>
              </a:lnSpc>
              <a:spcBef>
                <a:spcPts val="200"/>
              </a:spcBef>
              <a:spcAft>
                <a:spcPts val="0"/>
              </a:spcAft>
            </a:pPr>
            <a:r>
              <a:rPr lang="en-US" sz="880" b="1" dirty="0">
                <a:solidFill>
                  <a:srgbClr val="2F5496"/>
                </a:solidFill>
                <a:effectLst/>
                <a:latin typeface="Segoe UI Light" panose="020B0502040204020203" pitchFamily="34" charset="0"/>
                <a:ea typeface="Times New Roman" panose="02020603050405020304" pitchFamily="18" charset="0"/>
                <a:cs typeface="Segoe UI Light" panose="020B0502040204020203" pitchFamily="34" charset="0"/>
              </a:rPr>
              <a:t>Prerequisites</a:t>
            </a:r>
            <a:endParaRPr lang="en-US" sz="880" b="1" dirty="0">
              <a:solidFill>
                <a:srgbClr val="2F5496"/>
              </a:solidFill>
              <a:effectLst/>
              <a:latin typeface="Segoe UI Light" panose="020B0502040204020203" pitchFamily="34" charset="0"/>
              <a:ea typeface="Yu Gothic Light" panose="020B0300000000000000" pitchFamily="34" charset="-128"/>
              <a:cs typeface="Segoe UI Light" panose="020B0502040204020203" pitchFamily="34" charset="0"/>
            </a:endParaRPr>
          </a:p>
          <a:p>
            <a:pPr marL="285750" marR="0" lvl="0" indent="-285750">
              <a:lnSpc>
                <a:spcPct val="107000"/>
              </a:lnSpc>
              <a:spcBef>
                <a:spcPts val="0"/>
              </a:spcBef>
              <a:spcAft>
                <a:spcPts val="0"/>
              </a:spcAft>
              <a:buFont typeface="Arial" panose="020B0604020202020204" pitchFamily="34" charset="0"/>
              <a:buChar char="•"/>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Working experience with developing cloud applications.</a:t>
            </a:r>
          </a:p>
          <a:p>
            <a:pPr marL="285750" marR="0" lvl="0" indent="-285750">
              <a:lnSpc>
                <a:spcPct val="107000"/>
              </a:lnSpc>
              <a:spcBef>
                <a:spcPts val="0"/>
              </a:spcBef>
              <a:spcAft>
                <a:spcPts val="800"/>
              </a:spcAft>
              <a:buFont typeface="Arial" panose="020B0604020202020204" pitchFamily="34" charset="0"/>
              <a:buChar char="•"/>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Conceptual knowledge of messaging, events, deployments, configurations, API, and caching.</a:t>
            </a:r>
          </a:p>
          <a:p>
            <a:pPr marL="0" marR="0">
              <a:lnSpc>
                <a:spcPct val="107000"/>
              </a:lnSpc>
              <a:spcBef>
                <a:spcPts val="200"/>
              </a:spcBef>
              <a:spcAft>
                <a:spcPts val="120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u="sng" dirty="0">
                <a:solidFill>
                  <a:srgbClr val="FF0000"/>
                </a:solidFill>
                <a:effectLst/>
                <a:highlight>
                  <a:srgbClr val="FFFF00"/>
                </a:highlight>
                <a:latin typeface="Consolas" panose="020B0609020204030204" pitchFamily="49" charset="0"/>
              </a:rPr>
              <a:t>https://forms.office.com/r/XHgm9kDCiS</a:t>
            </a:r>
          </a:p>
          <a:p>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Events - h</a:t>
            </a:r>
            <a:r>
              <a:rPr lang="en-US" sz="1100" b="0" dirty="0">
                <a:solidFill>
                  <a:srgbClr val="A31515"/>
                </a:solidFill>
                <a:effectLst/>
                <a:latin typeface="Consolas" panose="020B0609020204030204" pitchFamily="49" charset="0"/>
              </a:rPr>
              <a:t>ttps://docs.microsoft.com/azure/event-grid/compare-messaging-services#event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000000"/>
                </a:solidFill>
                <a:effectLst/>
                <a:latin typeface="Consolas" panose="020B0609020204030204" pitchFamily="49" charset="0"/>
              </a:rPr>
              <a:t>Messages</a:t>
            </a:r>
            <a:r>
              <a:rPr lang="en-US" sz="1100" b="0" dirty="0">
                <a:solidFill>
                  <a:srgbClr val="A31515"/>
                </a:solidFill>
                <a:effectLst/>
                <a:latin typeface="Consolas" panose="020B0609020204030204" pitchFamily="49" charset="0"/>
              </a:rPr>
              <a:t> - https://docs.microsoft.com/azure/event-grid/compare-messaging-services#message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A31515"/>
                </a:solidFill>
                <a:effectLst/>
                <a:latin typeface="Consolas" panose="020B0609020204030204" pitchFamily="49" charset="0"/>
              </a:rPr>
              <a:t>Discussion: </a:t>
            </a:r>
            <a:r>
              <a:rPr lang="en-US" sz="1600" b="0" i="0" dirty="0">
                <a:solidFill>
                  <a:srgbClr val="171717"/>
                </a:solidFill>
                <a:effectLst/>
                <a:latin typeface="Segoe UI" panose="020B0502040204020203" pitchFamily="34" charset="0"/>
              </a:rPr>
              <a:t>Suppose you have a distributed application with a web service that authenticates users. When a user logs on, the web service notifies all the client applications so they can display that user's status as "Online". Is the login notification an example of a message or an event?</a:t>
            </a:r>
            <a:r>
              <a:rPr lang="en-US" sz="1100" b="0" i="0" dirty="0">
                <a:solidFill>
                  <a:srgbClr val="A31515"/>
                </a:solidFill>
                <a:effectLst/>
                <a:latin typeface="Consolas" panose="020B0609020204030204" pitchFamily="49" charset="0"/>
              </a:rPr>
              <a:t> </a:t>
            </a:r>
            <a:r>
              <a:rPr lang="en-US" sz="1600" b="0" i="0" dirty="0">
                <a:solidFill>
                  <a:srgbClr val="107C10"/>
                </a:solidFill>
                <a:effectLst/>
                <a:latin typeface="Segoe UI" panose="020B0502040204020203" pitchFamily="34" charset="0"/>
              </a:rPr>
              <a:t>The login notification is an </a:t>
            </a:r>
            <a:r>
              <a:rPr lang="en-US" sz="1600" b="1" i="0" dirty="0">
                <a:solidFill>
                  <a:srgbClr val="107C10"/>
                </a:solidFill>
                <a:effectLst/>
                <a:latin typeface="Segoe UI" panose="020B0502040204020203" pitchFamily="34" charset="0"/>
              </a:rPr>
              <a:t>event</a:t>
            </a:r>
            <a:r>
              <a:rPr lang="en-US" sz="1600" b="0" i="0" dirty="0">
                <a:solidFill>
                  <a:srgbClr val="107C10"/>
                </a:solidFill>
                <a:effectLst/>
                <a:latin typeface="Segoe UI" panose="020B0502040204020203" pitchFamily="34" charset="0"/>
              </a:rPr>
              <a:t>: it contains only a simple piece of status data and there is no expectation by the authentication service for the client applications to react to the notice in any way.</a:t>
            </a:r>
            <a:endParaRPr lang="en-US" sz="1100" b="0" i="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A31515"/>
                </a:solidFill>
                <a:effectLst/>
                <a:latin typeface="Consolas" panose="020B0609020204030204" pitchFamily="49" charset="0"/>
              </a:rPr>
              <a:t>Discussion: </a:t>
            </a:r>
            <a:r>
              <a:rPr lang="en-US" sz="1600" b="0" i="0" dirty="0">
                <a:solidFill>
                  <a:srgbClr val="171717"/>
                </a:solidFill>
                <a:effectLst/>
                <a:latin typeface="Segoe UI" panose="020B0502040204020203" pitchFamily="34" charset="0"/>
              </a:rPr>
              <a:t>Suppose you have a distributed application with a web service that lets users manage their account. Users can sign up, edit their profile, and delete their account. When a user deletes their account, your web service notifies your data layer so the user's data will be removed from the database. Is the delete-account notification an example of a message or an event? The delete-account notification is a </a:t>
            </a:r>
            <a:r>
              <a:rPr lang="en-US" sz="1600" b="1" i="0" dirty="0">
                <a:solidFill>
                  <a:srgbClr val="171717"/>
                </a:solidFill>
                <a:effectLst/>
                <a:latin typeface="Segoe UI" panose="020B0502040204020203" pitchFamily="34" charset="0"/>
              </a:rPr>
              <a:t>message</a:t>
            </a:r>
            <a:r>
              <a:rPr lang="en-US" sz="1600" b="0" i="0" dirty="0">
                <a:solidFill>
                  <a:srgbClr val="171717"/>
                </a:solidFill>
                <a:effectLst/>
                <a:latin typeface="Segoe UI" panose="020B0502040204020203" pitchFamily="34" charset="0"/>
              </a:rPr>
              <a:t>. The key factor is that the web service has an expectation about how the data layer will process the message: the data layer must remove the user's data from the database for the system to function correctly. Note that the message itself contains only simple information so this aspect of the communication could be considered an event; however, the fact that the web service requires the data layer to handle the notification in a specific way is sufficient to make this a message.</a:t>
            </a:r>
            <a:endParaRPr lang="en-US" sz="1100" b="0" dirty="0">
              <a:solidFill>
                <a:srgbClr val="000000"/>
              </a:solidFill>
              <a:effectLst/>
              <a:latin typeface="Consolas" panose="020B0609020204030204" pitchFamily="49"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000000"/>
                </a:solidFill>
                <a:effectLst/>
                <a:latin typeface="Consolas" panose="020B0609020204030204" pitchFamily="49" charset="0"/>
              </a:rPr>
              <a:t>Azure Queue storage</a:t>
            </a:r>
            <a:r>
              <a:rPr lang="en-US" sz="1100" b="0" dirty="0">
                <a:solidFill>
                  <a:srgbClr val="A31515"/>
                </a:solidFill>
                <a:effectLst/>
                <a:latin typeface="Consolas" panose="020B0609020204030204" pitchFamily="49" charset="0"/>
              </a:rPr>
              <a:t> - https://docs.microsoft.com/azure/storage/queues/storage-queues-introduction</a:t>
            </a:r>
            <a:endParaRPr lang="en-US" sz="1100" b="0" dirty="0">
              <a:solidFill>
                <a:srgbClr val="000000"/>
              </a:solidFill>
              <a:effectLst/>
              <a:latin typeface="Consolas" panose="020B0609020204030204" pitchFamily="49"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Light" panose="020B0502040204020203" pitchFamily="34" charset="0"/>
                <a:cs typeface="Segoe UI Light" panose="020B0502040204020203" pitchFamily="34" charset="0"/>
              </a:rPr>
              <a:t>Azure Service Bus queues - https://docs.microsoft.com/azure/service-bus-messaging/service-bus-queues-topics-subscriptions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Azure Service Bus topics</a:t>
            </a:r>
            <a:r>
              <a:rPr lang="en-US" sz="1800" b="0" dirty="0">
                <a:solidFill>
                  <a:srgbClr val="A31515"/>
                </a:solidFill>
                <a:effectLst/>
                <a:latin typeface="Consolas" panose="020B0609020204030204" pitchFamily="49" charset="0"/>
              </a:rPr>
              <a:t> - https://docs.microsoft.com/azure/service-bus-messaging/service-bus-queues-topics-subscriptions</a:t>
            </a:r>
            <a:endParaRPr lang="en-US" sz="1800" b="0" dirty="0">
              <a:solidFill>
                <a:srgbClr val="000000"/>
              </a:solidFill>
              <a:effectLst/>
              <a:latin typeface="Consolas" panose="020B0609020204030204" pitchFamily="49" charset="0"/>
            </a:endParaRPr>
          </a:p>
          <a:p>
            <a:endParaRPr lang="en-US" dirty="0"/>
          </a:p>
          <a:p>
            <a:r>
              <a:rPr lang="en-US" dirty="0"/>
              <a:t>Examples: Sports reporting passing information to multiple agencies.</a:t>
            </a:r>
          </a:p>
        </p:txBody>
      </p:sp>
      <p:sp>
        <p:nvSpPr>
          <p:cNvPr id="4" name="Slide Number Placeholder 3"/>
          <p:cNvSpPr>
            <a:spLocks noGrp="1"/>
          </p:cNvSpPr>
          <p:nvPr>
            <p:ph type="sldNum" sz="quarter" idx="5"/>
          </p:nvPr>
        </p:nvSpPr>
        <p:spPr/>
        <p:txBody>
          <a:bodyPr/>
          <a:lstStyle/>
          <a:p>
            <a:fld id="{79ED9CA1-4A12-4327-B19F-AF8FAAE8140B}" type="slidenum">
              <a:rPr lang="en-US" smtClean="0"/>
              <a:t>8</a:t>
            </a:fld>
            <a:endParaRPr lang="en-US"/>
          </a:p>
        </p:txBody>
      </p:sp>
    </p:spTree>
    <p:extLst>
      <p:ext uri="{BB962C8B-B14F-4D97-AF65-F5344CB8AC3E}">
        <p14:creationId xmlns:p14="http://schemas.microsoft.com/office/powerpoint/2010/main" val="226407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Storage queues and Service Bus queues - compared and contrasted - https://docs.microsoft.com/azure/service-bus-messaging/service-bus-azure-and-service-bus-queues-compared-contrasted#foundational-capabilities</a:t>
            </a:r>
          </a:p>
          <a:p>
            <a:r>
              <a:rPr lang="en-US" sz="1200" dirty="0">
                <a:latin typeface="Segoe UI Light" panose="020B0502040204020203" pitchFamily="34" charset="0"/>
                <a:cs typeface="Segoe UI Light" panose="020B0502040204020203" pitchFamily="34" charset="0"/>
              </a:rPr>
              <a:t>Overview of transaction processing in Azure Service Bus - https://docs.microsoft.com/azure/service-bus-messaging/service-bus-transactions</a:t>
            </a:r>
          </a:p>
          <a:p>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TTL – time to live</a:t>
            </a:r>
          </a:p>
          <a:p>
            <a:endParaRPr lang="en-US" sz="1200" dirty="0">
              <a:latin typeface="Segoe UI Light" panose="020B0502040204020203" pitchFamily="34" charset="0"/>
              <a:cs typeface="Segoe UI Light"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9</a:t>
            </a:fld>
            <a:endParaRPr lang="en-US"/>
          </a:p>
        </p:txBody>
      </p:sp>
    </p:spTree>
    <p:extLst>
      <p:ext uri="{BB962C8B-B14F-4D97-AF65-F5344CB8AC3E}">
        <p14:creationId xmlns:p14="http://schemas.microsoft.com/office/powerpoint/2010/main" val="1779514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that are covered under this one divider: Event Hub and Event-driven. There is no student content for IoT Hub which is not on the exam, but included for completeness. </a:t>
            </a:r>
          </a:p>
        </p:txBody>
      </p:sp>
      <p:sp>
        <p:nvSpPr>
          <p:cNvPr id="4" name="Slide Number Placeholder 3"/>
          <p:cNvSpPr>
            <a:spLocks noGrp="1"/>
          </p:cNvSpPr>
          <p:nvPr>
            <p:ph type="sldNum" sz="quarter" idx="5"/>
          </p:nvPr>
        </p:nvSpPr>
        <p:spPr/>
        <p:txBody>
          <a:bodyPr/>
          <a:lstStyle/>
          <a:p>
            <a:fld id="{79ED9CA1-4A12-4327-B19F-AF8FAAE8140B}" type="slidenum">
              <a:rPr lang="en-US" smtClean="0"/>
              <a:t>10</a:t>
            </a:fld>
            <a:endParaRPr lang="en-US"/>
          </a:p>
        </p:txBody>
      </p:sp>
    </p:spTree>
    <p:extLst>
      <p:ext uri="{BB962C8B-B14F-4D97-AF65-F5344CB8AC3E}">
        <p14:creationId xmlns:p14="http://schemas.microsoft.com/office/powerpoint/2010/main" val="60918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100" b="0" i="0" dirty="0">
                <a:solidFill>
                  <a:srgbClr val="171717"/>
                </a:solidFill>
                <a:effectLst/>
                <a:latin typeface="Segoe UI" panose="020B0502040204020203" pitchFamily="34" charset="0"/>
              </a:rPr>
              <a:t>Azure Event Hubs — A big data streaming platform and event ingestion service - https://docs.microsoft.com/azure/event-hubs/event-hubs-about</a:t>
            </a:r>
          </a:p>
          <a:p>
            <a:pPr algn="l"/>
            <a:r>
              <a:rPr lang="en-US" sz="1600" dirty="0"/>
              <a:t>Use event hub from Apache Kafka app - </a:t>
            </a:r>
            <a:r>
              <a:rPr lang="en-US" sz="1100" b="0" i="0" dirty="0">
                <a:solidFill>
                  <a:srgbClr val="171717"/>
                </a:solidFill>
                <a:effectLst/>
                <a:latin typeface="Segoe UI" panose="020B0502040204020203" pitchFamily="34" charset="0"/>
              </a:rPr>
              <a:t>https://docs.microsoft.com/azure/event-hubs/event-hubs-for-kafka-ecosystem-overview </a:t>
            </a:r>
          </a:p>
          <a:p>
            <a:pPr algn="l"/>
            <a:r>
              <a:rPr lang="en-US" sz="1100" b="0" i="0" dirty="0">
                <a:solidFill>
                  <a:srgbClr val="171717"/>
                </a:solidFill>
                <a:effectLst/>
                <a:latin typeface="Segoe UI" panose="020B0502040204020203" pitchFamily="34" charset="0"/>
              </a:rPr>
              <a:t>Online retailer uses cloud database to deliver world-class shopping experiences - https://customers.microsoft.com/story/asos-retail-and-consumer-goods-azure</a:t>
            </a: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a:lnSpc>
                <a:spcPct val="107000"/>
              </a:lnSpc>
              <a:spcBef>
                <a:spcPts val="200"/>
              </a:spcBef>
              <a:spcAft>
                <a:spcPts val="0"/>
              </a:spcAft>
            </a:pPr>
            <a:r>
              <a:rPr lang="en-US" sz="880" b="0" dirty="0">
                <a:effectLst/>
                <a:latin typeface="Segoe UI Light" panose="020B0502040204020203" pitchFamily="34" charset="0"/>
                <a:ea typeface="Times New Roman" panose="02020603050405020304" pitchFamily="18" charset="0"/>
                <a:cs typeface="Segoe UI Light" panose="020B0502040204020203" pitchFamily="34" charset="0"/>
              </a:rPr>
              <a:t>Discussion</a:t>
            </a:r>
            <a:r>
              <a:rPr lang="en-US" sz="880" b="1" dirty="0">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1100" b="0" i="0" dirty="0">
                <a:solidFill>
                  <a:srgbClr val="171717"/>
                </a:solidFill>
                <a:effectLst/>
                <a:latin typeface="Segoe UI" panose="020B0502040204020203" pitchFamily="34" charset="0"/>
              </a:rPr>
              <a:t>What is the main consideration for the ‘pull’ model provided by Event Hubs?</a:t>
            </a:r>
            <a:r>
              <a:rPr lang="en-US" sz="880" b="1" i="0" dirty="0">
                <a:solidFill>
                  <a:srgbClr val="171717"/>
                </a:solidFill>
                <a:effectLst/>
                <a:latin typeface="Segoe UI Light" panose="020B0502040204020203" pitchFamily="34" charset="0"/>
                <a:cs typeface="Segoe UI Light" panose="020B0502040204020203" pitchFamily="34" charset="0"/>
              </a:rPr>
              <a:t> </a:t>
            </a:r>
            <a:r>
              <a:rPr lang="en-US" sz="880" b="0" i="0" dirty="0">
                <a:solidFill>
                  <a:srgbClr val="171717"/>
                </a:solidFill>
                <a:effectLst/>
                <a:latin typeface="Segoe UI Light" panose="020B0502040204020203" pitchFamily="34" charset="0"/>
                <a:cs typeface="Segoe UI Light" panose="020B0502040204020203" pitchFamily="34" charset="0"/>
              </a:rPr>
              <a:t>Pull models make it the responsibility of the consumer(s) to ensure data are processed before they expire. This provides flexibility but also can mean that messages are lost in exceptional circumstances.</a:t>
            </a:r>
            <a:endParaRPr lang="en-US" sz="880" b="0"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96009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600946" y="859776"/>
            <a:ext cx="5148588" cy="5138447"/>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C04F28E0-FEC9-442B-8B8D-58336875CB84}"/>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252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0492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91528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
        <p:nvSpPr>
          <p:cNvPr id="9" name="Rectangle 8">
            <a:extLst>
              <a:ext uri="{FF2B5EF4-FFF2-40B4-BE49-F238E27FC236}">
                <a16:creationId xmlns:a16="http://schemas.microsoft.com/office/drawing/2014/main" id="{CDF61181-7FE1-4548-B0B6-E11A6D7C8D9F}"/>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3D0975-0149-4207-A41B-8525F0D37A3B}"/>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6">
            <a:extLst>
              <a:ext uri="{FF2B5EF4-FFF2-40B4-BE49-F238E27FC236}">
                <a16:creationId xmlns:a16="http://schemas.microsoft.com/office/drawing/2014/main" id="{DBC51A1B-A819-4A21-B32B-D149307AAD64}"/>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6">
            <a:extLst>
              <a:ext uri="{FF2B5EF4-FFF2-40B4-BE49-F238E27FC236}">
                <a16:creationId xmlns:a16="http://schemas.microsoft.com/office/drawing/2014/main" id="{656F296A-C60F-457B-8AC2-609000036A1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176F6A61-D6C9-4B0B-92B1-A9AADD07A976}"/>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4846334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675833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304539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72802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305543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31166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11134372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FF097048-D38D-4C1F-A20B-71B8B7B40EBA}"/>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768721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62623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04676"/>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D7EB4BB5-8E66-4CA2-A279-DD1AD316707C}"/>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01041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626467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426294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3635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83157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2937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99606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901426323"/>
      </p:ext>
    </p:extLst>
  </p:cSld>
  <p:clrMap bg1="lt1" tx1="dk1" bg2="lt2" tx2="dk2" accent1="accent1" accent2="accent2" accent3="accent3" accent4="accent4" accent5="accent5" accent6="accent6" hlink="hlink" folHlink="folHlink"/>
  <p:sldLayoutIdLst>
    <p:sldLayoutId id="2147483667" r:id="rId1"/>
    <p:sldLayoutId id="214748370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8" r:id="rId11"/>
    <p:sldLayoutId id="2147483683" r:id="rId12"/>
    <p:sldLayoutId id="2147483697" r:id="rId13"/>
    <p:sldLayoutId id="2147483703" r:id="rId14"/>
    <p:sldLayoutId id="2147483704" r:id="rId15"/>
    <p:sldLayoutId id="2147483705" r:id="rId16"/>
    <p:sldLayoutId id="2147483706" r:id="rId17"/>
    <p:sldLayoutId id="2147483709" r:id="rId18"/>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event-hubs/event-hubs-about"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event-grid/overview"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azure/iot-hub/iot-concepts-and-iot-hub"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zure-cache-for-redis/cache-overview"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svg"/></Relationships>
</file>

<file path=ppt/slides/_rels/slide2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svg"/><Relationship Id="rId3" Type="http://schemas.openxmlformats.org/officeDocument/2006/relationships/hyperlink" Target="https://microsoftlearning.github.io/AZ-305-DesigningMicrosoftAzureInfrastructureSolutions/Instructions/CaseStudy/06-Apparchitecture.html" TargetMode="External"/><Relationship Id="rId7" Type="http://schemas.openxmlformats.org/officeDocument/2006/relationships/image" Target="../media/image39.svg"/><Relationship Id="rId12" Type="http://schemas.openxmlformats.org/officeDocument/2006/relationships/image" Target="../media/image44.png"/><Relationship Id="rId17" Type="http://schemas.openxmlformats.org/officeDocument/2006/relationships/image" Target="../media/image49.svg"/><Relationship Id="rId2" Type="http://schemas.openxmlformats.org/officeDocument/2006/relationships/notesSlide" Target="../notesSlides/notesSlide20.xml"/><Relationship Id="rId16"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svg"/><Relationship Id="rId15" Type="http://schemas.openxmlformats.org/officeDocument/2006/relationships/image" Target="../media/image47.sv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svg"/><Relationship Id="rId14"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4.bin"/><Relationship Id="rId18" Type="http://schemas.openxmlformats.org/officeDocument/2006/relationships/image" Target="../media/image60.svg"/><Relationship Id="rId3" Type="http://schemas.openxmlformats.org/officeDocument/2006/relationships/image" Target="../media/image50.png"/><Relationship Id="rId21" Type="http://schemas.openxmlformats.org/officeDocument/2006/relationships/image" Target="../media/image62.png"/><Relationship Id="rId7" Type="http://schemas.openxmlformats.org/officeDocument/2006/relationships/oleObject" Target="../embeddings/oleObject1.bin"/><Relationship Id="rId12" Type="http://schemas.openxmlformats.org/officeDocument/2006/relationships/image" Target="../media/image56.wmf"/><Relationship Id="rId17" Type="http://schemas.openxmlformats.org/officeDocument/2006/relationships/image" Target="../media/image59.png"/><Relationship Id="rId2" Type="http://schemas.openxmlformats.org/officeDocument/2006/relationships/notesSlide" Target="../notesSlides/notesSlide21.xml"/><Relationship Id="rId16" Type="http://schemas.openxmlformats.org/officeDocument/2006/relationships/image" Target="../media/image58.wmf"/><Relationship Id="rId20" Type="http://schemas.openxmlformats.org/officeDocument/2006/relationships/image" Target="../media/image19.svg"/><Relationship Id="rId1" Type="http://schemas.openxmlformats.org/officeDocument/2006/relationships/slideLayout" Target="../slideLayouts/slideLayout4.xml"/><Relationship Id="rId6" Type="http://schemas.openxmlformats.org/officeDocument/2006/relationships/image" Target="../media/image53.svg"/><Relationship Id="rId11" Type="http://schemas.openxmlformats.org/officeDocument/2006/relationships/oleObject" Target="../embeddings/oleObject3.bin"/><Relationship Id="rId5" Type="http://schemas.openxmlformats.org/officeDocument/2006/relationships/image" Target="../media/image52.png"/><Relationship Id="rId15" Type="http://schemas.openxmlformats.org/officeDocument/2006/relationships/oleObject" Target="../embeddings/oleObject5.bin"/><Relationship Id="rId10" Type="http://schemas.openxmlformats.org/officeDocument/2006/relationships/image" Target="../media/image55.wmf"/><Relationship Id="rId19" Type="http://schemas.openxmlformats.org/officeDocument/2006/relationships/image" Target="../media/image61.png"/><Relationship Id="rId4" Type="http://schemas.openxmlformats.org/officeDocument/2006/relationships/image" Target="../media/image51.svg"/><Relationship Id="rId9" Type="http://schemas.openxmlformats.org/officeDocument/2006/relationships/oleObject" Target="../embeddings/oleObject2.bin"/><Relationship Id="rId14" Type="http://schemas.openxmlformats.org/officeDocument/2006/relationships/image" Target="../media/image57.wmf"/><Relationship Id="rId22" Type="http://schemas.openxmlformats.org/officeDocument/2006/relationships/image" Target="../media/image63.svg"/></Relationships>
</file>

<file path=ppt/slides/_rels/slide25.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hyperlink" Target="https://docs.microsoft.com/learn/modules/introduction-to-infrastructure-as-code-using-bicep/" TargetMode="External"/><Relationship Id="rId3" Type="http://schemas.openxmlformats.org/officeDocument/2006/relationships/hyperlink" Target="https://docs.microsoft.com/learn/modules/implement-message-workflows-with-service-bus/3-exercise-implement-a-service-bus-topic-and-queue" TargetMode="External"/><Relationship Id="rId7" Type="http://schemas.openxmlformats.org/officeDocument/2006/relationships/hyperlink" Target="https://docs.microsoft.com/learn/modules/create-azure-resource-manager-template-vs-code/"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5.emf"/><Relationship Id="rId5" Type="http://schemas.openxmlformats.org/officeDocument/2006/relationships/hyperlink" Target="https://docs.microsoft.com/learn/modules/intro-to-event-hubs/" TargetMode="External"/><Relationship Id="rId10" Type="http://schemas.openxmlformats.org/officeDocument/2006/relationships/hyperlink" Target="https://docs.microsoft.com/learn/modules/intro-to-azure-cache-for-redis/" TargetMode="External"/><Relationship Id="rId4" Type="http://schemas.openxmlformats.org/officeDocument/2006/relationships/hyperlink" Target="https://docs.microsoft.com/learn/modules/introduction-to-azure-api-management/" TargetMode="External"/><Relationship Id="rId9" Type="http://schemas.openxmlformats.org/officeDocument/2006/relationships/hyperlink" Target="https://docs.microsoft.com/learn/modules/cmu-message-queues-stream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hyperlink" Target="-%20%20https:/docs.microsoft.com/azure/architecture/solution-ideas/articles/serverless-event-processing-filtering"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azure/architecture/solution-ideas/articles/iot-connected-platfor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azure/architecture/solution-ideas/articles/application-integration-using-event-grid"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service-bus-messagi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24D713-7B65-4C71-B405-2480FF2643A5}"/>
              </a:ext>
            </a:extLst>
          </p:cNvPr>
          <p:cNvSpPr>
            <a:spLocks noGrp="1"/>
          </p:cNvSpPr>
          <p:nvPr>
            <p:ph type="title"/>
          </p:nvPr>
        </p:nvSpPr>
        <p:spPr>
          <a:xfrm>
            <a:off x="504907" y="1848465"/>
            <a:ext cx="5428936" cy="2887824"/>
          </a:xfrm>
        </p:spPr>
        <p:txBody>
          <a:bodyPr/>
          <a:lstStyle/>
          <a:p>
            <a:r>
              <a:rPr lang="fr-FR" sz="4400" dirty="0">
                <a:solidFill>
                  <a:schemeClr val="tx1"/>
                </a:solidFill>
              </a:rPr>
              <a:t>AZ-305T00A</a:t>
            </a:r>
            <a:br>
              <a:rPr lang="fr-FR" sz="4400" dirty="0">
                <a:solidFill>
                  <a:schemeClr val="tx1"/>
                </a:solidFill>
              </a:rPr>
            </a:br>
            <a:r>
              <a:rPr lang="en-US" sz="4400" dirty="0">
                <a:solidFill>
                  <a:schemeClr val="tx1"/>
                </a:solidFill>
              </a:rPr>
              <a:t>Designing</a:t>
            </a:r>
            <a:r>
              <a:rPr lang="fr-FR" sz="4400" dirty="0">
                <a:solidFill>
                  <a:schemeClr val="tx1"/>
                </a:solidFill>
              </a:rPr>
              <a:t> Microsoft Azure Infrastructure Solutions</a:t>
            </a:r>
            <a:endParaRPr lang="en-US" sz="4400"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41CBD3-6F8B-4F34-B53D-1AE6CB72526E}"/>
              </a:ext>
            </a:extLst>
          </p:cNvPr>
          <p:cNvSpPr>
            <a:spLocks noGrp="1"/>
          </p:cNvSpPr>
          <p:nvPr>
            <p:ph type="title"/>
          </p:nvPr>
        </p:nvSpPr>
        <p:spPr/>
        <p:txBody>
          <a:bodyPr/>
          <a:lstStyle/>
          <a:p>
            <a:r>
              <a:rPr lang="en-US" dirty="0"/>
              <a:t>Design an event solution</a:t>
            </a:r>
          </a:p>
        </p:txBody>
      </p:sp>
      <p:pic>
        <p:nvPicPr>
          <p:cNvPr id="6" name="Picture Placeholder 5">
            <a:extLst>
              <a:ext uri="{FF2B5EF4-FFF2-40B4-BE49-F238E27FC236}">
                <a16:creationId xmlns:a16="http://schemas.microsoft.com/office/drawing/2014/main" id="{0B062055-CE09-4899-A9BC-A44E5621CA0F}"/>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p:pic>
    </p:spTree>
    <p:extLst>
      <p:ext uri="{BB962C8B-B14F-4D97-AF65-F5344CB8AC3E}">
        <p14:creationId xmlns:p14="http://schemas.microsoft.com/office/powerpoint/2010/main" val="27702268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Event Hub </a:t>
            </a:r>
            <a:r>
              <a:rPr lang="en-US" dirty="0"/>
              <a:t>messaging solution</a:t>
            </a:r>
          </a:p>
        </p:txBody>
      </p:sp>
      <p:sp>
        <p:nvSpPr>
          <p:cNvPr id="5" name="Text Placeholder 4">
            <a:extLst>
              <a:ext uri="{FF2B5EF4-FFF2-40B4-BE49-F238E27FC236}">
                <a16:creationId xmlns:a16="http://schemas.microsoft.com/office/drawing/2014/main" id="{730ED98C-9C62-4B9F-97ED-92DF82700533}"/>
              </a:ext>
            </a:extLst>
          </p:cNvPr>
          <p:cNvSpPr>
            <a:spLocks noGrp="1"/>
          </p:cNvSpPr>
          <p:nvPr>
            <p:ph type="body" sz="quarter" idx="10"/>
          </p:nvPr>
        </p:nvSpPr>
        <p:spPr>
          <a:xfrm>
            <a:off x="432089" y="1004676"/>
            <a:ext cx="11341268" cy="430887"/>
          </a:xfrm>
        </p:spPr>
        <p:txBody>
          <a:bodyPr/>
          <a:lstStyle/>
          <a:p>
            <a:r>
              <a:rPr lang="en-US" dirty="0"/>
              <a:t>Azure Event Hubs is a fully managed, real time data ingestion service </a:t>
            </a:r>
          </a:p>
        </p:txBody>
      </p:sp>
      <p:sp>
        <p:nvSpPr>
          <p:cNvPr id="6" name="TextBox 5">
            <a:extLst>
              <a:ext uri="{FF2B5EF4-FFF2-40B4-BE49-F238E27FC236}">
                <a16:creationId xmlns:a16="http://schemas.microsoft.com/office/drawing/2014/main" id="{A7642C5F-5AF1-4D88-8456-5050ACFE95EF}"/>
              </a:ext>
            </a:extLst>
          </p:cNvPr>
          <p:cNvSpPr txBox="1"/>
          <p:nvPr/>
        </p:nvSpPr>
        <p:spPr>
          <a:xfrm>
            <a:off x="321919" y="2004778"/>
            <a:ext cx="4097415" cy="3367076"/>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latin typeface="Segoe UI" panose="020B0502040204020203" pitchFamily="34" charset="0"/>
              </a:rPr>
              <a:t>Orders events by when they are received - by time offsets</a:t>
            </a:r>
          </a:p>
          <a:p>
            <a:pPr marL="285750" indent="-285750">
              <a:lnSpc>
                <a:spcPct val="107000"/>
              </a:lnSpc>
              <a:spcAft>
                <a:spcPts val="1200"/>
              </a:spcAft>
              <a:buFont typeface="Arial" panose="020B0604020202020204" pitchFamily="34" charset="0"/>
              <a:buChar char="•"/>
            </a:pPr>
            <a:r>
              <a:rPr lang="en-US" sz="2000" dirty="0">
                <a:latin typeface="Segoe UI" panose="020B0502040204020203" pitchFamily="34" charset="0"/>
              </a:rPr>
              <a:t>Uses a pull model allowing multiple reads from consumers</a:t>
            </a:r>
          </a:p>
          <a:p>
            <a:pPr marL="285750" lvl="1" indent="-285750">
              <a:spcAft>
                <a:spcPts val="1200"/>
              </a:spcAft>
              <a:buFont typeface="Arial" panose="020B0604020202020204" pitchFamily="34" charset="0"/>
              <a:buChar char="•"/>
            </a:pPr>
            <a:r>
              <a:rPr lang="en-US" sz="2000" i="0" dirty="0">
                <a:effectLst/>
                <a:latin typeface="Segoe UI" panose="020B0502040204020203" pitchFamily="34" charset="0"/>
              </a:rPr>
              <a:t>Scaling is controlled by how many throughput units or processing units you purchase </a:t>
            </a:r>
          </a:p>
          <a:p>
            <a:pPr marL="285750" lvl="1" indent="-285750">
              <a:spcAft>
                <a:spcPts val="1200"/>
              </a:spcAft>
              <a:buFont typeface="Arial" panose="020B0604020202020204" pitchFamily="34" charset="0"/>
              <a:buChar char="•"/>
            </a:pPr>
            <a:r>
              <a:rPr lang="en-US" sz="2000" dirty="0">
                <a:latin typeface="Segoe UI" panose="020B0502040204020203" pitchFamily="34" charset="0"/>
              </a:rPr>
              <a:t>Receiving IoT and real-time streaming data</a:t>
            </a:r>
            <a:endParaRPr lang="en-US" sz="2000" i="0" dirty="0">
              <a:effectLst/>
              <a:latin typeface="Segoe UI" panose="020B0502040204020203" pitchFamily="34" charset="0"/>
            </a:endParaRPr>
          </a:p>
        </p:txBody>
      </p:sp>
      <p:pic>
        <p:nvPicPr>
          <p:cNvPr id="1026" name="Picture 2" descr="Event producers use partitions in Event Hub. Event Hub routes events to event receivers. ">
            <a:extLst>
              <a:ext uri="{FF2B5EF4-FFF2-40B4-BE49-F238E27FC236}">
                <a16:creationId xmlns:a16="http://schemas.microsoft.com/office/drawing/2014/main" id="{D14D12B1-7780-415F-BC3C-47F0D1884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99" y="2220010"/>
            <a:ext cx="7400192" cy="3413210"/>
          </a:xfrm>
          <a:prstGeom prst="rect">
            <a:avLst/>
          </a:prstGeom>
          <a:noFill/>
        </p:spPr>
      </p:pic>
      <p:sp>
        <p:nvSpPr>
          <p:cNvPr id="7" name="Rectangle 6">
            <a:extLst>
              <a:ext uri="{FF2B5EF4-FFF2-40B4-BE49-F238E27FC236}">
                <a16:creationId xmlns:a16="http://schemas.microsoft.com/office/drawing/2014/main" id="{E862A0CD-0D9E-4740-A831-A626722F2B9B}"/>
              </a:ext>
              <a:ext uri="{C183D7F6-B498-43B3-948B-1728B52AA6E4}">
                <adec:decorative xmlns:adec="http://schemas.microsoft.com/office/drawing/2017/decorative" val="1"/>
              </a:ext>
            </a:extLst>
          </p:cNvPr>
          <p:cNvSpPr/>
          <p:nvPr/>
        </p:nvSpPr>
        <p:spPr bwMode="auto">
          <a:xfrm>
            <a:off x="4602951" y="1794076"/>
            <a:ext cx="7400192"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79979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event-driven solution </a:t>
            </a:r>
            <a:endParaRPr lang="en-US" dirty="0">
              <a:solidFill>
                <a:schemeClr val="tx2">
                  <a:lumMod val="50000"/>
                </a:schemeClr>
              </a:solidFill>
            </a:endParaRPr>
          </a:p>
        </p:txBody>
      </p:sp>
      <p:sp>
        <p:nvSpPr>
          <p:cNvPr id="5" name="Text Placeholder 4">
            <a:extLst>
              <a:ext uri="{FF2B5EF4-FFF2-40B4-BE49-F238E27FC236}">
                <a16:creationId xmlns:a16="http://schemas.microsoft.com/office/drawing/2014/main" id="{51A6E5B0-D565-4FCB-995A-BB3D20718E8F}"/>
              </a:ext>
            </a:extLst>
          </p:cNvPr>
          <p:cNvSpPr>
            <a:spLocks noGrp="1"/>
          </p:cNvSpPr>
          <p:nvPr>
            <p:ph type="body" sz="quarter" idx="10"/>
          </p:nvPr>
        </p:nvSpPr>
        <p:spPr>
          <a:xfrm>
            <a:off x="432089" y="1004676"/>
            <a:ext cx="11341268" cy="430887"/>
          </a:xfrm>
        </p:spPr>
        <p:txBody>
          <a:bodyPr/>
          <a:lstStyle/>
          <a:p>
            <a:r>
              <a:rPr lang="en-US" dirty="0"/>
              <a:t>Azure Event Grid is a routing service connecting data sources with event handlers.</a:t>
            </a:r>
          </a:p>
        </p:txBody>
      </p:sp>
      <p:sp>
        <p:nvSpPr>
          <p:cNvPr id="7" name="TextBox 6">
            <a:extLst>
              <a:ext uri="{FF2B5EF4-FFF2-40B4-BE49-F238E27FC236}">
                <a16:creationId xmlns:a16="http://schemas.microsoft.com/office/drawing/2014/main" id="{4CCDA2CC-F2D1-4B03-A2DA-214307B7E3F3}"/>
              </a:ext>
            </a:extLst>
          </p:cNvPr>
          <p:cNvSpPr txBox="1"/>
          <p:nvPr/>
        </p:nvSpPr>
        <p:spPr>
          <a:xfrm>
            <a:off x="354891" y="1946283"/>
            <a:ext cx="4812994" cy="3016210"/>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dirty="0"/>
              <a:t>Events sources include Azure resources or custom topics (you create)</a:t>
            </a:r>
          </a:p>
          <a:p>
            <a:pPr marL="342900" lvl="1" indent="-342900">
              <a:spcAft>
                <a:spcPts val="1200"/>
              </a:spcAft>
              <a:buFont typeface="Arial" panose="020B0604020202020204" pitchFamily="34" charset="0"/>
              <a:buChar char="•"/>
            </a:pPr>
            <a:r>
              <a:rPr lang="en-US" sz="2000" dirty="0"/>
              <a:t>Event handlers react to an event</a:t>
            </a:r>
          </a:p>
          <a:p>
            <a:pPr marL="342900" lvl="1" indent="-342900">
              <a:spcAft>
                <a:spcPts val="1200"/>
              </a:spcAft>
              <a:buFont typeface="Arial" panose="020B0604020202020204" pitchFamily="34" charset="0"/>
              <a:buChar char="•"/>
            </a:pPr>
            <a:r>
              <a:rPr lang="en-US" sz="2000" dirty="0"/>
              <a:t>Useful for serverless applications and operations automation</a:t>
            </a:r>
          </a:p>
          <a:p>
            <a:pPr marL="342900" lvl="1" indent="-342900">
              <a:spcAft>
                <a:spcPts val="1200"/>
              </a:spcAft>
              <a:buFont typeface="Arial" panose="020B0604020202020204" pitchFamily="34" charset="0"/>
              <a:buChar char="•"/>
            </a:pPr>
            <a:r>
              <a:rPr lang="en-US" sz="2000" dirty="0">
                <a:solidFill>
                  <a:srgbClr val="171717"/>
                </a:solidFill>
                <a:latin typeface="Segoe UI" panose="020B0502040204020203" pitchFamily="34" charset="0"/>
              </a:rPr>
              <a:t>U</a:t>
            </a:r>
            <a:r>
              <a:rPr lang="en-US" sz="2000" b="0" i="0" dirty="0">
                <a:solidFill>
                  <a:srgbClr val="171717"/>
                </a:solidFill>
                <a:effectLst/>
                <a:latin typeface="Segoe UI" panose="020B0502040204020203" pitchFamily="34" charset="0"/>
              </a:rPr>
              <a:t>ses a </a:t>
            </a:r>
            <a:r>
              <a:rPr lang="en-US" sz="2000" i="0" dirty="0">
                <a:solidFill>
                  <a:srgbClr val="171717"/>
                </a:solidFill>
                <a:effectLst/>
                <a:latin typeface="Segoe UI" panose="020B0502040204020203" pitchFamily="34" charset="0"/>
              </a:rPr>
              <a:t>pay-per-operation or pay-per-use</a:t>
            </a:r>
            <a:r>
              <a:rPr lang="en-US" sz="2000" b="0" i="0" dirty="0">
                <a:solidFill>
                  <a:srgbClr val="171717"/>
                </a:solidFill>
                <a:effectLst/>
                <a:latin typeface="Segoe UI" panose="020B0502040204020203" pitchFamily="34" charset="0"/>
              </a:rPr>
              <a:t> pricing models</a:t>
            </a:r>
            <a:endParaRPr lang="en-US" sz="2000" dirty="0"/>
          </a:p>
        </p:txBody>
      </p:sp>
      <p:sp>
        <p:nvSpPr>
          <p:cNvPr id="9" name="Rectangle 8">
            <a:extLst>
              <a:ext uri="{FF2B5EF4-FFF2-40B4-BE49-F238E27FC236}">
                <a16:creationId xmlns:a16="http://schemas.microsoft.com/office/drawing/2014/main" id="{3D8248FE-2023-454C-9B73-318BBFB632DE}"/>
              </a:ext>
              <a:ext uri="{C183D7F6-B498-43B3-948B-1728B52AA6E4}">
                <adec:decorative xmlns:adec="http://schemas.microsoft.com/office/drawing/2017/decorative" val="1"/>
              </a:ext>
            </a:extLst>
          </p:cNvPr>
          <p:cNvSpPr/>
          <p:nvPr/>
        </p:nvSpPr>
        <p:spPr bwMode="auto">
          <a:xfrm>
            <a:off x="5321147" y="1808458"/>
            <a:ext cx="6812098"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Event Grid connects event sources with event handlers. ">
            <a:extLst>
              <a:ext uri="{FF2B5EF4-FFF2-40B4-BE49-F238E27FC236}">
                <a16:creationId xmlns:a16="http://schemas.microsoft.com/office/drawing/2014/main" id="{88DF527C-B593-4427-873B-AE9FA033B077}"/>
              </a:ext>
            </a:extLst>
          </p:cNvPr>
          <p:cNvPicPr>
            <a:picLocks noChangeAspect="1"/>
          </p:cNvPicPr>
          <p:nvPr/>
        </p:nvPicPr>
        <p:blipFill>
          <a:blip r:embed="rId4"/>
          <a:stretch>
            <a:fillRect/>
          </a:stretch>
        </p:blipFill>
        <p:spPr>
          <a:xfrm>
            <a:off x="5474408" y="2021709"/>
            <a:ext cx="6505575" cy="3838575"/>
          </a:xfrm>
          <a:prstGeom prst="rect">
            <a:avLst/>
          </a:prstGeom>
        </p:spPr>
      </p:pic>
    </p:spTree>
    <p:extLst>
      <p:ext uri="{BB962C8B-B14F-4D97-AF65-F5344CB8AC3E}">
        <p14:creationId xmlns:p14="http://schemas.microsoft.com/office/powerpoint/2010/main" val="13026957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EDB0-A175-4279-B3F0-DA3DCEF76279}"/>
              </a:ext>
            </a:extLst>
          </p:cNvPr>
          <p:cNvSpPr>
            <a:spLocks noGrp="1"/>
          </p:cNvSpPr>
          <p:nvPr>
            <p:ph type="title"/>
          </p:nvPr>
        </p:nvSpPr>
        <p:spPr>
          <a:xfrm>
            <a:off x="418643" y="440494"/>
            <a:ext cx="11341268" cy="642840"/>
          </a:xfrm>
        </p:spPr>
        <p:txBody>
          <a:bodyPr/>
          <a:lstStyle/>
          <a:p>
            <a:r>
              <a:rPr lang="en-US" dirty="0"/>
              <a:t>Comparison of message and event solutions</a:t>
            </a:r>
          </a:p>
        </p:txBody>
      </p:sp>
      <p:sp>
        <p:nvSpPr>
          <p:cNvPr id="3" name="Text Placeholder 2">
            <a:extLst>
              <a:ext uri="{FF2B5EF4-FFF2-40B4-BE49-F238E27FC236}">
                <a16:creationId xmlns:a16="http://schemas.microsoft.com/office/drawing/2014/main" id="{828F8A24-2D22-4770-8F91-68D138373D8E}"/>
              </a:ext>
            </a:extLst>
          </p:cNvPr>
          <p:cNvSpPr>
            <a:spLocks noGrp="1"/>
          </p:cNvSpPr>
          <p:nvPr>
            <p:ph type="body" sz="quarter" idx="10"/>
          </p:nvPr>
        </p:nvSpPr>
        <p:spPr>
          <a:xfrm>
            <a:off x="432089" y="931375"/>
            <a:ext cx="11341268" cy="430887"/>
          </a:xfrm>
        </p:spPr>
        <p:txBody>
          <a:bodyPr/>
          <a:lstStyle/>
          <a:p>
            <a:r>
              <a:rPr lang="en-US" dirty="0"/>
              <a:t>Consider combining several solutions</a:t>
            </a:r>
          </a:p>
        </p:txBody>
      </p:sp>
      <p:graphicFrame>
        <p:nvGraphicFramePr>
          <p:cNvPr id="6" name="Table 5">
            <a:extLst>
              <a:ext uri="{FF2B5EF4-FFF2-40B4-BE49-F238E27FC236}">
                <a16:creationId xmlns:a16="http://schemas.microsoft.com/office/drawing/2014/main" id="{55EA93D0-172B-4F3E-9BBA-58ABEE8E3D6C}"/>
              </a:ext>
            </a:extLst>
          </p:cNvPr>
          <p:cNvGraphicFramePr/>
          <p:nvPr>
            <p:extLst>
              <p:ext uri="{D42A27DB-BD31-4B8C-83A1-F6EECF244321}">
                <p14:modId xmlns:p14="http://schemas.microsoft.com/office/powerpoint/2010/main" val="4156644572"/>
              </p:ext>
            </p:extLst>
          </p:nvPr>
        </p:nvGraphicFramePr>
        <p:xfrm>
          <a:off x="648158" y="4025965"/>
          <a:ext cx="10895684" cy="2375169"/>
        </p:xfrm>
        <a:graphic>
          <a:graphicData uri="http://schemas.openxmlformats.org/drawingml/2006/table">
            <a:tbl>
              <a:tblPr firstRow="1">
                <a:tableStyleId>{5C22544A-7EE6-4342-B048-85BDC9FD1C3A}</a:tableStyleId>
              </a:tblPr>
              <a:tblGrid>
                <a:gridCol w="1795750">
                  <a:extLst>
                    <a:ext uri="{9D8B030D-6E8A-4147-A177-3AD203B41FA5}">
                      <a16:colId xmlns:a16="http://schemas.microsoft.com/office/drawing/2014/main" val="3703802318"/>
                    </a:ext>
                  </a:extLst>
                </a:gridCol>
                <a:gridCol w="2809301">
                  <a:extLst>
                    <a:ext uri="{9D8B030D-6E8A-4147-A177-3AD203B41FA5}">
                      <a16:colId xmlns:a16="http://schemas.microsoft.com/office/drawing/2014/main" val="1153576583"/>
                    </a:ext>
                  </a:extLst>
                </a:gridCol>
                <a:gridCol w="2888256">
                  <a:extLst>
                    <a:ext uri="{9D8B030D-6E8A-4147-A177-3AD203B41FA5}">
                      <a16:colId xmlns:a16="http://schemas.microsoft.com/office/drawing/2014/main" val="2963856253"/>
                    </a:ext>
                  </a:extLst>
                </a:gridCol>
                <a:gridCol w="3402377">
                  <a:extLst>
                    <a:ext uri="{9D8B030D-6E8A-4147-A177-3AD203B41FA5}">
                      <a16:colId xmlns:a16="http://schemas.microsoft.com/office/drawing/2014/main" val="1752780588"/>
                    </a:ext>
                  </a:extLst>
                </a:gridCol>
              </a:tblGrid>
              <a:tr h="404166">
                <a:tc>
                  <a:txBody>
                    <a:bodyPr/>
                    <a:lstStyle/>
                    <a:p>
                      <a:pPr algn="ctr" fontAlgn="ctr">
                        <a:spcBef>
                          <a:spcPts val="0"/>
                        </a:spcBef>
                        <a:spcAft>
                          <a:spcPts val="0"/>
                        </a:spcAft>
                      </a:pPr>
                      <a:r>
                        <a:rPr lang="en-US" sz="1600" b="0" u="none" strike="noStrike" dirty="0">
                          <a:solidFill>
                            <a:schemeClr val="bg1"/>
                          </a:solidFill>
                          <a:effectLst/>
                          <a:latin typeface="+mn-lt"/>
                        </a:rPr>
                        <a:t>Service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Purpose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Type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When to use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46462878"/>
                  </a:ext>
                </a:extLst>
              </a:tr>
              <a:tr h="584005">
                <a:tc>
                  <a:txBody>
                    <a:bodyPr/>
                    <a:lstStyle/>
                    <a:p>
                      <a:pPr algn="l" fontAlgn="ctr">
                        <a:spcBef>
                          <a:spcPts val="0"/>
                        </a:spcBef>
                        <a:spcAft>
                          <a:spcPts val="0"/>
                        </a:spcAft>
                      </a:pPr>
                      <a:r>
                        <a:rPr lang="en-US" sz="1600" b="0" u="none" strike="noStrike" dirty="0">
                          <a:effectLst/>
                          <a:latin typeface="+mn-lt"/>
                        </a:rPr>
                        <a:t>Event Grid</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Reactive programming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Event distribution (discrete)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React to status changes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24515126"/>
                  </a:ext>
                </a:extLst>
              </a:tr>
              <a:tr h="584005">
                <a:tc>
                  <a:txBody>
                    <a:bodyPr/>
                    <a:lstStyle/>
                    <a:p>
                      <a:pPr algn="l" fontAlgn="ctr">
                        <a:spcBef>
                          <a:spcPts val="0"/>
                        </a:spcBef>
                        <a:spcAft>
                          <a:spcPts val="0"/>
                        </a:spcAft>
                      </a:pPr>
                      <a:r>
                        <a:rPr lang="en-US" sz="1600" b="0" u="none" strike="noStrike" dirty="0">
                          <a:effectLst/>
                          <a:latin typeface="+mn-lt"/>
                        </a:rPr>
                        <a:t>Event Hubs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Big data pipeline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Event streaming (series)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Telemetry and distributed data streaming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46053460"/>
                  </a:ext>
                </a:extLst>
              </a:tr>
              <a:tr h="584005">
                <a:tc>
                  <a:txBody>
                    <a:bodyPr/>
                    <a:lstStyle/>
                    <a:p>
                      <a:pPr algn="l" fontAlgn="ctr">
                        <a:spcBef>
                          <a:spcPts val="0"/>
                        </a:spcBef>
                        <a:spcAft>
                          <a:spcPts val="0"/>
                        </a:spcAft>
                      </a:pPr>
                      <a:r>
                        <a:rPr lang="en-US" sz="1600" b="0" u="none" strike="noStrike" dirty="0">
                          <a:effectLst/>
                          <a:latin typeface="+mn-lt"/>
                        </a:rPr>
                        <a:t>Service Bus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High-value enterprise messaging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Message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Order processing and financial transactions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98998703"/>
                  </a:ext>
                </a:extLst>
              </a:tr>
            </a:tbl>
          </a:graphicData>
        </a:graphic>
      </p:graphicFrame>
      <p:pic>
        <p:nvPicPr>
          <p:cNvPr id="7" name="Picture 6">
            <a:extLst>
              <a:ext uri="{FF2B5EF4-FFF2-40B4-BE49-F238E27FC236}">
                <a16:creationId xmlns:a16="http://schemas.microsoft.com/office/drawing/2014/main" id="{D4E0AB42-8106-4C6C-B540-524B5114435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328" y="1726669"/>
            <a:ext cx="7962830" cy="2076685"/>
          </a:xfrm>
          <a:prstGeom prst="rect">
            <a:avLst/>
          </a:prstGeom>
        </p:spPr>
      </p:pic>
      <p:sp>
        <p:nvSpPr>
          <p:cNvPr id="4" name="Rectangle 1">
            <a:extLst>
              <a:ext uri="{FF2B5EF4-FFF2-40B4-BE49-F238E27FC236}">
                <a16:creationId xmlns:a16="http://schemas.microsoft.com/office/drawing/2014/main" id="{CE5172FB-DB19-49C2-AE9A-C39D13A28432}"/>
              </a:ext>
              <a:ext uri="{C183D7F6-B498-43B3-948B-1728B52AA6E4}">
                <adec:decorative xmlns:adec="http://schemas.microsoft.com/office/drawing/2017/decorative" val="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A66AB605-49EB-4DCF-97AB-BD02E3FA4C72}"/>
              </a:ext>
              <a:ext uri="{C183D7F6-B498-43B3-948B-1728B52AA6E4}">
                <adec:decorative xmlns:adec="http://schemas.microsoft.com/office/drawing/2017/decorative" val="1"/>
              </a:ext>
            </a:extLst>
          </p:cNvPr>
          <p:cNvSpPr/>
          <p:nvPr/>
        </p:nvSpPr>
        <p:spPr bwMode="auto">
          <a:xfrm>
            <a:off x="648159" y="1523828"/>
            <a:ext cx="10895684" cy="237516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07017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FD9FD5-8ECA-488D-941A-0DD20B8FC214}"/>
              </a:ext>
              <a:ext uri="{C183D7F6-B498-43B3-948B-1728B52AA6E4}">
                <adec:decorative xmlns:adec="http://schemas.microsoft.com/office/drawing/2017/decorative" val="1"/>
              </a:ext>
            </a:extLst>
          </p:cNvPr>
          <p:cNvSpPr/>
          <p:nvPr/>
        </p:nvSpPr>
        <p:spPr bwMode="auto">
          <a:xfrm>
            <a:off x="6096000" y="1924035"/>
            <a:ext cx="5753100" cy="3762803"/>
          </a:xfrm>
          <a:prstGeom prst="rect">
            <a:avLst/>
          </a:prstGeom>
          <a:ln w="19050">
            <a:solidFill>
              <a:schemeClr val="bg1">
                <a:lumMod val="9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IoT Hub </a:t>
            </a:r>
            <a:r>
              <a:rPr lang="en-US" dirty="0"/>
              <a:t>solution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1004676"/>
            <a:ext cx="11341268" cy="430887"/>
          </a:xfrm>
        </p:spPr>
        <p:txBody>
          <a:bodyPr/>
          <a:lstStyle/>
          <a:p>
            <a:pPr lvl="1"/>
            <a:r>
              <a:rPr lang="en-US" sz="2200" spc="-49" dirty="0">
                <a:solidFill>
                  <a:schemeClr val="tx2">
                    <a:lumMod val="50000"/>
                  </a:schemeClr>
                </a:solidFill>
                <a:latin typeface="+mj-lt"/>
              </a:rPr>
              <a:t>Central message hub for IoT applications and its attached devices. </a:t>
            </a:r>
            <a:endParaRPr lang="en-US" dirty="0"/>
          </a:p>
        </p:txBody>
      </p:sp>
      <p:sp>
        <p:nvSpPr>
          <p:cNvPr id="8" name="TextBox 7">
            <a:extLst>
              <a:ext uri="{FF2B5EF4-FFF2-40B4-BE49-F238E27FC236}">
                <a16:creationId xmlns:a16="http://schemas.microsoft.com/office/drawing/2014/main" id="{1E87A019-82F0-489E-ACCC-BE31E87C14DD}"/>
              </a:ext>
            </a:extLst>
          </p:cNvPr>
          <p:cNvSpPr txBox="1"/>
          <p:nvPr/>
        </p:nvSpPr>
        <p:spPr>
          <a:xfrm>
            <a:off x="379433" y="1647516"/>
            <a:ext cx="3543210" cy="4370427"/>
          </a:xfrm>
          <a:prstGeom prst="rect">
            <a:avLst/>
          </a:prstGeom>
          <a:noFill/>
        </p:spPr>
        <p:txBody>
          <a:bodyPr wrap="square">
            <a:spAutoFit/>
          </a:bodyPr>
          <a:lstStyle/>
          <a:p>
            <a:pPr marL="287338" lvl="1" indent="-234950">
              <a:spcAft>
                <a:spcPts val="1200"/>
              </a:spcAft>
            </a:pPr>
            <a:r>
              <a:rPr lang="en-US" sz="1800" b="1" dirty="0">
                <a:solidFill>
                  <a:schemeClr val="tx2">
                    <a:lumMod val="50000"/>
                  </a:schemeClr>
                </a:solidFill>
              </a:rPr>
              <a:t>When to use IoT Hub?</a:t>
            </a:r>
          </a:p>
          <a:p>
            <a:pPr marL="338138" indent="-285750">
              <a:spcAft>
                <a:spcPts val="1200"/>
              </a:spcAft>
              <a:buSzPct val="100000"/>
              <a:buFont typeface="Arial" panose="020B0604020202020204" pitchFamily="34" charset="0"/>
              <a:buChar char="•"/>
            </a:pPr>
            <a:r>
              <a:rPr lang="en-US" sz="1800" dirty="0"/>
              <a:t>Application complexity</a:t>
            </a:r>
          </a:p>
          <a:p>
            <a:pPr marL="338138" lvl="3" indent="-285750">
              <a:spcAft>
                <a:spcPts val="1200"/>
              </a:spcAft>
              <a:buSzPct val="100000"/>
              <a:buFont typeface="Arial" panose="020B0604020202020204" pitchFamily="34" charset="0"/>
              <a:buChar char="•"/>
            </a:pPr>
            <a:r>
              <a:rPr lang="en-US" sz="1800" dirty="0"/>
              <a:t>Data throughput</a:t>
            </a:r>
          </a:p>
          <a:p>
            <a:pPr marL="338138" lvl="3" indent="-285750">
              <a:spcAft>
                <a:spcPts val="1200"/>
              </a:spcAft>
              <a:buSzPct val="100000"/>
              <a:buFont typeface="Arial" panose="020B0604020202020204" pitchFamily="34" charset="0"/>
              <a:buChar char="•"/>
            </a:pPr>
            <a:r>
              <a:rPr lang="en-US" sz="1800" dirty="0"/>
              <a:t>Securing solution end to end allowing for per-device authentication</a:t>
            </a:r>
          </a:p>
          <a:p>
            <a:pPr marL="338138" lvl="3" indent="-285750">
              <a:spcAft>
                <a:spcPts val="1200"/>
              </a:spcAft>
              <a:buSzPct val="100000"/>
              <a:buFont typeface="Arial" panose="020B0604020202020204" pitchFamily="34" charset="0"/>
              <a:buChar char="•"/>
            </a:pPr>
            <a:r>
              <a:rPr lang="en-US" sz="1800" dirty="0"/>
              <a:t>Bi-directional communication</a:t>
            </a:r>
          </a:p>
          <a:p>
            <a:pPr marL="287338" lvl="3" indent="-234950">
              <a:spcAft>
                <a:spcPts val="1200"/>
              </a:spcAft>
              <a:buSzPct val="100000"/>
            </a:pPr>
            <a:r>
              <a:rPr lang="en-US" sz="1800" b="1" dirty="0">
                <a:solidFill>
                  <a:schemeClr val="tx2">
                    <a:lumMod val="50000"/>
                  </a:schemeClr>
                </a:solidFill>
              </a:rPr>
              <a:t>Capabilities over Event Hub:</a:t>
            </a:r>
          </a:p>
          <a:p>
            <a:pPr marL="338138" lvl="3" indent="-285750">
              <a:spcAft>
                <a:spcPts val="1200"/>
              </a:spcAft>
              <a:buSzPct val="100000"/>
              <a:buFont typeface="Arial" panose="020B0604020202020204" pitchFamily="34" charset="0"/>
              <a:buChar char="•"/>
            </a:pPr>
            <a:r>
              <a:rPr lang="en-US" sz="1800" dirty="0"/>
              <a:t>Per-device identity </a:t>
            </a:r>
          </a:p>
          <a:p>
            <a:pPr marL="338138" lvl="3" indent="-285750">
              <a:spcAft>
                <a:spcPts val="1200"/>
              </a:spcAft>
              <a:buSzPct val="100000"/>
              <a:buFont typeface="Arial" panose="020B0604020202020204" pitchFamily="34" charset="0"/>
              <a:buChar char="•"/>
            </a:pPr>
            <a:r>
              <a:rPr lang="en-US" sz="1800" dirty="0"/>
              <a:t>File upload from devices</a:t>
            </a:r>
          </a:p>
          <a:p>
            <a:pPr marL="338138" lvl="3" indent="-285750">
              <a:spcAft>
                <a:spcPts val="1200"/>
              </a:spcAft>
              <a:buSzPct val="100000"/>
              <a:buFont typeface="Arial" panose="020B0604020202020204" pitchFamily="34" charset="0"/>
              <a:buChar char="•"/>
            </a:pPr>
            <a:r>
              <a:rPr lang="en-US" sz="1800" dirty="0"/>
              <a:t>Device provisioning service </a:t>
            </a:r>
          </a:p>
        </p:txBody>
      </p:sp>
      <p:pic>
        <p:nvPicPr>
          <p:cNvPr id="2" name="Picture 1" descr="IoT devices use the IoT Hub to stream processing data. ">
            <a:extLst>
              <a:ext uri="{FF2B5EF4-FFF2-40B4-BE49-F238E27FC236}">
                <a16:creationId xmlns:a16="http://schemas.microsoft.com/office/drawing/2014/main" id="{A1C4FFE4-D140-430B-B775-22EF26702B3F}"/>
              </a:ext>
            </a:extLst>
          </p:cNvPr>
          <p:cNvPicPr>
            <a:picLocks noChangeAspect="1"/>
          </p:cNvPicPr>
          <p:nvPr/>
        </p:nvPicPr>
        <p:blipFill>
          <a:blip r:embed="rId4"/>
          <a:stretch>
            <a:fillRect/>
          </a:stretch>
        </p:blipFill>
        <p:spPr>
          <a:xfrm>
            <a:off x="4381849" y="1924034"/>
            <a:ext cx="7584863" cy="3762803"/>
          </a:xfrm>
          <a:prstGeom prst="rect">
            <a:avLst/>
          </a:prstGeom>
        </p:spPr>
      </p:pic>
      <p:sp>
        <p:nvSpPr>
          <p:cNvPr id="4" name="Rectangle 3">
            <a:extLst>
              <a:ext uri="{FF2B5EF4-FFF2-40B4-BE49-F238E27FC236}">
                <a16:creationId xmlns:a16="http://schemas.microsoft.com/office/drawing/2014/main" id="{9083E96C-B9CD-4237-9A41-CC8D326E7331}"/>
              </a:ext>
              <a:ext uri="{C183D7F6-B498-43B3-948B-1728B52AA6E4}">
                <adec:decorative xmlns:adec="http://schemas.microsoft.com/office/drawing/2017/decorative" val="1"/>
              </a:ext>
            </a:extLst>
          </p:cNvPr>
          <p:cNvSpPr/>
          <p:nvPr/>
        </p:nvSpPr>
        <p:spPr bwMode="auto">
          <a:xfrm>
            <a:off x="4174435" y="1523828"/>
            <a:ext cx="7885042" cy="449411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34278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7771-F235-48DD-9D7A-DA13F72E5D61}"/>
              </a:ext>
            </a:extLst>
          </p:cNvPr>
          <p:cNvSpPr>
            <a:spLocks noGrp="1"/>
          </p:cNvSpPr>
          <p:nvPr>
            <p:ph type="title"/>
          </p:nvPr>
        </p:nvSpPr>
        <p:spPr/>
        <p:txBody>
          <a:bodyPr/>
          <a:lstStyle/>
          <a:p>
            <a:r>
              <a:rPr lang="en-US" dirty="0"/>
              <a:t>Design an application optimization solution</a:t>
            </a:r>
          </a:p>
        </p:txBody>
      </p:sp>
      <p:pic>
        <p:nvPicPr>
          <p:cNvPr id="7" name="Picture Placeholder 6">
            <a:extLst>
              <a:ext uri="{FF2B5EF4-FFF2-40B4-BE49-F238E27FC236}">
                <a16:creationId xmlns:a16="http://schemas.microsoft.com/office/drawing/2014/main" id="{1651D7D8-7FCE-49CF-85C2-3D6163FDC722}"/>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5750023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EC19-9DD1-4718-BCAA-96383D213B9B}"/>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Cache for Redis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3067EA74-B1CF-4892-8430-096D6DD7214D}"/>
              </a:ext>
            </a:extLst>
          </p:cNvPr>
          <p:cNvSpPr>
            <a:spLocks noGrp="1"/>
          </p:cNvSpPr>
          <p:nvPr>
            <p:ph type="body" sz="quarter" idx="10"/>
          </p:nvPr>
        </p:nvSpPr>
        <p:spPr/>
        <p:txBody>
          <a:bodyPr/>
          <a:lstStyle/>
          <a:p>
            <a:r>
              <a:rPr lang="en-US" dirty="0"/>
              <a:t>Store frequently accessed data so that applications can be responsive to users. </a:t>
            </a:r>
          </a:p>
        </p:txBody>
      </p:sp>
      <p:sp>
        <p:nvSpPr>
          <p:cNvPr id="5" name="TextBox 4">
            <a:extLst>
              <a:ext uri="{FF2B5EF4-FFF2-40B4-BE49-F238E27FC236}">
                <a16:creationId xmlns:a16="http://schemas.microsoft.com/office/drawing/2014/main" id="{626BAA33-7FD3-4541-BB5C-F42DD4E60EE3}"/>
              </a:ext>
            </a:extLst>
          </p:cNvPr>
          <p:cNvSpPr txBox="1"/>
          <p:nvPr/>
        </p:nvSpPr>
        <p:spPr>
          <a:xfrm>
            <a:off x="344540" y="1801033"/>
            <a:ext cx="5751460" cy="3631763"/>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Key scenarios - data cache, content cache, session store, job and message queuing, and distributed transactions</a:t>
            </a:r>
          </a:p>
          <a:p>
            <a:pPr marL="342900" indent="-342900">
              <a:spcAft>
                <a:spcPts val="1200"/>
              </a:spcAft>
              <a:buFont typeface="Arial" panose="020B0604020202020204" pitchFamily="34" charset="0"/>
              <a:buChar char="•"/>
            </a:pPr>
            <a:r>
              <a:rPr lang="en-US" sz="2000" dirty="0"/>
              <a:t>Fully managed solution</a:t>
            </a:r>
          </a:p>
          <a:p>
            <a:pPr marL="342900" indent="-342900">
              <a:spcAft>
                <a:spcPts val="1200"/>
              </a:spcAft>
              <a:buFont typeface="Arial" panose="020B0604020202020204" pitchFamily="34" charset="0"/>
              <a:buChar char="•"/>
            </a:pPr>
            <a:r>
              <a:rPr lang="en-US" sz="2000" dirty="0"/>
              <a:t>High availability  - responds automatically to both anticipated and unanticipated changes in demand</a:t>
            </a:r>
          </a:p>
          <a:p>
            <a:pPr marL="342900" indent="-342900">
              <a:spcAft>
                <a:spcPts val="1200"/>
              </a:spcAft>
              <a:buFont typeface="Arial" panose="020B0604020202020204" pitchFamily="34" charset="0"/>
              <a:buChar char="•"/>
            </a:pPr>
            <a:r>
              <a:rPr lang="en-US" sz="2000" dirty="0"/>
              <a:t>Same performance and scaling benefits throughout the world – network isolation, data encryption in transit</a:t>
            </a:r>
          </a:p>
        </p:txBody>
      </p:sp>
      <p:pic>
        <p:nvPicPr>
          <p:cNvPr id="11" name="Picture 10" descr="Azure Cache for Redis receives data and passes it to backend applications. ">
            <a:extLst>
              <a:ext uri="{FF2B5EF4-FFF2-40B4-BE49-F238E27FC236}">
                <a16:creationId xmlns:a16="http://schemas.microsoft.com/office/drawing/2014/main" id="{9CD6D109-37DA-4AC2-9D3D-62E27C3F5D0A}"/>
              </a:ext>
            </a:extLst>
          </p:cNvPr>
          <p:cNvPicPr>
            <a:picLocks noChangeAspect="1"/>
          </p:cNvPicPr>
          <p:nvPr/>
        </p:nvPicPr>
        <p:blipFill>
          <a:blip r:embed="rId4"/>
          <a:stretch>
            <a:fillRect/>
          </a:stretch>
        </p:blipFill>
        <p:spPr>
          <a:xfrm>
            <a:off x="6290631" y="1696579"/>
            <a:ext cx="5379216" cy="4334708"/>
          </a:xfrm>
          <a:prstGeom prst="rect">
            <a:avLst/>
          </a:prstGeom>
        </p:spPr>
      </p:pic>
      <p:sp>
        <p:nvSpPr>
          <p:cNvPr id="13" name="Rectangle 12">
            <a:extLst>
              <a:ext uri="{FF2B5EF4-FFF2-40B4-BE49-F238E27FC236}">
                <a16:creationId xmlns:a16="http://schemas.microsoft.com/office/drawing/2014/main" id="{2B1D4228-7499-4B7B-958C-97E347E37F42}"/>
              </a:ext>
              <a:ext uri="{C183D7F6-B498-43B3-948B-1728B52AA6E4}">
                <adec:decorative xmlns:adec="http://schemas.microsoft.com/office/drawing/2017/decorative" val="1"/>
              </a:ext>
            </a:extLst>
          </p:cNvPr>
          <p:cNvSpPr/>
          <p:nvPr/>
        </p:nvSpPr>
        <p:spPr bwMode="auto">
          <a:xfrm>
            <a:off x="6095999" y="1533955"/>
            <a:ext cx="5799799" cy="472362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210832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Azure API management solution</a:t>
            </a:r>
          </a:p>
        </p:txBody>
      </p:sp>
      <p:sp>
        <p:nvSpPr>
          <p:cNvPr id="5" name="Text Placeholder 4">
            <a:extLst>
              <a:ext uri="{FF2B5EF4-FFF2-40B4-BE49-F238E27FC236}">
                <a16:creationId xmlns:a16="http://schemas.microsoft.com/office/drawing/2014/main" id="{6438609F-05F6-4DC5-B792-C296CB45D3EC}"/>
              </a:ext>
            </a:extLst>
          </p:cNvPr>
          <p:cNvSpPr>
            <a:spLocks noGrp="1"/>
          </p:cNvSpPr>
          <p:nvPr>
            <p:ph type="body" sz="quarter" idx="10"/>
          </p:nvPr>
        </p:nvSpPr>
        <p:spPr/>
        <p:txBody>
          <a:bodyPr/>
          <a:lstStyle/>
          <a:p>
            <a:r>
              <a:rPr lang="en-US" dirty="0"/>
              <a:t>Publish, secure, maintain, and analyze all your company's APIs.</a:t>
            </a:r>
          </a:p>
        </p:txBody>
      </p:sp>
      <p:sp>
        <p:nvSpPr>
          <p:cNvPr id="7" name="TextBox 6">
            <a:extLst>
              <a:ext uri="{FF2B5EF4-FFF2-40B4-BE49-F238E27FC236}">
                <a16:creationId xmlns:a16="http://schemas.microsoft.com/office/drawing/2014/main" id="{079B41B3-2F0B-40F8-AE5A-19415E1F18B7}"/>
              </a:ext>
            </a:extLst>
          </p:cNvPr>
          <p:cNvSpPr txBox="1"/>
          <p:nvPr/>
        </p:nvSpPr>
        <p:spPr>
          <a:xfrm>
            <a:off x="549119" y="2088636"/>
            <a:ext cx="4849146" cy="2862322"/>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b="0" i="0" dirty="0">
                <a:effectLst/>
                <a:latin typeface="Segoe UI" panose="020B0502040204020203" pitchFamily="34" charset="0"/>
              </a:rPr>
              <a:t>Bring multiple APIs under a single administrative umbrella – centralized management</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M</a:t>
            </a:r>
            <a:r>
              <a:rPr lang="en-US" sz="2000" b="0" i="0" dirty="0">
                <a:effectLst/>
                <a:latin typeface="Segoe UI" panose="020B0502040204020203" pitchFamily="34" charset="0"/>
              </a:rPr>
              <a:t>anage permissions and access</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Ensure compliance across API</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Standardize API specs</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Pr</a:t>
            </a:r>
            <a:r>
              <a:rPr lang="en-US" sz="2000" b="0" i="0" dirty="0">
                <a:effectLst/>
                <a:latin typeface="Segoe UI" panose="020B0502040204020203" pitchFamily="34" charset="0"/>
              </a:rPr>
              <a:t>otect the APIs from malicious usage</a:t>
            </a:r>
          </a:p>
        </p:txBody>
      </p:sp>
      <p:pic>
        <p:nvPicPr>
          <p:cNvPr id="15" name="Picture 14" descr="Apps are directed to backend server where the API is deployed. ">
            <a:extLst>
              <a:ext uri="{FF2B5EF4-FFF2-40B4-BE49-F238E27FC236}">
                <a16:creationId xmlns:a16="http://schemas.microsoft.com/office/drawing/2014/main" id="{DCCA2BBB-417F-424E-94E2-146474DBB76F}"/>
              </a:ext>
            </a:extLst>
          </p:cNvPr>
          <p:cNvPicPr>
            <a:picLocks noChangeAspect="1"/>
          </p:cNvPicPr>
          <p:nvPr/>
        </p:nvPicPr>
        <p:blipFill>
          <a:blip r:embed="rId3"/>
          <a:stretch>
            <a:fillRect/>
          </a:stretch>
        </p:blipFill>
        <p:spPr>
          <a:xfrm>
            <a:off x="6454071" y="1736083"/>
            <a:ext cx="5083654" cy="4319369"/>
          </a:xfrm>
          <a:prstGeom prst="rect">
            <a:avLst/>
          </a:prstGeom>
        </p:spPr>
      </p:pic>
      <p:sp>
        <p:nvSpPr>
          <p:cNvPr id="17" name="Rectangle 16">
            <a:extLst>
              <a:ext uri="{FF2B5EF4-FFF2-40B4-BE49-F238E27FC236}">
                <a16:creationId xmlns:a16="http://schemas.microsoft.com/office/drawing/2014/main" id="{E7DFD482-076C-44F8-921C-F010BC45D82C}"/>
              </a:ext>
              <a:ext uri="{C183D7F6-B498-43B3-948B-1728B52AA6E4}">
                <adec:decorative xmlns:adec="http://schemas.microsoft.com/office/drawing/2017/decorative" val="1"/>
              </a:ext>
            </a:extLst>
          </p:cNvPr>
          <p:cNvSpPr/>
          <p:nvPr/>
        </p:nvSpPr>
        <p:spPr bwMode="auto">
          <a:xfrm>
            <a:off x="6095999" y="1533955"/>
            <a:ext cx="5799799" cy="472362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3145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7E926F-039B-4C03-A243-8F90E17B6DF4}"/>
              </a:ext>
            </a:extLst>
          </p:cNvPr>
          <p:cNvSpPr>
            <a:spLocks noGrp="1"/>
          </p:cNvSpPr>
          <p:nvPr>
            <p:ph type="title"/>
          </p:nvPr>
        </p:nvSpPr>
        <p:spPr/>
        <p:txBody>
          <a:bodyPr/>
          <a:lstStyle/>
          <a:p>
            <a:r>
              <a:rPr lang="en-US" dirty="0"/>
              <a:t>Design an application lifecycle</a:t>
            </a:r>
          </a:p>
        </p:txBody>
      </p:sp>
      <p:pic>
        <p:nvPicPr>
          <p:cNvPr id="7" name="Picture Placeholder 6">
            <a:extLst>
              <a:ext uri="{FF2B5EF4-FFF2-40B4-BE49-F238E27FC236}">
                <a16:creationId xmlns:a16="http://schemas.microsoft.com/office/drawing/2014/main" id="{DA3470E0-9A81-4A64-BF52-F157EA50D08F}"/>
              </a:ext>
              <a:ext uri="{C183D7F6-B498-43B3-948B-1728B52AA6E4}">
                <adec:decorative xmlns:adec="http://schemas.microsoft.com/office/drawing/2017/decorative" val="1"/>
              </a:ext>
            </a:extLst>
          </p:cNvPr>
          <p:cNvPicPr>
            <a:picLocks noGrp="1" noChangeAspect="1"/>
          </p:cNvPicPr>
          <p:nvPr>
            <p:ph type="pic" sz="quarter" idx="10"/>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7236637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What is Infrastructure as Code?</a:t>
            </a:r>
          </a:p>
        </p:txBody>
      </p:sp>
      <p:sp>
        <p:nvSpPr>
          <p:cNvPr id="21" name="Text Placeholder 20">
            <a:extLst>
              <a:ext uri="{FF2B5EF4-FFF2-40B4-BE49-F238E27FC236}">
                <a16:creationId xmlns:a16="http://schemas.microsoft.com/office/drawing/2014/main" id="{4047240F-BF9A-4E2B-8008-11B83B1D6719}"/>
              </a:ext>
            </a:extLst>
          </p:cNvPr>
          <p:cNvSpPr>
            <a:spLocks noGrp="1"/>
          </p:cNvSpPr>
          <p:nvPr>
            <p:ph type="body" sz="quarter" idx="10"/>
          </p:nvPr>
        </p:nvSpPr>
        <p:spPr/>
        <p:txBody>
          <a:bodyPr/>
          <a:lstStyle/>
          <a:p>
            <a:r>
              <a:rPr lang="en-US" dirty="0"/>
              <a:t>Infrastructure as Code (IaC) is the process of automating your infrastructure provisioning.</a:t>
            </a:r>
          </a:p>
        </p:txBody>
      </p:sp>
      <p:sp>
        <p:nvSpPr>
          <p:cNvPr id="19" name="TextBox 18">
            <a:extLst>
              <a:ext uri="{FF2B5EF4-FFF2-40B4-BE49-F238E27FC236}">
                <a16:creationId xmlns:a16="http://schemas.microsoft.com/office/drawing/2014/main" id="{DA7D93C5-427A-46DA-92B8-6D377FF5E968}"/>
              </a:ext>
            </a:extLst>
          </p:cNvPr>
          <p:cNvSpPr txBox="1"/>
          <p:nvPr/>
        </p:nvSpPr>
        <p:spPr>
          <a:xfrm>
            <a:off x="418643" y="1920895"/>
            <a:ext cx="5173980" cy="3016210"/>
          </a:xfrm>
          <a:prstGeom prst="rect">
            <a:avLst/>
          </a:prstGeom>
          <a:noFill/>
        </p:spPr>
        <p:txBody>
          <a:bodyPr wrap="square">
            <a:spAutoFit/>
          </a:bodyPr>
          <a:lstStyle/>
          <a:p>
            <a:pPr marL="342900" lvl="1" indent="-342900">
              <a:spcBef>
                <a:spcPts val="0"/>
              </a:spcBef>
              <a:spcAft>
                <a:spcPts val="1200"/>
              </a:spcAft>
              <a:buFont typeface="Arial" panose="020B0604020202020204" pitchFamily="34" charset="0"/>
              <a:buChar char="•"/>
            </a:pPr>
            <a:r>
              <a:rPr lang="en-US" sz="2000" dirty="0"/>
              <a:t>The </a:t>
            </a:r>
            <a:r>
              <a:rPr lang="en-US" sz="2000" dirty="0" err="1"/>
              <a:t>IaC</a:t>
            </a:r>
            <a:r>
              <a:rPr lang="en-US" sz="2000" dirty="0"/>
              <a:t> model </a:t>
            </a:r>
            <a:r>
              <a:rPr lang="en-US" sz="2000" b="0" i="0" dirty="0">
                <a:solidFill>
                  <a:srgbClr val="171717"/>
                </a:solidFill>
                <a:effectLst/>
                <a:latin typeface="Segoe UI" panose="020B0502040204020203" pitchFamily="34" charset="0"/>
              </a:rPr>
              <a:t>generates the same environment every time it is applied</a:t>
            </a:r>
            <a:endParaRPr lang="en-US" sz="2000" dirty="0"/>
          </a:p>
          <a:p>
            <a:pPr marL="342900" lvl="1" indent="-342900">
              <a:spcBef>
                <a:spcPts val="0"/>
              </a:spcBef>
              <a:spcAft>
                <a:spcPts val="1200"/>
              </a:spcAft>
              <a:buFont typeface="Arial" panose="020B0604020202020204" pitchFamily="34" charset="0"/>
              <a:buChar char="•"/>
            </a:pPr>
            <a:r>
              <a:rPr lang="en-US" sz="2000" dirty="0"/>
              <a:t>Solves the problem of environmental drift</a:t>
            </a:r>
          </a:p>
          <a:p>
            <a:pPr marL="342900" lvl="1" indent="-342900">
              <a:spcBef>
                <a:spcPts val="0"/>
              </a:spcBef>
              <a:spcAft>
                <a:spcPts val="1200"/>
              </a:spcAft>
              <a:buFont typeface="Arial" panose="020B0604020202020204" pitchFamily="34" charset="0"/>
              <a:buChar char="•"/>
            </a:pPr>
            <a:r>
              <a:rPr lang="en-US" sz="2000" dirty="0"/>
              <a:t>Enables teams to test applications in production-like environments early</a:t>
            </a:r>
          </a:p>
          <a:p>
            <a:pPr marL="342900" lvl="1" indent="-342900">
              <a:spcBef>
                <a:spcPts val="0"/>
              </a:spcBef>
              <a:spcAft>
                <a:spcPts val="1200"/>
              </a:spcAft>
              <a:buFont typeface="Arial" panose="020B0604020202020204" pitchFamily="34" charset="0"/>
              <a:buChar char="•"/>
            </a:pPr>
            <a:r>
              <a:rPr lang="en-US" sz="2000" dirty="0"/>
              <a:t>Where possible, </a:t>
            </a:r>
            <a:r>
              <a:rPr lang="en-US" sz="2000" b="0" i="0" dirty="0">
                <a:solidFill>
                  <a:srgbClr val="171717"/>
                </a:solidFill>
                <a:effectLst/>
                <a:latin typeface="Segoe UI" panose="020B0502040204020203" pitchFamily="34" charset="0"/>
              </a:rPr>
              <a:t>uses declarative definition files </a:t>
            </a:r>
            <a:endParaRPr lang="en-US" sz="2000" dirty="0"/>
          </a:p>
        </p:txBody>
      </p:sp>
      <p:sp>
        <p:nvSpPr>
          <p:cNvPr id="5" name="Rectangle 4">
            <a:extLst>
              <a:ext uri="{FF2B5EF4-FFF2-40B4-BE49-F238E27FC236}">
                <a16:creationId xmlns:a16="http://schemas.microsoft.com/office/drawing/2014/main" id="{98316DB6-DEF2-486D-BA25-1C6E4A952C06}"/>
              </a:ext>
              <a:ext uri="{C183D7F6-B498-43B3-948B-1728B52AA6E4}">
                <adec:decorative xmlns:adec="http://schemas.microsoft.com/office/drawing/2017/decorative" val="1"/>
              </a:ext>
            </a:extLst>
          </p:cNvPr>
          <p:cNvSpPr/>
          <p:nvPr/>
        </p:nvSpPr>
        <p:spPr bwMode="auto">
          <a:xfrm>
            <a:off x="6007100" y="1752568"/>
            <a:ext cx="5888699" cy="410075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Tooling creates multiple virtual machines. ">
            <a:extLst>
              <a:ext uri="{FF2B5EF4-FFF2-40B4-BE49-F238E27FC236}">
                <a16:creationId xmlns:a16="http://schemas.microsoft.com/office/drawing/2014/main" id="{07F15CE0-54EE-4888-92EB-CBE8CD05E48A}"/>
              </a:ext>
            </a:extLst>
          </p:cNvPr>
          <p:cNvPicPr>
            <a:picLocks noChangeAspect="1"/>
          </p:cNvPicPr>
          <p:nvPr/>
        </p:nvPicPr>
        <p:blipFill>
          <a:blip r:embed="rId3"/>
          <a:stretch>
            <a:fillRect/>
          </a:stretch>
        </p:blipFill>
        <p:spPr>
          <a:xfrm>
            <a:off x="6102723" y="2279650"/>
            <a:ext cx="5676900" cy="2838450"/>
          </a:xfrm>
          <a:prstGeom prst="rect">
            <a:avLst/>
          </a:prstGeom>
        </p:spPr>
      </p:pic>
    </p:spTree>
    <p:extLst>
      <p:ext uri="{BB962C8B-B14F-4D97-AF65-F5344CB8AC3E}">
        <p14:creationId xmlns:p14="http://schemas.microsoft.com/office/powerpoint/2010/main" val="14034489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291318" y="2526646"/>
            <a:ext cx="9679717" cy="1784048"/>
          </a:xfrm>
        </p:spPr>
        <p:txBody>
          <a:bodyPr/>
          <a:lstStyle/>
          <a:p>
            <a:r>
              <a:rPr lang="en-US" altLang="zh-CN" dirty="0"/>
              <a:t>Design an application architecture solution</a:t>
            </a:r>
            <a:endParaRPr lang="en-US" dirty="0"/>
          </a:p>
        </p:txBody>
      </p:sp>
      <p:pic>
        <p:nvPicPr>
          <p:cNvPr id="10" name="Picture Placeholder 9">
            <a:extLst>
              <a:ext uri="{FF2B5EF4-FFF2-40B4-BE49-F238E27FC236}">
                <a16:creationId xmlns:a16="http://schemas.microsoft.com/office/drawing/2014/main" id="{1275810A-A48E-4FB1-96D0-5E45BD7E3673}"/>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Provision resources with Infrastructure as Code </a:t>
            </a:r>
          </a:p>
        </p:txBody>
      </p:sp>
      <p:sp>
        <p:nvSpPr>
          <p:cNvPr id="21" name="Text Placeholder 20">
            <a:extLst>
              <a:ext uri="{FF2B5EF4-FFF2-40B4-BE49-F238E27FC236}">
                <a16:creationId xmlns:a16="http://schemas.microsoft.com/office/drawing/2014/main" id="{4047240F-BF9A-4E2B-8008-11B83B1D6719}"/>
              </a:ext>
            </a:extLst>
          </p:cNvPr>
          <p:cNvSpPr>
            <a:spLocks noGrp="1"/>
          </p:cNvSpPr>
          <p:nvPr>
            <p:ph type="body" sz="quarter" idx="10"/>
          </p:nvPr>
        </p:nvSpPr>
        <p:spPr/>
        <p:txBody>
          <a:bodyPr/>
          <a:lstStyle/>
          <a:p>
            <a:r>
              <a:rPr lang="en-US" dirty="0"/>
              <a:t>Azure supports </a:t>
            </a:r>
            <a:r>
              <a:rPr lang="en-US" dirty="0" err="1"/>
              <a:t>IaC</a:t>
            </a:r>
            <a:r>
              <a:rPr lang="en-US" dirty="0"/>
              <a:t> with Azure Resource Manager and third-party platforms.</a:t>
            </a:r>
          </a:p>
        </p:txBody>
      </p:sp>
      <p:sp>
        <p:nvSpPr>
          <p:cNvPr id="19" name="TextBox 18">
            <a:extLst>
              <a:ext uri="{FF2B5EF4-FFF2-40B4-BE49-F238E27FC236}">
                <a16:creationId xmlns:a16="http://schemas.microsoft.com/office/drawing/2014/main" id="{DA7D93C5-427A-46DA-92B8-6D377FF5E968}"/>
              </a:ext>
            </a:extLst>
          </p:cNvPr>
          <p:cNvSpPr txBox="1"/>
          <p:nvPr/>
        </p:nvSpPr>
        <p:spPr>
          <a:xfrm>
            <a:off x="418643" y="1920895"/>
            <a:ext cx="5173980" cy="3016210"/>
          </a:xfrm>
          <a:prstGeom prst="rect">
            <a:avLst/>
          </a:prstGeom>
          <a:noFill/>
        </p:spPr>
        <p:txBody>
          <a:bodyPr wrap="square">
            <a:spAutoFit/>
          </a:bodyPr>
          <a:lstStyle/>
          <a:p>
            <a:pPr marL="342900" lvl="1" indent="-342900">
              <a:spcBef>
                <a:spcPts val="0"/>
              </a:spcBef>
              <a:spcAft>
                <a:spcPts val="1200"/>
              </a:spcAft>
              <a:buFont typeface="Arial" panose="020B0604020202020204" pitchFamily="34" charset="0"/>
              <a:buChar char="•"/>
            </a:pPr>
            <a:r>
              <a:rPr lang="en-US" sz="2000" dirty="0"/>
              <a:t>Azure Resource Manager templates – Bicep, JSON </a:t>
            </a:r>
          </a:p>
          <a:p>
            <a:pPr marL="342900" lvl="1" indent="-342900">
              <a:spcAft>
                <a:spcPts val="1200"/>
              </a:spcAft>
              <a:buFont typeface="Arial" panose="020B0604020202020204" pitchFamily="34" charset="0"/>
              <a:buChar char="•"/>
            </a:pPr>
            <a:r>
              <a:rPr lang="en-US" sz="2000" dirty="0"/>
              <a:t>Azure Automation  </a:t>
            </a:r>
          </a:p>
          <a:p>
            <a:pPr marL="342900" lvl="1" indent="-342900">
              <a:spcAft>
                <a:spcPts val="1200"/>
              </a:spcAft>
              <a:buFont typeface="Arial" panose="020B0604020202020204" pitchFamily="34" charset="0"/>
              <a:buChar char="•"/>
            </a:pPr>
            <a:r>
              <a:rPr lang="en-US" sz="2000" dirty="0"/>
              <a:t>Azure DevOps services </a:t>
            </a:r>
          </a:p>
          <a:p>
            <a:pPr marL="342900" lvl="1" indent="-342900">
              <a:spcAft>
                <a:spcPts val="1200"/>
              </a:spcAft>
              <a:buFont typeface="Arial" panose="020B0604020202020204" pitchFamily="34" charset="0"/>
              <a:buChar char="•"/>
            </a:pPr>
            <a:r>
              <a:rPr lang="en-US" sz="2000" dirty="0"/>
              <a:t>GitHub actions</a:t>
            </a:r>
          </a:p>
          <a:p>
            <a:pPr marL="342900" lvl="1" indent="-342900">
              <a:spcAft>
                <a:spcPts val="1200"/>
              </a:spcAft>
              <a:buFont typeface="Arial" panose="020B0604020202020204" pitchFamily="34" charset="0"/>
              <a:buChar char="•"/>
            </a:pPr>
            <a:r>
              <a:rPr lang="en-US" sz="2000" dirty="0"/>
              <a:t>Terraform</a:t>
            </a:r>
          </a:p>
          <a:p>
            <a:pPr marL="342900" lvl="1" indent="-342900">
              <a:spcAft>
                <a:spcPts val="1200"/>
              </a:spcAft>
              <a:buFont typeface="Arial" panose="020B0604020202020204" pitchFamily="34" charset="0"/>
              <a:buChar char="•"/>
            </a:pPr>
            <a:r>
              <a:rPr lang="en-US" sz="2000" dirty="0"/>
              <a:t>Jenkins </a:t>
            </a:r>
          </a:p>
        </p:txBody>
      </p:sp>
      <p:sp>
        <p:nvSpPr>
          <p:cNvPr id="5" name="Rectangle 4">
            <a:extLst>
              <a:ext uri="{FF2B5EF4-FFF2-40B4-BE49-F238E27FC236}">
                <a16:creationId xmlns:a16="http://schemas.microsoft.com/office/drawing/2014/main" id="{98316DB6-DEF2-486D-BA25-1C6E4A952C06}"/>
              </a:ext>
              <a:ext uri="{C183D7F6-B498-43B3-948B-1728B52AA6E4}">
                <adec:decorative xmlns:adec="http://schemas.microsoft.com/office/drawing/2017/decorative" val="1"/>
              </a:ext>
            </a:extLst>
          </p:cNvPr>
          <p:cNvSpPr/>
          <p:nvPr/>
        </p:nvSpPr>
        <p:spPr bwMode="auto">
          <a:xfrm>
            <a:off x="6102723" y="1752568"/>
            <a:ext cx="5793076" cy="410075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Bicep templates create JSON templates that create resources in Azure. ">
            <a:extLst>
              <a:ext uri="{FF2B5EF4-FFF2-40B4-BE49-F238E27FC236}">
                <a16:creationId xmlns:a16="http://schemas.microsoft.com/office/drawing/2014/main" id="{204E3450-968B-4E57-9A77-9B6DF5CD6BDD}"/>
              </a:ext>
            </a:extLst>
          </p:cNvPr>
          <p:cNvGrpSpPr/>
          <p:nvPr/>
        </p:nvGrpSpPr>
        <p:grpSpPr>
          <a:xfrm>
            <a:off x="6451273" y="2121783"/>
            <a:ext cx="5305425" cy="3362325"/>
            <a:chOff x="6451273" y="2121783"/>
            <a:chExt cx="5305425" cy="3362325"/>
          </a:xfrm>
        </p:grpSpPr>
        <p:pic>
          <p:nvPicPr>
            <p:cNvPr id="10" name="Graphic 9">
              <a:extLst>
                <a:ext uri="{FF2B5EF4-FFF2-40B4-BE49-F238E27FC236}">
                  <a16:creationId xmlns:a16="http://schemas.microsoft.com/office/drawing/2014/main" id="{E00CAEF6-D57A-4DBA-A63D-EF7AA421C2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8785" y="2762620"/>
              <a:ext cx="617289" cy="617289"/>
            </a:xfrm>
            <a:prstGeom prst="rect">
              <a:avLst/>
            </a:prstGeom>
          </p:spPr>
        </p:pic>
        <p:pic>
          <p:nvPicPr>
            <p:cNvPr id="17" name="Picture 16" descr="Bicep templates create JSON templates that provision resources in Azure. ">
              <a:extLst>
                <a:ext uri="{FF2B5EF4-FFF2-40B4-BE49-F238E27FC236}">
                  <a16:creationId xmlns:a16="http://schemas.microsoft.com/office/drawing/2014/main" id="{DC85D94E-7A85-437D-974F-E22440172A21}"/>
                </a:ext>
              </a:extLst>
            </p:cNvPr>
            <p:cNvPicPr>
              <a:picLocks noChangeAspect="1"/>
            </p:cNvPicPr>
            <p:nvPr/>
          </p:nvPicPr>
          <p:blipFill>
            <a:blip r:embed="rId5"/>
            <a:stretch>
              <a:fillRect/>
            </a:stretch>
          </p:blipFill>
          <p:spPr>
            <a:xfrm>
              <a:off x="6451273" y="2121783"/>
              <a:ext cx="5305425" cy="3362325"/>
            </a:xfrm>
            <a:prstGeom prst="rect">
              <a:avLst/>
            </a:prstGeom>
          </p:spPr>
        </p:pic>
      </p:grpSp>
    </p:spTree>
    <p:extLst>
      <p:ext uri="{BB962C8B-B14F-4D97-AF65-F5344CB8AC3E}">
        <p14:creationId xmlns:p14="http://schemas.microsoft.com/office/powerpoint/2010/main" val="5330304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Azure App Configuration solution</a:t>
            </a:r>
          </a:p>
        </p:txBody>
      </p:sp>
      <p:sp>
        <p:nvSpPr>
          <p:cNvPr id="5" name="Text Placeholder 4">
            <a:extLst>
              <a:ext uri="{FF2B5EF4-FFF2-40B4-BE49-F238E27FC236}">
                <a16:creationId xmlns:a16="http://schemas.microsoft.com/office/drawing/2014/main" id="{4A83527C-A254-4A59-A082-4D8823580D52}"/>
              </a:ext>
            </a:extLst>
          </p:cNvPr>
          <p:cNvSpPr>
            <a:spLocks noGrp="1"/>
          </p:cNvSpPr>
          <p:nvPr>
            <p:ph type="body" sz="quarter" idx="10"/>
          </p:nvPr>
        </p:nvSpPr>
        <p:spPr/>
        <p:txBody>
          <a:bodyPr/>
          <a:lstStyle/>
          <a:p>
            <a:r>
              <a:rPr lang="en-US" dirty="0"/>
              <a:t>Azure App Configuration centrally manages application settings and feature flags.</a:t>
            </a:r>
          </a:p>
        </p:txBody>
      </p:sp>
      <p:sp>
        <p:nvSpPr>
          <p:cNvPr id="8" name="TextBox 7">
            <a:extLst>
              <a:ext uri="{FF2B5EF4-FFF2-40B4-BE49-F238E27FC236}">
                <a16:creationId xmlns:a16="http://schemas.microsoft.com/office/drawing/2014/main" id="{F8A9BC7E-6E40-4C67-A290-B27EF8DB35B8}"/>
              </a:ext>
            </a:extLst>
          </p:cNvPr>
          <p:cNvSpPr txBox="1"/>
          <p:nvPr/>
        </p:nvSpPr>
        <p:spPr>
          <a:xfrm>
            <a:off x="475847" y="2186624"/>
            <a:ext cx="5270307" cy="2886303"/>
          </a:xfrm>
          <a:prstGeom prst="rect">
            <a:avLst/>
          </a:prstGeom>
          <a:noFill/>
        </p:spPr>
        <p:txBody>
          <a:bodyPr wrap="square">
            <a:spAutoFit/>
          </a:bodyPr>
          <a:lstStyle/>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Flexible key representations and mappings</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Point-in-time replay of settings</a:t>
            </a:r>
          </a:p>
          <a:p>
            <a:pPr marL="285750" marR="0" lvl="0" indent="-285750">
              <a:lnSpc>
                <a:spcPct val="107000"/>
              </a:lnSpc>
              <a:spcBef>
                <a:spcPts val="0"/>
              </a:spcBef>
              <a:spcAft>
                <a:spcPts val="1000"/>
              </a:spcAft>
              <a:buFont typeface="Arial" panose="020B0604020202020204" pitchFamily="34" charset="0"/>
              <a:buChar char="•"/>
            </a:pPr>
            <a:r>
              <a:rPr lang="en-US" sz="2000" dirty="0">
                <a:ea typeface="Calibri" panose="020F0502020204030204" pitchFamily="34" charset="0"/>
                <a:cs typeface="Arial" panose="020B0604020202020204" pitchFamily="34" charset="0"/>
              </a:rPr>
              <a:t>D</a:t>
            </a:r>
            <a:r>
              <a:rPr lang="en-US" sz="2000" dirty="0">
                <a:effectLst/>
                <a:ea typeface="Calibri" panose="020F0502020204030204" pitchFamily="34" charset="0"/>
                <a:cs typeface="Arial" panose="020B0604020202020204" pitchFamily="34" charset="0"/>
              </a:rPr>
              <a:t>edicated UI for feature flag management</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Comparison of two sets of configurations on custom-defined dimensions</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Enhanced security through Azure-managed identities and encryption</a:t>
            </a:r>
          </a:p>
        </p:txBody>
      </p:sp>
      <p:sp>
        <p:nvSpPr>
          <p:cNvPr id="9" name="Rectangle 8">
            <a:extLst>
              <a:ext uri="{FF2B5EF4-FFF2-40B4-BE49-F238E27FC236}">
                <a16:creationId xmlns:a16="http://schemas.microsoft.com/office/drawing/2014/main" id="{2A018608-76A6-4BA2-9A8D-1754D4AE4977}"/>
              </a:ext>
              <a:ext uri="{C183D7F6-B498-43B3-948B-1728B52AA6E4}">
                <adec:decorative xmlns:adec="http://schemas.microsoft.com/office/drawing/2017/decorative" val="1"/>
              </a:ext>
            </a:extLst>
          </p:cNvPr>
          <p:cNvSpPr/>
          <p:nvPr/>
        </p:nvSpPr>
        <p:spPr bwMode="auto">
          <a:xfrm>
            <a:off x="6010275" y="1668377"/>
            <a:ext cx="6046910" cy="392279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Two application with separate and shared configuration files. ">
            <a:extLst>
              <a:ext uri="{FF2B5EF4-FFF2-40B4-BE49-F238E27FC236}">
                <a16:creationId xmlns:a16="http://schemas.microsoft.com/office/drawing/2014/main" id="{24710DAC-DDB1-4496-828C-AC1EB313EF5C}"/>
              </a:ext>
            </a:extLst>
          </p:cNvPr>
          <p:cNvGrpSpPr/>
          <p:nvPr/>
        </p:nvGrpSpPr>
        <p:grpSpPr>
          <a:xfrm>
            <a:off x="6089277" y="2256060"/>
            <a:ext cx="5841256" cy="2467717"/>
            <a:chOff x="2842154" y="1861228"/>
            <a:chExt cx="5841256" cy="2467717"/>
          </a:xfrm>
        </p:grpSpPr>
        <p:grpSp>
          <p:nvGrpSpPr>
            <p:cNvPr id="61" name="Group 60">
              <a:extLst>
                <a:ext uri="{FF2B5EF4-FFF2-40B4-BE49-F238E27FC236}">
                  <a16:creationId xmlns:a16="http://schemas.microsoft.com/office/drawing/2014/main" id="{591159BA-1CA5-4D38-9A9C-D72906301E5A}"/>
                </a:ext>
              </a:extLst>
            </p:cNvPr>
            <p:cNvGrpSpPr/>
            <p:nvPr/>
          </p:nvGrpSpPr>
          <p:grpSpPr>
            <a:xfrm>
              <a:off x="2842154" y="1889794"/>
              <a:ext cx="2706130" cy="2381457"/>
              <a:chOff x="5855066" y="2321169"/>
              <a:chExt cx="3081374" cy="3002876"/>
            </a:xfrm>
          </p:grpSpPr>
          <p:grpSp>
            <p:nvGrpSpPr>
              <p:cNvPr id="39" name="Group 38">
                <a:extLst>
                  <a:ext uri="{FF2B5EF4-FFF2-40B4-BE49-F238E27FC236}">
                    <a16:creationId xmlns:a16="http://schemas.microsoft.com/office/drawing/2014/main" id="{412D1D1A-CA1F-4956-8544-EC59E5EE307C}"/>
                  </a:ext>
                </a:extLst>
              </p:cNvPr>
              <p:cNvGrpSpPr/>
              <p:nvPr/>
            </p:nvGrpSpPr>
            <p:grpSpPr>
              <a:xfrm>
                <a:off x="5855066" y="2444041"/>
                <a:ext cx="2847379" cy="2880004"/>
                <a:chOff x="6476707" y="2686403"/>
                <a:chExt cx="2847379" cy="2880004"/>
              </a:xfrm>
            </p:grpSpPr>
            <p:pic>
              <p:nvPicPr>
                <p:cNvPr id="12" name="Graphic 11">
                  <a:extLst>
                    <a:ext uri="{FF2B5EF4-FFF2-40B4-BE49-F238E27FC236}">
                      <a16:creationId xmlns:a16="http://schemas.microsoft.com/office/drawing/2014/main" id="{60DE3C9A-4BDF-4692-8037-50C7ECE06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8050" y="2757902"/>
                  <a:ext cx="862798" cy="862798"/>
                </a:xfrm>
                <a:prstGeom prst="rect">
                  <a:avLst/>
                </a:prstGeom>
              </p:spPr>
            </p:pic>
            <p:pic>
              <p:nvPicPr>
                <p:cNvPr id="15" name="Graphic 14">
                  <a:extLst>
                    <a:ext uri="{FF2B5EF4-FFF2-40B4-BE49-F238E27FC236}">
                      <a16:creationId xmlns:a16="http://schemas.microsoft.com/office/drawing/2014/main" id="{A3A86851-CD8F-4F88-8B72-6A81AC56D8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2126" y="2686403"/>
                  <a:ext cx="1003474" cy="1003474"/>
                </a:xfrm>
                <a:prstGeom prst="rect">
                  <a:avLst/>
                </a:prstGeom>
              </p:spPr>
            </p:pic>
            <p:grpSp>
              <p:nvGrpSpPr>
                <p:cNvPr id="22" name="Group 21">
                  <a:extLst>
                    <a:ext uri="{FF2B5EF4-FFF2-40B4-BE49-F238E27FC236}">
                      <a16:creationId xmlns:a16="http://schemas.microsoft.com/office/drawing/2014/main" id="{80B6E096-ACFB-43E5-9FE5-2C987AFA7ADB}"/>
                    </a:ext>
                  </a:extLst>
                </p:cNvPr>
                <p:cNvGrpSpPr/>
                <p:nvPr/>
              </p:nvGrpSpPr>
              <p:grpSpPr>
                <a:xfrm>
                  <a:off x="8242271" y="4019373"/>
                  <a:ext cx="1081815" cy="1080325"/>
                  <a:chOff x="6010274" y="2561492"/>
                  <a:chExt cx="1081815" cy="1080325"/>
                </a:xfrm>
              </p:grpSpPr>
              <p:pic>
                <p:nvPicPr>
                  <p:cNvPr id="19" name="Graphic 18">
                    <a:extLst>
                      <a:ext uri="{FF2B5EF4-FFF2-40B4-BE49-F238E27FC236}">
                        <a16:creationId xmlns:a16="http://schemas.microsoft.com/office/drawing/2014/main" id="{136DBC47-BE61-43DA-9DF0-6431241BCB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0274" y="2561492"/>
                    <a:ext cx="953233" cy="953233"/>
                  </a:xfrm>
                  <a:prstGeom prst="rect">
                    <a:avLst/>
                  </a:prstGeom>
                </p:spPr>
              </p:pic>
              <p:pic>
                <p:nvPicPr>
                  <p:cNvPr id="21" name="Graphic 20">
                    <a:extLst>
                      <a:ext uri="{FF2B5EF4-FFF2-40B4-BE49-F238E27FC236}">
                        <a16:creationId xmlns:a16="http://schemas.microsoft.com/office/drawing/2014/main" id="{A7387768-196A-4287-BD51-5201A4FFF8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51182" y="3100910"/>
                    <a:ext cx="540907" cy="540907"/>
                  </a:xfrm>
                  <a:prstGeom prst="rect">
                    <a:avLst/>
                  </a:prstGeom>
                </p:spPr>
              </p:pic>
            </p:grpSp>
            <p:grpSp>
              <p:nvGrpSpPr>
                <p:cNvPr id="23" name="Group 22">
                  <a:extLst>
                    <a:ext uri="{FF2B5EF4-FFF2-40B4-BE49-F238E27FC236}">
                      <a16:creationId xmlns:a16="http://schemas.microsoft.com/office/drawing/2014/main" id="{EC8254AA-046F-4BD1-ADD1-D9981ED39234}"/>
                    </a:ext>
                  </a:extLst>
                </p:cNvPr>
                <p:cNvGrpSpPr/>
                <p:nvPr/>
              </p:nvGrpSpPr>
              <p:grpSpPr>
                <a:xfrm>
                  <a:off x="6562622" y="4016507"/>
                  <a:ext cx="1081815" cy="1080325"/>
                  <a:chOff x="6010274" y="2561492"/>
                  <a:chExt cx="1081815" cy="1080325"/>
                </a:xfrm>
              </p:grpSpPr>
              <p:pic>
                <p:nvPicPr>
                  <p:cNvPr id="24" name="Graphic 23">
                    <a:extLst>
                      <a:ext uri="{FF2B5EF4-FFF2-40B4-BE49-F238E27FC236}">
                        <a16:creationId xmlns:a16="http://schemas.microsoft.com/office/drawing/2014/main" id="{768FDA88-2B14-456A-8926-A69D10AEE0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0274" y="2561492"/>
                    <a:ext cx="953233" cy="953233"/>
                  </a:xfrm>
                  <a:prstGeom prst="rect">
                    <a:avLst/>
                  </a:prstGeom>
                </p:spPr>
              </p:pic>
              <p:pic>
                <p:nvPicPr>
                  <p:cNvPr id="25" name="Graphic 24">
                    <a:extLst>
                      <a:ext uri="{FF2B5EF4-FFF2-40B4-BE49-F238E27FC236}">
                        <a16:creationId xmlns:a16="http://schemas.microsoft.com/office/drawing/2014/main" id="{C40783E4-8FC2-4638-BF42-7EFEA9F403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51182" y="3100910"/>
                    <a:ext cx="540907" cy="540907"/>
                  </a:xfrm>
                  <a:prstGeom prst="rect">
                    <a:avLst/>
                  </a:prstGeom>
                </p:spPr>
              </p:pic>
            </p:grpSp>
            <p:sp>
              <p:nvSpPr>
                <p:cNvPr id="26" name="TextBox 25">
                  <a:extLst>
                    <a:ext uri="{FF2B5EF4-FFF2-40B4-BE49-F238E27FC236}">
                      <a16:creationId xmlns:a16="http://schemas.microsoft.com/office/drawing/2014/main" id="{89965C11-B099-45DB-B113-E2A5385782DF}"/>
                    </a:ext>
                  </a:extLst>
                </p:cNvPr>
                <p:cNvSpPr txBox="1"/>
                <p:nvPr/>
              </p:nvSpPr>
              <p:spPr>
                <a:xfrm>
                  <a:off x="6476707" y="5049342"/>
                  <a:ext cx="115480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Config A</a:t>
                  </a:r>
                </a:p>
              </p:txBody>
            </p:sp>
            <p:sp>
              <p:nvSpPr>
                <p:cNvPr id="28" name="TextBox 27">
                  <a:extLst>
                    <a:ext uri="{FF2B5EF4-FFF2-40B4-BE49-F238E27FC236}">
                      <a16:creationId xmlns:a16="http://schemas.microsoft.com/office/drawing/2014/main" id="{86220FC6-15AD-4888-8E38-78863A851D7B}"/>
                    </a:ext>
                  </a:extLst>
                </p:cNvPr>
                <p:cNvSpPr txBox="1"/>
                <p:nvPr/>
              </p:nvSpPr>
              <p:spPr>
                <a:xfrm>
                  <a:off x="8137629" y="5011252"/>
                  <a:ext cx="11387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Config B</a:t>
                  </a:r>
                </a:p>
              </p:txBody>
            </p:sp>
            <p:cxnSp>
              <p:nvCxnSpPr>
                <p:cNvPr id="34" name="Straight Arrow Connector 33">
                  <a:extLst>
                    <a:ext uri="{FF2B5EF4-FFF2-40B4-BE49-F238E27FC236}">
                      <a16:creationId xmlns:a16="http://schemas.microsoft.com/office/drawing/2014/main" id="{195F45BD-FF6F-4738-AB55-A81EE39A1C0E}"/>
                    </a:ext>
                  </a:extLst>
                </p:cNvPr>
                <p:cNvCxnSpPr>
                  <a:stCxn id="12" idx="2"/>
                  <a:endCxn id="24" idx="0"/>
                </p:cNvCxnSpPr>
                <p:nvPr/>
              </p:nvCxnSpPr>
              <p:spPr>
                <a:xfrm>
                  <a:off x="7029449" y="3620700"/>
                  <a:ext cx="9790" cy="3958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605D4D3-AA61-46CF-86AD-68D0ABC527EA}"/>
                    </a:ext>
                  </a:extLst>
                </p:cNvPr>
                <p:cNvCxnSpPr>
                  <a:cxnSpLocks/>
                  <a:stCxn id="15" idx="2"/>
                  <a:endCxn id="19" idx="0"/>
                </p:cNvCxnSpPr>
                <p:nvPr/>
              </p:nvCxnSpPr>
              <p:spPr>
                <a:xfrm>
                  <a:off x="8713863" y="3689877"/>
                  <a:ext cx="5025" cy="329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69CD3BB9-C274-404C-8302-F45B3981DD18}"/>
                  </a:ext>
                  <a:ext uri="{C183D7F6-B498-43B3-948B-1728B52AA6E4}">
                    <adec:decorative xmlns:adec="http://schemas.microsoft.com/office/drawing/2017/decorative" val="1"/>
                  </a:ext>
                </a:extLst>
              </p:cNvPr>
              <p:cNvSpPr/>
              <p:nvPr/>
            </p:nvSpPr>
            <p:spPr bwMode="auto">
              <a:xfrm>
                <a:off x="5890009" y="2321169"/>
                <a:ext cx="3046431" cy="300282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a:extLst>
                <a:ext uri="{FF2B5EF4-FFF2-40B4-BE49-F238E27FC236}">
                  <a16:creationId xmlns:a16="http://schemas.microsoft.com/office/drawing/2014/main" id="{78753707-8631-4A7A-B593-325AF8CDECCA}"/>
                </a:ext>
              </a:extLst>
            </p:cNvPr>
            <p:cNvGrpSpPr/>
            <p:nvPr/>
          </p:nvGrpSpPr>
          <p:grpSpPr>
            <a:xfrm>
              <a:off x="6208073" y="1861228"/>
              <a:ext cx="2475337" cy="2467717"/>
              <a:chOff x="9060171" y="3263363"/>
              <a:chExt cx="3046431" cy="3015699"/>
            </a:xfrm>
          </p:grpSpPr>
          <p:grpSp>
            <p:nvGrpSpPr>
              <p:cNvPr id="81" name="Group 80">
                <a:extLst>
                  <a:ext uri="{FF2B5EF4-FFF2-40B4-BE49-F238E27FC236}">
                    <a16:creationId xmlns:a16="http://schemas.microsoft.com/office/drawing/2014/main" id="{C829E9F7-6857-403A-BFE4-D28F680EBE01}"/>
                  </a:ext>
                </a:extLst>
              </p:cNvPr>
              <p:cNvGrpSpPr/>
              <p:nvPr/>
            </p:nvGrpSpPr>
            <p:grpSpPr>
              <a:xfrm>
                <a:off x="9219413" y="3386174"/>
                <a:ext cx="2738789" cy="2892888"/>
                <a:chOff x="9313136" y="2476503"/>
                <a:chExt cx="2738789" cy="2892888"/>
              </a:xfrm>
            </p:grpSpPr>
            <p:sp>
              <p:nvSpPr>
                <p:cNvPr id="32" name="TextBox 31">
                  <a:extLst>
                    <a:ext uri="{FF2B5EF4-FFF2-40B4-BE49-F238E27FC236}">
                      <a16:creationId xmlns:a16="http://schemas.microsoft.com/office/drawing/2014/main" id="{3D9DD1A3-CEAB-4FBC-B84D-6975EA466C23}"/>
                    </a:ext>
                  </a:extLst>
                </p:cNvPr>
                <p:cNvSpPr txBox="1"/>
                <p:nvPr/>
              </p:nvSpPr>
              <p:spPr>
                <a:xfrm>
                  <a:off x="9442563" y="4737507"/>
                  <a:ext cx="2609362" cy="63188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App Configuration</a:t>
                  </a:r>
                </a:p>
              </p:txBody>
            </p:sp>
            <p:grpSp>
              <p:nvGrpSpPr>
                <p:cNvPr id="40" name="Group 39">
                  <a:extLst>
                    <a:ext uri="{FF2B5EF4-FFF2-40B4-BE49-F238E27FC236}">
                      <a16:creationId xmlns:a16="http://schemas.microsoft.com/office/drawing/2014/main" id="{D2D37A98-5BE7-4DD3-A20F-816B022A8693}"/>
                    </a:ext>
                  </a:extLst>
                </p:cNvPr>
                <p:cNvGrpSpPr/>
                <p:nvPr/>
              </p:nvGrpSpPr>
              <p:grpSpPr>
                <a:xfrm>
                  <a:off x="9313136" y="2476503"/>
                  <a:ext cx="2617550" cy="2373471"/>
                  <a:chOff x="6598050" y="2626115"/>
                  <a:chExt cx="2617550" cy="2373471"/>
                </a:xfrm>
              </p:grpSpPr>
              <p:pic>
                <p:nvPicPr>
                  <p:cNvPr id="41" name="Graphic 40">
                    <a:extLst>
                      <a:ext uri="{FF2B5EF4-FFF2-40B4-BE49-F238E27FC236}">
                        <a16:creationId xmlns:a16="http://schemas.microsoft.com/office/drawing/2014/main" id="{8B980472-E51A-4544-A4E5-C5157981B4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8050" y="2757902"/>
                    <a:ext cx="862798" cy="862798"/>
                  </a:xfrm>
                  <a:prstGeom prst="rect">
                    <a:avLst/>
                  </a:prstGeom>
                </p:spPr>
              </p:pic>
              <p:pic>
                <p:nvPicPr>
                  <p:cNvPr id="42" name="Graphic 41">
                    <a:extLst>
                      <a:ext uri="{FF2B5EF4-FFF2-40B4-BE49-F238E27FC236}">
                        <a16:creationId xmlns:a16="http://schemas.microsoft.com/office/drawing/2014/main" id="{9412C735-95E2-4398-82EC-565869B309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2126" y="2626115"/>
                    <a:ext cx="1003474" cy="1003474"/>
                  </a:xfrm>
                  <a:prstGeom prst="rect">
                    <a:avLst/>
                  </a:prstGeom>
                </p:spPr>
              </p:pic>
              <p:grpSp>
                <p:nvGrpSpPr>
                  <p:cNvPr id="44" name="Group 43">
                    <a:extLst>
                      <a:ext uri="{FF2B5EF4-FFF2-40B4-BE49-F238E27FC236}">
                        <a16:creationId xmlns:a16="http://schemas.microsoft.com/office/drawing/2014/main" id="{0B701BEA-8346-4EE5-B214-683951051117}"/>
                      </a:ext>
                    </a:extLst>
                  </p:cNvPr>
                  <p:cNvGrpSpPr/>
                  <p:nvPr/>
                </p:nvGrpSpPr>
                <p:grpSpPr>
                  <a:xfrm>
                    <a:off x="7358812" y="3919261"/>
                    <a:ext cx="1081815" cy="1080325"/>
                    <a:chOff x="6806464" y="2464246"/>
                    <a:chExt cx="1081815" cy="1080325"/>
                  </a:xfrm>
                </p:grpSpPr>
                <p:pic>
                  <p:nvPicPr>
                    <p:cNvPr id="49" name="Graphic 48">
                      <a:extLst>
                        <a:ext uri="{FF2B5EF4-FFF2-40B4-BE49-F238E27FC236}">
                          <a16:creationId xmlns:a16="http://schemas.microsoft.com/office/drawing/2014/main" id="{19413811-2A7F-46BB-BEAE-36287ACED8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06464" y="2464246"/>
                      <a:ext cx="953233" cy="953233"/>
                    </a:xfrm>
                    <a:prstGeom prst="rect">
                      <a:avLst/>
                    </a:prstGeom>
                  </p:spPr>
                </p:pic>
                <p:pic>
                  <p:nvPicPr>
                    <p:cNvPr id="50" name="Graphic 49">
                      <a:extLst>
                        <a:ext uri="{FF2B5EF4-FFF2-40B4-BE49-F238E27FC236}">
                          <a16:creationId xmlns:a16="http://schemas.microsoft.com/office/drawing/2014/main" id="{B80AA095-D5A8-4859-B997-ACB3429FAA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47372" y="3003664"/>
                      <a:ext cx="540907" cy="540907"/>
                    </a:xfrm>
                    <a:prstGeom prst="rect">
                      <a:avLst/>
                    </a:prstGeom>
                  </p:spPr>
                </p:pic>
              </p:grpSp>
            </p:grpSp>
            <p:cxnSp>
              <p:nvCxnSpPr>
                <p:cNvPr id="54" name="Connector: Elbow 53">
                  <a:extLst>
                    <a:ext uri="{FF2B5EF4-FFF2-40B4-BE49-F238E27FC236}">
                      <a16:creationId xmlns:a16="http://schemas.microsoft.com/office/drawing/2014/main" id="{734A5336-A312-4746-A0E0-BE201DD5FC7B}"/>
                    </a:ext>
                  </a:extLst>
                </p:cNvPr>
                <p:cNvCxnSpPr>
                  <a:cxnSpLocks/>
                  <a:stCxn id="41" idx="2"/>
                  <a:endCxn id="49" idx="0"/>
                </p:cNvCxnSpPr>
                <p:nvPr/>
              </p:nvCxnSpPr>
              <p:spPr>
                <a:xfrm rot="16200000" flipH="1">
                  <a:off x="9998245" y="3217378"/>
                  <a:ext cx="298561" cy="80598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D5702389-998E-4755-A572-5FA1D9EAC37C}"/>
                    </a:ext>
                  </a:extLst>
                </p:cNvPr>
                <p:cNvCxnSpPr>
                  <a:cxnSpLocks/>
                  <a:stCxn id="42" idx="2"/>
                  <a:endCxn id="49" idx="0"/>
                </p:cNvCxnSpPr>
                <p:nvPr/>
              </p:nvCxnSpPr>
              <p:spPr>
                <a:xfrm rot="5400000">
                  <a:off x="10844896" y="3185596"/>
                  <a:ext cx="289672" cy="87843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3DE7291-7EA9-485B-8494-B2543622342A}"/>
                  </a:ext>
                  <a:ext uri="{C183D7F6-B498-43B3-948B-1728B52AA6E4}">
                    <adec:decorative xmlns:adec="http://schemas.microsoft.com/office/drawing/2017/decorative" val="1"/>
                  </a:ext>
                </a:extLst>
              </p:cNvPr>
              <p:cNvSpPr/>
              <p:nvPr/>
            </p:nvSpPr>
            <p:spPr bwMode="auto">
              <a:xfrm>
                <a:off x="9060171" y="3263363"/>
                <a:ext cx="3046431" cy="291023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3" name="Arrow: Right 82">
              <a:extLst>
                <a:ext uri="{FF2B5EF4-FFF2-40B4-BE49-F238E27FC236}">
                  <a16:creationId xmlns:a16="http://schemas.microsoft.com/office/drawing/2014/main" id="{E7E657EE-B192-4496-B10B-3E4F494CCBAA}"/>
                </a:ext>
              </a:extLst>
            </p:cNvPr>
            <p:cNvSpPr/>
            <p:nvPr/>
          </p:nvSpPr>
          <p:spPr bwMode="auto">
            <a:xfrm>
              <a:off x="5670497" y="2852089"/>
              <a:ext cx="463982" cy="52752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633992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4721F-0EEE-49C3-8B14-C199D53410B2}"/>
              </a:ext>
            </a:extLst>
          </p:cNvPr>
          <p:cNvSpPr>
            <a:spLocks noGrp="1"/>
          </p:cNvSpPr>
          <p:nvPr>
            <p:ph type="title"/>
          </p:nvPr>
        </p:nvSpPr>
        <p:spPr/>
        <p:txBody>
          <a:bodyPr/>
          <a:lstStyle/>
          <a:p>
            <a:r>
              <a:rPr lang="en-US" dirty="0"/>
              <a:t>Review</a:t>
            </a:r>
          </a:p>
        </p:txBody>
      </p:sp>
      <p:pic>
        <p:nvPicPr>
          <p:cNvPr id="26" name="Picture 25">
            <a:extLst>
              <a:ext uri="{FF2B5EF4-FFF2-40B4-BE49-F238E27FC236}">
                <a16:creationId xmlns:a16="http://schemas.microsoft.com/office/drawing/2014/main" id="{5B0A8909-9BFC-4968-8B6A-D08452731C5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4123" y="2722726"/>
            <a:ext cx="964820" cy="1412547"/>
          </a:xfrm>
          <a:prstGeom prst="rect">
            <a:avLst/>
          </a:prstGeom>
        </p:spPr>
      </p:pic>
    </p:spTree>
    <p:extLst>
      <p:ext uri="{BB962C8B-B14F-4D97-AF65-F5344CB8AC3E}">
        <p14:creationId xmlns:p14="http://schemas.microsoft.com/office/powerpoint/2010/main" val="1604252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51AE-3058-40B8-9E92-DBAFABF6E9F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Application architecture</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FF316B18-7F24-47C6-AB7B-AB922BA294AD}"/>
              </a:ext>
            </a:extLst>
          </p:cNvPr>
          <p:cNvSpPr>
            <a:spLocks noGrp="1"/>
          </p:cNvSpPr>
          <p:nvPr>
            <p:ph type="body" sz="quarter" idx="10"/>
          </p:nvPr>
        </p:nvSpPr>
        <p:spPr/>
        <p:txBody>
          <a:bodyPr/>
          <a:lstStyle/>
          <a:p>
            <a:r>
              <a:rPr lang="en-US" dirty="0"/>
              <a:t>A new product catalog design</a:t>
            </a:r>
          </a:p>
        </p:txBody>
      </p:sp>
      <p:sp>
        <p:nvSpPr>
          <p:cNvPr id="5" name="TextBox 4">
            <a:extLst>
              <a:ext uri="{FF2B5EF4-FFF2-40B4-BE49-F238E27FC236}">
                <a16:creationId xmlns:a16="http://schemas.microsoft.com/office/drawing/2014/main" id="{38482E00-91C7-48C5-817B-3A1BE2739226}"/>
              </a:ext>
            </a:extLst>
          </p:cNvPr>
          <p:cNvSpPr txBox="1"/>
          <p:nvPr/>
        </p:nvSpPr>
        <p:spPr>
          <a:xfrm>
            <a:off x="432089" y="1881758"/>
            <a:ext cx="5575421" cy="3137269"/>
          </a:xfrm>
          <a:prstGeom prst="rect">
            <a:avLst/>
          </a:prstGeom>
          <a:noFill/>
        </p:spPr>
        <p:txBody>
          <a:bodyPr wrap="square">
            <a:spAutoFit/>
          </a:bodyPr>
          <a:lstStyle/>
          <a:p>
            <a:pPr marL="342900" marR="0" lvl="0" indent="-342900">
              <a:lnSpc>
                <a:spcPct val="107000"/>
              </a:lnSpc>
              <a:spcBef>
                <a:spcPts val="0"/>
              </a:spcBef>
              <a:spcAft>
                <a:spcPts val="1200"/>
              </a:spcAft>
              <a:buFont typeface="Symbol" panose="05050102010706020507" pitchFamily="18" charset="2"/>
              <a:buChar char=""/>
            </a:pPr>
            <a:r>
              <a:rPr lang="en-US" sz="2400">
                <a:ea typeface="Calibri" panose="020F0502020204030204" pitchFamily="34" charset="0"/>
                <a:cs typeface="Calibri" panose="020F0502020204030204" pitchFamily="34" charset="0"/>
              </a:rPr>
              <a:t>New</a:t>
            </a:r>
            <a:r>
              <a:rPr lang="en-US" sz="2400" dirty="0">
                <a:ea typeface="Calibri" panose="020F0502020204030204" pitchFamily="34" charset="0"/>
                <a:cs typeface="Calibri" panose="020F0502020204030204" pitchFamily="34" charset="0"/>
              </a:rPr>
              <a:t> </a:t>
            </a:r>
            <a:r>
              <a:rPr lang="en-US" sz="2400" dirty="0">
                <a:effectLst/>
                <a:ea typeface="Calibri" panose="020F0502020204030204" pitchFamily="34" charset="0"/>
                <a:cs typeface="Calibri" panose="020F0502020204030204" pitchFamily="34" charset="0"/>
              </a:rPr>
              <a:t>product catalog, ordering process, and shopping cart</a:t>
            </a:r>
          </a:p>
          <a:p>
            <a:pPr marL="342900" marR="0" lvl="0" indent="-342900">
              <a:lnSpc>
                <a:spcPct val="107000"/>
              </a:lnSpc>
              <a:spcBef>
                <a:spcPts val="0"/>
              </a:spcBef>
              <a:spcAft>
                <a:spcPts val="1200"/>
              </a:spcAft>
              <a:buFont typeface="Symbol" panose="05050102010706020507" pitchFamily="18" charset="2"/>
              <a:buChar char=""/>
            </a:pPr>
            <a:r>
              <a:rPr lang="en-US" sz="2400" dirty="0">
                <a:ea typeface="Calibri" panose="020F0502020204030204" pitchFamily="34" charset="0"/>
                <a:cs typeface="Calibri" panose="020F0502020204030204" pitchFamily="34" charset="0"/>
              </a:rPr>
              <a:t>Services will rely on a combin</a:t>
            </a:r>
            <a:r>
              <a:rPr lang="en-US" sz="2400" dirty="0">
                <a:effectLst/>
                <a:ea typeface="Calibri" panose="020F0502020204030204" pitchFamily="34" charset="0"/>
                <a:cs typeface="Calibri" panose="020F0502020204030204" pitchFamily="34" charset="0"/>
              </a:rPr>
              <a:t>ation of relational and non-relational data</a:t>
            </a:r>
          </a:p>
          <a:p>
            <a:pPr marL="342900" marR="0" lvl="0" indent="-342900">
              <a:lnSpc>
                <a:spcPct val="107000"/>
              </a:lnSpc>
              <a:spcBef>
                <a:spcPts val="0"/>
              </a:spcBef>
              <a:spcAft>
                <a:spcPts val="1200"/>
              </a:spcAft>
              <a:buFont typeface="Symbol" panose="05050102010706020507" pitchFamily="18" charset="2"/>
              <a:buChar char=""/>
            </a:pPr>
            <a:r>
              <a:rPr lang="en-US" sz="2400" dirty="0">
                <a:ea typeface="Calibri" panose="020F0502020204030204" pitchFamily="34" charset="0"/>
                <a:cs typeface="Calibri" panose="020F0502020204030204" pitchFamily="34" charset="0"/>
              </a:rPr>
              <a:t>It</a:t>
            </a:r>
            <a:r>
              <a:rPr lang="en-US" sz="2400" dirty="0">
                <a:effectLst/>
                <a:ea typeface="Calibri" panose="020F0502020204030204" pitchFamily="34" charset="0"/>
                <a:cs typeface="Calibri" panose="020F0502020204030204" pitchFamily="34" charset="0"/>
              </a:rPr>
              <a:t> is critical that the service hosting the application supports rapid autoscaling and high availability</a:t>
            </a:r>
            <a:endParaRPr lang="en-US" sz="2000" dirty="0">
              <a:effectLst/>
              <a:ea typeface="Calibri" panose="020F050202020403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7081A10A-A903-4787-9FC3-4B26381780E0}"/>
              </a:ext>
              <a:ext uri="{C183D7F6-B498-43B3-948B-1728B52AA6E4}">
                <adec:decorative xmlns:adec="http://schemas.microsoft.com/office/drawing/2017/decorative" val="1"/>
              </a:ext>
            </a:extLst>
          </p:cNvPr>
          <p:cNvSpPr/>
          <p:nvPr/>
        </p:nvSpPr>
        <p:spPr bwMode="auto">
          <a:xfrm>
            <a:off x="6096000" y="1533955"/>
            <a:ext cx="5575422" cy="370663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descr="catalog, ordering process, and shopping cart. ">
            <a:extLst>
              <a:ext uri="{FF2B5EF4-FFF2-40B4-BE49-F238E27FC236}">
                <a16:creationId xmlns:a16="http://schemas.microsoft.com/office/drawing/2014/main" id="{4AA57304-2ED1-4C7B-81F4-D7C747FFC622}"/>
              </a:ext>
            </a:extLst>
          </p:cNvPr>
          <p:cNvGrpSpPr/>
          <p:nvPr/>
        </p:nvGrpSpPr>
        <p:grpSpPr>
          <a:xfrm>
            <a:off x="6592527" y="1881758"/>
            <a:ext cx="4685603" cy="2723644"/>
            <a:chOff x="6592527" y="1881758"/>
            <a:chExt cx="4685603" cy="2723644"/>
          </a:xfrm>
        </p:grpSpPr>
        <p:grpSp>
          <p:nvGrpSpPr>
            <p:cNvPr id="49" name="Group 48">
              <a:extLst>
                <a:ext uri="{FF2B5EF4-FFF2-40B4-BE49-F238E27FC236}">
                  <a16:creationId xmlns:a16="http://schemas.microsoft.com/office/drawing/2014/main" id="{C7782359-6644-488D-AC68-0DAFAF256C05}"/>
                </a:ext>
              </a:extLst>
            </p:cNvPr>
            <p:cNvGrpSpPr/>
            <p:nvPr/>
          </p:nvGrpSpPr>
          <p:grpSpPr>
            <a:xfrm>
              <a:off x="6592527" y="1881758"/>
              <a:ext cx="3756278" cy="2723644"/>
              <a:chOff x="7025148" y="1641147"/>
              <a:chExt cx="3756278" cy="2723644"/>
            </a:xfrm>
          </p:grpSpPr>
          <p:pic>
            <p:nvPicPr>
              <p:cNvPr id="16" name="Graphic 15" descr="Shopping cart outline">
                <a:extLst>
                  <a:ext uri="{FF2B5EF4-FFF2-40B4-BE49-F238E27FC236}">
                    <a16:creationId xmlns:a16="http://schemas.microsoft.com/office/drawing/2014/main" id="{AF85BFB2-5C90-433C-A6B7-24E0CA71A402}"/>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4117" y="2554084"/>
                <a:ext cx="752169" cy="752169"/>
              </a:xfrm>
              <a:prstGeom prst="rect">
                <a:avLst/>
              </a:prstGeom>
            </p:spPr>
          </p:pic>
          <p:pic>
            <p:nvPicPr>
              <p:cNvPr id="22" name="Graphic 21" descr="Envelope outline">
                <a:extLst>
                  <a:ext uri="{FF2B5EF4-FFF2-40B4-BE49-F238E27FC236}">
                    <a16:creationId xmlns:a16="http://schemas.microsoft.com/office/drawing/2014/main" id="{1C7BFA6A-EBA6-4611-B719-1C57E4261E6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56831" y="1641147"/>
                <a:ext cx="679159" cy="679159"/>
              </a:xfrm>
              <a:prstGeom prst="rect">
                <a:avLst/>
              </a:prstGeom>
            </p:spPr>
          </p:pic>
          <p:pic>
            <p:nvPicPr>
              <p:cNvPr id="24" name="Graphic 23" descr="Presentation with org chart with solid fill">
                <a:extLst>
                  <a:ext uri="{FF2B5EF4-FFF2-40B4-BE49-F238E27FC236}">
                    <a16:creationId xmlns:a16="http://schemas.microsoft.com/office/drawing/2014/main" id="{2CDCABB6-142A-4720-AAC1-B34E36AA8967}"/>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30213" y="2561993"/>
                <a:ext cx="732395" cy="732395"/>
              </a:xfrm>
              <a:prstGeom prst="rect">
                <a:avLst/>
              </a:prstGeom>
            </p:spPr>
          </p:pic>
          <p:pic>
            <p:nvPicPr>
              <p:cNvPr id="26" name="Graphic 25" descr="Smart Phone with solid fill">
                <a:extLst>
                  <a:ext uri="{FF2B5EF4-FFF2-40B4-BE49-F238E27FC236}">
                    <a16:creationId xmlns:a16="http://schemas.microsoft.com/office/drawing/2014/main" id="{D659F487-AD11-4FA6-B7B3-921C1AC0828D}"/>
                  </a:ext>
                </a:extLst>
              </p:cNvPr>
              <p:cNvPicPr>
                <a:picLocks noChangeAspect="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65256" y="2156412"/>
                <a:ext cx="752169" cy="752169"/>
              </a:xfrm>
              <a:prstGeom prst="rect">
                <a:avLst/>
              </a:prstGeom>
            </p:spPr>
          </p:pic>
          <p:pic>
            <p:nvPicPr>
              <p:cNvPr id="28" name="Graphic 27" descr="Internet with solid fill">
                <a:extLst>
                  <a:ext uri="{FF2B5EF4-FFF2-40B4-BE49-F238E27FC236}">
                    <a16:creationId xmlns:a16="http://schemas.microsoft.com/office/drawing/2014/main" id="{4E9F3888-8C55-4BE1-84BF-AFB05F984250}"/>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25148" y="3036020"/>
                <a:ext cx="914400" cy="914400"/>
              </a:xfrm>
              <a:prstGeom prst="rect">
                <a:avLst/>
              </a:prstGeom>
            </p:spPr>
          </p:pic>
          <p:pic>
            <p:nvPicPr>
              <p:cNvPr id="30" name="Graphic 29" descr="Truck outline">
                <a:extLst>
                  <a:ext uri="{FF2B5EF4-FFF2-40B4-BE49-F238E27FC236}">
                    <a16:creationId xmlns:a16="http://schemas.microsoft.com/office/drawing/2014/main" id="{A182FB44-7406-4759-84A3-6F9925464AFB}"/>
                  </a:ext>
                </a:extLst>
              </p:cNvPr>
              <p:cNvPicPr>
                <a:picLocks noChangeAspect="1"/>
              </p:cNvPicPr>
              <p:nvPr/>
            </p:nvPicPr>
            <p:blipFill>
              <a:blip r:embed="rId1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67027" y="3450392"/>
                <a:ext cx="914399" cy="914399"/>
              </a:xfrm>
              <a:prstGeom prst="rect">
                <a:avLst/>
              </a:prstGeom>
            </p:spPr>
          </p:pic>
          <p:cxnSp>
            <p:nvCxnSpPr>
              <p:cNvPr id="32" name="Connector: Elbow 31">
                <a:extLst>
                  <a:ext uri="{FF2B5EF4-FFF2-40B4-BE49-F238E27FC236}">
                    <a16:creationId xmlns:a16="http://schemas.microsoft.com/office/drawing/2014/main" id="{FE6D15DF-6375-4FD2-9DD6-550F27185E33}"/>
                  </a:ext>
                </a:extLst>
              </p:cNvPr>
              <p:cNvCxnSpPr>
                <a:stCxn id="26" idx="3"/>
                <a:endCxn id="16" idx="1"/>
              </p:cNvCxnSpPr>
              <p:nvPr/>
            </p:nvCxnSpPr>
            <p:spPr>
              <a:xfrm>
                <a:off x="7917425" y="2532497"/>
                <a:ext cx="486692" cy="39767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A4A5DD4-6D88-4923-900E-BDA68631E649}"/>
                  </a:ext>
                </a:extLst>
              </p:cNvPr>
              <p:cNvCxnSpPr>
                <a:cxnSpLocks/>
                <a:stCxn id="28" idx="3"/>
                <a:endCxn id="16" idx="1"/>
              </p:cNvCxnSpPr>
              <p:nvPr/>
            </p:nvCxnSpPr>
            <p:spPr>
              <a:xfrm flipV="1">
                <a:off x="7939548" y="2930169"/>
                <a:ext cx="464569" cy="56305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836051E-A3A2-49C5-8E0F-753BBA5B99F5}"/>
                  </a:ext>
                </a:extLst>
              </p:cNvPr>
              <p:cNvCxnSpPr>
                <a:cxnSpLocks/>
                <a:stCxn id="16" idx="3"/>
                <a:endCxn id="22" idx="1"/>
              </p:cNvCxnSpPr>
              <p:nvPr/>
            </p:nvCxnSpPr>
            <p:spPr>
              <a:xfrm flipV="1">
                <a:off x="9156286" y="1980727"/>
                <a:ext cx="700545" cy="94944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5A1CC80-E73F-405B-B60A-1A15F2053713}"/>
                  </a:ext>
                </a:extLst>
              </p:cNvPr>
              <p:cNvCxnSpPr>
                <a:cxnSpLocks/>
                <a:stCxn id="16" idx="3"/>
                <a:endCxn id="24" idx="1"/>
              </p:cNvCxnSpPr>
              <p:nvPr/>
            </p:nvCxnSpPr>
            <p:spPr>
              <a:xfrm flipV="1">
                <a:off x="9156286" y="2928191"/>
                <a:ext cx="673927" cy="197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4A6F922-16F3-4CB1-8920-DB46A0EF142E}"/>
                  </a:ext>
                </a:extLst>
              </p:cNvPr>
              <p:cNvCxnSpPr>
                <a:cxnSpLocks/>
                <a:stCxn id="16" idx="3"/>
                <a:endCxn id="30" idx="1"/>
              </p:cNvCxnSpPr>
              <p:nvPr/>
            </p:nvCxnSpPr>
            <p:spPr>
              <a:xfrm>
                <a:off x="9156286" y="2930169"/>
                <a:ext cx="710741" cy="97742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53" name="Graphic 52" descr="Workflow outline">
              <a:extLst>
                <a:ext uri="{FF2B5EF4-FFF2-40B4-BE49-F238E27FC236}">
                  <a16:creationId xmlns:a16="http://schemas.microsoft.com/office/drawing/2014/main" id="{A240CE23-6D41-4EC5-B3B6-D4F9E6F032A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363730" y="2691992"/>
              <a:ext cx="914400" cy="914400"/>
            </a:xfrm>
            <a:prstGeom prst="rect">
              <a:avLst/>
            </a:prstGeom>
          </p:spPr>
        </p:pic>
      </p:grpSp>
    </p:spTree>
    <p:extLst>
      <p:ext uri="{BB962C8B-B14F-4D97-AF65-F5344CB8AC3E}">
        <p14:creationId xmlns:p14="http://schemas.microsoft.com/office/powerpoint/2010/main" val="35366179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0319-9B5B-448D-AFDB-585CD1BEE2DE}"/>
              </a:ext>
            </a:extLst>
          </p:cNvPr>
          <p:cNvSpPr>
            <a:spLocks noGrp="1"/>
          </p:cNvSpPr>
          <p:nvPr>
            <p:ph type="title"/>
          </p:nvPr>
        </p:nvSpPr>
        <p:spPr/>
        <p:txBody>
          <a:bodyPr/>
          <a:lstStyle/>
          <a:p>
            <a:r>
              <a:rPr lang="en-US" dirty="0"/>
              <a:t>Instructor case study discussion</a:t>
            </a:r>
          </a:p>
        </p:txBody>
      </p:sp>
      <p:sp>
        <p:nvSpPr>
          <p:cNvPr id="12" name="Rectangle 11">
            <a:extLst>
              <a:ext uri="{FF2B5EF4-FFF2-40B4-BE49-F238E27FC236}">
                <a16:creationId xmlns:a16="http://schemas.microsoft.com/office/drawing/2014/main" id="{FBE90EA4-0F28-4BAB-B878-8925360839C5}"/>
              </a:ext>
            </a:extLst>
          </p:cNvPr>
          <p:cNvSpPr/>
          <p:nvPr/>
        </p:nvSpPr>
        <p:spPr bwMode="auto">
          <a:xfrm>
            <a:off x="323498"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Image storage</a:t>
            </a:r>
          </a:p>
        </p:txBody>
      </p:sp>
      <p:sp>
        <p:nvSpPr>
          <p:cNvPr id="23" name="Rectangle 22">
            <a:extLst>
              <a:ext uri="{FF2B5EF4-FFF2-40B4-BE49-F238E27FC236}">
                <a16:creationId xmlns:a16="http://schemas.microsoft.com/office/drawing/2014/main" id="{920E371E-258D-44EF-B34D-2B3FF792FD65}"/>
              </a:ext>
            </a:extLst>
          </p:cNvPr>
          <p:cNvSpPr/>
          <p:nvPr/>
        </p:nvSpPr>
        <p:spPr bwMode="auto">
          <a:xfrm>
            <a:off x="2370729"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Notification</a:t>
            </a:r>
          </a:p>
        </p:txBody>
      </p:sp>
      <p:sp>
        <p:nvSpPr>
          <p:cNvPr id="25" name="Rectangle 24">
            <a:extLst>
              <a:ext uri="{FF2B5EF4-FFF2-40B4-BE49-F238E27FC236}">
                <a16:creationId xmlns:a16="http://schemas.microsoft.com/office/drawing/2014/main" id="{B68F8163-B247-42D0-815A-18D4DC144C58}"/>
              </a:ext>
            </a:extLst>
          </p:cNvPr>
          <p:cNvSpPr/>
          <p:nvPr/>
        </p:nvSpPr>
        <p:spPr bwMode="auto">
          <a:xfrm>
            <a:off x="4412907"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Event storage</a:t>
            </a:r>
          </a:p>
        </p:txBody>
      </p:sp>
      <p:sp>
        <p:nvSpPr>
          <p:cNvPr id="27" name="Rectangle 26">
            <a:extLst>
              <a:ext uri="{FF2B5EF4-FFF2-40B4-BE49-F238E27FC236}">
                <a16:creationId xmlns:a16="http://schemas.microsoft.com/office/drawing/2014/main" id="{81855F25-0669-4B88-9545-4CD2F14C86BB}"/>
              </a:ext>
            </a:extLst>
          </p:cNvPr>
          <p:cNvSpPr/>
          <p:nvPr/>
        </p:nvSpPr>
        <p:spPr bwMode="auto">
          <a:xfrm>
            <a:off x="6454448"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Send to scanning</a:t>
            </a:r>
          </a:p>
        </p:txBody>
      </p:sp>
      <p:sp>
        <p:nvSpPr>
          <p:cNvPr id="37" name="Rectangle 36">
            <a:extLst>
              <a:ext uri="{FF2B5EF4-FFF2-40B4-BE49-F238E27FC236}">
                <a16:creationId xmlns:a16="http://schemas.microsoft.com/office/drawing/2014/main" id="{3A1D3D20-10B3-441D-8138-6D4E609D1FA0}"/>
              </a:ext>
            </a:extLst>
          </p:cNvPr>
          <p:cNvSpPr/>
          <p:nvPr/>
        </p:nvSpPr>
        <p:spPr bwMode="auto">
          <a:xfrm>
            <a:off x="10275631"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Send email</a:t>
            </a:r>
          </a:p>
        </p:txBody>
      </p:sp>
      <p:grpSp>
        <p:nvGrpSpPr>
          <p:cNvPr id="46" name="Group 45">
            <a:extLst>
              <a:ext uri="{FF2B5EF4-FFF2-40B4-BE49-F238E27FC236}">
                <a16:creationId xmlns:a16="http://schemas.microsoft.com/office/drawing/2014/main" id="{C9E5D93E-B2D7-4B6F-8E85-88E78605CE31}"/>
              </a:ext>
              <a:ext uri="{C183D7F6-B498-43B3-948B-1728B52AA6E4}">
                <adec:decorative xmlns:adec="http://schemas.microsoft.com/office/drawing/2017/decorative" val="1"/>
              </a:ext>
            </a:extLst>
          </p:cNvPr>
          <p:cNvGrpSpPr/>
          <p:nvPr/>
        </p:nvGrpSpPr>
        <p:grpSpPr>
          <a:xfrm>
            <a:off x="693582" y="1359524"/>
            <a:ext cx="2030707" cy="914400"/>
            <a:chOff x="565150" y="1460328"/>
            <a:chExt cx="2316162" cy="1025525"/>
          </a:xfrm>
        </p:grpSpPr>
        <p:pic>
          <p:nvPicPr>
            <p:cNvPr id="14" name="Graphic 13">
              <a:extLst>
                <a:ext uri="{FF2B5EF4-FFF2-40B4-BE49-F238E27FC236}">
                  <a16:creationId xmlns:a16="http://schemas.microsoft.com/office/drawing/2014/main" id="{34CBAACD-03F1-4FE5-A747-5F98E09AE2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150" y="1460328"/>
              <a:ext cx="1025525" cy="1025525"/>
            </a:xfrm>
            <a:prstGeom prst="rect">
              <a:avLst/>
            </a:prstGeom>
          </p:spPr>
        </p:pic>
        <p:sp>
          <p:nvSpPr>
            <p:cNvPr id="16" name="TextBox 15">
              <a:extLst>
                <a:ext uri="{FF2B5EF4-FFF2-40B4-BE49-F238E27FC236}">
                  <a16:creationId xmlns:a16="http://schemas.microsoft.com/office/drawing/2014/main" id="{F61D1077-DBB8-4312-9A10-8BBF5EB17CDE}"/>
                </a:ext>
              </a:extLst>
            </p:cNvPr>
            <p:cNvSpPr txBox="1"/>
            <p:nvPr/>
          </p:nvSpPr>
          <p:spPr>
            <a:xfrm>
              <a:off x="1646237" y="1624150"/>
              <a:ext cx="1235075" cy="707886"/>
            </a:xfrm>
            <a:prstGeom prst="rect">
              <a:avLst/>
            </a:prstGeom>
            <a:noFill/>
          </p:spPr>
          <p:txBody>
            <a:bodyPr wrap="square">
              <a:spAutoFit/>
            </a:bodyPr>
            <a:lstStyle/>
            <a:p>
              <a:r>
                <a:rPr lang="en-US" sz="2000" dirty="0">
                  <a:solidFill>
                    <a:schemeClr val="tx1"/>
                  </a:solidFill>
                  <a:ea typeface="Segoe UI" pitchFamily="34" charset="0"/>
                  <a:cs typeface="Segoe UI" pitchFamily="34" charset="0"/>
                </a:rPr>
                <a:t>Web servers</a:t>
              </a:r>
              <a:endParaRPr lang="en-US" sz="2000" dirty="0"/>
            </a:p>
          </p:txBody>
        </p:sp>
      </p:grpSp>
      <p:grpSp>
        <p:nvGrpSpPr>
          <p:cNvPr id="47" name="Group 46">
            <a:extLst>
              <a:ext uri="{FF2B5EF4-FFF2-40B4-BE49-F238E27FC236}">
                <a16:creationId xmlns:a16="http://schemas.microsoft.com/office/drawing/2014/main" id="{F8F4FBF3-31FC-46D2-A1E3-703D51BB166D}"/>
              </a:ext>
              <a:ext uri="{C183D7F6-B498-43B3-948B-1728B52AA6E4}">
                <adec:decorative xmlns:adec="http://schemas.microsoft.com/office/drawing/2017/decorative" val="1"/>
              </a:ext>
            </a:extLst>
          </p:cNvPr>
          <p:cNvGrpSpPr/>
          <p:nvPr/>
        </p:nvGrpSpPr>
        <p:grpSpPr>
          <a:xfrm>
            <a:off x="6841771" y="1389978"/>
            <a:ext cx="2185268" cy="827481"/>
            <a:chOff x="7203281" y="1446444"/>
            <a:chExt cx="2321719" cy="914400"/>
          </a:xfrm>
        </p:grpSpPr>
        <p:pic>
          <p:nvPicPr>
            <p:cNvPr id="29" name="Graphic 28" descr="Eye Scan with solid fill">
              <a:extLst>
                <a:ext uri="{FF2B5EF4-FFF2-40B4-BE49-F238E27FC236}">
                  <a16:creationId xmlns:a16="http://schemas.microsoft.com/office/drawing/2014/main" id="{0DD7696B-5061-48A2-8D90-71082955C0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03281" y="1446444"/>
              <a:ext cx="914400" cy="914400"/>
            </a:xfrm>
            <a:prstGeom prst="rect">
              <a:avLst/>
            </a:prstGeom>
          </p:spPr>
        </p:pic>
        <p:sp>
          <p:nvSpPr>
            <p:cNvPr id="31" name="TextBox 30">
              <a:extLst>
                <a:ext uri="{FF2B5EF4-FFF2-40B4-BE49-F238E27FC236}">
                  <a16:creationId xmlns:a16="http://schemas.microsoft.com/office/drawing/2014/main" id="{50900884-F076-4F34-9F21-9F1AE01A7C43}"/>
                </a:ext>
              </a:extLst>
            </p:cNvPr>
            <p:cNvSpPr txBox="1"/>
            <p:nvPr/>
          </p:nvSpPr>
          <p:spPr>
            <a:xfrm>
              <a:off x="8232775" y="1624150"/>
              <a:ext cx="1292225" cy="707886"/>
            </a:xfrm>
            <a:prstGeom prst="rect">
              <a:avLst/>
            </a:prstGeom>
            <a:noFill/>
          </p:spPr>
          <p:txBody>
            <a:bodyPr wrap="square">
              <a:spAutoFit/>
            </a:bodyPr>
            <a:lstStyle/>
            <a:p>
              <a:r>
                <a:rPr lang="en-US" sz="2000" dirty="0">
                  <a:solidFill>
                    <a:schemeClr val="tx1"/>
                  </a:solidFill>
                  <a:ea typeface="Segoe UI" pitchFamily="34" charset="0"/>
                  <a:cs typeface="Segoe UI" pitchFamily="34" charset="0"/>
                </a:rPr>
                <a:t>Scanning API</a:t>
              </a:r>
              <a:endParaRPr lang="en-US" sz="2000" dirty="0"/>
            </a:p>
          </p:txBody>
        </p:sp>
      </p:grpSp>
      <p:graphicFrame>
        <p:nvGraphicFramePr>
          <p:cNvPr id="5" name="Object 4">
            <a:extLst>
              <a:ext uri="{FF2B5EF4-FFF2-40B4-BE49-F238E27FC236}">
                <a16:creationId xmlns:a16="http://schemas.microsoft.com/office/drawing/2014/main" id="{32CF8726-BEFF-4FC3-98C6-F24736D9B11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5470030"/>
              </p:ext>
            </p:extLst>
          </p:nvPr>
        </p:nvGraphicFramePr>
        <p:xfrm>
          <a:off x="5419205" y="4734838"/>
          <a:ext cx="1009193" cy="1059913"/>
        </p:xfrm>
        <a:graphic>
          <a:graphicData uri="http://schemas.openxmlformats.org/presentationml/2006/ole">
            <mc:AlternateContent xmlns:mc="http://schemas.openxmlformats.org/markup-compatibility/2006">
              <mc:Choice xmlns:v="urn:schemas-microsoft-com:vml" Requires="v">
                <p:oleObj name="Bitmap Image" r:id="rId7" imgW="952560" imgH="1095480" progId="Paint.Picture">
                  <p:embed/>
                </p:oleObj>
              </mc:Choice>
              <mc:Fallback>
                <p:oleObj name="Bitmap Image" r:id="rId7" imgW="952560" imgH="1095480" progId="Paint.Picture">
                  <p:embed/>
                  <p:pic>
                    <p:nvPicPr>
                      <p:cNvPr id="0" name=""/>
                      <p:cNvPicPr/>
                      <p:nvPr/>
                    </p:nvPicPr>
                    <p:blipFill>
                      <a:blip r:embed="rId8"/>
                      <a:stretch>
                        <a:fillRect/>
                      </a:stretch>
                    </p:blipFill>
                    <p:spPr>
                      <a:xfrm>
                        <a:off x="5419205" y="4734838"/>
                        <a:ext cx="1009193" cy="105991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D18CC60-B684-4756-B7C6-22D4FA0CCFA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44092412"/>
              </p:ext>
            </p:extLst>
          </p:nvPr>
        </p:nvGraphicFramePr>
        <p:xfrm>
          <a:off x="963256" y="4584590"/>
          <a:ext cx="1162050" cy="1228725"/>
        </p:xfrm>
        <a:graphic>
          <a:graphicData uri="http://schemas.openxmlformats.org/presentationml/2006/ole">
            <mc:AlternateContent xmlns:mc="http://schemas.openxmlformats.org/markup-compatibility/2006">
              <mc:Choice xmlns:v="urn:schemas-microsoft-com:vml" Requires="v">
                <p:oleObj name="Bitmap Image" r:id="rId9" imgW="1162080" imgH="1228680" progId="Paint.Picture">
                  <p:embed/>
                </p:oleObj>
              </mc:Choice>
              <mc:Fallback>
                <p:oleObj name="Bitmap Image" r:id="rId9" imgW="1162080" imgH="1228680" progId="Paint.Picture">
                  <p:embed/>
                  <p:pic>
                    <p:nvPicPr>
                      <p:cNvPr id="0" name=""/>
                      <p:cNvPicPr/>
                      <p:nvPr/>
                    </p:nvPicPr>
                    <p:blipFill>
                      <a:blip r:embed="rId10"/>
                      <a:stretch>
                        <a:fillRect/>
                      </a:stretch>
                    </p:blipFill>
                    <p:spPr>
                      <a:xfrm>
                        <a:off x="963256" y="4584590"/>
                        <a:ext cx="1162050" cy="12287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469D9DF-F7AF-4C6F-8F86-C0CE0A4C1F1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899042217"/>
              </p:ext>
            </p:extLst>
          </p:nvPr>
        </p:nvGraphicFramePr>
        <p:xfrm>
          <a:off x="8296713" y="4580304"/>
          <a:ext cx="1152525" cy="1200150"/>
        </p:xfrm>
        <a:graphic>
          <a:graphicData uri="http://schemas.openxmlformats.org/presentationml/2006/ole">
            <mc:AlternateContent xmlns:mc="http://schemas.openxmlformats.org/markup-compatibility/2006">
              <mc:Choice xmlns:v="urn:schemas-microsoft-com:vml" Requires="v">
                <p:oleObj name="Bitmap Image" r:id="rId11" imgW="1152360" imgH="1200240" progId="Paint.Picture">
                  <p:embed/>
                </p:oleObj>
              </mc:Choice>
              <mc:Fallback>
                <p:oleObj name="Bitmap Image" r:id="rId11" imgW="1152360" imgH="1200240" progId="Paint.Picture">
                  <p:embed/>
                  <p:pic>
                    <p:nvPicPr>
                      <p:cNvPr id="0" name=""/>
                      <p:cNvPicPr/>
                      <p:nvPr/>
                    </p:nvPicPr>
                    <p:blipFill>
                      <a:blip r:embed="rId12"/>
                      <a:stretch>
                        <a:fillRect/>
                      </a:stretch>
                    </p:blipFill>
                    <p:spPr>
                      <a:xfrm>
                        <a:off x="8296713" y="4580304"/>
                        <a:ext cx="1152525" cy="12001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4D1C36B-17BA-4198-8AD2-4A497FB8D81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649373221"/>
              </p:ext>
            </p:extLst>
          </p:nvPr>
        </p:nvGraphicFramePr>
        <p:xfrm>
          <a:off x="2428855" y="4583317"/>
          <a:ext cx="1085850" cy="1247775"/>
        </p:xfrm>
        <a:graphic>
          <a:graphicData uri="http://schemas.openxmlformats.org/presentationml/2006/ole">
            <mc:AlternateContent xmlns:mc="http://schemas.openxmlformats.org/markup-compatibility/2006">
              <mc:Choice xmlns:v="urn:schemas-microsoft-com:vml" Requires="v">
                <p:oleObj name="Bitmap Image" r:id="rId13" imgW="1085760" imgH="1247760" progId="Paint.Picture">
                  <p:embed/>
                </p:oleObj>
              </mc:Choice>
              <mc:Fallback>
                <p:oleObj name="Bitmap Image" r:id="rId13" imgW="1085760" imgH="1247760" progId="Paint.Picture">
                  <p:embed/>
                  <p:pic>
                    <p:nvPicPr>
                      <p:cNvPr id="0" name=""/>
                      <p:cNvPicPr/>
                      <p:nvPr/>
                    </p:nvPicPr>
                    <p:blipFill>
                      <a:blip r:embed="rId14"/>
                      <a:stretch>
                        <a:fillRect/>
                      </a:stretch>
                    </p:blipFill>
                    <p:spPr>
                      <a:xfrm>
                        <a:off x="2428855" y="4583317"/>
                        <a:ext cx="1085850" cy="124777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07C7C79-9BE8-4655-958A-CF7AF40B24E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016002828"/>
              </p:ext>
            </p:extLst>
          </p:nvPr>
        </p:nvGraphicFramePr>
        <p:xfrm>
          <a:off x="3834357" y="4692748"/>
          <a:ext cx="1277693" cy="1160572"/>
        </p:xfrm>
        <a:graphic>
          <a:graphicData uri="http://schemas.openxmlformats.org/presentationml/2006/ole">
            <mc:AlternateContent xmlns:mc="http://schemas.openxmlformats.org/markup-compatibility/2006">
              <mc:Choice xmlns:v="urn:schemas-microsoft-com:vml" Requires="v">
                <p:oleObj name="Bitmap Image" r:id="rId15" imgW="1143000" imgH="1038240" progId="Paint.Picture">
                  <p:embed/>
                </p:oleObj>
              </mc:Choice>
              <mc:Fallback>
                <p:oleObj name="Bitmap Image" r:id="rId15" imgW="1143000" imgH="1038240" progId="Paint.Picture">
                  <p:embed/>
                  <p:pic>
                    <p:nvPicPr>
                      <p:cNvPr id="0" name=""/>
                      <p:cNvPicPr/>
                      <p:nvPr/>
                    </p:nvPicPr>
                    <p:blipFill>
                      <a:blip r:embed="rId16"/>
                      <a:stretch>
                        <a:fillRect/>
                      </a:stretch>
                    </p:blipFill>
                    <p:spPr>
                      <a:xfrm>
                        <a:off x="3834357" y="4692748"/>
                        <a:ext cx="1277693" cy="1160572"/>
                      </a:xfrm>
                      <a:prstGeom prst="rect">
                        <a:avLst/>
                      </a:prstGeom>
                    </p:spPr>
                  </p:pic>
                </p:oleObj>
              </mc:Fallback>
            </mc:AlternateContent>
          </a:graphicData>
        </a:graphic>
      </p:graphicFrame>
      <p:grpSp>
        <p:nvGrpSpPr>
          <p:cNvPr id="21" name="Group 20">
            <a:extLst>
              <a:ext uri="{FF2B5EF4-FFF2-40B4-BE49-F238E27FC236}">
                <a16:creationId xmlns:a16="http://schemas.microsoft.com/office/drawing/2014/main" id="{6123E53F-093D-4C23-8F6F-8354DFAC6984}"/>
              </a:ext>
              <a:ext uri="{C183D7F6-B498-43B3-948B-1728B52AA6E4}">
                <adec:decorative xmlns:adec="http://schemas.microsoft.com/office/drawing/2017/decorative" val="1"/>
              </a:ext>
            </a:extLst>
          </p:cNvPr>
          <p:cNvGrpSpPr/>
          <p:nvPr/>
        </p:nvGrpSpPr>
        <p:grpSpPr>
          <a:xfrm>
            <a:off x="9769226" y="4594258"/>
            <a:ext cx="1152525" cy="1219260"/>
            <a:chOff x="10065653" y="5198246"/>
            <a:chExt cx="1152525" cy="1219260"/>
          </a:xfrm>
        </p:grpSpPr>
        <p:pic>
          <p:nvPicPr>
            <p:cNvPr id="18" name="Graphic 17">
              <a:extLst>
                <a:ext uri="{FF2B5EF4-FFF2-40B4-BE49-F238E27FC236}">
                  <a16:creationId xmlns:a16="http://schemas.microsoft.com/office/drawing/2014/main" id="{AFF89A6E-5992-4125-B0F8-9F11F2C2ED5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065653" y="5198246"/>
              <a:ext cx="952499" cy="952499"/>
            </a:xfrm>
            <a:prstGeom prst="rect">
              <a:avLst/>
            </a:prstGeom>
          </p:spPr>
        </p:pic>
        <p:sp>
          <p:nvSpPr>
            <p:cNvPr id="20" name="TextBox 19">
              <a:extLst>
                <a:ext uri="{FF2B5EF4-FFF2-40B4-BE49-F238E27FC236}">
                  <a16:creationId xmlns:a16="http://schemas.microsoft.com/office/drawing/2014/main" id="{8D166C37-BE03-4BF9-9374-3467481FBF6D}"/>
                </a:ext>
              </a:extLst>
            </p:cNvPr>
            <p:cNvSpPr txBox="1"/>
            <p:nvPr/>
          </p:nvSpPr>
          <p:spPr>
            <a:xfrm>
              <a:off x="10065653" y="6048174"/>
              <a:ext cx="1152525" cy="369332"/>
            </a:xfrm>
            <a:prstGeom prst="rect">
              <a:avLst/>
            </a:prstGeom>
            <a:noFill/>
          </p:spPr>
          <p:txBody>
            <a:bodyPr wrap="square">
              <a:spAutoFit/>
            </a:bodyPr>
            <a:lstStyle/>
            <a:p>
              <a:r>
                <a:rPr lang="en-US" sz="1800" dirty="0">
                  <a:solidFill>
                    <a:schemeClr val="tx1"/>
                  </a:solidFill>
                  <a:latin typeface="+mj-lt"/>
                  <a:ea typeface="Segoe UI" pitchFamily="34" charset="0"/>
                  <a:cs typeface="Segoe UI" pitchFamily="34" charset="0"/>
                </a:rPr>
                <a:t>Queues</a:t>
              </a:r>
              <a:endParaRPr lang="en-US" sz="1800" dirty="0">
                <a:latin typeface="+mj-lt"/>
              </a:endParaRPr>
            </a:p>
          </p:txBody>
        </p:sp>
      </p:grpSp>
      <p:grpSp>
        <p:nvGrpSpPr>
          <p:cNvPr id="42" name="Group 41">
            <a:extLst>
              <a:ext uri="{FF2B5EF4-FFF2-40B4-BE49-F238E27FC236}">
                <a16:creationId xmlns:a16="http://schemas.microsoft.com/office/drawing/2014/main" id="{476D860E-C12D-414F-987D-E43C8ABBDFCB}"/>
              </a:ext>
              <a:ext uri="{C183D7F6-B498-43B3-948B-1728B52AA6E4}">
                <adec:decorative xmlns:adec="http://schemas.microsoft.com/office/drawing/2017/decorative" val="1"/>
              </a:ext>
            </a:extLst>
          </p:cNvPr>
          <p:cNvGrpSpPr/>
          <p:nvPr/>
        </p:nvGrpSpPr>
        <p:grpSpPr>
          <a:xfrm>
            <a:off x="6735553" y="4667847"/>
            <a:ext cx="1327150" cy="1145468"/>
            <a:chOff x="6891903" y="5275213"/>
            <a:chExt cx="1327150" cy="1145468"/>
          </a:xfrm>
        </p:grpSpPr>
        <p:pic>
          <p:nvPicPr>
            <p:cNvPr id="39" name="Graphic 38">
              <a:extLst>
                <a:ext uri="{FF2B5EF4-FFF2-40B4-BE49-F238E27FC236}">
                  <a16:creationId xmlns:a16="http://schemas.microsoft.com/office/drawing/2014/main" id="{700547D4-05A1-4DED-A930-5B315B2DEE6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16246" y="5275213"/>
              <a:ext cx="805319" cy="805319"/>
            </a:xfrm>
            <a:prstGeom prst="rect">
              <a:avLst/>
            </a:prstGeom>
          </p:spPr>
        </p:pic>
        <p:sp>
          <p:nvSpPr>
            <p:cNvPr id="41" name="TextBox 40">
              <a:extLst>
                <a:ext uri="{FF2B5EF4-FFF2-40B4-BE49-F238E27FC236}">
                  <a16:creationId xmlns:a16="http://schemas.microsoft.com/office/drawing/2014/main" id="{61B36AE3-07F9-42BC-A138-F4230D76B41C}"/>
                </a:ext>
              </a:extLst>
            </p:cNvPr>
            <p:cNvSpPr txBox="1"/>
            <p:nvPr/>
          </p:nvSpPr>
          <p:spPr>
            <a:xfrm>
              <a:off x="6891903" y="6082127"/>
              <a:ext cx="1327150" cy="338554"/>
            </a:xfrm>
            <a:prstGeom prst="rect">
              <a:avLst/>
            </a:prstGeom>
            <a:noFill/>
          </p:spPr>
          <p:txBody>
            <a:bodyPr wrap="square">
              <a:spAutoFit/>
            </a:bodyPr>
            <a:lstStyle/>
            <a:p>
              <a:r>
                <a:rPr lang="en-US" sz="1600" dirty="0">
                  <a:solidFill>
                    <a:schemeClr val="tx1"/>
                  </a:solidFill>
                  <a:latin typeface="+mj-lt"/>
                  <a:ea typeface="Segoe UI" pitchFamily="34" charset="0"/>
                  <a:cs typeface="Segoe UI" pitchFamily="34" charset="0"/>
                </a:rPr>
                <a:t>Automation</a:t>
              </a:r>
              <a:endParaRPr lang="en-US" dirty="0"/>
            </a:p>
          </p:txBody>
        </p:sp>
      </p:grpSp>
      <p:grpSp>
        <p:nvGrpSpPr>
          <p:cNvPr id="50" name="Group 49">
            <a:extLst>
              <a:ext uri="{FF2B5EF4-FFF2-40B4-BE49-F238E27FC236}">
                <a16:creationId xmlns:a16="http://schemas.microsoft.com/office/drawing/2014/main" id="{4B77CCF1-CBA5-4604-95B9-C8D7A2D0A7B5}"/>
              </a:ext>
              <a:ext uri="{C183D7F6-B498-43B3-948B-1728B52AA6E4}">
                <adec:decorative xmlns:adec="http://schemas.microsoft.com/office/drawing/2017/decorative" val="1"/>
              </a:ext>
            </a:extLst>
          </p:cNvPr>
          <p:cNvGrpSpPr/>
          <p:nvPr/>
        </p:nvGrpSpPr>
        <p:grpSpPr>
          <a:xfrm>
            <a:off x="8553873" y="2458207"/>
            <a:ext cx="1139230" cy="1547969"/>
            <a:chOff x="9177862" y="2971274"/>
            <a:chExt cx="1131054" cy="1687256"/>
          </a:xfrm>
        </p:grpSpPr>
        <p:pic>
          <p:nvPicPr>
            <p:cNvPr id="35" name="Graphic 34">
              <a:extLst>
                <a:ext uri="{FF2B5EF4-FFF2-40B4-BE49-F238E27FC236}">
                  <a16:creationId xmlns:a16="http://schemas.microsoft.com/office/drawing/2014/main" id="{934D053B-C401-4216-AD36-1C5E6AF49DE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313475" y="2971274"/>
              <a:ext cx="987425" cy="987425"/>
            </a:xfrm>
            <a:prstGeom prst="rect">
              <a:avLst/>
            </a:prstGeom>
          </p:spPr>
        </p:pic>
        <p:sp>
          <p:nvSpPr>
            <p:cNvPr id="44" name="TextBox 43">
              <a:extLst>
                <a:ext uri="{FF2B5EF4-FFF2-40B4-BE49-F238E27FC236}">
                  <a16:creationId xmlns:a16="http://schemas.microsoft.com/office/drawing/2014/main" id="{B241585F-1863-4C53-90B7-043AD45069C2}"/>
                </a:ext>
              </a:extLst>
            </p:cNvPr>
            <p:cNvSpPr txBox="1"/>
            <p:nvPr/>
          </p:nvSpPr>
          <p:spPr>
            <a:xfrm>
              <a:off x="9177862" y="3954042"/>
              <a:ext cx="1131054" cy="704488"/>
            </a:xfrm>
            <a:prstGeom prst="rect">
              <a:avLst/>
            </a:prstGeom>
            <a:noFill/>
          </p:spPr>
          <p:txBody>
            <a:bodyPr wrap="square">
              <a:spAutoFit/>
            </a:bodyPr>
            <a:lstStyle/>
            <a:p>
              <a:r>
                <a:rPr lang="en-US" sz="1800" dirty="0">
                  <a:solidFill>
                    <a:schemeClr val="tx1"/>
                  </a:solidFill>
                  <a:ea typeface="Segoe UI" pitchFamily="34" charset="0"/>
                  <a:cs typeface="Segoe UI" pitchFamily="34" charset="0"/>
                </a:rPr>
                <a:t>Product </a:t>
              </a:r>
            </a:p>
            <a:p>
              <a:r>
                <a:rPr lang="en-US" sz="1800" dirty="0">
                  <a:cs typeface="Segoe UI" pitchFamily="34" charset="0"/>
                </a:rPr>
                <a:t>database</a:t>
              </a:r>
              <a:endParaRPr lang="en-US" dirty="0"/>
            </a:p>
          </p:txBody>
        </p:sp>
      </p:grpSp>
      <p:cxnSp>
        <p:nvCxnSpPr>
          <p:cNvPr id="49" name="Connector: Elbow 48">
            <a:extLst>
              <a:ext uri="{FF2B5EF4-FFF2-40B4-BE49-F238E27FC236}">
                <a16:creationId xmlns:a16="http://schemas.microsoft.com/office/drawing/2014/main" id="{EE528654-054A-4225-BB49-D1D1B2E2305F}"/>
              </a:ext>
              <a:ext uri="{C183D7F6-B498-43B3-948B-1728B52AA6E4}">
                <adec:decorative xmlns:adec="http://schemas.microsoft.com/office/drawing/2017/decorative" val="1"/>
              </a:ext>
            </a:extLst>
          </p:cNvPr>
          <p:cNvCxnSpPr>
            <a:stCxn id="14" idx="2"/>
            <a:endCxn id="12" idx="0"/>
          </p:cNvCxnSpPr>
          <p:nvPr/>
        </p:nvCxnSpPr>
        <p:spPr>
          <a:xfrm rot="16200000" flipH="1">
            <a:off x="889697" y="2527376"/>
            <a:ext cx="508749" cy="1844"/>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9EDBD4A-E60A-48CB-81BB-D51302957719}"/>
              </a:ext>
              <a:ext uri="{C183D7F6-B498-43B3-948B-1728B52AA6E4}">
                <adec:decorative xmlns:adec="http://schemas.microsoft.com/office/drawing/2017/decorative" val="1"/>
              </a:ext>
            </a:extLst>
          </p:cNvPr>
          <p:cNvCxnSpPr>
            <a:cxnSpLocks/>
            <a:stCxn id="29" idx="2"/>
            <a:endCxn id="27" idx="0"/>
          </p:cNvCxnSpPr>
          <p:nvPr/>
        </p:nvCxnSpPr>
        <p:spPr>
          <a:xfrm rot="16200000" flipH="1">
            <a:off x="6991415" y="2498145"/>
            <a:ext cx="565214" cy="384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527434-C8D3-431E-9B11-6C64895A6BF2}"/>
              </a:ext>
              <a:ext uri="{C183D7F6-B498-43B3-948B-1728B52AA6E4}">
                <adec:decorative xmlns:adec="http://schemas.microsoft.com/office/drawing/2017/decorative" val="1"/>
              </a:ext>
            </a:extLst>
          </p:cNvPr>
          <p:cNvCxnSpPr>
            <a:stCxn id="12" idx="3"/>
            <a:endCxn id="23" idx="1"/>
          </p:cNvCxnSpPr>
          <p:nvPr/>
        </p:nvCxnSpPr>
        <p:spPr>
          <a:xfrm>
            <a:off x="1966487" y="3215487"/>
            <a:ext cx="40424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3D4BF00-B2A9-497E-A2BD-5DD619D7E8D1}"/>
              </a:ext>
              <a:ext uri="{C183D7F6-B498-43B3-948B-1728B52AA6E4}">
                <adec:decorative xmlns:adec="http://schemas.microsoft.com/office/drawing/2017/decorative" val="1"/>
              </a:ext>
            </a:extLst>
          </p:cNvPr>
          <p:cNvCxnSpPr>
            <a:cxnSpLocks/>
            <a:stCxn id="23" idx="3"/>
            <a:endCxn id="25" idx="1"/>
          </p:cNvCxnSpPr>
          <p:nvPr/>
        </p:nvCxnSpPr>
        <p:spPr>
          <a:xfrm>
            <a:off x="4013718" y="3215487"/>
            <a:ext cx="399189"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25A4EFE-5232-42F2-B246-8E9BC6A9A5D1}"/>
              </a:ext>
              <a:ext uri="{C183D7F6-B498-43B3-948B-1728B52AA6E4}">
                <adec:decorative xmlns:adec="http://schemas.microsoft.com/office/drawing/2017/decorative" val="1"/>
              </a:ext>
            </a:extLst>
          </p:cNvPr>
          <p:cNvCxnSpPr>
            <a:cxnSpLocks/>
            <a:stCxn id="25" idx="3"/>
            <a:endCxn id="27" idx="1"/>
          </p:cNvCxnSpPr>
          <p:nvPr/>
        </p:nvCxnSpPr>
        <p:spPr>
          <a:xfrm>
            <a:off x="6055896" y="3215487"/>
            <a:ext cx="39855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46B4CF7-E6E5-481E-B38B-02B457F54C8E}"/>
              </a:ext>
              <a:ext uri="{C183D7F6-B498-43B3-948B-1728B52AA6E4}">
                <adec:decorative xmlns:adec="http://schemas.microsoft.com/office/drawing/2017/decorative" val="1"/>
              </a:ext>
            </a:extLst>
          </p:cNvPr>
          <p:cNvCxnSpPr>
            <a:cxnSpLocks/>
            <a:stCxn id="27" idx="3"/>
          </p:cNvCxnSpPr>
          <p:nvPr/>
        </p:nvCxnSpPr>
        <p:spPr>
          <a:xfrm>
            <a:off x="8097437" y="3215487"/>
            <a:ext cx="39855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B9AFADB-6A96-44E6-A3B1-4318A8D42066}"/>
              </a:ext>
              <a:ext uri="{C183D7F6-B498-43B3-948B-1728B52AA6E4}">
                <adec:decorative xmlns:adec="http://schemas.microsoft.com/office/drawing/2017/decorative" val="1"/>
              </a:ext>
            </a:extLst>
          </p:cNvPr>
          <p:cNvCxnSpPr>
            <a:cxnSpLocks/>
          </p:cNvCxnSpPr>
          <p:nvPr/>
        </p:nvCxnSpPr>
        <p:spPr>
          <a:xfrm>
            <a:off x="9693103" y="3215487"/>
            <a:ext cx="39855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3E550359-251C-454E-9CBB-7575CF3B4436}"/>
              </a:ext>
              <a:ext uri="{C183D7F6-B498-43B3-948B-1728B52AA6E4}">
                <adec:decorative xmlns:adec="http://schemas.microsoft.com/office/drawing/2017/decorative" val="1"/>
              </a:ext>
            </a:extLst>
          </p:cNvPr>
          <p:cNvSpPr txBox="1"/>
          <p:nvPr/>
        </p:nvSpPr>
        <p:spPr>
          <a:xfrm>
            <a:off x="9449238" y="2709942"/>
            <a:ext cx="948226" cy="338554"/>
          </a:xfrm>
          <a:prstGeom prst="rect">
            <a:avLst/>
          </a:prstGeom>
          <a:noFill/>
        </p:spPr>
        <p:txBody>
          <a:bodyPr wrap="square">
            <a:spAutoFit/>
          </a:bodyPr>
          <a:lstStyle/>
          <a:p>
            <a:r>
              <a:rPr lang="en-US" sz="1600" dirty="0">
                <a:solidFill>
                  <a:schemeClr val="tx1"/>
                </a:solidFill>
                <a:ea typeface="Segoe UI" pitchFamily="34" charset="0"/>
                <a:cs typeface="Segoe UI" pitchFamily="34" charset="0"/>
              </a:rPr>
              <a:t>Trigger</a:t>
            </a:r>
            <a:endParaRPr lang="en-US" dirty="0"/>
          </a:p>
        </p:txBody>
      </p:sp>
    </p:spTree>
    <p:extLst>
      <p:ext uri="{BB962C8B-B14F-4D97-AF65-F5344CB8AC3E}">
        <p14:creationId xmlns:p14="http://schemas.microsoft.com/office/powerpoint/2010/main" val="34466836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7B65-7984-445E-AD7F-92AB8340B3A5}"/>
              </a:ext>
            </a:extLst>
          </p:cNvPr>
          <p:cNvSpPr>
            <a:spLocks noGrp="1"/>
          </p:cNvSpPr>
          <p:nvPr>
            <p:ph type="title"/>
          </p:nvPr>
        </p:nvSpPr>
        <p:spPr/>
        <p:txBody>
          <a:bodyPr/>
          <a:lstStyle/>
          <a:p>
            <a:r>
              <a:rPr lang="en-US" dirty="0"/>
              <a:t>Instructor Solution Diagram</a:t>
            </a:r>
          </a:p>
        </p:txBody>
      </p:sp>
      <p:pic>
        <p:nvPicPr>
          <p:cNvPr id="5" name="Picture 4" descr="Solution as described in the instructor handout. ">
            <a:extLst>
              <a:ext uri="{FF2B5EF4-FFF2-40B4-BE49-F238E27FC236}">
                <a16:creationId xmlns:a16="http://schemas.microsoft.com/office/drawing/2014/main" id="{072172FF-6A53-4C7B-B828-192BA9DF4CF4}"/>
              </a:ext>
            </a:extLst>
          </p:cNvPr>
          <p:cNvPicPr>
            <a:picLocks noChangeAspect="1"/>
          </p:cNvPicPr>
          <p:nvPr/>
        </p:nvPicPr>
        <p:blipFill>
          <a:blip r:embed="rId2"/>
          <a:stretch>
            <a:fillRect/>
          </a:stretch>
        </p:blipFill>
        <p:spPr>
          <a:xfrm>
            <a:off x="1299094" y="1230021"/>
            <a:ext cx="8236459" cy="5296816"/>
          </a:xfrm>
          <a:prstGeom prst="rect">
            <a:avLst/>
          </a:prstGeom>
        </p:spPr>
      </p:pic>
    </p:spTree>
    <p:extLst>
      <p:ext uri="{BB962C8B-B14F-4D97-AF65-F5344CB8AC3E}">
        <p14:creationId xmlns:p14="http://schemas.microsoft.com/office/powerpoint/2010/main" val="7035413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8" name="Rectangle 7">
            <a:extLst>
              <a:ext uri="{FF2B5EF4-FFF2-40B4-BE49-F238E27FC236}">
                <a16:creationId xmlns:a16="http://schemas.microsoft.com/office/drawing/2014/main" id="{169F3006-8609-4CDD-B431-90D1B3D88F78}"/>
              </a:ext>
            </a:extLst>
          </p:cNvPr>
          <p:cNvSpPr/>
          <p:nvPr/>
        </p:nvSpPr>
        <p:spPr>
          <a:xfrm>
            <a:off x="4241301" y="1999620"/>
            <a:ext cx="7590042" cy="47083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800" u="sng" dirty="0">
                <a:solidFill>
                  <a:schemeClr val="tx2">
                    <a:lumMod val="50000"/>
                  </a:schemeClr>
                </a:solidFill>
                <a:ea typeface="Yu Gothic Light" panose="020B0300000000000000" pitchFamily="34" charset="-128"/>
                <a:cs typeface="Times New Roman" panose="02020603050405020304" pitchFamily="18" charset="0"/>
                <a:hlinkClick r:id="rId3">
                  <a:extLst>
                    <a:ext uri="{A12FA001-AC4F-418D-AE19-62706E023703}">
                      <ahyp:hlinkClr xmlns:ahyp="http://schemas.microsoft.com/office/drawing/2018/hyperlinkcolor" val="tx"/>
                    </a:ext>
                  </a:extLst>
                </a:hlinkClick>
              </a:rPr>
              <a:t>Choose a messaging model in Azure to loosely connect your services </a:t>
            </a:r>
            <a:endParaRPr lang="en-US" sz="1800" u="sng" dirty="0">
              <a:solidFill>
                <a:schemeClr val="tx2">
                  <a:lumMod val="50000"/>
                </a:schemeClr>
              </a:solidFill>
              <a:ea typeface="Yu Gothic Light" panose="020B0300000000000000" pitchFamily="34" charset="-128"/>
              <a:cs typeface="Times New Roman" panose="02020603050405020304" pitchFamily="18" charset="0"/>
            </a:endParaRPr>
          </a:p>
        </p:txBody>
      </p:sp>
      <p:sp>
        <p:nvSpPr>
          <p:cNvPr id="10" name="Rectangle 9">
            <a:extLst>
              <a:ext uri="{FF2B5EF4-FFF2-40B4-BE49-F238E27FC236}">
                <a16:creationId xmlns:a16="http://schemas.microsoft.com/office/drawing/2014/main" id="{7A1C3FAD-9381-4EE0-8345-F88F6A7F84D6}"/>
              </a:ext>
            </a:extLst>
          </p:cNvPr>
          <p:cNvSpPr/>
          <p:nvPr/>
        </p:nvSpPr>
        <p:spPr>
          <a:xfrm>
            <a:off x="4241301" y="2548600"/>
            <a:ext cx="7590042" cy="47083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4">
                  <a:extLst>
                    <a:ext uri="{A12FA001-AC4F-418D-AE19-62706E023703}">
                      <ahyp:hlinkClr xmlns:ahyp="http://schemas.microsoft.com/office/drawing/2018/hyperlinkcolor" val="tx"/>
                    </a:ext>
                  </a:extLst>
                </a:hlinkClick>
              </a:rPr>
              <a:t>Introduction to Azure API Management </a:t>
            </a:r>
            <a:endParaRPr lang="en-US" sz="1730" dirty="0">
              <a:solidFill>
                <a:schemeClr val="tx2">
                  <a:lumMod val="50000"/>
                </a:schemeClr>
              </a:solidFill>
            </a:endParaRPr>
          </a:p>
        </p:txBody>
      </p:sp>
      <p:sp>
        <p:nvSpPr>
          <p:cNvPr id="12" name="TextBox 11">
            <a:extLst>
              <a:ext uri="{FF2B5EF4-FFF2-40B4-BE49-F238E27FC236}">
                <a16:creationId xmlns:a16="http://schemas.microsoft.com/office/drawing/2014/main" id="{90E6A3B1-AE21-486B-B953-5BF958B463C1}"/>
              </a:ext>
            </a:extLst>
          </p:cNvPr>
          <p:cNvSpPr txBox="1"/>
          <p:nvPr/>
        </p:nvSpPr>
        <p:spPr>
          <a:xfrm>
            <a:off x="4189542" y="3066016"/>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5">
                  <a:extLst>
                    <a:ext uri="{A12FA001-AC4F-418D-AE19-62706E023703}">
                      <ahyp:hlinkClr xmlns:ahyp="http://schemas.microsoft.com/office/drawing/2018/hyperlinkcolor" val="tx"/>
                    </a:ext>
                  </a:extLst>
                </a:hlinkClick>
              </a:rPr>
              <a:t>Introduction to Event Hubs </a:t>
            </a:r>
            <a:endParaRPr lang="en-US" sz="1730" dirty="0">
              <a:solidFill>
                <a:schemeClr val="tx2">
                  <a:lumMod val="50000"/>
                </a:schemeClr>
              </a:solidFill>
              <a:latin typeface="Segoe UI" panose="020B0502040204020203" pitchFamily="34" charset="0"/>
            </a:endParaRPr>
          </a:p>
        </p:txBody>
      </p:sp>
      <p:sp>
        <p:nvSpPr>
          <p:cNvPr id="6" name="Rectangle 5">
            <a:extLst>
              <a:ext uri="{FF2B5EF4-FFF2-40B4-BE49-F238E27FC236}">
                <a16:creationId xmlns:a16="http://schemas.microsoft.com/office/drawing/2014/main" id="{0B633E83-AF92-4262-B999-10850D32A854}"/>
              </a:ext>
              <a:ext uri="{C183D7F6-B498-43B3-948B-1728B52AA6E4}">
                <adec:decorative xmlns:adec="http://schemas.microsoft.com/office/drawing/2017/decorative" val="1"/>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 uri="{C183D7F6-B498-43B3-948B-1728B52AA6E4}">
                <adec:decorative xmlns:adec="http://schemas.microsoft.com/office/drawing/2017/decorative" val="1"/>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41301" y="253431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41301" y="293774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41301" y="343001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BA07CD0-6B3F-4059-A2D3-6EEF23B6DC75}"/>
              </a:ext>
            </a:extLst>
          </p:cNvPr>
          <p:cNvSpPr/>
          <p:nvPr/>
        </p:nvSpPr>
        <p:spPr>
          <a:xfrm>
            <a:off x="4271118" y="3411544"/>
            <a:ext cx="7590042" cy="47083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7">
                  <a:extLst>
                    <a:ext uri="{A12FA001-AC4F-418D-AE19-62706E023703}">
                      <ahyp:hlinkClr xmlns:ahyp="http://schemas.microsoft.com/office/drawing/2018/hyperlinkcolor" val="tx"/>
                    </a:ext>
                  </a:extLst>
                </a:hlinkClick>
              </a:rPr>
              <a:t>Deploy Azure infrastructure by using JSON ARM templates </a:t>
            </a:r>
            <a:endParaRPr lang="en-US" sz="1730" dirty="0">
              <a:solidFill>
                <a:schemeClr val="tx2">
                  <a:lumMod val="50000"/>
                </a:schemeClr>
              </a:solidFill>
            </a:endParaRPr>
          </a:p>
        </p:txBody>
      </p: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14797" y="385885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E278E7C-9E5D-4BA5-9B57-BDFEAEECFE06}"/>
              </a:ext>
            </a:extLst>
          </p:cNvPr>
          <p:cNvSpPr txBox="1"/>
          <p:nvPr/>
        </p:nvSpPr>
        <p:spPr>
          <a:xfrm>
            <a:off x="4180291" y="3962431"/>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8">
                  <a:extLst>
                    <a:ext uri="{A12FA001-AC4F-418D-AE19-62706E023703}">
                      <ahyp:hlinkClr xmlns:ahyp="http://schemas.microsoft.com/office/drawing/2018/hyperlinkcolor" val="tx"/>
                    </a:ext>
                  </a:extLst>
                </a:hlinkClick>
              </a:rPr>
              <a:t>Introduction to infrastructure as code using Bicep </a:t>
            </a:r>
            <a:endParaRPr lang="en-US" sz="1730" dirty="0">
              <a:solidFill>
                <a:schemeClr val="tx2">
                  <a:lumMod val="50000"/>
                </a:schemeClr>
              </a:solidFill>
              <a:latin typeface="Segoe UI" panose="020B0502040204020203" pitchFamily="34" charset="0"/>
            </a:endParaRPr>
          </a:p>
        </p:txBody>
      </p:sp>
      <p:cxnSp>
        <p:nvCxnSpPr>
          <p:cNvPr id="20" name="Straight Connector 19">
            <a:extLst>
              <a:ext uri="{FF2B5EF4-FFF2-40B4-BE49-F238E27FC236}">
                <a16:creationId xmlns:a16="http://schemas.microsoft.com/office/drawing/2014/main" id="{2CCD9FDD-0AAE-474D-8685-44F297709E5D}"/>
              </a:ext>
              <a:ext uri="{C183D7F6-B498-43B3-948B-1728B52AA6E4}">
                <adec:decorative xmlns:adec="http://schemas.microsoft.com/office/drawing/2017/decorative" val="1"/>
              </a:ext>
            </a:extLst>
          </p:cNvPr>
          <p:cNvCxnSpPr>
            <a:cxnSpLocks/>
          </p:cNvCxnSpPr>
          <p:nvPr/>
        </p:nvCxnSpPr>
        <p:spPr>
          <a:xfrm>
            <a:off x="4214797" y="437988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2E2CAD-04B0-4FD3-99BD-0847B2F33E4B}"/>
              </a:ext>
            </a:extLst>
          </p:cNvPr>
          <p:cNvSpPr txBox="1"/>
          <p:nvPr/>
        </p:nvSpPr>
        <p:spPr>
          <a:xfrm>
            <a:off x="4214797" y="4483456"/>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9">
                  <a:extLst>
                    <a:ext uri="{A12FA001-AC4F-418D-AE19-62706E023703}">
                      <ahyp:hlinkClr xmlns:ahyp="http://schemas.microsoft.com/office/drawing/2018/hyperlinkcolor" val="tx"/>
                    </a:ext>
                  </a:extLst>
                </a:hlinkClick>
              </a:rPr>
              <a:t>Message queues and stream processing </a:t>
            </a:r>
            <a:endParaRPr lang="en-US" sz="1730" dirty="0">
              <a:solidFill>
                <a:schemeClr val="tx2">
                  <a:lumMod val="50000"/>
                </a:schemeClr>
              </a:solidFill>
              <a:latin typeface="Segoe UI" panose="020B0502040204020203" pitchFamily="34" charset="0"/>
            </a:endParaRPr>
          </a:p>
        </p:txBody>
      </p:sp>
      <p:cxnSp>
        <p:nvCxnSpPr>
          <p:cNvPr id="13" name="Straight Connector 12">
            <a:extLst>
              <a:ext uri="{FF2B5EF4-FFF2-40B4-BE49-F238E27FC236}">
                <a16:creationId xmlns:a16="http://schemas.microsoft.com/office/drawing/2014/main" id="{16019B99-0C50-463F-A1B8-2B8A215E5ABA}"/>
              </a:ext>
              <a:ext uri="{C183D7F6-B498-43B3-948B-1728B52AA6E4}">
                <adec:decorative xmlns:adec="http://schemas.microsoft.com/office/drawing/2017/decorative" val="1"/>
              </a:ext>
            </a:extLst>
          </p:cNvPr>
          <p:cNvCxnSpPr>
            <a:cxnSpLocks/>
          </p:cNvCxnSpPr>
          <p:nvPr/>
        </p:nvCxnSpPr>
        <p:spPr>
          <a:xfrm>
            <a:off x="4214797" y="490525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4E3BF2A-0059-4169-951C-FC34C891E68E}"/>
              </a:ext>
            </a:extLst>
          </p:cNvPr>
          <p:cNvSpPr txBox="1"/>
          <p:nvPr/>
        </p:nvSpPr>
        <p:spPr>
          <a:xfrm>
            <a:off x="4214796" y="5008166"/>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10">
                  <a:extLst>
                    <a:ext uri="{A12FA001-AC4F-418D-AE19-62706E023703}">
                      <ahyp:hlinkClr xmlns:ahyp="http://schemas.microsoft.com/office/drawing/2018/hyperlinkcolor" val="tx"/>
                    </a:ext>
                  </a:extLst>
                </a:hlinkClick>
              </a:rPr>
              <a:t>Introduction to Azure Cache for Redis</a:t>
            </a:r>
            <a:endParaRPr lang="en-US" sz="1730" dirty="0">
              <a:solidFill>
                <a:schemeClr val="tx2">
                  <a:lumMod val="50000"/>
                </a:schemeClr>
              </a:solidFill>
              <a:latin typeface="Segoe UI" panose="020B0502040204020203" pitchFamily="34" charset="0"/>
            </a:endParaRPr>
          </a:p>
        </p:txBody>
      </p:sp>
      <p:cxnSp>
        <p:nvCxnSpPr>
          <p:cNvPr id="15" name="Straight Connector 14">
            <a:extLst>
              <a:ext uri="{FF2B5EF4-FFF2-40B4-BE49-F238E27FC236}">
                <a16:creationId xmlns:a16="http://schemas.microsoft.com/office/drawing/2014/main" id="{0B709CD2-1F94-4765-B451-143313431B56}"/>
              </a:ext>
              <a:ext uri="{C183D7F6-B498-43B3-948B-1728B52AA6E4}">
                <adec:decorative xmlns:adec="http://schemas.microsoft.com/office/drawing/2017/decorative" val="1"/>
              </a:ext>
            </a:extLst>
          </p:cNvPr>
          <p:cNvCxnSpPr>
            <a:cxnSpLocks/>
          </p:cNvCxnSpPr>
          <p:nvPr/>
        </p:nvCxnSpPr>
        <p:spPr>
          <a:xfrm>
            <a:off x="4241301" y="538700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0B133A5-8111-4EDB-AFB1-BBFF022EB2B0}"/>
              </a:ext>
            </a:extLst>
          </p:cNvPr>
          <p:cNvSpPr txBox="1"/>
          <p:nvPr/>
        </p:nvSpPr>
        <p:spPr>
          <a:xfrm>
            <a:off x="566485" y="5766385"/>
            <a:ext cx="11518927" cy="366895"/>
          </a:xfrm>
          <a:prstGeom prst="rect">
            <a:avLst/>
          </a:prstGeom>
          <a:noFill/>
        </p:spPr>
        <p:txBody>
          <a:bodyPr wrap="square">
            <a:spAutoFit/>
          </a:bodyPr>
          <a:lstStyle/>
          <a:p>
            <a:pPr marL="17">
              <a:lnSpc>
                <a:spcPct val="107000"/>
              </a:lnSpc>
              <a:spcBef>
                <a:spcPts val="200"/>
              </a:spcBef>
              <a:spcAft>
                <a:spcPts val="1200"/>
              </a:spcAft>
            </a:pPr>
            <a:r>
              <a:rPr lang="en-US" sz="1800" b="0" dirty="0">
                <a:effectLst/>
                <a:ea typeface="Yu Gothic Light" panose="020B0300000000000000" pitchFamily="34" charset="-128"/>
                <a:cs typeface="Times New Roman" panose="02020603050405020304" pitchFamily="18" charset="0"/>
              </a:rPr>
              <a:t>Optional hands-on exercise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3">
                  <a:extLst>
                    <a:ext uri="{A12FA001-AC4F-418D-AE19-62706E023703}">
                      <ahyp:hlinkClr xmlns:ahyp="http://schemas.microsoft.com/office/drawing/2018/hyperlinkcolor" val="tx"/>
                    </a:ext>
                  </a:extLst>
                </a:hlinkClick>
              </a:rPr>
              <a:t>Implement a Service Bus topic and queue - Learn | Microsoft Docs</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3717FA0F-5756-4E67-AEF5-FE9F075EB51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86211" y="2788373"/>
            <a:ext cx="1393403" cy="139340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#1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hlinkClick r:id="rId3"/>
              </a:rPr>
              <a:t>Serverless event-driven architecture </a:t>
            </a:r>
            <a:endParaRPr lang="en-US" dirty="0"/>
          </a:p>
        </p:txBody>
      </p:sp>
      <p:pic>
        <p:nvPicPr>
          <p:cNvPr id="1026" name="Picture 2" descr="Diagram showing the data flow and key processing points in the architecture described in this article">
            <a:extLst>
              <a:ext uri="{FF2B5EF4-FFF2-40B4-BE49-F238E27FC236}">
                <a16:creationId xmlns:a16="http://schemas.microsoft.com/office/drawing/2014/main" id="{780336BE-9795-41CF-87F1-E9E1DA12D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500" y="1999745"/>
            <a:ext cx="10733000" cy="342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805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#2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hlinkClick r:id="rId3"/>
              </a:rPr>
              <a:t>IoT connected platform for detection and prevention</a:t>
            </a:r>
            <a:endParaRPr lang="en-US" dirty="0"/>
          </a:p>
        </p:txBody>
      </p:sp>
      <p:pic>
        <p:nvPicPr>
          <p:cNvPr id="4" name="Picture 3" descr="IoT connected platform for detection and prevention. ">
            <a:extLst>
              <a:ext uri="{FF2B5EF4-FFF2-40B4-BE49-F238E27FC236}">
                <a16:creationId xmlns:a16="http://schemas.microsoft.com/office/drawing/2014/main" id="{60745C09-45C7-40BF-82ED-B9120935E444}"/>
              </a:ext>
            </a:extLst>
          </p:cNvPr>
          <p:cNvPicPr>
            <a:picLocks noChangeAspect="1"/>
          </p:cNvPicPr>
          <p:nvPr/>
        </p:nvPicPr>
        <p:blipFill>
          <a:blip r:embed="rId4"/>
          <a:stretch>
            <a:fillRect/>
          </a:stretch>
        </p:blipFill>
        <p:spPr>
          <a:xfrm>
            <a:off x="555402" y="1454322"/>
            <a:ext cx="11081195" cy="4476509"/>
          </a:xfrm>
          <a:prstGeom prst="rect">
            <a:avLst/>
          </a:prstGeom>
        </p:spPr>
      </p:pic>
    </p:spTree>
    <p:extLst>
      <p:ext uri="{BB962C8B-B14F-4D97-AF65-F5344CB8AC3E}">
        <p14:creationId xmlns:p14="http://schemas.microsoft.com/office/powerpoint/2010/main" val="34976197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418643" y="1457050"/>
            <a:ext cx="5322888" cy="4160113"/>
          </a:xfrm>
        </p:spPr>
        <p:txBody>
          <a:bodyPr/>
          <a:lstStyle/>
          <a:p>
            <a:pPr marL="342900" lvl="1" indent="-342900">
              <a:buFont typeface="Arial" panose="020B0604020202020204" pitchFamily="34" charset="0"/>
              <a:buChar char="•"/>
            </a:pPr>
            <a:r>
              <a:rPr lang="en-US" dirty="0"/>
              <a:t>Describe message and event scenarios</a:t>
            </a:r>
          </a:p>
          <a:p>
            <a:pPr marL="342900" lvl="1" indent="-342900">
              <a:buFont typeface="Arial" panose="020B0604020202020204" pitchFamily="34" charset="0"/>
              <a:buChar char="•"/>
            </a:pPr>
            <a:r>
              <a:rPr lang="en-US" dirty="0"/>
              <a:t>Design a messaging solution</a:t>
            </a:r>
          </a:p>
          <a:p>
            <a:pPr marL="342900" lvl="1" indent="-342900">
              <a:buFont typeface="Arial" panose="020B0604020202020204" pitchFamily="34" charset="0"/>
              <a:buChar char="•"/>
            </a:pPr>
            <a:r>
              <a:rPr lang="en-US" dirty="0"/>
              <a:t>Design an event solution (Event Hub and Event Grid)</a:t>
            </a:r>
          </a:p>
          <a:p>
            <a:pPr marL="342900" lvl="1" indent="-342900">
              <a:buFont typeface="Arial" panose="020B0604020202020204" pitchFamily="34" charset="0"/>
              <a:buChar char="•"/>
            </a:pPr>
            <a:r>
              <a:rPr lang="en-US" dirty="0"/>
              <a:t>Design an application optimization solution</a:t>
            </a:r>
          </a:p>
          <a:p>
            <a:pPr marL="342900" lvl="1" indent="-342900">
              <a:buFont typeface="Arial" panose="020B0604020202020204" pitchFamily="34" charset="0"/>
              <a:buChar char="•"/>
            </a:pPr>
            <a:r>
              <a:rPr lang="en-US" dirty="0"/>
              <a:t>Design application lifecycle</a:t>
            </a:r>
          </a:p>
          <a:p>
            <a:pPr marL="342900" lvl="1" indent="-342900">
              <a:buFont typeface="Arial" panose="020B0604020202020204" pitchFamily="34" charset="0"/>
              <a:buChar char="•"/>
            </a:pPr>
            <a:r>
              <a:rPr lang="en-US" dirty="0"/>
              <a:t>Case study</a:t>
            </a:r>
          </a:p>
          <a:p>
            <a:pPr marL="342900" lvl="1" indent="-342900">
              <a:buFont typeface="Arial" panose="020B0604020202020204" pitchFamily="34" charset="0"/>
              <a:buChar char="•"/>
            </a:pPr>
            <a:r>
              <a:rPr lang="en-US" dirty="0"/>
              <a:t>Summary and resources</a:t>
            </a:r>
          </a:p>
          <a:p>
            <a:pPr lvl="1"/>
            <a:endParaRPr lang="en-US" dirty="0"/>
          </a:p>
        </p:txBody>
      </p:sp>
      <p:sp>
        <p:nvSpPr>
          <p:cNvPr id="2" name="TextBox 1">
            <a:extLst>
              <a:ext uri="{FF2B5EF4-FFF2-40B4-BE49-F238E27FC236}">
                <a16:creationId xmlns:a16="http://schemas.microsoft.com/office/drawing/2014/main" id="{582F4A41-ED27-4C9C-A3AB-3BF308130395}"/>
              </a:ext>
            </a:extLst>
          </p:cNvPr>
          <p:cNvSpPr txBox="1"/>
          <p:nvPr/>
        </p:nvSpPr>
        <p:spPr>
          <a:xfrm>
            <a:off x="6338729" y="1622038"/>
            <a:ext cx="5322412" cy="337842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cs typeface="Times New Roman" panose="02020603050405020304" pitchFamily="18" charset="0"/>
              </a:rPr>
              <a:t>Design an Application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caching solution for applications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messaging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event-driven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automated deployment solution for your applications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application configuration management solution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solution for API integration</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#3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hlinkClick r:id="rId3"/>
              </a:rPr>
              <a:t>Application integration using Azure Event Grid</a:t>
            </a:r>
            <a:endParaRPr lang="en-US" dirty="0"/>
          </a:p>
        </p:txBody>
      </p:sp>
      <p:pic>
        <p:nvPicPr>
          <p:cNvPr id="4" name="Picture 3" descr="App integration using Azure Event Grid. ">
            <a:extLst>
              <a:ext uri="{FF2B5EF4-FFF2-40B4-BE49-F238E27FC236}">
                <a16:creationId xmlns:a16="http://schemas.microsoft.com/office/drawing/2014/main" id="{05C33336-4D67-4808-9F10-251687245551}"/>
              </a:ext>
            </a:extLst>
          </p:cNvPr>
          <p:cNvPicPr>
            <a:picLocks noChangeAspect="1"/>
          </p:cNvPicPr>
          <p:nvPr/>
        </p:nvPicPr>
        <p:blipFill>
          <a:blip r:embed="rId4"/>
          <a:stretch>
            <a:fillRect/>
          </a:stretch>
        </p:blipFill>
        <p:spPr>
          <a:xfrm>
            <a:off x="2438400" y="1525874"/>
            <a:ext cx="6920089" cy="4731611"/>
          </a:xfrm>
          <a:prstGeom prst="rect">
            <a:avLst/>
          </a:prstGeom>
        </p:spPr>
      </p:pic>
    </p:spTree>
    <p:extLst>
      <p:ext uri="{BB962C8B-B14F-4D97-AF65-F5344CB8AC3E}">
        <p14:creationId xmlns:p14="http://schemas.microsoft.com/office/powerpoint/2010/main" val="400121774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E52C2C-1B96-4021-AE21-28CC23910AE1}"/>
              </a:ext>
            </a:extLst>
          </p:cNvPr>
          <p:cNvSpPr>
            <a:spLocks noGrp="1"/>
          </p:cNvSpPr>
          <p:nvPr>
            <p:ph type="title"/>
          </p:nvPr>
        </p:nvSpPr>
        <p:spPr/>
        <p:txBody>
          <a:bodyPr/>
          <a:lstStyle/>
          <a:p>
            <a:r>
              <a:rPr lang="en-US" dirty="0"/>
              <a:t>Describe message and event scenarios</a:t>
            </a:r>
          </a:p>
        </p:txBody>
      </p:sp>
      <p:pic>
        <p:nvPicPr>
          <p:cNvPr id="6" name="Picture Placeholder 5">
            <a:extLst>
              <a:ext uri="{FF2B5EF4-FFF2-40B4-BE49-F238E27FC236}">
                <a16:creationId xmlns:a16="http://schemas.microsoft.com/office/drawing/2014/main" id="{74FCE49F-A010-4C85-99C2-8F54BE9CD86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0" y="2742310"/>
            <a:ext cx="1316891" cy="1317078"/>
          </a:xfrm>
        </p:spPr>
      </p:pic>
    </p:spTree>
    <p:extLst>
      <p:ext uri="{BB962C8B-B14F-4D97-AF65-F5344CB8AC3E}">
        <p14:creationId xmlns:p14="http://schemas.microsoft.com/office/powerpoint/2010/main" val="415661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wrap="square" anchor="t">
            <a:normAutofit/>
          </a:bodyPr>
          <a:lstStyle/>
          <a:p>
            <a:r>
              <a:rPr lang="en-US" dirty="0"/>
              <a:t>Determine message and event scenarios</a:t>
            </a:r>
          </a:p>
        </p:txBody>
      </p:sp>
      <p:sp>
        <p:nvSpPr>
          <p:cNvPr id="4" name="Text Placeholder 3">
            <a:extLst>
              <a:ext uri="{FF2B5EF4-FFF2-40B4-BE49-F238E27FC236}">
                <a16:creationId xmlns:a16="http://schemas.microsoft.com/office/drawing/2014/main" id="{60935E48-0C87-4963-94EF-7A9583D277A1}"/>
              </a:ext>
            </a:extLst>
          </p:cNvPr>
          <p:cNvSpPr>
            <a:spLocks noGrp="1"/>
          </p:cNvSpPr>
          <p:nvPr>
            <p:ph type="body" sz="quarter" idx="10"/>
          </p:nvPr>
        </p:nvSpPr>
        <p:spPr>
          <a:xfrm>
            <a:off x="432089" y="1004676"/>
            <a:ext cx="11341268" cy="430887"/>
          </a:xfrm>
        </p:spPr>
        <p:txBody>
          <a:bodyPr/>
          <a:lstStyle/>
          <a:p>
            <a:r>
              <a:rPr lang="en-US" dirty="0"/>
              <a:t>Does the sending component expect the communication to be processed in a specific way?</a:t>
            </a:r>
          </a:p>
        </p:txBody>
      </p:sp>
      <p:graphicFrame>
        <p:nvGraphicFramePr>
          <p:cNvPr id="6" name="Table 5">
            <a:extLst>
              <a:ext uri="{FF2B5EF4-FFF2-40B4-BE49-F238E27FC236}">
                <a16:creationId xmlns:a16="http://schemas.microsoft.com/office/drawing/2014/main" id="{71CD1F1E-969E-468C-9B40-620C32BF04BA}"/>
              </a:ext>
            </a:extLst>
          </p:cNvPr>
          <p:cNvGraphicFramePr>
            <a:graphicFrameLocks noGrp="1"/>
          </p:cNvGraphicFramePr>
          <p:nvPr>
            <p:extLst>
              <p:ext uri="{D42A27DB-BD31-4B8C-83A1-F6EECF244321}">
                <p14:modId xmlns:p14="http://schemas.microsoft.com/office/powerpoint/2010/main" val="3492985735"/>
              </p:ext>
            </p:extLst>
          </p:nvPr>
        </p:nvGraphicFramePr>
        <p:xfrm>
          <a:off x="420130" y="1726174"/>
          <a:ext cx="11327351" cy="4138860"/>
        </p:xfrm>
        <a:graphic>
          <a:graphicData uri="http://schemas.openxmlformats.org/drawingml/2006/table">
            <a:tbl>
              <a:tblPr firstRow="1" bandRow="1">
                <a:tableStyleId>{5C22544A-7EE6-4342-B048-85BDC9FD1C3A}</a:tableStyleId>
              </a:tblPr>
              <a:tblGrid>
                <a:gridCol w="1657155">
                  <a:extLst>
                    <a:ext uri="{9D8B030D-6E8A-4147-A177-3AD203B41FA5}">
                      <a16:colId xmlns:a16="http://schemas.microsoft.com/office/drawing/2014/main" val="1947432388"/>
                    </a:ext>
                  </a:extLst>
                </a:gridCol>
                <a:gridCol w="4835098">
                  <a:extLst>
                    <a:ext uri="{9D8B030D-6E8A-4147-A177-3AD203B41FA5}">
                      <a16:colId xmlns:a16="http://schemas.microsoft.com/office/drawing/2014/main" val="1674032309"/>
                    </a:ext>
                  </a:extLst>
                </a:gridCol>
                <a:gridCol w="4835098">
                  <a:extLst>
                    <a:ext uri="{9D8B030D-6E8A-4147-A177-3AD203B41FA5}">
                      <a16:colId xmlns:a16="http://schemas.microsoft.com/office/drawing/2014/main" val="94694546"/>
                    </a:ext>
                  </a:extLst>
                </a:gridCol>
              </a:tblGrid>
              <a:tr h="5351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Action</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Description</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When to use</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422496864"/>
                  </a:ext>
                </a:extLst>
              </a:tr>
              <a:tr h="766876">
                <a:tc>
                  <a:txBody>
                    <a:bodyPr/>
                    <a:lstStyle/>
                    <a:p>
                      <a:r>
                        <a:rPr lang="en-US" sz="2000" dirty="0">
                          <a:solidFill>
                            <a:schemeClr val="tx1"/>
                          </a:solidFill>
                        </a:rPr>
                        <a:t>Event</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solidFill>
                            <a:schemeClr val="tx1"/>
                          </a:solidFill>
                        </a:rPr>
                        <a:t>Light weight</a:t>
                      </a:r>
                    </a:p>
                    <a:p>
                      <a:pPr marL="342900" indent="-342900">
                        <a:buFont typeface="Arial" panose="020B0604020202020204" pitchFamily="34" charset="0"/>
                        <a:buChar char="•"/>
                      </a:pPr>
                      <a:r>
                        <a:rPr lang="en-US" sz="2000" dirty="0">
                          <a:solidFill>
                            <a:schemeClr val="tx1"/>
                          </a:solidFill>
                        </a:rPr>
                        <a:t>Includes a publisher and a subscriber</a:t>
                      </a:r>
                    </a:p>
                    <a:p>
                      <a:endParaRPr lang="en-US" sz="2000" dirty="0">
                        <a:solidFill>
                          <a:schemeClr val="tx1"/>
                        </a:solidFill>
                      </a:endParaRP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000" dirty="0">
                          <a:solidFill>
                            <a:schemeClr val="tx1"/>
                          </a:solidFill>
                        </a:rPr>
                        <a:t>Used for broadcasts and are often ephemeral. Ephemeral means the communication might not be handled by any receiver if none is currently subscribing.</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33967348"/>
                  </a:ext>
                </a:extLst>
              </a:tr>
              <a:tr h="766876">
                <a:tc>
                  <a:txBody>
                    <a:bodyPr/>
                    <a:lstStyle/>
                    <a:p>
                      <a:r>
                        <a:rPr lang="en-US" sz="2000" dirty="0">
                          <a:solidFill>
                            <a:schemeClr val="tx1"/>
                          </a:solidFill>
                        </a:rPr>
                        <a:t>Message</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342900" indent="-342900">
                        <a:buFont typeface="Arial" panose="020B0604020202020204" pitchFamily="34" charset="0"/>
                        <a:buChar char="•"/>
                      </a:pPr>
                      <a:r>
                        <a:rPr lang="en-US" sz="2000" dirty="0">
                          <a:solidFill>
                            <a:schemeClr val="tx1"/>
                          </a:solidFill>
                        </a:rPr>
                        <a:t>Contains raw data, produced by one component, that will be consumed by another component.</a:t>
                      </a:r>
                    </a:p>
                    <a:p>
                      <a:pPr marL="342900" indent="-342900">
                        <a:buFont typeface="Arial" panose="020B0604020202020204" pitchFamily="34" charset="0"/>
                        <a:buChar char="•"/>
                      </a:pPr>
                      <a:r>
                        <a:rPr lang="en-US" sz="2000" dirty="0">
                          <a:solidFill>
                            <a:schemeClr val="tx1"/>
                          </a:solidFill>
                        </a:rPr>
                        <a:t>Contains the data itself, not just a reference to that data.</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2000" dirty="0">
                          <a:solidFill>
                            <a:schemeClr val="tx1"/>
                          </a:solidFill>
                        </a:rPr>
                        <a:t>Used where the distributed application requires a guarantee that the communication will be processed.</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90746132"/>
                  </a:ext>
                </a:extLst>
              </a:tr>
            </a:tbl>
          </a:graphicData>
        </a:graphic>
      </p:graphicFrame>
    </p:spTree>
    <p:extLst>
      <p:ext uri="{BB962C8B-B14F-4D97-AF65-F5344CB8AC3E}">
        <p14:creationId xmlns:p14="http://schemas.microsoft.com/office/powerpoint/2010/main" val="35971155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F5B9F-85F8-45ED-BAE8-A60628AE3FC9}"/>
              </a:ext>
            </a:extLst>
          </p:cNvPr>
          <p:cNvSpPr>
            <a:spLocks noGrp="1"/>
          </p:cNvSpPr>
          <p:nvPr>
            <p:ph type="title"/>
          </p:nvPr>
        </p:nvSpPr>
        <p:spPr/>
        <p:txBody>
          <a:bodyPr/>
          <a:lstStyle/>
          <a:p>
            <a:r>
              <a:rPr lang="en-US" dirty="0"/>
              <a:t>Design a messaging solution</a:t>
            </a:r>
          </a:p>
        </p:txBody>
      </p:sp>
      <p:pic>
        <p:nvPicPr>
          <p:cNvPr id="7" name="Picture Placeholder 6">
            <a:extLst>
              <a:ext uri="{FF2B5EF4-FFF2-40B4-BE49-F238E27FC236}">
                <a16:creationId xmlns:a16="http://schemas.microsoft.com/office/drawing/2014/main" id="{5C320387-785E-4632-A1A9-7167131FEEE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751507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for Azure Queue storage</a:t>
            </a:r>
          </a:p>
        </p:txBody>
      </p:sp>
      <p:sp>
        <p:nvSpPr>
          <p:cNvPr id="15" name="Text Placeholder 14">
            <a:extLst>
              <a:ext uri="{FF2B5EF4-FFF2-40B4-BE49-F238E27FC236}">
                <a16:creationId xmlns:a16="http://schemas.microsoft.com/office/drawing/2014/main" id="{9CABB99E-B082-47E8-9815-F9F718A224B0}"/>
              </a:ext>
            </a:extLst>
          </p:cNvPr>
          <p:cNvSpPr>
            <a:spLocks noGrp="1"/>
          </p:cNvSpPr>
          <p:nvPr>
            <p:ph type="body" sz="quarter" idx="10"/>
          </p:nvPr>
        </p:nvSpPr>
        <p:spPr>
          <a:xfrm>
            <a:off x="432089" y="1004676"/>
            <a:ext cx="11341268" cy="430887"/>
          </a:xfrm>
        </p:spPr>
        <p:txBody>
          <a:bodyPr/>
          <a:lstStyle/>
          <a:p>
            <a:r>
              <a:rPr lang="en-US" dirty="0"/>
              <a:t>Azure Storage Queue is a service for storing large number of messages.</a:t>
            </a:r>
          </a:p>
        </p:txBody>
      </p:sp>
      <p:sp>
        <p:nvSpPr>
          <p:cNvPr id="13" name="TextBox 12">
            <a:extLst>
              <a:ext uri="{FF2B5EF4-FFF2-40B4-BE49-F238E27FC236}">
                <a16:creationId xmlns:a16="http://schemas.microsoft.com/office/drawing/2014/main" id="{0B779E41-F877-4960-A610-86AE1938CABB}"/>
              </a:ext>
            </a:extLst>
          </p:cNvPr>
          <p:cNvSpPr txBox="1"/>
          <p:nvPr/>
        </p:nvSpPr>
        <p:spPr>
          <a:xfrm>
            <a:off x="520106" y="2679272"/>
            <a:ext cx="5025476" cy="2246769"/>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Accessed with authenticated calls using HTTP or HTTPS</a:t>
            </a:r>
          </a:p>
          <a:p>
            <a:pPr marL="285750" indent="-285750">
              <a:spcAft>
                <a:spcPts val="1200"/>
              </a:spcAft>
              <a:buFont typeface="Arial" panose="020B0604020202020204" pitchFamily="34" charset="0"/>
              <a:buChar char="•"/>
            </a:pPr>
            <a:r>
              <a:rPr lang="en-US" sz="2000" dirty="0"/>
              <a:t>Messages can be up to 64 KB in size</a:t>
            </a:r>
          </a:p>
          <a:p>
            <a:pPr marL="285750" indent="-285750">
              <a:spcAft>
                <a:spcPts val="1200"/>
              </a:spcAft>
              <a:buFont typeface="Arial" panose="020B0604020202020204" pitchFamily="34" charset="0"/>
              <a:buChar char="•"/>
            </a:pPr>
            <a:r>
              <a:rPr lang="en-US" sz="2000" dirty="0"/>
              <a:t>May contain millions of messages, up to the total capacity limit of a storage account</a:t>
            </a:r>
          </a:p>
        </p:txBody>
      </p:sp>
      <p:pic>
        <p:nvPicPr>
          <p:cNvPr id="1026" name="Picture 2" descr="Tasks, message queue, and service">
            <a:extLst>
              <a:ext uri="{FF2B5EF4-FFF2-40B4-BE49-F238E27FC236}">
                <a16:creationId xmlns:a16="http://schemas.microsoft.com/office/drawing/2014/main" id="{8B25B50A-0406-466F-A1E5-2FD9B753D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835" y="2076450"/>
            <a:ext cx="4360070" cy="2412572"/>
          </a:xfrm>
          <a:prstGeom prst="rect">
            <a:avLst/>
          </a:prstGeom>
          <a:noFill/>
        </p:spPr>
      </p:pic>
      <p:sp>
        <p:nvSpPr>
          <p:cNvPr id="19" name="TextBox 18">
            <a:extLst>
              <a:ext uri="{FF2B5EF4-FFF2-40B4-BE49-F238E27FC236}">
                <a16:creationId xmlns:a16="http://schemas.microsoft.com/office/drawing/2014/main" id="{6C154346-1F90-4FDD-8F12-FED1D8B81BF6}"/>
              </a:ext>
            </a:extLst>
          </p:cNvPr>
          <p:cNvSpPr txBox="1"/>
          <p:nvPr/>
        </p:nvSpPr>
        <p:spPr>
          <a:xfrm>
            <a:off x="5998587" y="4652995"/>
            <a:ext cx="5774770" cy="107721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1800" dirty="0"/>
              <a:t>Create a backlog of work to process asynchronously</a:t>
            </a:r>
          </a:p>
          <a:p>
            <a:pPr marL="285750" indent="-285750">
              <a:spcAft>
                <a:spcPts val="1200"/>
              </a:spcAft>
              <a:buFont typeface="Arial" panose="020B0604020202020204" pitchFamily="34" charset="0"/>
              <a:buChar char="•"/>
            </a:pPr>
            <a:r>
              <a:rPr lang="en-US" sz="1800" dirty="0"/>
              <a:t>Example: customer placing orders online added to the queue and processed </a:t>
            </a:r>
            <a:endParaRPr lang="en-US" dirty="0"/>
          </a:p>
        </p:txBody>
      </p:sp>
      <p:sp>
        <p:nvSpPr>
          <p:cNvPr id="21" name="Rectangle 20">
            <a:extLst>
              <a:ext uri="{FF2B5EF4-FFF2-40B4-BE49-F238E27FC236}">
                <a16:creationId xmlns:a16="http://schemas.microsoft.com/office/drawing/2014/main" id="{11D70A14-EF60-4099-AAAC-850BC8E2C471}"/>
              </a:ext>
              <a:ext uri="{C183D7F6-B498-43B3-948B-1728B52AA6E4}">
                <adec:decorative xmlns:adec="http://schemas.microsoft.com/office/drawing/2017/decorative" val="1"/>
              </a:ext>
            </a:extLst>
          </p:cNvPr>
          <p:cNvSpPr/>
          <p:nvPr/>
        </p:nvSpPr>
        <p:spPr bwMode="auto">
          <a:xfrm>
            <a:off x="5948625" y="1794076"/>
            <a:ext cx="5928528"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47090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6A002FB-BF65-44EE-B28D-2CA500D32D4B}"/>
              </a:ext>
            </a:extLst>
          </p:cNvPr>
          <p:cNvSpPr>
            <a:spLocks noGrp="1"/>
          </p:cNvSpPr>
          <p:nvPr>
            <p:ph type="title"/>
          </p:nvPr>
        </p:nvSpPr>
        <p:spPr>
          <a:xfrm>
            <a:off x="418643" y="440494"/>
            <a:ext cx="11341268" cy="642840"/>
          </a:xfrm>
        </p:spPr>
        <p:txBody>
          <a:bodyPr/>
          <a:lstStyle/>
          <a:p>
            <a:r>
              <a:rPr lang="en-US" dirty="0"/>
              <a:t>Design for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Service Bus queues and topics</a:t>
            </a:r>
            <a:endParaRPr lang="en-US" dirty="0">
              <a:solidFill>
                <a:schemeClr val="tx2">
                  <a:lumMod val="50000"/>
                </a:schemeClr>
              </a:solidFill>
            </a:endParaRPr>
          </a:p>
        </p:txBody>
      </p:sp>
      <p:sp>
        <p:nvSpPr>
          <p:cNvPr id="26" name="Text Placeholder 25">
            <a:extLst>
              <a:ext uri="{FF2B5EF4-FFF2-40B4-BE49-F238E27FC236}">
                <a16:creationId xmlns:a16="http://schemas.microsoft.com/office/drawing/2014/main" id="{E318A15C-ACAF-4AB1-9EC8-037B6F3C96CA}"/>
              </a:ext>
            </a:extLst>
          </p:cNvPr>
          <p:cNvSpPr>
            <a:spLocks noGrp="1"/>
          </p:cNvSpPr>
          <p:nvPr>
            <p:ph type="body" sz="quarter" idx="10"/>
          </p:nvPr>
        </p:nvSpPr>
        <p:spPr>
          <a:xfrm>
            <a:off x="432089" y="1004676"/>
            <a:ext cx="11341268" cy="430887"/>
          </a:xfrm>
        </p:spPr>
        <p:txBody>
          <a:bodyPr/>
          <a:lstStyle/>
          <a:p>
            <a:r>
              <a:rPr lang="en-US" dirty="0"/>
              <a:t>Service Bus decouples applications and services from each other.</a:t>
            </a:r>
          </a:p>
        </p:txBody>
      </p:sp>
      <p:sp>
        <p:nvSpPr>
          <p:cNvPr id="16" name="Text Placeholder 14">
            <a:extLst>
              <a:ext uri="{FF2B5EF4-FFF2-40B4-BE49-F238E27FC236}">
                <a16:creationId xmlns:a16="http://schemas.microsoft.com/office/drawing/2014/main" id="{EDD0743B-3405-466B-A923-707CD37B8804}"/>
              </a:ext>
            </a:extLst>
          </p:cNvPr>
          <p:cNvSpPr txBox="1">
            <a:spLocks/>
          </p:cNvSpPr>
          <p:nvPr/>
        </p:nvSpPr>
        <p:spPr>
          <a:xfrm>
            <a:off x="419100" y="1876425"/>
            <a:ext cx="5578475" cy="542925"/>
          </a:xfrm>
          <a:prstGeom prst="rect">
            <a:avLst/>
          </a:prstGeom>
          <a:solidFill>
            <a:schemeClr val="tx2">
              <a:lumMod val="50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solidFill>
                  <a:schemeClr val="bg1"/>
                </a:solidFill>
              </a:rPr>
              <a:t>Service bus queues</a:t>
            </a:r>
          </a:p>
        </p:txBody>
      </p:sp>
      <p:sp>
        <p:nvSpPr>
          <p:cNvPr id="19" name="TextBox 18">
            <a:extLst>
              <a:ext uri="{FF2B5EF4-FFF2-40B4-BE49-F238E27FC236}">
                <a16:creationId xmlns:a16="http://schemas.microsoft.com/office/drawing/2014/main" id="{C44F7C39-39AB-4A2A-89DD-A51321D15E0C}"/>
              </a:ext>
            </a:extLst>
          </p:cNvPr>
          <p:cNvSpPr txBox="1"/>
          <p:nvPr/>
        </p:nvSpPr>
        <p:spPr>
          <a:xfrm>
            <a:off x="418643" y="4369680"/>
            <a:ext cx="5578932" cy="147732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Built on top of a dedicated messaging infrastructure</a:t>
            </a:r>
          </a:p>
          <a:p>
            <a:pPr marL="285750" indent="-285750">
              <a:spcAft>
                <a:spcPts val="1200"/>
              </a:spcAft>
              <a:buFont typeface="Arial" panose="020B0604020202020204" pitchFamily="34" charset="0"/>
              <a:buChar char="•"/>
            </a:pPr>
            <a:r>
              <a:rPr lang="en-US" sz="2000" dirty="0"/>
              <a:t>Holds messages until the target is ready to receive them – different from queues</a:t>
            </a:r>
          </a:p>
        </p:txBody>
      </p:sp>
      <p:sp>
        <p:nvSpPr>
          <p:cNvPr id="17" name="Text Placeholder 15">
            <a:extLst>
              <a:ext uri="{FF2B5EF4-FFF2-40B4-BE49-F238E27FC236}">
                <a16:creationId xmlns:a16="http://schemas.microsoft.com/office/drawing/2014/main" id="{3254D941-4EDA-4650-A1D2-D05D8FA10529}"/>
              </a:ext>
            </a:extLst>
          </p:cNvPr>
          <p:cNvSpPr txBox="1">
            <a:spLocks/>
          </p:cNvSpPr>
          <p:nvPr/>
        </p:nvSpPr>
        <p:spPr>
          <a:xfrm>
            <a:off x="6196013" y="1876425"/>
            <a:ext cx="5572125" cy="542925"/>
          </a:xfrm>
          <a:prstGeom prst="rect">
            <a:avLst/>
          </a:prstGeom>
          <a:solidFill>
            <a:schemeClr val="tx2">
              <a:lumMod val="50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solidFill>
                  <a:schemeClr val="bg1"/>
                </a:solidFill>
              </a:rPr>
              <a:t>Service bus publish-subscribe topics</a:t>
            </a:r>
          </a:p>
        </p:txBody>
      </p:sp>
      <p:sp>
        <p:nvSpPr>
          <p:cNvPr id="25" name="TextBox 24">
            <a:extLst>
              <a:ext uri="{FF2B5EF4-FFF2-40B4-BE49-F238E27FC236}">
                <a16:creationId xmlns:a16="http://schemas.microsoft.com/office/drawing/2014/main" id="{A6C6B4B1-A413-4D2A-8932-B2CB4F96660D}"/>
              </a:ext>
            </a:extLst>
          </p:cNvPr>
          <p:cNvSpPr txBox="1"/>
          <p:nvPr/>
        </p:nvSpPr>
        <p:spPr>
          <a:xfrm>
            <a:off x="6180979" y="4433718"/>
            <a:ext cx="5578932" cy="147732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Like bus queues but with multiple subscribers</a:t>
            </a:r>
          </a:p>
          <a:p>
            <a:pPr marL="285750" indent="-285750">
              <a:spcAft>
                <a:spcPts val="1200"/>
              </a:spcAft>
              <a:buFont typeface="Arial" panose="020B0604020202020204" pitchFamily="34" charset="0"/>
              <a:buChar char="•"/>
            </a:pPr>
            <a:r>
              <a:rPr lang="en-US" sz="2000" dirty="0"/>
              <a:t>When a message is sent to a topic, multiple components can be triggered to perform a task</a:t>
            </a:r>
          </a:p>
        </p:txBody>
      </p:sp>
      <p:pic>
        <p:nvPicPr>
          <p:cNvPr id="13" name="Picture 12">
            <a:extLst>
              <a:ext uri="{FF2B5EF4-FFF2-40B4-BE49-F238E27FC236}">
                <a16:creationId xmlns:a16="http://schemas.microsoft.com/office/drawing/2014/main" id="{16DCEA7E-99DF-440A-A07E-220055347402}"/>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204" y="2815205"/>
            <a:ext cx="4955742" cy="1271766"/>
          </a:xfrm>
          <a:prstGeom prst="rect">
            <a:avLst/>
          </a:prstGeom>
          <a:noFill/>
          <a:ln>
            <a:noFill/>
          </a:ln>
        </p:spPr>
      </p:pic>
      <p:pic>
        <p:nvPicPr>
          <p:cNvPr id="15" name="Picture 14">
            <a:extLst>
              <a:ext uri="{FF2B5EF4-FFF2-40B4-BE49-F238E27FC236}">
                <a16:creationId xmlns:a16="http://schemas.microsoft.com/office/drawing/2014/main" id="{03653E4C-B35F-4145-BB0B-A6E067B50614}"/>
              </a:ext>
              <a:ext uri="{C183D7F6-B498-43B3-948B-1728B52AA6E4}">
                <adec:decorative xmlns:adec="http://schemas.microsoft.com/office/drawing/2017/decorative" val="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54806" y="2747570"/>
            <a:ext cx="4721940" cy="1510106"/>
          </a:xfrm>
          <a:prstGeom prst="rect">
            <a:avLst/>
          </a:prstGeom>
          <a:noFill/>
          <a:ln>
            <a:noFill/>
          </a:ln>
        </p:spPr>
      </p:pic>
      <p:sp>
        <p:nvSpPr>
          <p:cNvPr id="21" name="Rectangle 20">
            <a:extLst>
              <a:ext uri="{FF2B5EF4-FFF2-40B4-BE49-F238E27FC236}">
                <a16:creationId xmlns:a16="http://schemas.microsoft.com/office/drawing/2014/main" id="{AE97980F-591D-462F-BDE3-7EC7D51A092C}"/>
              </a:ext>
              <a:ext uri="{C183D7F6-B498-43B3-948B-1728B52AA6E4}">
                <adec:decorative xmlns:adec="http://schemas.microsoft.com/office/drawing/2017/decorative" val="1"/>
              </a:ext>
            </a:extLst>
          </p:cNvPr>
          <p:cNvSpPr/>
          <p:nvPr/>
        </p:nvSpPr>
        <p:spPr bwMode="auto">
          <a:xfrm>
            <a:off x="418643" y="2571528"/>
            <a:ext cx="5578475" cy="168614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FFFE0603-E871-4490-8186-CDBD4BDC3FAC}"/>
              </a:ext>
              <a:ext uri="{C183D7F6-B498-43B3-948B-1728B52AA6E4}">
                <adec:decorative xmlns:adec="http://schemas.microsoft.com/office/drawing/2017/decorative" val="1"/>
              </a:ext>
            </a:extLst>
          </p:cNvPr>
          <p:cNvSpPr/>
          <p:nvPr/>
        </p:nvSpPr>
        <p:spPr bwMode="auto">
          <a:xfrm>
            <a:off x="6194884" y="2584313"/>
            <a:ext cx="5578475" cy="168614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48795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9431-C493-4CF1-A4DE-60A2686D1A4A}"/>
              </a:ext>
            </a:extLst>
          </p:cNvPr>
          <p:cNvSpPr>
            <a:spLocks noGrp="1"/>
          </p:cNvSpPr>
          <p:nvPr>
            <p:ph type="title"/>
          </p:nvPr>
        </p:nvSpPr>
        <p:spPr/>
        <p:txBody>
          <a:bodyPr/>
          <a:lstStyle/>
          <a:p>
            <a:r>
              <a:rPr lang="en-US" dirty="0"/>
              <a:t>Compare messaging solutions</a:t>
            </a:r>
          </a:p>
        </p:txBody>
      </p:sp>
      <p:graphicFrame>
        <p:nvGraphicFramePr>
          <p:cNvPr id="4" name="Table 4">
            <a:extLst>
              <a:ext uri="{FF2B5EF4-FFF2-40B4-BE49-F238E27FC236}">
                <a16:creationId xmlns:a16="http://schemas.microsoft.com/office/drawing/2014/main" id="{5B2D85E5-9F47-4BA4-95E9-F12C3A2E495E}"/>
              </a:ext>
            </a:extLst>
          </p:cNvPr>
          <p:cNvGraphicFramePr>
            <a:graphicFrameLocks noGrp="1"/>
          </p:cNvGraphicFramePr>
          <p:nvPr>
            <p:extLst>
              <p:ext uri="{D42A27DB-BD31-4B8C-83A1-F6EECF244321}">
                <p14:modId xmlns:p14="http://schemas.microsoft.com/office/powerpoint/2010/main" val="465019490"/>
              </p:ext>
            </p:extLst>
          </p:nvPr>
        </p:nvGraphicFramePr>
        <p:xfrm>
          <a:off x="418643" y="1281031"/>
          <a:ext cx="10889674" cy="4799182"/>
        </p:xfrm>
        <a:graphic>
          <a:graphicData uri="http://schemas.openxmlformats.org/drawingml/2006/table">
            <a:tbl>
              <a:tblPr firstRow="1" bandRow="1">
                <a:tableStyleId>{5C22544A-7EE6-4342-B048-85BDC9FD1C3A}</a:tableStyleId>
              </a:tblPr>
              <a:tblGrid>
                <a:gridCol w="1489664">
                  <a:extLst>
                    <a:ext uri="{9D8B030D-6E8A-4147-A177-3AD203B41FA5}">
                      <a16:colId xmlns:a16="http://schemas.microsoft.com/office/drawing/2014/main" val="1543938362"/>
                    </a:ext>
                  </a:extLst>
                </a:gridCol>
                <a:gridCol w="7742589">
                  <a:extLst>
                    <a:ext uri="{9D8B030D-6E8A-4147-A177-3AD203B41FA5}">
                      <a16:colId xmlns:a16="http://schemas.microsoft.com/office/drawing/2014/main" val="1839320633"/>
                    </a:ext>
                  </a:extLst>
                </a:gridCol>
                <a:gridCol w="1657421">
                  <a:extLst>
                    <a:ext uri="{9D8B030D-6E8A-4147-A177-3AD203B41FA5}">
                      <a16:colId xmlns:a16="http://schemas.microsoft.com/office/drawing/2014/main" val="311778640"/>
                    </a:ext>
                  </a:extLst>
                </a:gridCol>
              </a:tblGrid>
              <a:tr h="457790">
                <a:tc>
                  <a:txBody>
                    <a:bodyPr/>
                    <a:lstStyle/>
                    <a:p>
                      <a:pPr algn="ctr"/>
                      <a:r>
                        <a:rPr lang="en-US" sz="2000" dirty="0"/>
                        <a:t>Solution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Usage cases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2000" dirty="0"/>
                        <a:t>SLA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131720315"/>
                  </a:ext>
                </a:extLst>
              </a:tr>
              <a:tr h="1182526">
                <a:tc>
                  <a:txBody>
                    <a:bodyPr/>
                    <a:lstStyle/>
                    <a:p>
                      <a:r>
                        <a:rPr lang="en-US" sz="2000" dirty="0"/>
                        <a:t>Queue storage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t>A simple queue to organize messages.</a:t>
                      </a:r>
                    </a:p>
                    <a:p>
                      <a:pPr marL="342900" indent="-342900">
                        <a:buFont typeface="Arial" panose="020B0604020202020204" pitchFamily="34" charset="0"/>
                        <a:buChar char="•"/>
                      </a:pPr>
                      <a:r>
                        <a:rPr lang="en-US" sz="2000" dirty="0"/>
                        <a:t>Queue to exceed 80 GB in size.</a:t>
                      </a:r>
                    </a:p>
                    <a:p>
                      <a:pPr marL="342900" indent="-342900">
                        <a:buFont typeface="Arial" panose="020B0604020202020204" pitchFamily="34" charset="0"/>
                        <a:buChar char="•"/>
                      </a:pPr>
                      <a:r>
                        <a:rPr lang="en-US" sz="2000" dirty="0"/>
                        <a:t>To track progress for processing a message inside of the </a:t>
                      </a:r>
                      <a:r>
                        <a:rPr lang="en-US" sz="2000"/>
                        <a:t>queue.</a:t>
                      </a:r>
                      <a:endParaRPr lang="en-US" sz="2000"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2000" dirty="0"/>
                        <a:t>Based on  storage tier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05476038"/>
                  </a:ext>
                </a:extLst>
              </a:tr>
              <a:tr h="2019195">
                <a:tc>
                  <a:txBody>
                    <a:bodyPr/>
                    <a:lstStyle/>
                    <a:p>
                      <a:r>
                        <a:rPr lang="en-US" sz="2000" dirty="0"/>
                        <a:t>Service bus queues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A first-in-first-out guarantee.</a:t>
                      </a:r>
                    </a:p>
                    <a:p>
                      <a:pPr marL="342900" indent="-342900">
                        <a:buFont typeface="Arial" panose="020B0604020202020204" pitchFamily="34" charset="0"/>
                        <a:buChar char="•"/>
                      </a:pPr>
                      <a:r>
                        <a:rPr lang="en-US" sz="2000" dirty="0"/>
                        <a:t>At-Least-Once message processing  (</a:t>
                      </a:r>
                      <a:r>
                        <a:rPr lang="en-US" sz="2000" dirty="0" err="1"/>
                        <a:t>PeekLock</a:t>
                      </a:r>
                      <a:r>
                        <a:rPr lang="en-US" sz="2000" dirty="0"/>
                        <a:t> receive mode)</a:t>
                      </a:r>
                    </a:p>
                    <a:p>
                      <a:pPr marL="342900" indent="-342900">
                        <a:buFont typeface="Arial" panose="020B0604020202020204" pitchFamily="34" charset="0"/>
                        <a:buChar char="•"/>
                      </a:pPr>
                      <a:r>
                        <a:rPr lang="en-US" sz="2000" dirty="0"/>
                        <a:t>At-Most-Once message processing (</a:t>
                      </a:r>
                      <a:r>
                        <a:rPr lang="en-US" sz="2000" dirty="0" err="1"/>
                        <a:t>ReceiveAndDelete</a:t>
                      </a:r>
                      <a:r>
                        <a:rPr lang="en-US" sz="2000" dirty="0"/>
                        <a:t> receive mode)</a:t>
                      </a:r>
                    </a:p>
                    <a:p>
                      <a:pPr marL="342900" indent="-342900">
                        <a:buFont typeface="Arial" panose="020B0604020202020204" pitchFamily="34" charset="0"/>
                        <a:buChar char="•"/>
                      </a:pPr>
                      <a:r>
                        <a:rPr lang="en-US" sz="2000" dirty="0"/>
                        <a:t>Can group operations into transactions</a:t>
                      </a:r>
                    </a:p>
                    <a:p>
                      <a:pPr marL="342900" indent="-342900">
                        <a:buFont typeface="Arial" panose="020B0604020202020204" pitchFamily="34" charset="0"/>
                        <a:buChar char="•"/>
                      </a:pPr>
                      <a:r>
                        <a:rPr lang="en-US" sz="2000" dirty="0"/>
                        <a:t>Receive messages without polling the queue.</a:t>
                      </a:r>
                    </a:p>
                    <a:p>
                      <a:pPr marL="342900" indent="-342900">
                        <a:buFont typeface="Arial" panose="020B0604020202020204" pitchFamily="34" charset="0"/>
                        <a:buChar char="•"/>
                      </a:pPr>
                      <a:r>
                        <a:rPr lang="en-US" sz="2000" dirty="0"/>
                        <a:t>Publish and consume batches of messages.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indent="0">
                        <a:buFont typeface="Arial" panose="020B0604020202020204" pitchFamily="34" charset="0"/>
                        <a:buNone/>
                      </a:pPr>
                      <a:r>
                        <a:rPr lang="en-US" sz="2000" dirty="0"/>
                        <a:t>99.9%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3068562"/>
                  </a:ext>
                </a:extLst>
              </a:tr>
              <a:tr h="933826">
                <a:tc>
                  <a:txBody>
                    <a:bodyPr/>
                    <a:lstStyle/>
                    <a:p>
                      <a:r>
                        <a:rPr lang="en-US" sz="2000" dirty="0"/>
                        <a:t>Service bus topics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t>Multiple receivers to handle each message.</a:t>
                      </a:r>
                    </a:p>
                    <a:p>
                      <a:pPr marL="342900" indent="-342900">
                        <a:buFont typeface="Arial" panose="020B0604020202020204" pitchFamily="34" charset="0"/>
                        <a:buChar char="•"/>
                      </a:pPr>
                      <a:r>
                        <a:rPr lang="en-US" sz="2000" dirty="0"/>
                        <a:t>Multiple destinations for a single message.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2000" dirty="0"/>
                        <a:t>99.9%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50520148"/>
                  </a:ext>
                </a:extLst>
              </a:tr>
            </a:tbl>
          </a:graphicData>
        </a:graphic>
      </p:graphicFrame>
    </p:spTree>
    <p:extLst>
      <p:ext uri="{BB962C8B-B14F-4D97-AF65-F5344CB8AC3E}">
        <p14:creationId xmlns:p14="http://schemas.microsoft.com/office/powerpoint/2010/main" val="1269085364"/>
      </p:ext>
    </p:extLst>
  </p:cSld>
  <p:clrMapOvr>
    <a:masterClrMapping/>
  </p:clrMapOvr>
  <p:transition>
    <p:fade/>
  </p:transition>
</p:sld>
</file>

<file path=ppt/theme/theme1.xml><?xml version="1.0" encoding="utf-8"?>
<a:theme xmlns:a="http://schemas.openxmlformats.org/drawingml/2006/main" name="azur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id="{694C3C5A-296C-428D-9931-5E70097D04A6}" vid="{8648951D-6B4C-475F-A412-60A972635B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Template>
  <TotalTime>0</TotalTime>
  <Words>3002</Words>
  <Application>Microsoft Office PowerPoint</Application>
  <PresentationFormat>Widescreen</PresentationFormat>
  <Paragraphs>333</Paragraphs>
  <Slides>30</Slides>
  <Notes>25</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Semibold</vt:lpstr>
      <vt:lpstr>Symbol</vt:lpstr>
      <vt:lpstr>Wingdings</vt:lpstr>
      <vt:lpstr>azure</vt:lpstr>
      <vt:lpstr>Bitmap Image</vt:lpstr>
      <vt:lpstr>AZ-305T00A Designing Microsoft Azure Infrastructure Solutions</vt:lpstr>
      <vt:lpstr>Design an application architecture solution</vt:lpstr>
      <vt:lpstr>Introduction </vt:lpstr>
      <vt:lpstr>Describe message and event scenarios</vt:lpstr>
      <vt:lpstr>Determine message and event scenarios</vt:lpstr>
      <vt:lpstr>Design a messaging solution</vt:lpstr>
      <vt:lpstr>Design for Azure Queue storage</vt:lpstr>
      <vt:lpstr>Design for Service Bus queues and topics</vt:lpstr>
      <vt:lpstr>Compare messaging solutions</vt:lpstr>
      <vt:lpstr>Design an event solution</vt:lpstr>
      <vt:lpstr>Design an Event Hub messaging solution</vt:lpstr>
      <vt:lpstr>Design an event-driven solution </vt:lpstr>
      <vt:lpstr>Comparison of message and event solutions</vt:lpstr>
      <vt:lpstr>Design an IoT Hub solution</vt:lpstr>
      <vt:lpstr>Design an application optimization solution</vt:lpstr>
      <vt:lpstr>When to use Azure Cache for Redis</vt:lpstr>
      <vt:lpstr>Design an Azure API management solution</vt:lpstr>
      <vt:lpstr>Design an application lifecycle</vt:lpstr>
      <vt:lpstr>What is Infrastructure as Code?</vt:lpstr>
      <vt:lpstr>Provision resources with Infrastructure as Code </vt:lpstr>
      <vt:lpstr>Design an Azure App Configuration solution</vt:lpstr>
      <vt:lpstr>Review</vt:lpstr>
      <vt:lpstr>Case Study – Application architecture</vt:lpstr>
      <vt:lpstr>Instructor case study discussion</vt:lpstr>
      <vt:lpstr>Instructor Solution Diagram</vt:lpstr>
      <vt:lpstr>Summary and resources</vt:lpstr>
      <vt:lpstr>End of presentation</vt:lpstr>
      <vt:lpstr>Optional - Whiteboard discussion #1 </vt:lpstr>
      <vt:lpstr>Optional - Whiteboard discussion #2 </vt:lpstr>
      <vt:lpstr>Optional - Whiteboard discussion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2021-11-13T16:00:34Z</dcterms:created>
  <dcterms:modified xsi:type="dcterms:W3CDTF">2022-06-20T13:45:48Z</dcterms:modified>
</cp:coreProperties>
</file>