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0"/>
  </p:notesMasterIdLst>
  <p:handoutMasterIdLst>
    <p:handoutMasterId r:id="rId21"/>
  </p:handoutMasterIdLst>
  <p:sldIdLst>
    <p:sldId id="1746" r:id="rId2"/>
    <p:sldId id="2076138157" r:id="rId3"/>
    <p:sldId id="1886" r:id="rId4"/>
    <p:sldId id="1875" r:id="rId5"/>
    <p:sldId id="1751" r:id="rId6"/>
    <p:sldId id="2076138160" r:id="rId7"/>
    <p:sldId id="2076138162" r:id="rId8"/>
    <p:sldId id="1754" r:id="rId9"/>
    <p:sldId id="1888" r:id="rId10"/>
    <p:sldId id="2076138159" r:id="rId11"/>
    <p:sldId id="2076138161" r:id="rId12"/>
    <p:sldId id="1873" r:id="rId13"/>
    <p:sldId id="1885" r:id="rId14"/>
    <p:sldId id="1901" r:id="rId15"/>
    <p:sldId id="1882" r:id="rId16"/>
    <p:sldId id="2076138153" r:id="rId17"/>
    <p:sldId id="2076138156" r:id="rId18"/>
    <p:sldId id="1891"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243A5E"/>
    <a:srgbClr val="EBEBEB"/>
    <a:srgbClr val="0078D4"/>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978F-9CCC-451C-A1F9-5426D854E392}" v="2903" dt="2021-11-09T23:44:35.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10" autoAdjust="0"/>
    <p:restoredTop sz="84970" autoAdjust="0"/>
  </p:normalViewPr>
  <p:slideViewPr>
    <p:cSldViewPr snapToGrid="0">
      <p:cViewPr varScale="1">
        <p:scale>
          <a:sx n="89" d="100"/>
          <a:sy n="89" d="100"/>
        </p:scale>
        <p:origin x="870"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6/5/2022 5:15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6/5/2022 5:15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AZ-305 Case Study GitHub - https://github.com/MicrosoftLearning/AZ-305-DesigningMicrosoftAzureInfrastructureSolutions</a:t>
            </a:r>
          </a:p>
          <a:p>
            <a:endParaRPr lang="en-US" dirty="0"/>
          </a:p>
          <a:p>
            <a:r>
              <a:rPr lang="en-US" dirty="0"/>
              <a:t>Be prepared to discuss how students should approach the case studies. How will they participate? Will they be expected to present a solution? What tools are available to them to draw architectures or answer questions? </a:t>
            </a:r>
          </a:p>
          <a:p>
            <a:endParaRPr lang="en-US" dirty="0"/>
          </a:p>
          <a:p>
            <a:r>
              <a:rPr lang="en-US" dirty="0"/>
              <a:t>Use this slide and the next two slides to give students areas to explore and use in class.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6/5/2022 5:15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talking about landing zones specifically. Use this link to review before class https://docs.microsoft.com/azure/cloud-adoption-framework/ready/landing-zone/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adoption journey - https://azure.microsoft.com/cloud-adoption-framework/#cloud-adoption-journey</a:t>
            </a:r>
          </a:p>
          <a:p>
            <a:r>
              <a:rPr lang="en-US" b="0" dirty="0">
                <a:solidFill>
                  <a:srgbClr val="000000"/>
                </a:solidFill>
                <a:effectLst/>
                <a:latin typeface="Consolas" panose="020B0609020204030204" pitchFamily="49" charset="0"/>
              </a:rPr>
              <a:t>Azure migration guide overview</a:t>
            </a:r>
            <a:r>
              <a:rPr lang="en-US" b="0" dirty="0">
                <a:solidFill>
                  <a:srgbClr val="A31515"/>
                </a:solidFill>
                <a:effectLst/>
                <a:latin typeface="Consolas" panose="020B0609020204030204" pitchFamily="49" charset="0"/>
              </a:rPr>
              <a:t> - https://docs.microsoft.com/azure/cloud-adoption-framework/migrate/azure-migration-guide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cloud migration best practices checklist</a:t>
            </a:r>
            <a:r>
              <a:rPr lang="en-US" b="0" dirty="0">
                <a:solidFill>
                  <a:srgbClr val="A31515"/>
                </a:solidFill>
                <a:effectLst/>
                <a:latin typeface="Consolas" panose="020B0609020204030204" pitchFamily="49" charset="0"/>
              </a:rPr>
              <a:t> - https://docs.microsoft.com/azure/cloud-adoption-framework/migrate/azure-best-practices</a:t>
            </a:r>
          </a:p>
          <a:p>
            <a:r>
              <a:rPr lang="en-US" b="0" dirty="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dirty="0">
              <a:solidFill>
                <a:srgbClr val="A31515"/>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Strategy – Define business justification and expected outcomes of adoption</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Plan – Align actionable adoption plans to business outcomes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Ready – Prepare the cloud environment for the planned changes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Adopt (Migrate/Innovate) – Migrate and modernize existing workloads / Develop new cloud-native or hybrid solutions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Govern – Govern the environment and workloads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Manage – Operations management for cloud and hybrid solutions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Organize – Align the teams and roles supporting your organization’s cloud adoption efforts</a:t>
            </a:r>
          </a:p>
          <a:p>
            <a:endParaRPr lang="en-US" b="0" dirty="0">
              <a:solidFill>
                <a:srgbClr val="A31515"/>
              </a:solidFill>
              <a:effectLst/>
              <a:latin typeface="Consolas" panose="020B0609020204030204" pitchFamily="49" charset="0"/>
            </a:endParaRP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Well-Architected Framework - https://docs.microsoft.com/azure/cloud-adoption-framework/</a:t>
            </a:r>
          </a:p>
          <a:p>
            <a:r>
              <a:rPr lang="en-US" dirty="0"/>
              <a:t>Build great solutions with the Microsoft Azure Well-Architected Framework - https://docs.microsoft.com/azure/architecture/framework/</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000000"/>
                </a:solidFill>
                <a:effectLst/>
                <a:latin typeface="Segoe UI" panose="020B0502040204020203" pitchFamily="34" charset="0"/>
              </a:rPr>
              <a:t>Azure’s Well-Architected Framework targets a specific workload, and the Cloud Adoption Framework picks them up from the point of migration to the cloud.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75802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taken AZ-104 (Admin) or another Microsoft course? </a:t>
            </a:r>
          </a:p>
          <a:p>
            <a:r>
              <a:rPr lang="en-US" dirty="0"/>
              <a:t>Microsoft Learn has a series of Fundamental modules for Azure, networking, and security. More modules are added every day and can help students ramp up on Azure basics. https://docs.microsoft.com/learn/browse/?term=fundamentals&amp;terms=fundamentals&amp;products=azure</a:t>
            </a:r>
          </a:p>
          <a:p>
            <a:endParaRPr lang="en-US" dirty="0"/>
          </a:p>
          <a:p>
            <a:r>
              <a:rPr lang="en-US" dirty="0"/>
              <a:t>There is also an AZ-104: Prerequisites for Azure administrators learning path - https://docs.microsoft.com/learn/paths/az-104-administrator-prerequisites/.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Use this slide to introduce the different exam levels – Fundamentals, Associate, and Expert. Also, the difference between exams and certifications. Some certifications require you to pass more than one exam. </a:t>
            </a:r>
          </a:p>
          <a:p>
            <a:endParaRPr lang="en-US" i="0" dirty="0"/>
          </a:p>
          <a:p>
            <a:r>
              <a:rPr lang="en-US" i="0" dirty="0"/>
              <a:t>Certification journey poster - https://query.prod.cms.rt.microsoft.com/cms/api/am/binary/RE2PjDI</a:t>
            </a:r>
          </a:p>
        </p:txBody>
      </p:sp>
      <p:sp>
        <p:nvSpPr>
          <p:cNvPr id="4" name="Slide Number Placeholder 3"/>
          <p:cNvSpPr>
            <a:spLocks noGrp="1"/>
          </p:cNvSpPr>
          <p:nvPr>
            <p:ph type="sldNum" sz="quarter" idx="5"/>
          </p:nvPr>
        </p:nvSpPr>
        <p:spPr/>
        <p:txBody>
          <a:bodyPr/>
          <a:lstStyle/>
          <a:p>
            <a:fld id="{14FEC80D-91D6-4A7B-B9BD-16D88774DDB2}" type="slidenum">
              <a:rPr lang="en-US" smtClean="0"/>
              <a:t>9</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10</a:t>
            </a:fld>
            <a:endParaRPr lang="en-US"/>
          </a:p>
        </p:txBody>
      </p:sp>
    </p:spTree>
    <p:extLst>
      <p:ext uri="{BB962C8B-B14F-4D97-AF65-F5344CB8AC3E}">
        <p14:creationId xmlns:p14="http://schemas.microsoft.com/office/powerpoint/2010/main" val="50101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11</a:t>
            </a:fld>
            <a:endParaRPr lang="en-US"/>
          </a:p>
        </p:txBody>
      </p:sp>
    </p:spTree>
    <p:extLst>
      <p:ext uri="{BB962C8B-B14F-4D97-AF65-F5344CB8AC3E}">
        <p14:creationId xmlns:p14="http://schemas.microsoft.com/office/powerpoint/2010/main" val="1428663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Reimagining the Azure Solutions Architect Expert certification - https://techcommunity.microsoft.com/t5/microsoft-learn-blog/reimagining-the-azure-solutions-architect-expert-certification/ba-p/2813695</a:t>
            </a:r>
          </a:p>
          <a:p>
            <a:r>
              <a:rPr lang="en-US" i="0" dirty="0"/>
              <a:t>Exam AZ-305: Designing Microsoft Azure Infrastructure Solutions - https://docs.microsoft.com/learn/certifications/exams/az-305</a:t>
            </a:r>
          </a:p>
          <a:p>
            <a:endParaRPr lang="en-US" i="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6/5/2022 5:15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If you are running behind, consider using the last daily case study as homework. Also, consider using the Module Review questions to recap the day before or after breaks to refocus the class. Some instructors like to complete the case study then use the lecture material for review. Lecture is estimated at 60 – 90 minutes. Case studies are estimated at 60-120 minutes. There is a </a:t>
            </a:r>
            <a:r>
              <a:rPr lang="en-US" dirty="0" err="1"/>
              <a:t>Fabrikam</a:t>
            </a:r>
            <a:r>
              <a:rPr lang="en-US" dirty="0"/>
              <a:t> case study for Day 3 that brings together the previous content. Modules that do not have a formal case study will have a small decision scenario at the end. Be sure to read more about the case studies in the Instructor Solution Guide.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6/5/2022 5:15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The Learn modules are available from the course page – https://docs.microsoft.com/learn/certifications/courses/az-305t00</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You can also view this content from the exam page or by searching the Learn content. This is only a small set of content that is available for Solutions Architects on Learn.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t>The course materials include a curated list of modules we think would be most helpful. These modules are listed on the last page, Summary and Resources. Students can search and find other modules. It is important to point out that additional study is needed for students to pass the exam.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7D45B4C5-1926-4314-A8FC-C5E424DC8249}"/>
              </a:ext>
            </a:extLst>
          </p:cNvPr>
          <p:cNvSpPr txBox="1">
            <a:spLocks/>
          </p:cNvSpPr>
          <p:nvPr userDrawn="1"/>
        </p:nvSpPr>
        <p:spPr>
          <a:xfrm>
            <a:off x="8095982" y="6668010"/>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527861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038" y="1485900"/>
            <a:ext cx="5503140" cy="1966885"/>
          </a:xfrm>
        </p:spPr>
        <p:txBody>
          <a:bodyPr/>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211380" y="1643326"/>
            <a:ext cx="0" cy="229946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492582" y="1485900"/>
            <a:ext cx="5503140" cy="1966885"/>
          </a:xfrm>
        </p:spPr>
        <p:txBody>
          <a:bodyPr/>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252667046"/>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5" r:id="rId1"/>
    <p:sldLayoutId id="2147484557" r:id="rId2"/>
    <p:sldLayoutId id="2147484610" r:id="rId3"/>
    <p:sldLayoutId id="2147484562" r:id="rId4"/>
    <p:sldLayoutId id="2147484614" r:id="rId5"/>
    <p:sldLayoutId id="2147484616" r:id="rId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AZ-305ExamPag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hyperlink" Target="https://azurecharts.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loud-adoption-framework/"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azure/architecture/framework/resiliency/business-metric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bit.ly/3EVYAj7"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learn/certifications/azure-solutions-architect/" TargetMode="External"/><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docs.microsoft.com/learn/certifications/exams/az-104" TargetMode="External"/><Relationship Id="rId5" Type="http://schemas.openxmlformats.org/officeDocument/2006/relationships/image" Target="../media/image26.emf"/><Relationship Id="rId4" Type="http://schemas.openxmlformats.org/officeDocument/2006/relationships/hyperlink" Target="https://docs.microsoft.com/learn/certifications/exams/az-9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a:xfrm>
            <a:off x="569466" y="2042941"/>
            <a:ext cx="5392923" cy="2699595"/>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800" dirty="0"/>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HKJC Benefit – Free Exam</a:t>
            </a:r>
            <a:endParaRPr lang="en-US" dirty="0">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HKJC offers IT&amp;S FT staff to take free examination. You must schedule your exam. on or before </a:t>
            </a:r>
            <a:r>
              <a:rPr lang="en-US" sz="2000" b="1" u="sng" spc="0" dirty="0">
                <a:solidFill>
                  <a:srgbClr val="FFC000"/>
                </a:solidFill>
                <a:latin typeface="+mn-lt"/>
              </a:rPr>
              <a:t>30</a:t>
            </a:r>
            <a:r>
              <a:rPr lang="en-US" sz="2000" b="1" u="sng" spc="0" baseline="30000" dirty="0">
                <a:solidFill>
                  <a:srgbClr val="FFC000"/>
                </a:solidFill>
                <a:latin typeface="+mn-lt"/>
              </a:rPr>
              <a:t>th</a:t>
            </a:r>
            <a:r>
              <a:rPr lang="en-US" sz="2000" b="1" u="sng" spc="0" dirty="0">
                <a:solidFill>
                  <a:srgbClr val="FFC000"/>
                </a:solidFill>
                <a:latin typeface="+mn-lt"/>
              </a:rPr>
              <a:t> June, 2022</a:t>
            </a:r>
            <a:r>
              <a:rPr lang="en-US" sz="2000" spc="0" dirty="0">
                <a:solidFill>
                  <a:schemeClr val="bg1"/>
                </a:solidFill>
                <a:latin typeface="+mn-lt"/>
              </a:rPr>
              <a:t>. </a:t>
            </a:r>
          </a:p>
        </p:txBody>
      </p:sp>
      <p:pic>
        <p:nvPicPr>
          <p:cNvPr id="6" name="Picture 5">
            <a:extLst>
              <a:ext uri="{FF2B5EF4-FFF2-40B4-BE49-F238E27FC236}">
                <a16:creationId xmlns:a16="http://schemas.microsoft.com/office/drawing/2014/main" id="{D385D191-11CB-B1B1-A50C-AA2737C8F5C9}"/>
              </a:ext>
            </a:extLst>
          </p:cNvPr>
          <p:cNvPicPr>
            <a:picLocks noChangeAspect="1"/>
          </p:cNvPicPr>
          <p:nvPr/>
        </p:nvPicPr>
        <p:blipFill>
          <a:blip r:embed="rId3"/>
          <a:stretch>
            <a:fillRect/>
          </a:stretch>
        </p:blipFill>
        <p:spPr>
          <a:xfrm>
            <a:off x="1721046" y="2216455"/>
            <a:ext cx="7517731" cy="4595190"/>
          </a:xfrm>
          <a:prstGeom prst="rect">
            <a:avLst/>
          </a:prstGeom>
        </p:spPr>
      </p:pic>
    </p:spTree>
    <p:extLst>
      <p:ext uri="{BB962C8B-B14F-4D97-AF65-F5344CB8AC3E}">
        <p14:creationId xmlns:p14="http://schemas.microsoft.com/office/powerpoint/2010/main" val="15566811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HKJC Benefit – Free Azure Credit</a:t>
            </a:r>
            <a:endParaRPr lang="en-US" dirty="0">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HKJC offers IT&amp;S FT staff to have Visual Studio Enterprise Account. </a:t>
            </a:r>
          </a:p>
        </p:txBody>
      </p:sp>
      <p:pic>
        <p:nvPicPr>
          <p:cNvPr id="6" name="Picture 5">
            <a:extLst>
              <a:ext uri="{FF2B5EF4-FFF2-40B4-BE49-F238E27FC236}">
                <a16:creationId xmlns:a16="http://schemas.microsoft.com/office/drawing/2014/main" id="{D385D191-11CB-B1B1-A50C-AA2737C8F5C9}"/>
              </a:ext>
            </a:extLst>
          </p:cNvPr>
          <p:cNvPicPr>
            <a:picLocks noChangeAspect="1"/>
          </p:cNvPicPr>
          <p:nvPr/>
        </p:nvPicPr>
        <p:blipFill>
          <a:blip r:embed="rId3"/>
          <a:stretch>
            <a:fillRect/>
          </a:stretch>
        </p:blipFill>
        <p:spPr>
          <a:xfrm>
            <a:off x="1721046" y="2216455"/>
            <a:ext cx="7517731" cy="4595190"/>
          </a:xfrm>
          <a:prstGeom prst="rect">
            <a:avLst/>
          </a:prstGeom>
        </p:spPr>
      </p:pic>
    </p:spTree>
    <p:extLst>
      <p:ext uri="{BB962C8B-B14F-4D97-AF65-F5344CB8AC3E}">
        <p14:creationId xmlns:p14="http://schemas.microsoft.com/office/powerpoint/2010/main" val="15549034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AZ-305 certification areas </a:t>
            </a:r>
            <a:endParaRPr lang="en-US" dirty="0">
              <a:solidFill>
                <a:schemeClr val="tx2">
                  <a:lumMod val="50000"/>
                </a:schemeClr>
              </a:solidFill>
            </a:endParaRP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157343339"/>
              </p:ext>
            </p:extLst>
          </p:nvPr>
        </p:nvGraphicFramePr>
        <p:xfrm>
          <a:off x="451643" y="1096477"/>
          <a:ext cx="11350259" cy="3894430"/>
        </p:xfrm>
        <a:graphic>
          <a:graphicData uri="http://schemas.openxmlformats.org/drawingml/2006/table">
            <a:tbl>
              <a:tblPr firstRow="1" firstCol="1" bandRow="1">
                <a:tableStyleId>{B301B821-A1FF-4177-AEE7-76D212191A09}</a:tableStyleId>
              </a:tblPr>
              <a:tblGrid>
                <a:gridCol w="7098826">
                  <a:extLst>
                    <a:ext uri="{9D8B030D-6E8A-4147-A177-3AD203B41FA5}">
                      <a16:colId xmlns:a16="http://schemas.microsoft.com/office/drawing/2014/main" val="1345882144"/>
                    </a:ext>
                  </a:extLst>
                </a:gridCol>
                <a:gridCol w="4251433">
                  <a:extLst>
                    <a:ext uri="{9D8B030D-6E8A-4147-A177-3AD203B41FA5}">
                      <a16:colId xmlns:a16="http://schemas.microsoft.com/office/drawing/2014/main" val="1086091707"/>
                    </a:ext>
                  </a:extLst>
                </a:gridCol>
              </a:tblGrid>
              <a:tr h="518159">
                <a:tc>
                  <a:txBody>
                    <a:bodyPr/>
                    <a:lstStyle/>
                    <a:p>
                      <a:pPr marL="0" marR="0" algn="ctr">
                        <a:lnSpc>
                          <a:spcPct val="100000"/>
                        </a:lnSpc>
                        <a:spcBef>
                          <a:spcPts val="0"/>
                        </a:spcBef>
                        <a:spcAft>
                          <a:spcPts val="0"/>
                        </a:spcAft>
                      </a:pPr>
                      <a:r>
                        <a:rPr lang="en-US" sz="2000" b="0" dirty="0">
                          <a:solidFill>
                            <a:schemeClr val="bg1"/>
                          </a:solidFill>
                          <a:effectLst/>
                          <a:latin typeface="+mn-lt"/>
                          <a:cs typeface="Segoe UI Semilight"/>
                        </a:rPr>
                        <a:t>Study Areas</a:t>
                      </a:r>
                      <a:endParaRPr lang="en-US" sz="2000" b="0" dirty="0">
                        <a:solidFill>
                          <a:schemeClr val="bg1"/>
                        </a:solidFill>
                        <a:effectLst/>
                        <a:latin typeface="+mn-lt"/>
                        <a:ea typeface="Calibri" panose="020F0502020204030204" pitchFamily="34" charset="0"/>
                        <a:cs typeface="Segoe UI Semilight"/>
                      </a:endParaRP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ctr">
                        <a:lnSpc>
                          <a:spcPct val="100000"/>
                        </a:lnSpc>
                        <a:spcBef>
                          <a:spcPts val="0"/>
                        </a:spcBef>
                        <a:spcAft>
                          <a:spcPts val="0"/>
                        </a:spcAft>
                      </a:pPr>
                      <a:r>
                        <a:rPr lang="en-US" sz="2000" b="0" dirty="0">
                          <a:solidFill>
                            <a:schemeClr val="bg1"/>
                          </a:solidFill>
                          <a:effectLst/>
                          <a:latin typeface="+mn-lt"/>
                          <a:cs typeface="Segoe UI Semilight"/>
                        </a:rPr>
                        <a:t>Weights</a:t>
                      </a:r>
                      <a:endParaRPr lang="en-US" sz="2000" b="0" dirty="0">
                        <a:solidFill>
                          <a:schemeClr val="bg1"/>
                        </a:solidFill>
                        <a:effectLst/>
                        <a:latin typeface="+mn-lt"/>
                        <a:ea typeface="Calibri" panose="020F0502020204030204" pitchFamily="34" charset="0"/>
                        <a:cs typeface="Segoe UI Semilight"/>
                      </a:endParaRP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1050322">
                <a:tc>
                  <a:txBody>
                    <a:bodyPr/>
                    <a:lstStyle/>
                    <a:p>
                      <a:pPr algn="l">
                        <a:buFont typeface="Arial" panose="020B0604020202020204" pitchFamily="34" charset="0"/>
                        <a:buNone/>
                      </a:pPr>
                      <a:r>
                        <a:rPr lang="en-US" sz="2000" b="0" i="0" dirty="0">
                          <a:solidFill>
                            <a:srgbClr val="171717"/>
                          </a:solidFill>
                          <a:effectLst/>
                          <a:latin typeface="+mn-lt"/>
                        </a:rPr>
                        <a:t>Design identity, governance, and monitoring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effectLst/>
                          <a:latin typeface="+mn-l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6577190"/>
                  </a:ext>
                </a:extLst>
              </a:tr>
              <a:tr h="770236">
                <a:tc>
                  <a:txBody>
                    <a:bodyPr/>
                    <a:lstStyle/>
                    <a:p>
                      <a:pPr algn="l">
                        <a:buFont typeface="Arial" panose="020B0604020202020204" pitchFamily="34" charset="0"/>
                        <a:buNone/>
                      </a:pPr>
                      <a:r>
                        <a:rPr lang="en-US" sz="2000" b="0" i="0" dirty="0">
                          <a:solidFill>
                            <a:srgbClr val="171717"/>
                          </a:solidFill>
                          <a:effectLst/>
                          <a:latin typeface="+mn-lt"/>
                        </a:rPr>
                        <a:t>Design data storage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latin typeface="+mn-l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524992"/>
                  </a:ext>
                </a:extLst>
              </a:tr>
              <a:tr h="770236">
                <a:tc>
                  <a:txBody>
                    <a:bodyPr/>
                    <a:lstStyle/>
                    <a:p>
                      <a:pPr algn="l">
                        <a:buFont typeface="Arial" panose="020B0604020202020204" pitchFamily="34" charset="0"/>
                        <a:buNone/>
                      </a:pPr>
                      <a:r>
                        <a:rPr lang="en-US" sz="2000" b="0" i="0" dirty="0">
                          <a:solidFill>
                            <a:srgbClr val="171717"/>
                          </a:solidFill>
                          <a:effectLst/>
                          <a:latin typeface="+mn-lt"/>
                        </a:rPr>
                        <a:t>Design business continuity solutions </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effectLst/>
                          <a:latin typeface="+mn-lt"/>
                        </a:rPr>
                        <a:t>10-15%</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98150387"/>
                  </a:ext>
                </a:extLst>
              </a:tr>
              <a:tr h="770236">
                <a:tc>
                  <a:txBody>
                    <a:bodyPr/>
                    <a:lstStyle/>
                    <a:p>
                      <a:pPr algn="l">
                        <a:buFont typeface="Arial" panose="020B0604020202020204" pitchFamily="34" charset="0"/>
                        <a:buNone/>
                      </a:pPr>
                      <a:r>
                        <a:rPr lang="en-US" sz="2000" b="0" i="0" dirty="0">
                          <a:solidFill>
                            <a:srgbClr val="171717"/>
                          </a:solidFill>
                          <a:effectLst/>
                          <a:latin typeface="+mn-lt"/>
                        </a:rPr>
                        <a:t>Design infrastructure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latin typeface="+mn-l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4613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335808" y="5524651"/>
            <a:ext cx="5720490" cy="881441"/>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64340" y="5519359"/>
            <a:ext cx="5720490" cy="881441"/>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dirty="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9E0000"/>
              </a:solidFill>
            </a:endParaRPr>
          </a:p>
        </p:txBody>
      </p:sp>
      <p:grpSp>
        <p:nvGrpSpPr>
          <p:cNvPr id="7" name="Group 6" descr="Course schedule every module is a day. ">
            <a:extLst>
              <a:ext uri="{FF2B5EF4-FFF2-40B4-BE49-F238E27FC236}">
                <a16:creationId xmlns:a16="http://schemas.microsoft.com/office/drawing/2014/main" id="{DBEFA082-1F16-4C04-9E8B-34FA2794B565}"/>
              </a:ext>
            </a:extLst>
          </p:cNvPr>
          <p:cNvGrpSpPr/>
          <p:nvPr/>
        </p:nvGrpSpPr>
        <p:grpSpPr>
          <a:xfrm>
            <a:off x="415543" y="1221314"/>
            <a:ext cx="11569287" cy="4919219"/>
            <a:chOff x="415543" y="1611607"/>
            <a:chExt cx="11569287" cy="4250257"/>
          </a:xfrm>
        </p:grpSpPr>
        <p:sp>
          <p:nvSpPr>
            <p:cNvPr id="53" name="TextBox 52">
              <a:extLst>
                <a:ext uri="{FF2B5EF4-FFF2-40B4-BE49-F238E27FC236}">
                  <a16:creationId xmlns:a16="http://schemas.microsoft.com/office/drawing/2014/main" id="{9F205561-4B35-47F1-95AC-41820425BB8B}"/>
                </a:ext>
              </a:extLst>
            </p:cNvPr>
            <p:cNvSpPr txBox="1"/>
            <p:nvPr/>
          </p:nvSpPr>
          <p:spPr>
            <a:xfrm>
              <a:off x="1489818" y="1616606"/>
              <a:ext cx="6241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1 </a:t>
              </a:r>
              <a:endParaRPr lang="en-US">
                <a:latin typeface="+mj-lt"/>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15543" y="2037803"/>
              <a:ext cx="2772716" cy="291891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66276" y="218387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66276"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Governance*</a:t>
              </a: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79388" y="401900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Compute*</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292820" y="1630757"/>
              <a:ext cx="6594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2 </a:t>
              </a:r>
              <a:endParaRPr lang="en-US" dirty="0">
                <a:latin typeface="+mj-lt"/>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338992" y="2037805"/>
              <a:ext cx="2772716" cy="291891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3AC0B99E-AC60-4ADE-A0DD-2D519549D257}"/>
                </a:ext>
              </a:extLst>
            </p:cNvPr>
            <p:cNvSpPr/>
            <p:nvPr/>
          </p:nvSpPr>
          <p:spPr bwMode="auto">
            <a:xfrm>
              <a:off x="3476609"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Storage (non-relational)*</a:t>
              </a: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476607"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Storage (relational)*</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284240" y="1611607"/>
              <a:ext cx="6594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3 </a:t>
              </a:r>
              <a:endParaRPr lang="en-US" dirty="0">
                <a:latin typeface="+mj-lt"/>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262438" y="2037806"/>
              <a:ext cx="2772716" cy="2918912"/>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426286"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Authentication and Authorization*</a:t>
              </a:r>
            </a:p>
          </p:txBody>
        </p:sp>
        <p:sp>
          <p:nvSpPr>
            <p:cNvPr id="59" name="TextBox 58">
              <a:extLst>
                <a:ext uri="{FF2B5EF4-FFF2-40B4-BE49-F238E27FC236}">
                  <a16:creationId xmlns:a16="http://schemas.microsoft.com/office/drawing/2014/main" id="{B647C72F-FCA7-4C41-A690-D697540E1143}"/>
                </a:ext>
              </a:extLst>
            </p:cNvPr>
            <p:cNvSpPr txBox="1"/>
            <p:nvPr/>
          </p:nvSpPr>
          <p:spPr>
            <a:xfrm>
              <a:off x="10266329" y="1663000"/>
              <a:ext cx="664280"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4 </a:t>
              </a:r>
              <a:endParaRPr lang="en-US" dirty="0">
                <a:latin typeface="+mj-lt"/>
              </a:endParaRPr>
            </a:p>
          </p:txBody>
        </p:sp>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9212114" y="2037804"/>
              <a:ext cx="2772716" cy="2918912"/>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326271"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BCDR</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326271" y="4032295"/>
              <a:ext cx="2471251" cy="77917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Migrations</a:t>
              </a:r>
            </a:p>
          </p:txBody>
        </p:sp>
        <p:sp>
          <p:nvSpPr>
            <p:cNvPr id="3" name="Rectangle 2">
              <a:extLst>
                <a:ext uri="{FF2B5EF4-FFF2-40B4-BE49-F238E27FC236}">
                  <a16:creationId xmlns:a16="http://schemas.microsoft.com/office/drawing/2014/main" id="{C0EC107D-0952-4635-807C-0C3241458175}"/>
                </a:ext>
              </a:extLst>
            </p:cNvPr>
            <p:cNvSpPr/>
            <p:nvPr/>
          </p:nvSpPr>
          <p:spPr bwMode="auto">
            <a:xfrm>
              <a:off x="6413169" y="4035303"/>
              <a:ext cx="2471251" cy="7731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Monitoring**</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476608" y="4032295"/>
              <a:ext cx="2471251" cy="77917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Data Integration</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6413170"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App Architecture*</a:t>
              </a:r>
            </a:p>
          </p:txBody>
        </p:sp>
        <p:sp>
          <p:nvSpPr>
            <p:cNvPr id="5" name="Rectangle 4">
              <a:extLst>
                <a:ext uri="{FF2B5EF4-FFF2-40B4-BE49-F238E27FC236}">
                  <a16:creationId xmlns:a16="http://schemas.microsoft.com/office/drawing/2014/main" id="{E50BEB77-6CBC-443F-B246-854F6B9DA504}"/>
                </a:ext>
              </a:extLst>
            </p:cNvPr>
            <p:cNvSpPr/>
            <p:nvPr/>
          </p:nvSpPr>
          <p:spPr bwMode="auto">
            <a:xfrm>
              <a:off x="9326272"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Networks*</a:t>
              </a:r>
            </a:p>
          </p:txBody>
        </p:sp>
        <p:sp>
          <p:nvSpPr>
            <p:cNvPr id="9" name="TextBox 8">
              <a:extLst>
                <a:ext uri="{FF2B5EF4-FFF2-40B4-BE49-F238E27FC236}">
                  <a16:creationId xmlns:a16="http://schemas.microsoft.com/office/drawing/2014/main" id="{A0CEE8A4-1AF5-4E09-BD5A-A561A2826FE5}"/>
                </a:ext>
              </a:extLst>
            </p:cNvPr>
            <p:cNvSpPr txBox="1"/>
            <p:nvPr/>
          </p:nvSpPr>
          <p:spPr>
            <a:xfrm>
              <a:off x="415543" y="5061439"/>
              <a:ext cx="4248022" cy="800425"/>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 Case study</a:t>
              </a:r>
            </a:p>
            <a:p>
              <a:pPr>
                <a:lnSpc>
                  <a:spcPct val="90000"/>
                </a:lnSpc>
                <a:spcAft>
                  <a:spcPts val="600"/>
                </a:spcAft>
              </a:pPr>
              <a:r>
                <a:rPr lang="en-US" sz="2000" dirty="0">
                  <a:gradFill>
                    <a:gsLst>
                      <a:gs pos="2917">
                        <a:schemeClr val="tx1"/>
                      </a:gs>
                      <a:gs pos="30000">
                        <a:schemeClr val="tx1"/>
                      </a:gs>
                    </a:gsLst>
                    <a:lin ang="5400000" scaled="0"/>
                  </a:gradFill>
                </a:rPr>
                <a:t>** </a:t>
              </a:r>
              <a:r>
                <a:rPr lang="en-US" sz="2000" dirty="0" err="1">
                  <a:gradFill>
                    <a:gsLst>
                      <a:gs pos="2917">
                        <a:schemeClr val="tx1"/>
                      </a:gs>
                      <a:gs pos="30000">
                        <a:schemeClr val="tx1"/>
                      </a:gs>
                    </a:gsLst>
                    <a:lin ang="5400000" scaled="0"/>
                  </a:gradFill>
                </a:rPr>
                <a:t>Fabrikam</a:t>
              </a:r>
              <a:r>
                <a:rPr lang="en-US" sz="2000" dirty="0">
                  <a:gradFill>
                    <a:gsLst>
                      <a:gs pos="2917">
                        <a:schemeClr val="tx1"/>
                      </a:gs>
                      <a:gs pos="30000">
                        <a:schemeClr val="tx1"/>
                      </a:gs>
                    </a:gsLst>
                    <a:lin ang="5400000" scaled="0"/>
                  </a:gradFill>
                </a:rPr>
                <a:t> Residences case study</a:t>
              </a:r>
            </a:p>
          </p:txBody>
        </p:sp>
      </p:grpSp>
    </p:spTree>
    <p:extLst>
      <p:ext uri="{BB962C8B-B14F-4D97-AF65-F5344CB8AC3E}">
        <p14:creationId xmlns:p14="http://schemas.microsoft.com/office/powerpoint/2010/main" val="32103525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solidFill>
                  <a:schemeClr val="tx2">
                    <a:lumMod val="50000"/>
                  </a:schemeClr>
                </a:solidFill>
              </a:rPr>
              <a:t>Student materials on Learn </a:t>
            </a:r>
            <a:endParaRPr lang="en-US" dirty="0"/>
          </a:p>
        </p:txBody>
      </p:sp>
      <p:sp>
        <p:nvSpPr>
          <p:cNvPr id="15" name="TextBox 14">
            <a:extLst>
              <a:ext uri="{FF2B5EF4-FFF2-40B4-BE49-F238E27FC236}">
                <a16:creationId xmlns:a16="http://schemas.microsoft.com/office/drawing/2014/main" id="{5E1C035C-2F7C-47EE-AAEF-42EA3CA1788D}"/>
              </a:ext>
            </a:extLst>
          </p:cNvPr>
          <p:cNvSpPr txBox="1"/>
          <p:nvPr/>
        </p:nvSpPr>
        <p:spPr>
          <a:xfrm>
            <a:off x="637269" y="2145195"/>
            <a:ext cx="3979785" cy="2400657"/>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identity, governance, and monitoring solutions </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data storage solutions</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business continuity solutions </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infrastructure solutions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81471D19-7972-4E46-8AAD-8DB478D14047}"/>
              </a:ext>
              <a:ext uri="{C183D7F6-B498-43B3-948B-1728B52AA6E4}">
                <adec:decorative xmlns:adec="http://schemas.microsoft.com/office/drawing/2017/decorative" val="1"/>
              </a:ext>
            </a:extLst>
          </p:cNvPr>
          <p:cNvSpPr txBox="1"/>
          <p:nvPr/>
        </p:nvSpPr>
        <p:spPr>
          <a:xfrm>
            <a:off x="1846556" y="1589114"/>
            <a:ext cx="2044724" cy="369332"/>
          </a:xfrm>
          <a:prstGeom prst="rect">
            <a:avLst/>
          </a:prstGeom>
          <a:noFill/>
        </p:spPr>
        <p:txBody>
          <a:bodyPr wrap="square">
            <a:spAutoFit/>
          </a:bodyPr>
          <a:lstStyle/>
          <a:p>
            <a:r>
              <a:rPr lang="en-US" sz="1800" b="1" i="0" dirty="0">
                <a:solidFill>
                  <a:srgbClr val="171717"/>
                </a:solidFill>
                <a:effectLst/>
                <a:latin typeface="Segoe UI" panose="020B0502040204020203" pitchFamily="34" charset="0"/>
              </a:rPr>
              <a:t>Learning Paths</a:t>
            </a:r>
            <a:endParaRPr lang="en-US" b="1" dirty="0"/>
          </a:p>
        </p:txBody>
      </p:sp>
      <p:graphicFrame>
        <p:nvGraphicFramePr>
          <p:cNvPr id="9" name="Object 8" descr="Screenshot of the AZ-305 collection. ">
            <a:extLst>
              <a:ext uri="{FF2B5EF4-FFF2-40B4-BE49-F238E27FC236}">
                <a16:creationId xmlns:a16="http://schemas.microsoft.com/office/drawing/2014/main" id="{F8E87ECF-2856-4249-AFB7-8AC7BC3C4BFC}"/>
              </a:ext>
            </a:extLst>
          </p:cNvPr>
          <p:cNvGraphicFramePr>
            <a:graphicFrameLocks noChangeAspect="1"/>
          </p:cNvGraphicFramePr>
          <p:nvPr>
            <p:extLst>
              <p:ext uri="{D42A27DB-BD31-4B8C-83A1-F6EECF244321}">
                <p14:modId xmlns:p14="http://schemas.microsoft.com/office/powerpoint/2010/main" val="2241826077"/>
              </p:ext>
            </p:extLst>
          </p:nvPr>
        </p:nvGraphicFramePr>
        <p:xfrm>
          <a:off x="5900630" y="1432718"/>
          <a:ext cx="5456015" cy="4129087"/>
        </p:xfrm>
        <a:graphic>
          <a:graphicData uri="http://schemas.openxmlformats.org/presentationml/2006/ole">
            <mc:AlternateContent xmlns:mc="http://schemas.openxmlformats.org/markup-compatibility/2006">
              <mc:Choice xmlns:v="urn:schemas-microsoft-com:vml" Requires="v">
                <p:oleObj name="Bitmap Image" r:id="rId3" imgW="6657840" imgH="5038560" progId="Paint.Picture">
                  <p:embed/>
                </p:oleObj>
              </mc:Choice>
              <mc:Fallback>
                <p:oleObj name="Bitmap Image" r:id="rId3" imgW="6657840" imgH="5038560" progId="Paint.Picture">
                  <p:embed/>
                  <p:pic>
                    <p:nvPicPr>
                      <p:cNvPr id="0" name=""/>
                      <p:cNvPicPr/>
                      <p:nvPr/>
                    </p:nvPicPr>
                    <p:blipFill>
                      <a:blip r:embed="rId4"/>
                      <a:stretch>
                        <a:fillRect/>
                      </a:stretch>
                    </p:blipFill>
                    <p:spPr>
                      <a:xfrm>
                        <a:off x="5900630" y="1432718"/>
                        <a:ext cx="5456015" cy="412908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9135082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Case studies</a:t>
            </a:r>
            <a:endParaRPr lang="en-US" dirty="0">
              <a:solidFill>
                <a:srgbClr val="C00000"/>
              </a:solidFill>
            </a:endParaRPr>
          </a:p>
        </p:txBody>
      </p:sp>
      <p:sp>
        <p:nvSpPr>
          <p:cNvPr id="9" name="Rectangle 8">
            <a:extLst>
              <a:ext uri="{FF2B5EF4-FFF2-40B4-BE49-F238E27FC236}">
                <a16:creationId xmlns:a16="http://schemas.microsoft.com/office/drawing/2014/main" id="{C27CCAD6-BD5D-4784-9ADD-DB78B753C3BE}"/>
              </a:ext>
            </a:extLst>
          </p:cNvPr>
          <p:cNvSpPr/>
          <p:nvPr/>
        </p:nvSpPr>
        <p:spPr bwMode="auto">
          <a:xfrm>
            <a:off x="451643" y="1355799"/>
            <a:ext cx="7396957" cy="4830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1200"/>
              </a:spcAft>
              <a:buFont typeface="Arial" panose="020B0604020202020204" pitchFamily="34" charset="0"/>
              <a:buChar char="•"/>
            </a:pPr>
            <a:r>
              <a:rPr lang="en-US" sz="2000" dirty="0">
                <a:solidFill>
                  <a:schemeClr val="tx1"/>
                </a:solidFill>
              </a:rPr>
              <a:t>Tailwind Traders is modernizing its infrastructure and moving to the cloud - </a:t>
            </a:r>
          </a:p>
          <a:p>
            <a:pPr marL="342900" indent="-342900">
              <a:spcAft>
                <a:spcPts val="1200"/>
              </a:spcAft>
              <a:buFont typeface="Arial" panose="020B0604020202020204" pitchFamily="34" charset="0"/>
              <a:buChar char="•"/>
            </a:pPr>
            <a:r>
              <a:rPr lang="en-US" sz="2000" dirty="0">
                <a:solidFill>
                  <a:schemeClr val="tx1"/>
                </a:solidFill>
              </a:rPr>
              <a:t>You have been asked to recommend and suggest new cloud architectures - requirements and tasks are provided in case studies</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Make sure to actively participate </a:t>
            </a:r>
            <a:r>
              <a:rPr lang="en-US" sz="2000" b="0" i="0" dirty="0">
                <a:solidFill>
                  <a:srgbClr val="242424"/>
                </a:solidFill>
                <a:effectLst/>
                <a:latin typeface="Segoe UI" panose="020B0502040204020203" pitchFamily="34" charset="0"/>
              </a:rPr>
              <a:t>in small groups or individually</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Become familiar with the </a:t>
            </a:r>
            <a:r>
              <a:rPr lang="en-US" sz="2000" b="0" i="0" dirty="0">
                <a:solidFill>
                  <a:srgbClr val="242424"/>
                </a:solidFill>
                <a:effectLst/>
                <a:latin typeface="Segoe UI" panose="020B0502040204020203" pitchFamily="34" charset="0"/>
              </a:rPr>
              <a:t> </a:t>
            </a:r>
            <a:r>
              <a:rPr lang="en-US" sz="2000" b="0" i="0" dirty="0">
                <a:solidFill>
                  <a:schemeClr val="tx2">
                    <a:lumMod val="5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Azure Architecture Center</a:t>
            </a:r>
            <a:r>
              <a:rPr lang="en-US" sz="2000" b="0" i="0" dirty="0">
                <a:solidFill>
                  <a:srgbClr val="242424"/>
                </a:solidFill>
                <a:effectLst/>
                <a:latin typeface="Segoe UI" panose="020B0502040204020203" pitchFamily="34" charset="0"/>
              </a:rPr>
              <a:t>, </a:t>
            </a:r>
            <a:r>
              <a:rPr lang="en-US" sz="2000" b="0" i="0" dirty="0">
                <a:solidFill>
                  <a:schemeClr val="tx2">
                    <a:lumMod val="50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Azure Charts</a:t>
            </a:r>
            <a:r>
              <a:rPr lang="en-US" sz="2000" b="0" i="0" dirty="0">
                <a:solidFill>
                  <a:srgbClr val="242424"/>
                </a:solidFill>
                <a:effectLst/>
                <a:latin typeface="Segoe UI" panose="020B0502040204020203" pitchFamily="34" charset="0"/>
              </a:rPr>
              <a:t>, and the </a:t>
            </a:r>
            <a:r>
              <a:rPr lang="en-US" sz="2000" b="0" i="0" dirty="0">
                <a:solidFill>
                  <a:schemeClr val="tx2">
                    <a:lumMod val="5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Azure Documentation</a:t>
            </a:r>
            <a:r>
              <a:rPr lang="en-US" sz="2000" b="0" i="0" dirty="0">
                <a:solidFill>
                  <a:srgbClr val="242424"/>
                </a:solidFill>
                <a:effectLst/>
                <a:latin typeface="Segoe UI" panose="020B0502040204020203" pitchFamily="34" charset="0"/>
              </a:rPr>
              <a:t>. </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Consider the Cloud Adoption Framework and Well Architected Framework as you design your case study solutions (next slides)</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Optional hands-on sandboxes are provided on Learn</a:t>
            </a:r>
          </a:p>
          <a:p>
            <a:pPr algn="l">
              <a:spcAft>
                <a:spcPts val="1200"/>
              </a:spcAft>
            </a:pPr>
            <a:endParaRPr lang="en-US" sz="2000" dirty="0">
              <a:solidFill>
                <a:schemeClr val="tx1"/>
              </a:solidFill>
            </a:endParaRPr>
          </a:p>
        </p:txBody>
      </p:sp>
      <p:pic>
        <p:nvPicPr>
          <p:cNvPr id="4" name="Picture 3" descr="Tailwind Traders logo. ">
            <a:extLst>
              <a:ext uri="{FF2B5EF4-FFF2-40B4-BE49-F238E27FC236}">
                <a16:creationId xmlns:a16="http://schemas.microsoft.com/office/drawing/2014/main" id="{D2B064EF-8F10-454D-9C3E-C941D300E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0885" y="2741963"/>
            <a:ext cx="3510955" cy="932418"/>
          </a:xfrm>
          <a:prstGeom prst="rect">
            <a:avLst/>
          </a:prstGeom>
        </p:spPr>
      </p:pic>
    </p:spTree>
    <p:extLst>
      <p:ext uri="{BB962C8B-B14F-4D97-AF65-F5344CB8AC3E}">
        <p14:creationId xmlns:p14="http://schemas.microsoft.com/office/powerpoint/2010/main" val="4811918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51643" y="448141"/>
            <a:ext cx="11533187" cy="411162"/>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Microsoft’s Cloud Adoption Framework </a:t>
            </a:r>
            <a:endParaRPr lang="en-US" dirty="0">
              <a:solidFill>
                <a:schemeClr val="tx2">
                  <a:lumMod val="50000"/>
                </a:schemeClr>
              </a:solidFill>
            </a:endParaRPr>
          </a:p>
        </p:txBody>
      </p:sp>
      <p:pic>
        <p:nvPicPr>
          <p:cNvPr id="11" name="Picture 10" descr="Cloud adoption framework with strategy, plan, ready, adopt, govern, and manage.">
            <a:extLst>
              <a:ext uri="{FF2B5EF4-FFF2-40B4-BE49-F238E27FC236}">
                <a16:creationId xmlns:a16="http://schemas.microsoft.com/office/drawing/2014/main" id="{8C501E38-5ACF-460B-A135-C8D94923B911}"/>
              </a:ext>
            </a:extLst>
          </p:cNvPr>
          <p:cNvPicPr>
            <a:picLocks noChangeAspect="1"/>
          </p:cNvPicPr>
          <p:nvPr/>
        </p:nvPicPr>
        <p:blipFill>
          <a:blip r:embed="rId4"/>
          <a:stretch>
            <a:fillRect/>
          </a:stretch>
        </p:blipFill>
        <p:spPr>
          <a:xfrm>
            <a:off x="678457" y="1516597"/>
            <a:ext cx="10774900" cy="4489542"/>
          </a:xfrm>
          <a:prstGeom prst="rect">
            <a:avLst/>
          </a:prstGeom>
        </p:spPr>
      </p:pic>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27859" y="1178564"/>
            <a:ext cx="11686618" cy="500121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37347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DA42-D01A-4628-AAE1-7ADE1F23E01F}"/>
              </a:ext>
            </a:extLst>
          </p:cNvPr>
          <p:cNvSpPr>
            <a:spLocks noGrp="1"/>
          </p:cNvSpPr>
          <p:nvPr>
            <p:ph type="title"/>
          </p:nvPr>
        </p:nvSpPr>
        <p:spPr>
          <a:xfrm>
            <a:off x="451643" y="448141"/>
            <a:ext cx="11533187" cy="411162"/>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Microsoft Azure Well-Architected Framework</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6697F0EF-8F5C-4C22-A954-CAE5EA7EF5FA}"/>
              </a:ext>
            </a:extLst>
          </p:cNvPr>
          <p:cNvSpPr txBox="1"/>
          <p:nvPr/>
        </p:nvSpPr>
        <p:spPr>
          <a:xfrm>
            <a:off x="336627" y="1382247"/>
            <a:ext cx="5420758" cy="4093428"/>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Cost Optimization </a:t>
            </a:r>
            <a:r>
              <a:rPr lang="en-US" sz="2000" b="0" i="0" dirty="0">
                <a:solidFill>
                  <a:srgbClr val="000000"/>
                </a:solidFill>
                <a:effectLst/>
                <a:latin typeface="Segoe UI" panose="020B0502040204020203" pitchFamily="34" charset="0"/>
              </a:rPr>
              <a:t>– Managing costs to maximize the value delivered</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Operational Excellence </a:t>
            </a:r>
            <a:r>
              <a:rPr lang="en-US" sz="2000" b="0" i="0" dirty="0">
                <a:solidFill>
                  <a:srgbClr val="000000"/>
                </a:solidFill>
                <a:effectLst/>
                <a:latin typeface="Segoe UI" panose="020B0502040204020203" pitchFamily="34" charset="0"/>
              </a:rPr>
              <a:t>– Operations processes that keep a system running in production</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Performance Efficiency </a:t>
            </a:r>
            <a:r>
              <a:rPr lang="en-US" sz="2000" b="0" i="0" dirty="0">
                <a:solidFill>
                  <a:srgbClr val="000000"/>
                </a:solidFill>
                <a:effectLst/>
                <a:latin typeface="Segoe UI" panose="020B0502040204020203" pitchFamily="34" charset="0"/>
              </a:rPr>
              <a:t>– Ability of a system to adapt to changes in load</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Reliability</a:t>
            </a:r>
            <a:r>
              <a:rPr lang="en-US" sz="2000" b="0" i="0" dirty="0">
                <a:solidFill>
                  <a:srgbClr val="000000"/>
                </a:solidFill>
                <a:effectLst/>
                <a:latin typeface="Segoe UI" panose="020B0502040204020203" pitchFamily="34" charset="0"/>
              </a:rPr>
              <a:t> – Ability of a system to recover from failures and continue to function</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Security</a:t>
            </a:r>
            <a:r>
              <a:rPr lang="en-US" sz="2000" b="0" i="0" dirty="0">
                <a:solidFill>
                  <a:srgbClr val="000000"/>
                </a:solidFill>
                <a:effectLst/>
                <a:latin typeface="Segoe UI" panose="020B0502040204020203" pitchFamily="34" charset="0"/>
              </a:rPr>
              <a:t> – Protecting applications and data from threats</a:t>
            </a:r>
          </a:p>
        </p:txBody>
      </p:sp>
      <p:pic>
        <p:nvPicPr>
          <p:cNvPr id="1026" name="Picture 2" descr="WAF pillars. &#10;">
            <a:extLst>
              <a:ext uri="{FF2B5EF4-FFF2-40B4-BE49-F238E27FC236}">
                <a16:creationId xmlns:a16="http://schemas.microsoft.com/office/drawing/2014/main" id="{655796FB-A1AE-40CD-9A30-2C8A470B0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2060" y="1235943"/>
            <a:ext cx="5564607" cy="44181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299681B-92A6-4EAF-B1C8-8C4714F00DB9}"/>
              </a:ext>
              <a:ext uri="{C183D7F6-B498-43B3-948B-1728B52AA6E4}">
                <adec:decorative xmlns:adec="http://schemas.microsoft.com/office/drawing/2017/decorative" val="1"/>
              </a:ext>
            </a:extLst>
          </p:cNvPr>
          <p:cNvSpPr/>
          <p:nvPr/>
        </p:nvSpPr>
        <p:spPr bwMode="auto">
          <a:xfrm>
            <a:off x="5896557" y="1178564"/>
            <a:ext cx="6217920" cy="500121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7453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Graphic 3">
            <a:extLst>
              <a:ext uri="{FF2B5EF4-FFF2-40B4-BE49-F238E27FC236}">
                <a16:creationId xmlns:a16="http://schemas.microsoft.com/office/drawing/2014/main" id="{87F7B4AF-514F-4BBC-9334-8A29D228AF4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4460" y="2779973"/>
            <a:ext cx="1267919" cy="1267919"/>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793AA1-3CE6-4B4A-813A-63CB33CDC918}"/>
              </a:ext>
            </a:extLst>
          </p:cNvPr>
          <p:cNvSpPr>
            <a:spLocks noGrp="1"/>
          </p:cNvSpPr>
          <p:nvPr>
            <p:ph type="title"/>
          </p:nvPr>
        </p:nvSpPr>
        <p:spPr/>
        <p:txBody>
          <a:bodyPr/>
          <a:lstStyle/>
          <a:p>
            <a:r>
              <a:rPr lang="en-US" dirty="0"/>
              <a:t>Agenda</a:t>
            </a:r>
          </a:p>
        </p:txBody>
      </p:sp>
      <p:sp>
        <p:nvSpPr>
          <p:cNvPr id="9" name="Text Placeholder 8">
            <a:extLst>
              <a:ext uri="{FF2B5EF4-FFF2-40B4-BE49-F238E27FC236}">
                <a16:creationId xmlns:a16="http://schemas.microsoft.com/office/drawing/2014/main" id="{F295DBCE-EFF9-4B14-A9F6-1F12B158E866}"/>
              </a:ext>
            </a:extLst>
          </p:cNvPr>
          <p:cNvSpPr>
            <a:spLocks noGrp="1"/>
          </p:cNvSpPr>
          <p:nvPr>
            <p:ph type="body" sz="quarter" idx="4294967295"/>
          </p:nvPr>
        </p:nvSpPr>
        <p:spPr>
          <a:xfrm>
            <a:off x="707571" y="1275216"/>
            <a:ext cx="9572625" cy="4657498"/>
          </a:xfrm>
        </p:spPr>
        <p:txBody>
          <a:bodyPr/>
          <a:lstStyle/>
          <a:p>
            <a:pPr marL="342900" indent="-342900">
              <a:spcAft>
                <a:spcPts val="600"/>
              </a:spcAft>
              <a:buFont typeface="Arial" panose="020B0604020202020204" pitchFamily="34" charset="0"/>
              <a:buChar char="•"/>
            </a:pPr>
            <a:r>
              <a:rPr lang="en-US" dirty="0"/>
              <a:t>Welcome </a:t>
            </a:r>
          </a:p>
          <a:p>
            <a:pPr marL="342900" indent="-342900">
              <a:spcAft>
                <a:spcPts val="600"/>
              </a:spcAft>
              <a:buFont typeface="Arial" panose="020B0604020202020204" pitchFamily="34" charset="0"/>
              <a:buChar char="•"/>
            </a:pPr>
            <a:r>
              <a:rPr lang="en-US" dirty="0"/>
              <a:t>Introductions</a:t>
            </a:r>
          </a:p>
          <a:p>
            <a:pPr marL="342900" indent="-342900">
              <a:spcAft>
                <a:spcPts val="600"/>
              </a:spcAft>
              <a:buFont typeface="Arial" panose="020B0604020202020204" pitchFamily="34" charset="0"/>
              <a:buChar char="•"/>
            </a:pPr>
            <a:r>
              <a:rPr lang="en-US" dirty="0"/>
              <a:t>Classroom experience</a:t>
            </a:r>
          </a:p>
          <a:p>
            <a:pPr marL="342900" indent="-342900">
              <a:spcAft>
                <a:spcPts val="600"/>
              </a:spcAft>
              <a:buFont typeface="Arial" panose="020B0604020202020204" pitchFamily="34" charset="0"/>
              <a:buChar char="•"/>
            </a:pPr>
            <a:r>
              <a:rPr lang="en-US" dirty="0"/>
              <a:t>Azure Solution Architects</a:t>
            </a:r>
          </a:p>
          <a:p>
            <a:pPr marL="342900" indent="-342900">
              <a:spcAft>
                <a:spcPts val="600"/>
              </a:spcAft>
              <a:buFont typeface="Arial" panose="020B0604020202020204" pitchFamily="34" charset="0"/>
              <a:buChar char="•"/>
            </a:pPr>
            <a:r>
              <a:rPr lang="en-US" dirty="0"/>
              <a:t>Microsoft Certifications</a:t>
            </a:r>
          </a:p>
          <a:p>
            <a:pPr marL="342900" indent="-342900">
              <a:spcAft>
                <a:spcPts val="600"/>
              </a:spcAft>
              <a:buFont typeface="Arial" panose="020B0604020202020204" pitchFamily="34" charset="0"/>
              <a:buChar char="•"/>
            </a:pPr>
            <a:r>
              <a:rPr lang="en-US" dirty="0"/>
              <a:t>Course outline and schedule</a:t>
            </a:r>
          </a:p>
          <a:p>
            <a:pPr marL="342900" indent="-342900">
              <a:spcAft>
                <a:spcPts val="600"/>
              </a:spcAft>
              <a:buFont typeface="Arial" panose="020B0604020202020204" pitchFamily="34" charset="0"/>
              <a:buChar char="•"/>
            </a:pPr>
            <a:r>
              <a:rPr lang="en-US" dirty="0"/>
              <a:t>Student materials</a:t>
            </a:r>
          </a:p>
          <a:p>
            <a:pPr marL="342900" indent="-342900">
              <a:spcAft>
                <a:spcPts val="600"/>
              </a:spcAft>
              <a:buFont typeface="Arial" panose="020B0604020202020204" pitchFamily="34" charset="0"/>
              <a:buChar char="•"/>
            </a:pPr>
            <a:r>
              <a:rPr lang="en-US" dirty="0"/>
              <a:t>Case studies</a:t>
            </a:r>
          </a:p>
          <a:p>
            <a:pPr marL="342900" indent="-342900">
              <a:spcAft>
                <a:spcPts val="600"/>
              </a:spcAft>
              <a:buFont typeface="Arial" panose="020B0604020202020204" pitchFamily="34" charset="0"/>
              <a:buChar char="•"/>
            </a:pPr>
            <a:r>
              <a:rPr lang="en-US" dirty="0"/>
              <a:t>Microsoft’s Cloud Adoption Framework</a:t>
            </a:r>
          </a:p>
          <a:p>
            <a:pPr marL="342900" indent="-342900">
              <a:spcAft>
                <a:spcPts val="600"/>
              </a:spcAft>
              <a:buFont typeface="Arial" panose="020B0604020202020204" pitchFamily="34" charset="0"/>
              <a:buChar char="•"/>
            </a:pPr>
            <a:r>
              <a:rPr lang="en-US" dirty="0"/>
              <a:t>Microsoft’s Well Architected Framework</a:t>
            </a:r>
          </a:p>
          <a:p>
            <a:pPr marL="342900" indent="-342900">
              <a:spcAft>
                <a:spcPts val="600"/>
              </a:spcAft>
              <a:buFont typeface="Arial" panose="020B0604020202020204" pitchFamily="34" charset="0"/>
              <a:buChar char="•"/>
            </a:pPr>
            <a:endParaRPr lang="en-US" dirty="0"/>
          </a:p>
          <a:p>
            <a:pPr marL="342900" indent="-342900">
              <a:spcAft>
                <a:spcPts val="600"/>
              </a:spcAft>
              <a:buFont typeface="Arial" panose="020B0604020202020204" pitchFamily="34" charset="0"/>
              <a:buChar char="•"/>
            </a:pPr>
            <a:endParaRPr lang="en-US" dirty="0"/>
          </a:p>
          <a:p>
            <a:pPr marL="342900" indent="-342900">
              <a:spcAft>
                <a:spcPts val="600"/>
              </a:spcAft>
              <a:buFont typeface="Arial" panose="020B0604020202020204" pitchFamily="34" charset="0"/>
              <a:buChar char="•"/>
            </a:pPr>
            <a:endParaRPr lang="en-US" dirty="0"/>
          </a:p>
        </p:txBody>
      </p:sp>
      <p:pic>
        <p:nvPicPr>
          <p:cNvPr id="13" name="Graphic 12" descr="Classroom with solid fill">
            <a:extLst>
              <a:ext uri="{FF2B5EF4-FFF2-40B4-BE49-F238E27FC236}">
                <a16:creationId xmlns:a16="http://schemas.microsoft.com/office/drawing/2014/main" id="{ED61A7C8-CE25-4E71-93EC-D6F9859B8884}"/>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2751" y="1420584"/>
            <a:ext cx="3197906" cy="3197906"/>
          </a:xfrm>
          <a:prstGeom prst="rect">
            <a:avLst/>
          </a:prstGeom>
        </p:spPr>
      </p:pic>
    </p:spTree>
    <p:extLst>
      <p:ext uri="{BB962C8B-B14F-4D97-AF65-F5344CB8AC3E}">
        <p14:creationId xmlns:p14="http://schemas.microsoft.com/office/powerpoint/2010/main" val="34519469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normAutofit/>
          </a:bodyPr>
          <a:lstStyle/>
          <a:p>
            <a:r>
              <a:rPr lang="en-US" dirty="0"/>
              <a:t>Hello, World!</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27859" y="1485901"/>
            <a:ext cx="5375903" cy="5720436"/>
          </a:xfrm>
        </p:spPr>
        <p:txBody>
          <a:bodyPr/>
          <a:lstStyle/>
          <a:p>
            <a:pPr marL="349724" indent="-349724">
              <a:buFont typeface="Arial" panose="020B0604020202020204" pitchFamily="34" charset="0"/>
              <a:buChar char="•"/>
            </a:pPr>
            <a:r>
              <a:rPr lang="en-US" dirty="0">
                <a:latin typeface="+mn-lt"/>
              </a:rPr>
              <a:t>Cyrus Cheng</a:t>
            </a:r>
          </a:p>
          <a:p>
            <a:pPr marL="349724" indent="-349724">
              <a:buFont typeface="Arial" panose="020B0604020202020204" pitchFamily="34" charset="0"/>
              <a:buChar char="•"/>
            </a:pPr>
            <a:r>
              <a:rPr lang="en-US" sz="1836" dirty="0">
                <a:latin typeface="+mn-lt"/>
              </a:rPr>
              <a:t>Microsoft Certified Trainer (Since 2019)</a:t>
            </a:r>
            <a:br>
              <a:rPr lang="en-US" sz="1836" dirty="0">
                <a:latin typeface="+mn-lt"/>
              </a:rPr>
            </a:br>
            <a:r>
              <a:rPr lang="en-US" sz="1836" dirty="0">
                <a:latin typeface="+mn-lt"/>
              </a:rPr>
              <a:t>Azure Solutions Architect</a:t>
            </a:r>
            <a:br>
              <a:rPr lang="en-US" sz="1836" dirty="0">
                <a:latin typeface="+mn-lt"/>
              </a:rPr>
            </a:br>
            <a:r>
              <a:rPr lang="en-US" sz="1836" dirty="0">
                <a:latin typeface="+mn-lt"/>
              </a:rPr>
              <a:t>Azure Developer Associate</a:t>
            </a:r>
          </a:p>
          <a:p>
            <a:pPr marL="349724" indent="-349724">
              <a:buFont typeface="Arial" panose="020B0604020202020204" pitchFamily="34" charset="0"/>
              <a:buChar char="•"/>
            </a:pPr>
            <a:r>
              <a:rPr lang="en-US" dirty="0" err="1">
                <a:latin typeface="+mn-lt"/>
              </a:rPr>
              <a:t>Cashout</a:t>
            </a:r>
            <a:r>
              <a:rPr lang="en-US" dirty="0">
                <a:latin typeface="+mn-lt"/>
              </a:rPr>
              <a:t> Team Tech. Lead</a:t>
            </a:r>
            <a:br>
              <a:rPr lang="en-US" dirty="0">
                <a:latin typeface="+mn-lt"/>
              </a:rPr>
            </a:br>
            <a:r>
              <a:rPr lang="en-US" dirty="0">
                <a:latin typeface="+mn-lt"/>
              </a:rPr>
              <a:t>HKMU Parttime Lecturer</a:t>
            </a:r>
          </a:p>
          <a:p>
            <a:pPr marL="349724" indent="-349724">
              <a:buFont typeface="Arial" panose="020B0604020202020204" pitchFamily="34" charset="0"/>
              <a:buChar char="•"/>
            </a:pPr>
            <a:r>
              <a:rPr lang="en-US" dirty="0">
                <a:latin typeface="+mn-lt"/>
              </a:rPr>
              <a:t>Specialized in</a:t>
            </a:r>
          </a:p>
          <a:p>
            <a:pPr marL="692558" lvl="1" indent="-349724"/>
            <a:r>
              <a:rPr lang="en-US" dirty="0"/>
              <a:t>Azure, </a:t>
            </a:r>
            <a:r>
              <a:rPr lang="en-US" dirty="0">
                <a:latin typeface="+mn-lt"/>
              </a:rPr>
              <a:t>SharePoint</a:t>
            </a:r>
            <a:r>
              <a:rPr lang="en-US" dirty="0"/>
              <a:t>, .NET</a:t>
            </a:r>
          </a:p>
          <a:p>
            <a:pPr marL="692558" lvl="1" indent="-349724"/>
            <a:r>
              <a:rPr lang="en-US" dirty="0"/>
              <a:t>Spring Boot / Spring Cloud</a:t>
            </a:r>
          </a:p>
          <a:p>
            <a:pPr marL="692558" lvl="1" indent="-349724"/>
            <a:r>
              <a:rPr lang="en-US" dirty="0"/>
              <a:t>React, Vue</a:t>
            </a:r>
          </a:p>
          <a:p>
            <a:pPr marL="692558" lvl="1" indent="-349724"/>
            <a:r>
              <a:rPr lang="en-US" dirty="0">
                <a:latin typeface="+mn-lt"/>
              </a:rPr>
              <a:t>K8</a:t>
            </a:r>
            <a:r>
              <a:rPr lang="en-US" dirty="0"/>
              <a:t>S Development</a:t>
            </a:r>
          </a:p>
          <a:p>
            <a:pPr marL="692558" lvl="1" indent="-349724"/>
            <a:r>
              <a:rPr lang="en-US" dirty="0" err="1">
                <a:latin typeface="+mn-lt"/>
              </a:rPr>
              <a:t>MicroServices</a:t>
            </a:r>
            <a:r>
              <a:rPr lang="en-US" dirty="0">
                <a:latin typeface="+mn-lt"/>
              </a:rPr>
              <a:t> Arch. Design</a:t>
            </a:r>
          </a:p>
          <a:p>
            <a:pPr marL="349724" indent="-349724">
              <a:buFont typeface="Arial" panose="020B0604020202020204" pitchFamily="34" charset="0"/>
              <a:buChar char="•"/>
            </a:pPr>
            <a:endParaRPr lang="en-US" dirty="0">
              <a:latin typeface="+mn-lt"/>
            </a:endParaRPr>
          </a:p>
        </p:txBody>
      </p:sp>
      <p:pic>
        <p:nvPicPr>
          <p:cNvPr id="1026" name="Picture 2" descr="Cyrus Cheng">
            <a:extLst>
              <a:ext uri="{FF2B5EF4-FFF2-40B4-BE49-F238E27FC236}">
                <a16:creationId xmlns:a16="http://schemas.microsoft.com/office/drawing/2014/main" id="{B7E59943-451C-6487-B28F-C8D47E0AA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478" y="1237851"/>
            <a:ext cx="2158904" cy="21589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2022-2023">
            <a:extLst>
              <a:ext uri="{FF2B5EF4-FFF2-40B4-BE49-F238E27FC236}">
                <a16:creationId xmlns:a16="http://schemas.microsoft.com/office/drawing/2014/main" id="{73CF0C9E-B2BB-B5BA-89FB-79DBD30EC6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6442" y="3949557"/>
            <a:ext cx="1396645" cy="1396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ed: Azure Developer Associate (Legacy)">
            <a:extLst>
              <a:ext uri="{FF2B5EF4-FFF2-40B4-BE49-F238E27FC236}">
                <a16:creationId xmlns:a16="http://schemas.microsoft.com/office/drawing/2014/main" id="{B56BFC1F-5CD8-BB6E-7FF9-2EA4CFEBED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477" y="3949557"/>
            <a:ext cx="1396645" cy="13966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Microsoft Certified: Azure Solutions Architect Expert  Certification Practice Test Questions &amp; Exam Dumps - PrepAway">
            <a:extLst>
              <a:ext uri="{FF2B5EF4-FFF2-40B4-BE49-F238E27FC236}">
                <a16:creationId xmlns:a16="http://schemas.microsoft.com/office/drawing/2014/main" id="{CA55488E-E63F-FAF8-2E08-20890B308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7341" y="3869326"/>
            <a:ext cx="2336478" cy="15020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crosoft Certified: Power Platform Fundamentals">
            <a:extLst>
              <a:ext uri="{FF2B5EF4-FFF2-40B4-BE49-F238E27FC236}">
                <a16:creationId xmlns:a16="http://schemas.microsoft.com/office/drawing/2014/main" id="{0B020B68-4A89-47CD-14F1-4DD102C4DE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1626" y="5441053"/>
            <a:ext cx="1142808" cy="11428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crosoft Certified: Azure AI Fundamentals">
            <a:extLst>
              <a:ext uri="{FF2B5EF4-FFF2-40B4-BE49-F238E27FC236}">
                <a16:creationId xmlns:a16="http://schemas.microsoft.com/office/drawing/2014/main" id="{DFFBBEAF-F067-00A2-AA7A-67CE59449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23802" y="5441053"/>
            <a:ext cx="1122982" cy="11229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Certified: Azure Data Fundamentals">
            <a:extLst>
              <a:ext uri="{FF2B5EF4-FFF2-40B4-BE49-F238E27FC236}">
                <a16:creationId xmlns:a16="http://schemas.microsoft.com/office/drawing/2014/main" id="{29900167-D68E-EDB7-2E33-3289E4EE25E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20837" y="5429534"/>
            <a:ext cx="1122982" cy="11229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CSD: App Builder — Certified 2018">
            <a:extLst>
              <a:ext uri="{FF2B5EF4-FFF2-40B4-BE49-F238E27FC236}">
                <a16:creationId xmlns:a16="http://schemas.microsoft.com/office/drawing/2014/main" id="{4A9A6423-BED0-29A5-4917-04F4290106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59452" y="5419621"/>
            <a:ext cx="1142808" cy="114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940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0212-B462-5E35-39C4-D9CC692804ED}"/>
              </a:ext>
            </a:extLst>
          </p:cNvPr>
          <p:cNvSpPr>
            <a:spLocks noGrp="1"/>
          </p:cNvSpPr>
          <p:nvPr>
            <p:ph type="title"/>
          </p:nvPr>
        </p:nvSpPr>
        <p:spPr/>
        <p:txBody>
          <a:bodyPr/>
          <a:lstStyle/>
          <a:p>
            <a:r>
              <a:rPr lang="en-HK" dirty="0"/>
              <a:t>Class Logistic</a:t>
            </a:r>
          </a:p>
        </p:txBody>
      </p:sp>
      <p:graphicFrame>
        <p:nvGraphicFramePr>
          <p:cNvPr id="5" name="Table 5">
            <a:extLst>
              <a:ext uri="{FF2B5EF4-FFF2-40B4-BE49-F238E27FC236}">
                <a16:creationId xmlns:a16="http://schemas.microsoft.com/office/drawing/2014/main" id="{0F23A4AD-38FE-CFE0-ADF0-352923F8094A}"/>
              </a:ext>
            </a:extLst>
          </p:cNvPr>
          <p:cNvGraphicFramePr>
            <a:graphicFrameLocks noGrp="1"/>
          </p:cNvGraphicFramePr>
          <p:nvPr>
            <p:extLst>
              <p:ext uri="{D42A27DB-BD31-4B8C-83A1-F6EECF244321}">
                <p14:modId xmlns:p14="http://schemas.microsoft.com/office/powerpoint/2010/main" val="2336402508"/>
              </p:ext>
            </p:extLst>
          </p:nvPr>
        </p:nvGraphicFramePr>
        <p:xfrm>
          <a:off x="451642" y="1358714"/>
          <a:ext cx="11682982" cy="4839345"/>
        </p:xfrm>
        <a:graphic>
          <a:graphicData uri="http://schemas.openxmlformats.org/drawingml/2006/table">
            <a:tbl>
              <a:tblPr firstRow="1" bandRow="1">
                <a:tableStyleId>{EB9631B5-78F2-41C9-869B-9F39066F8104}</a:tableStyleId>
              </a:tblPr>
              <a:tblGrid>
                <a:gridCol w="5841491">
                  <a:extLst>
                    <a:ext uri="{9D8B030D-6E8A-4147-A177-3AD203B41FA5}">
                      <a16:colId xmlns:a16="http://schemas.microsoft.com/office/drawing/2014/main" val="1590183588"/>
                    </a:ext>
                  </a:extLst>
                </a:gridCol>
                <a:gridCol w="5841491">
                  <a:extLst>
                    <a:ext uri="{9D8B030D-6E8A-4147-A177-3AD203B41FA5}">
                      <a16:colId xmlns:a16="http://schemas.microsoft.com/office/drawing/2014/main" val="1651806522"/>
                    </a:ext>
                  </a:extLst>
                </a:gridCol>
              </a:tblGrid>
              <a:tr h="475270">
                <a:tc>
                  <a:txBody>
                    <a:bodyPr/>
                    <a:lstStyle/>
                    <a:p>
                      <a:pPr algn="ctr"/>
                      <a:r>
                        <a:rPr lang="en-HK" dirty="0"/>
                        <a:t>Group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HK" dirty="0"/>
                        <a:t>OneDrive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974940"/>
                  </a:ext>
                </a:extLst>
              </a:tr>
              <a:tr h="844670">
                <a:tc>
                  <a:txBody>
                    <a:bodyPr/>
                    <a:lstStyle/>
                    <a:p>
                      <a:r>
                        <a:rPr lang="en-HK" dirty="0"/>
                        <a:t>This WhatsApp group can let the instructor to share information such as URL, screen capture to you.</a:t>
                      </a:r>
                    </a:p>
                    <a:p>
                      <a:r>
                        <a:rPr lang="en-HK" dirty="0"/>
                        <a:t>Students can start their discussion in the group as well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HK" dirty="0"/>
                        <a:t>You can download all the materials here.</a:t>
                      </a:r>
                    </a:p>
                    <a:p>
                      <a:r>
                        <a:rPr lang="en-HK" dirty="0"/>
                        <a:t>There is a OneNote in the Share Drive. </a:t>
                      </a:r>
                      <a:r>
                        <a:rPr lang="en-HK" b="1" u="sng" dirty="0">
                          <a:highlight>
                            <a:srgbClr val="FFFF00"/>
                          </a:highlight>
                        </a:rPr>
                        <a:t>Please do not share to others</a:t>
                      </a:r>
                      <a:r>
                        <a:rPr lang="en-HK" dirty="0"/>
                        <a:t> as there are sensitive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638314"/>
                  </a:ext>
                </a:extLst>
              </a:tr>
              <a:tr h="3449675">
                <a:tc>
                  <a:txBody>
                    <a:bodyPr/>
                    <a:lstStyle/>
                    <a:p>
                      <a:endParaRPr lang="en-H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H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914576"/>
                  </a:ext>
                </a:extLst>
              </a:tr>
            </a:tbl>
          </a:graphicData>
        </a:graphic>
      </p:graphicFrame>
      <p:pic>
        <p:nvPicPr>
          <p:cNvPr id="7" name="Picture 6">
            <a:extLst>
              <a:ext uri="{FF2B5EF4-FFF2-40B4-BE49-F238E27FC236}">
                <a16:creationId xmlns:a16="http://schemas.microsoft.com/office/drawing/2014/main" id="{83245EAD-9E95-DF57-6EE1-A75B1A022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289" y="3007341"/>
            <a:ext cx="2802499" cy="2802499"/>
          </a:xfrm>
          <a:prstGeom prst="rect">
            <a:avLst/>
          </a:prstGeom>
        </p:spPr>
      </p:pic>
      <p:pic>
        <p:nvPicPr>
          <p:cNvPr id="9" name="Picture 8">
            <a:extLst>
              <a:ext uri="{FF2B5EF4-FFF2-40B4-BE49-F238E27FC236}">
                <a16:creationId xmlns:a16="http://schemas.microsoft.com/office/drawing/2014/main" id="{E1836640-0866-C72F-4FBD-A664CDC38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019" y="2921279"/>
            <a:ext cx="3039167" cy="3039167"/>
          </a:xfrm>
          <a:prstGeom prst="rect">
            <a:avLst/>
          </a:prstGeom>
        </p:spPr>
      </p:pic>
    </p:spTree>
    <p:extLst>
      <p:ext uri="{BB962C8B-B14F-4D97-AF65-F5344CB8AC3E}">
        <p14:creationId xmlns:p14="http://schemas.microsoft.com/office/powerpoint/2010/main" val="1102948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A11E-BCFC-2CC8-0F44-286B6CD611C3}"/>
              </a:ext>
            </a:extLst>
          </p:cNvPr>
          <p:cNvSpPr>
            <a:spLocks noGrp="1"/>
          </p:cNvSpPr>
          <p:nvPr>
            <p:ph type="title"/>
          </p:nvPr>
        </p:nvSpPr>
        <p:spPr>
          <a:xfrm>
            <a:off x="451643" y="448141"/>
            <a:ext cx="11533187" cy="410369"/>
          </a:xfrm>
        </p:spPr>
        <p:txBody>
          <a:bodyPr/>
          <a:lstStyle/>
          <a:p>
            <a:r>
              <a:rPr lang="en-HK" dirty="0"/>
              <a:t>How to pronounce “Azure”</a:t>
            </a:r>
          </a:p>
        </p:txBody>
      </p:sp>
      <p:sp>
        <p:nvSpPr>
          <p:cNvPr id="4" name="TextBox 3">
            <a:extLst>
              <a:ext uri="{FF2B5EF4-FFF2-40B4-BE49-F238E27FC236}">
                <a16:creationId xmlns:a16="http://schemas.microsoft.com/office/drawing/2014/main" id="{4AF7B45A-4969-05E9-F400-E1CF8426B04C}"/>
              </a:ext>
            </a:extLst>
          </p:cNvPr>
          <p:cNvSpPr txBox="1"/>
          <p:nvPr/>
        </p:nvSpPr>
        <p:spPr>
          <a:xfrm>
            <a:off x="5148728" y="4871998"/>
            <a:ext cx="2334409" cy="369332"/>
          </a:xfrm>
          <a:prstGeom prst="rect">
            <a:avLst/>
          </a:prstGeom>
          <a:noFill/>
        </p:spPr>
        <p:txBody>
          <a:bodyPr wrap="square">
            <a:spAutoFit/>
          </a:bodyPr>
          <a:lstStyle/>
          <a:p>
            <a:r>
              <a:rPr lang="en-HK" dirty="0">
                <a:hlinkClick r:id="rId2"/>
              </a:rPr>
              <a:t>https://bit.ly/3EVYAj7</a:t>
            </a:r>
            <a:r>
              <a:rPr lang="en-HK" dirty="0"/>
              <a:t> </a:t>
            </a:r>
          </a:p>
        </p:txBody>
      </p:sp>
      <p:pic>
        <p:nvPicPr>
          <p:cNvPr id="8" name="Picture 7">
            <a:extLst>
              <a:ext uri="{FF2B5EF4-FFF2-40B4-BE49-F238E27FC236}">
                <a16:creationId xmlns:a16="http://schemas.microsoft.com/office/drawing/2014/main" id="{A7591F28-55C9-455D-DEF9-1F36BDE363BE}"/>
              </a:ext>
            </a:extLst>
          </p:cNvPr>
          <p:cNvPicPr>
            <a:picLocks noChangeAspect="1"/>
          </p:cNvPicPr>
          <p:nvPr/>
        </p:nvPicPr>
        <p:blipFill>
          <a:blip r:embed="rId3"/>
          <a:stretch>
            <a:fillRect/>
          </a:stretch>
        </p:blipFill>
        <p:spPr>
          <a:xfrm>
            <a:off x="3883118" y="1420278"/>
            <a:ext cx="4723393" cy="3074618"/>
          </a:xfrm>
          <a:prstGeom prst="rect">
            <a:avLst/>
          </a:prstGeom>
        </p:spPr>
      </p:pic>
      <p:sp>
        <p:nvSpPr>
          <p:cNvPr id="9" name="TextBox 8">
            <a:extLst>
              <a:ext uri="{FF2B5EF4-FFF2-40B4-BE49-F238E27FC236}">
                <a16:creationId xmlns:a16="http://schemas.microsoft.com/office/drawing/2014/main" id="{97FD2AF5-70EB-41EC-2725-937F4EED01C1}"/>
              </a:ext>
            </a:extLst>
          </p:cNvPr>
          <p:cNvSpPr txBox="1"/>
          <p:nvPr/>
        </p:nvSpPr>
        <p:spPr>
          <a:xfrm>
            <a:off x="5008879" y="5574247"/>
            <a:ext cx="2813912" cy="960263"/>
          </a:xfrm>
          <a:prstGeom prst="rect">
            <a:avLst/>
          </a:prstGeom>
          <a:noFill/>
        </p:spPr>
        <p:txBody>
          <a:bodyPr wrap="none" lIns="182880" tIns="146304" rIns="182880" bIns="146304" rtlCol="0">
            <a:spAutoFit/>
          </a:bodyPr>
          <a:lstStyle/>
          <a:p>
            <a:pPr algn="ctr">
              <a:lnSpc>
                <a:spcPct val="90000"/>
              </a:lnSpc>
              <a:spcAft>
                <a:spcPts val="600"/>
              </a:spcAft>
            </a:pPr>
            <a:r>
              <a:rPr lang="en-HK" altLang="zh-TW" sz="2400" b="1" dirty="0">
                <a:solidFill>
                  <a:schemeClr val="accent4"/>
                </a:solidFill>
              </a:rPr>
              <a:t>Azure</a:t>
            </a:r>
            <a:br>
              <a:rPr lang="en-HK" altLang="zh-TW" sz="2400" b="1" dirty="0">
                <a:solidFill>
                  <a:schemeClr val="accent4"/>
                </a:solidFill>
              </a:rPr>
            </a:br>
            <a:r>
              <a:rPr lang="zh-TW" altLang="en-US" sz="2400" b="1" dirty="0">
                <a:solidFill>
                  <a:schemeClr val="accent4"/>
                </a:solidFill>
              </a:rPr>
              <a:t>天藍色 </a:t>
            </a:r>
            <a:r>
              <a:rPr lang="en-HK" altLang="zh-TW" sz="2400" b="1" dirty="0">
                <a:solidFill>
                  <a:schemeClr val="accent4"/>
                </a:solidFill>
              </a:rPr>
              <a:t>/ </a:t>
            </a:r>
            <a:r>
              <a:rPr lang="zh-TW" altLang="en-US" sz="2400" b="1" dirty="0">
                <a:solidFill>
                  <a:schemeClr val="accent4"/>
                </a:solidFill>
              </a:rPr>
              <a:t>藍天白雲</a:t>
            </a:r>
            <a:endParaRPr lang="en-HK" sz="2400" b="1" dirty="0" err="1">
              <a:solidFill>
                <a:schemeClr val="accent4"/>
              </a:solidFill>
            </a:endParaRPr>
          </a:p>
        </p:txBody>
      </p:sp>
    </p:spTree>
    <p:extLst>
      <p:ext uri="{BB962C8B-B14F-4D97-AF65-F5344CB8AC3E}">
        <p14:creationId xmlns:p14="http://schemas.microsoft.com/office/powerpoint/2010/main" val="4314748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dirty="0"/>
              <a:t>Azure Solution Architects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Azure Solution Architects have subject matter expertise in designing cloud and hybrid solutions that include </a:t>
            </a:r>
            <a:r>
              <a:rPr lang="en-US" sz="2000" b="1" spc="0" dirty="0">
                <a:solidFill>
                  <a:schemeClr val="bg1"/>
                </a:solidFill>
                <a:latin typeface="+mn-lt"/>
              </a:rPr>
              <a:t>compute</a:t>
            </a:r>
            <a:r>
              <a:rPr lang="en-US" sz="2000" spc="0" dirty="0">
                <a:solidFill>
                  <a:schemeClr val="bg1"/>
                </a:solidFill>
                <a:latin typeface="+mn-lt"/>
              </a:rPr>
              <a:t>, </a:t>
            </a:r>
            <a:r>
              <a:rPr lang="en-US" sz="2000" b="1" spc="0" dirty="0">
                <a:solidFill>
                  <a:schemeClr val="bg1"/>
                </a:solidFill>
                <a:latin typeface="+mn-lt"/>
              </a:rPr>
              <a:t>networking</a:t>
            </a:r>
            <a:r>
              <a:rPr lang="en-US" sz="2000" spc="0" dirty="0">
                <a:solidFill>
                  <a:schemeClr val="bg1"/>
                </a:solidFill>
                <a:latin typeface="+mn-lt"/>
              </a:rPr>
              <a:t>, </a:t>
            </a:r>
            <a:r>
              <a:rPr lang="en-US" sz="2000" b="1" spc="0" dirty="0">
                <a:solidFill>
                  <a:schemeClr val="bg1"/>
                </a:solidFill>
                <a:latin typeface="+mn-lt"/>
              </a:rPr>
              <a:t>storage</a:t>
            </a:r>
            <a:r>
              <a:rPr lang="en-US" sz="2000" spc="0" dirty="0">
                <a:solidFill>
                  <a:schemeClr val="bg1"/>
                </a:solidFill>
                <a:latin typeface="+mn-lt"/>
              </a:rPr>
              <a:t>, </a:t>
            </a:r>
            <a:r>
              <a:rPr lang="en-US" sz="2000" b="1" spc="0" dirty="0">
                <a:solidFill>
                  <a:schemeClr val="bg1"/>
                </a:solidFill>
                <a:latin typeface="+mn-lt"/>
              </a:rPr>
              <a:t>application services</a:t>
            </a:r>
            <a:r>
              <a:rPr lang="en-US" sz="2000" spc="0" dirty="0">
                <a:solidFill>
                  <a:schemeClr val="bg1"/>
                </a:solidFill>
                <a:latin typeface="+mn-lt"/>
              </a:rPr>
              <a:t>, </a:t>
            </a:r>
            <a:r>
              <a:rPr lang="en-US" sz="2000" b="1" spc="0" dirty="0">
                <a:solidFill>
                  <a:schemeClr val="bg1"/>
                </a:solidFill>
                <a:latin typeface="+mn-lt"/>
              </a:rPr>
              <a:t>data solutions</a:t>
            </a:r>
            <a:r>
              <a:rPr lang="en-US" sz="2000" spc="0" dirty="0">
                <a:solidFill>
                  <a:schemeClr val="bg1"/>
                </a:solidFill>
                <a:latin typeface="+mn-lt"/>
              </a:rPr>
              <a:t>, </a:t>
            </a:r>
            <a:r>
              <a:rPr lang="en-US" sz="2000" b="1" spc="0" dirty="0">
                <a:solidFill>
                  <a:schemeClr val="bg1"/>
                </a:solidFill>
                <a:latin typeface="+mn-lt"/>
              </a:rPr>
              <a:t>monitoring and security</a:t>
            </a:r>
            <a:r>
              <a:rPr lang="en-US" sz="2000" spc="0" dirty="0">
                <a:solidFill>
                  <a:schemeClr val="bg1"/>
                </a:solidFill>
                <a:latin typeface="+mn-lt"/>
              </a:rPr>
              <a:t>.</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dirty="0"/>
              <a:t>Working knowledge of networking technologies including connectivity services, application delivery services, and network architectures.  </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dirty="0"/>
              <a:t>Working knowledge of compute technologies including virtual machines, containers, and PaaS compute solutions.   </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dirty="0"/>
              <a:t>Working knowledge of storage technologies including relational and non-relational data solutions. </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dirty="0"/>
              <a:t>Experience architecting solutions including security, migration, and business continuity. </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a:t>
            </a:r>
            <a:endParaRPr lang="en-US" dirty="0">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308" y="2621734"/>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547768"/>
            <a:ext cx="3140609" cy="824075"/>
          </a:xfrm>
          <a:prstGeom prst="rect">
            <a:avLst/>
          </a:prstGeom>
        </p:spPr>
        <p:txBody>
          <a:bodyPr wrap="square" lIns="0" tIns="0" rIns="0" bIns="0" anchor="ctr">
            <a:noAutofit/>
          </a:bodyPr>
          <a:lstStyle/>
          <a:p>
            <a:r>
              <a:rPr lang="pt-BR" sz="2000" dirty="0">
                <a:solidFill>
                  <a:schemeClr val="tx2">
                    <a:lumMod val="50000"/>
                  </a:schemeClr>
                </a:solidFill>
                <a:latin typeface="+mj-lt"/>
                <a:hlinkClick r:id="rId4">
                  <a:extLst>
                    <a:ext uri="{A12FA001-AC4F-418D-AE19-62706E023703}">
                      <ahyp:hlinkClr xmlns:ahyp="http://schemas.microsoft.com/office/drawing/2018/hyperlinkcolor" val="tx"/>
                    </a:ext>
                  </a:extLst>
                </a:hlinkClick>
              </a:rPr>
              <a:t>Exam AZ-900: Microsoft Azure Fundamentals</a:t>
            </a:r>
            <a:endParaRPr lang="en-US" sz="20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371841"/>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776923"/>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62" y="2636979"/>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547766"/>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6">
                  <a:extLst>
                    <a:ext uri="{A12FA001-AC4F-418D-AE19-62706E023703}">
                      <ahyp:hlinkClr xmlns:ahyp="http://schemas.microsoft.com/office/drawing/2018/hyperlinkcolor" val="tx"/>
                    </a:ext>
                  </a:extLst>
                </a:hlinkClick>
              </a:rPr>
              <a:t>Microsoft Certified: Azure Administrator Associate</a:t>
            </a:r>
            <a:endParaRPr lang="en-US" sz="2000" dirty="0">
              <a:solidFill>
                <a:schemeClr val="tx2">
                  <a:lumMod val="50000"/>
                </a:schemeClr>
              </a:solidFill>
              <a:latin typeface="+mj-lt"/>
            </a:endParaRP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371841"/>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776923"/>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6723" y="2661811"/>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547768"/>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8">
                  <a:extLst>
                    <a:ext uri="{A12FA001-AC4F-418D-AE19-62706E023703}">
                      <ahyp:hlinkClr xmlns:ahyp="http://schemas.microsoft.com/office/drawing/2018/hyperlinkcolor" val="tx"/>
                    </a:ext>
                  </a:extLst>
                </a:hlinkClick>
              </a:rPr>
              <a:t>Microsoft Certified: Azure Solutions Architect Expert</a:t>
            </a:r>
            <a:endParaRPr lang="en-US" sz="2000" dirty="0">
              <a:solidFill>
                <a:schemeClr val="tx2">
                  <a:lumMod val="50000"/>
                </a:schemeClr>
              </a:solidFill>
              <a:latin typeface="+mj-lt"/>
            </a:endParaRP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371841"/>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1739</Words>
  <Application>Microsoft Office PowerPoint</Application>
  <PresentationFormat>Custom</PresentationFormat>
  <Paragraphs>183</Paragraphs>
  <Slides>18</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Consolas</vt:lpstr>
      <vt:lpstr>Segoe UI</vt:lpstr>
      <vt:lpstr>Segoe UI Light</vt:lpstr>
      <vt:lpstr>Segoe UI Semibold</vt:lpstr>
      <vt:lpstr>Wingdings</vt:lpstr>
      <vt:lpstr>Azure 1</vt:lpstr>
      <vt:lpstr>Bitmap Image</vt:lpstr>
      <vt:lpstr>AZ-305T00A Designing Microsoft Azure Infrastructure Solutions</vt:lpstr>
      <vt:lpstr>Agenda</vt:lpstr>
      <vt:lpstr>Welcome</vt:lpstr>
      <vt:lpstr>Hello, World!</vt:lpstr>
      <vt:lpstr>Hello! Student Introductions</vt:lpstr>
      <vt:lpstr>Class Logistic</vt:lpstr>
      <vt:lpstr>How to pronounce “Azure”</vt:lpstr>
      <vt:lpstr>Azure Solution Architects</vt:lpstr>
      <vt:lpstr>Microsoft Certifications</vt:lpstr>
      <vt:lpstr>HKJC Benefit – Free Exam</vt:lpstr>
      <vt:lpstr>HKJC Benefit – Free Azure Credit</vt:lpstr>
      <vt:lpstr>AZ-305 certification areas </vt:lpstr>
      <vt:lpstr>Course schedule</vt:lpstr>
      <vt:lpstr>Student materials on Learn </vt:lpstr>
      <vt:lpstr>Case studies</vt:lpstr>
      <vt:lpstr>Microsoft’s Cloud Adoption Framework </vt:lpstr>
      <vt:lpstr>Microsoft Azure Well-Architected Framework</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2021-11-13T13:50:31Z</dcterms:created>
  <dcterms:modified xsi:type="dcterms:W3CDTF">2022-06-05T09:19:56Z</dcterms:modified>
</cp:coreProperties>
</file>