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28"/>
  </p:notesMasterIdLst>
  <p:handoutMasterIdLst>
    <p:handoutMasterId r:id="rId29"/>
  </p:handoutMasterIdLst>
  <p:sldIdLst>
    <p:sldId id="1810" r:id="rId2"/>
    <p:sldId id="1684" r:id="rId3"/>
    <p:sldId id="1811" r:id="rId4"/>
    <p:sldId id="2076138173" r:id="rId5"/>
    <p:sldId id="1800" r:id="rId6"/>
    <p:sldId id="2076138174" r:id="rId7"/>
    <p:sldId id="1812" r:id="rId8"/>
    <p:sldId id="2076138158" r:id="rId9"/>
    <p:sldId id="2076138159" r:id="rId10"/>
    <p:sldId id="1813" r:id="rId11"/>
    <p:sldId id="2076138184" r:id="rId12"/>
    <p:sldId id="2076138175" r:id="rId13"/>
    <p:sldId id="1814" r:id="rId14"/>
    <p:sldId id="2076138176" r:id="rId15"/>
    <p:sldId id="2076138168" r:id="rId16"/>
    <p:sldId id="2076138161" r:id="rId17"/>
    <p:sldId id="2076138100" r:id="rId18"/>
    <p:sldId id="1806" r:id="rId19"/>
    <p:sldId id="1801" r:id="rId20"/>
    <p:sldId id="2076138162" r:id="rId21"/>
    <p:sldId id="2076138177" r:id="rId22"/>
    <p:sldId id="2076138101" r:id="rId23"/>
    <p:sldId id="9190" r:id="rId24"/>
    <p:sldId id="2076138171" r:id="rId25"/>
    <p:sldId id="2076138172" r:id="rId26"/>
    <p:sldId id="1891"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CBCCA-59E0-7289-2230-A358495C5921}" v="18" dt="2022-06-06T14:21:53.413"/>
    <p1510:client id="{E9D069DB-BACA-4AE2-8A76-E8CF4E7F557F}" v="2" dt="2021-11-04T21:03:21.0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66947" autoAdjust="0"/>
  </p:normalViewPr>
  <p:slideViewPr>
    <p:cSldViewPr snapToGrid="0">
      <p:cViewPr varScale="1">
        <p:scale>
          <a:sx n="71" d="100"/>
          <a:sy n="71" d="100"/>
        </p:scale>
        <p:origin x="1950"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6/6/2022 7:18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6/6/2022 7:15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Learn units, one for Policy and one for RBAC.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63317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Policy -https://docs.microsoft.com/azure/governance/policy/overview</a:t>
            </a:r>
          </a:p>
          <a:p>
            <a:r>
              <a:rPr lang="en-US" dirty="0"/>
              <a:t>Azure Built-in Policy List - https://docs.microsoft.com/azure/governance/policy/samples/built-in-policies#general</a:t>
            </a:r>
          </a:p>
          <a:p>
            <a:endParaRPr lang="en-US" dirty="0"/>
          </a:p>
          <a:p>
            <a:r>
              <a:rPr lang="en-US" dirty="0"/>
              <a:t>There is a second slide on considerations.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895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92953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grant the access users need - https://docs.microsoft.com/azure/role-based-access-control/best-practices#only-grant-the-access-users-need</a:t>
            </a:r>
          </a:p>
          <a:p>
            <a:pPr algn="l"/>
            <a:r>
              <a:rPr lang="en-US" b="0" i="0" dirty="0">
                <a:solidFill>
                  <a:srgbClr val="171717"/>
                </a:solidFill>
                <a:effectLst/>
                <a:latin typeface="Segoe UI" panose="020B0502040204020203" pitchFamily="34" charset="0"/>
              </a:rPr>
              <a:t>Understand resource access permissions - https://docs.microsoft.com/azure/cloud-adoption-framework/migrate/azure-best-practices/migrate-best-practices-security-management#best-practice-understand-resource-access-permissions</a:t>
            </a:r>
          </a:p>
          <a:p>
            <a:pPr algn="l"/>
            <a:r>
              <a:rPr lang="en-US" b="0" i="0" dirty="0">
                <a:solidFill>
                  <a:srgbClr val="171717"/>
                </a:solidFill>
                <a:effectLst/>
                <a:latin typeface="Segoe UI" panose="020B0502040204020203" pitchFamily="34" charset="0"/>
              </a:rPr>
              <a:t>Limit the number of subscription owners - https://docs.microsoft.com/azure/role-based-access-control/best-practices#limit-the-number-of-subscription-owners</a:t>
            </a:r>
          </a:p>
          <a:p>
            <a:pPr algn="l"/>
            <a:r>
              <a:rPr lang="en-US" b="0" i="0" dirty="0">
                <a:solidFill>
                  <a:srgbClr val="171717"/>
                </a:solidFill>
                <a:effectLst/>
                <a:latin typeface="Segoe UI" panose="020B0502040204020203" pitchFamily="34" charset="0"/>
              </a:rPr>
              <a:t>Use Azure AD Privileged Identity Management - https://docs.microsoft.com/azure/role-based-access-control/best-practices#use-azure-ad-privileged-identity-management</a:t>
            </a:r>
          </a:p>
          <a:p>
            <a:pPr algn="l"/>
            <a:r>
              <a:rPr lang="en-US" b="0" i="0" dirty="0">
                <a:solidFill>
                  <a:srgbClr val="171717"/>
                </a:solidFill>
                <a:effectLst/>
                <a:latin typeface="Segoe UI" panose="020B0502040204020203" pitchFamily="34" charset="0"/>
              </a:rPr>
              <a:t>Assign roles to groups, not users - https://docs.microsoft.com/azure/role-based-access-control/best-practices#assign-roles-to-groups-not-users</a:t>
            </a:r>
          </a:p>
          <a:p>
            <a:pPr algn="l"/>
            <a:r>
              <a:rPr lang="en-US" b="0" i="0" dirty="0">
                <a:solidFill>
                  <a:srgbClr val="171717"/>
                </a:solidFill>
                <a:effectLst/>
                <a:latin typeface="Segoe UI" panose="020B0502040204020203" pitchFamily="34" charset="0"/>
              </a:rPr>
              <a:t>Review subscriptions and resource permissions - https://docs.microsoft.com/azure/cloud-adoption-framework/migrate/azure-best-practices/migrate-best-practices-security-management#best-practice-review-subscriptions-and-resource-permissions</a:t>
            </a:r>
          </a:p>
          <a:p>
            <a:pPr algn="l"/>
            <a:endParaRPr lang="en-US" b="0" i="0" dirty="0">
              <a:solidFill>
                <a:srgbClr val="171717"/>
              </a:solidFill>
              <a:effectLst/>
              <a:latin typeface="Segoe UI" panose="020B0502040204020203" pitchFamily="34" charset="0"/>
            </a:endParaRPr>
          </a:p>
          <a:p>
            <a:pPr algn="l"/>
            <a:r>
              <a:rPr lang="en-US" b="0" i="0" dirty="0">
                <a:solidFill>
                  <a:srgbClr val="171717"/>
                </a:solidFill>
                <a:effectLst/>
                <a:latin typeface="Segoe UI" panose="020B0502040204020203" pitchFamily="34" charset="0"/>
              </a:rPr>
              <a:t>Discussion: How to allow some users to control the virtual machines in an environment but prevent them from modifying networking and other resources in the same resource group or Azure subscription? Create a role assignment through Azure role-based access control (Azure RBAC). Azure RBAC enables you to create roles that define access permissions. You might create one role that limits access only to virtual machines and a second role that provides administrators with access to everything.</a:t>
            </a:r>
          </a:p>
          <a:p>
            <a:pPr algn="l"/>
            <a:endParaRPr lang="en-US" b="0" i="0" dirty="0">
              <a:solidFill>
                <a:srgbClr val="171717"/>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92953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Discussion: How is policy different from RBAC?  How do they complement one another?</a:t>
            </a:r>
          </a:p>
          <a:p>
            <a:endParaRPr lang="en-US" dirty="0"/>
          </a:p>
          <a:p>
            <a:r>
              <a:rPr lang="en-US" sz="900" dirty="0">
                <a:solidFill>
                  <a:schemeClr val="tx1"/>
                </a:solidFill>
                <a:ea typeface="Segoe UI" pitchFamily="34" charset="0"/>
                <a:cs typeface="Segoe UI" pitchFamily="34" charset="0"/>
              </a:rPr>
              <a:t>RBAC examples</a:t>
            </a:r>
          </a:p>
          <a:p>
            <a:pPr marL="285750" indent="-285750">
              <a:buFont typeface="Arial" panose="020B0604020202020204" pitchFamily="34" charset="0"/>
              <a:buChar char="•"/>
            </a:pPr>
            <a:r>
              <a:rPr lang="en-US" sz="900" dirty="0">
                <a:ea typeface="Segoe UI" pitchFamily="34" charset="0"/>
                <a:cs typeface="Segoe UI" pitchFamily="34" charset="0"/>
              </a:rPr>
              <a:t>Does the Admin have the right to deploy? Contributor or owner.</a:t>
            </a:r>
          </a:p>
          <a:p>
            <a:pPr marL="285750" indent="-285750">
              <a:buFont typeface="Arial" panose="020B0604020202020204" pitchFamily="34" charset="0"/>
              <a:buChar char="•"/>
            </a:pPr>
            <a:r>
              <a:rPr lang="en-US" sz="900" dirty="0">
                <a:solidFill>
                  <a:schemeClr val="tx1"/>
                </a:solidFill>
                <a:ea typeface="Segoe UI" pitchFamily="34" charset="0"/>
                <a:cs typeface="Segoe UI" pitchFamily="34" charset="0"/>
              </a:rPr>
              <a:t>Does the Admin have the right to deploy this resource type? VM contributor.</a:t>
            </a:r>
          </a:p>
          <a:p>
            <a:pPr marL="285750" indent="-285750">
              <a:buFont typeface="Arial" panose="020B0604020202020204" pitchFamily="34" charset="0"/>
              <a:buChar char="•"/>
            </a:pPr>
            <a:r>
              <a:rPr lang="en-US" sz="900" dirty="0">
                <a:ea typeface="Segoe UI" pitchFamily="34" charset="0"/>
                <a:cs typeface="Segoe UI" pitchFamily="34" charset="0"/>
              </a:rPr>
              <a:t>Does the Admin have the right to deploy this resource group.</a:t>
            </a:r>
            <a:endParaRPr lang="en-US" sz="900" dirty="0">
              <a:solidFill>
                <a:schemeClr val="tx1"/>
              </a:solidFill>
              <a:ea typeface="Segoe UI" pitchFamily="34" charset="0"/>
              <a:cs typeface="Segoe UI" pitchFamily="34" charset="0"/>
            </a:endParaRPr>
          </a:p>
          <a:p>
            <a:endParaRPr lang="en-US" dirty="0"/>
          </a:p>
          <a:p>
            <a:r>
              <a:rPr lang="en-US" sz="900" dirty="0">
                <a:solidFill>
                  <a:schemeClr val="tx1"/>
                </a:solidFill>
                <a:ea typeface="Segoe UI" pitchFamily="34" charset="0"/>
                <a:cs typeface="Segoe UI" pitchFamily="34" charset="0"/>
              </a:rPr>
              <a:t>Policy examples</a:t>
            </a:r>
          </a:p>
          <a:p>
            <a:pPr marL="285750" indent="-285750">
              <a:buFont typeface="Arial" panose="020B0604020202020204" pitchFamily="34" charset="0"/>
              <a:buChar char="•"/>
            </a:pPr>
            <a:r>
              <a:rPr lang="en-US" sz="900" dirty="0">
                <a:solidFill>
                  <a:schemeClr val="tx1"/>
                </a:solidFill>
                <a:ea typeface="Segoe UI" pitchFamily="34" charset="0"/>
                <a:cs typeface="Segoe UI" pitchFamily="34" charset="0"/>
              </a:rPr>
              <a:t>Is the region restricted? US West or Europe.</a:t>
            </a:r>
          </a:p>
          <a:p>
            <a:pPr marL="285750" indent="-285750">
              <a:buFont typeface="Arial" panose="020B0604020202020204" pitchFamily="34" charset="0"/>
              <a:buChar char="•"/>
            </a:pPr>
            <a:r>
              <a:rPr lang="en-US" sz="900" dirty="0">
                <a:ea typeface="Segoe UI" pitchFamily="34" charset="0"/>
                <a:cs typeface="Segoe UI" pitchFamily="34" charset="0"/>
              </a:rPr>
              <a:t>Is the resource type restricted? Only virtual machines.</a:t>
            </a:r>
          </a:p>
          <a:p>
            <a:pPr marL="285750" indent="-285750">
              <a:buFont typeface="Arial" panose="020B0604020202020204" pitchFamily="34" charset="0"/>
              <a:buChar char="•"/>
            </a:pPr>
            <a:r>
              <a:rPr lang="en-US" sz="900" dirty="0">
                <a:solidFill>
                  <a:schemeClr val="tx1"/>
                </a:solidFill>
                <a:ea typeface="Segoe UI" pitchFamily="34" charset="0"/>
                <a:cs typeface="Segoe UI" pitchFamily="34" charset="0"/>
              </a:rPr>
              <a:t>Should a tag be applied?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450426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000000"/>
                </a:solidFill>
                <a:effectLst/>
                <a:latin typeface="Consolas" panose="020B0609020204030204" pitchFamily="49" charset="0"/>
              </a:rPr>
              <a:t>Azure Blueprints - </a:t>
            </a:r>
            <a:r>
              <a:rPr lang="en-US" b="0" dirty="0">
                <a:solidFill>
                  <a:srgbClr val="A31515"/>
                </a:solidFill>
                <a:effectLst/>
                <a:latin typeface="Consolas" panose="020B0609020204030204" pitchFamily="49" charset="0"/>
              </a:rPr>
              <a:t>https://azure.microsoft.com/services/blueprints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Deploy Azure Blueprints - https://docs.microsoft.com/learn/modules/enterprise-governance/10-azure-blueprints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Discussion: How are Azure Blueprints different from Azure Policy? Blueprints is a set of standards, patterns, or requirements. </a:t>
            </a:r>
            <a:r>
              <a:rPr lang="en-US" b="0" i="0" dirty="0">
                <a:solidFill>
                  <a:srgbClr val="000000"/>
                </a:solidFill>
                <a:effectLst/>
                <a:latin typeface="OpenSans"/>
              </a:rPr>
              <a:t>A policy is focused on the properties of resources.</a:t>
            </a: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Discussion: How are Azure Blueprints different from templates? A template is a key building block (artifact) of a blueprint definition. All your existing templates can be used in new blueprints.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A31515"/>
                </a:solidFill>
                <a:effectLst/>
                <a:latin typeface="Consolas" panose="020B0609020204030204" pitchFamily="49" charset="0"/>
              </a:rPr>
              <a:t>Example: </a:t>
            </a:r>
            <a:r>
              <a:rPr lang="en-US" b="0" i="0" dirty="0">
                <a:solidFill>
                  <a:srgbClr val="171717"/>
                </a:solidFill>
                <a:effectLst/>
                <a:latin typeface="Segoe UI" panose="020B0502040204020203" pitchFamily="34" charset="0"/>
              </a:rPr>
              <a:t>Enable an organization's development team to rapidly provision and run new resources, in a repeatable way that is in line with the organization’s compliance requirements.</a:t>
            </a:r>
            <a:endParaRPr lang="en-US" b="0" dirty="0">
              <a:solidFill>
                <a:srgbClr val="A31515"/>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58704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separate Instructor slide for this case study. Use the Instructor solution to discuss how tagging, policy, subscriptions, or resource groups could be used.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280547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209868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Exam page - https://docs.microsoft.com/learn/certifications/exams/az-305</a:t>
            </a: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Prerequisites</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Conceptual knowledge of governance policies, resource organization, and subscription management.</a:t>
            </a:r>
          </a:p>
          <a:p>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Working experience with organizing resources, applying governance policies, and enforcing compliance requirements.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777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800" dirty="0"/>
              <a:t>Azure governance documentation - https://docs.microsoft.com/azure/governance/</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00" b="0" i="0" dirty="0">
                <a:solidFill>
                  <a:srgbClr val="171717"/>
                </a:solidFill>
                <a:effectLst/>
                <a:latin typeface="Segoe UI" panose="020B0502040204020203" pitchFamily="34" charset="0"/>
              </a:rPr>
              <a:t>Overview of Azure subscriptions, management groups, and resources - </a:t>
            </a:r>
            <a:r>
              <a:rPr lang="en-US" sz="800" dirty="0"/>
              <a:t>https://docs.microsoft.com/learn/modules/azure-architecture-fundamentals/overview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00" dirty="0"/>
              <a:t>Organize your Azure resources effectively - https://docs.microsoft.com/azure/cloud-adoption-framework/ready/azure-setup-guide/organize-resources?tabs=AzureManagementGroupsAndHierarchy</a:t>
            </a:r>
          </a:p>
          <a:p>
            <a:pPr marL="0" indent="0">
              <a:buFont typeface="Arial" panose="020B0604020202020204" pitchFamily="34" charset="0"/>
              <a:buNone/>
            </a:pPr>
            <a:endParaRPr lang="en-US" sz="800" dirty="0"/>
          </a:p>
          <a:p>
            <a:pPr marL="0" indent="0">
              <a:buFont typeface="Arial" panose="020B0604020202020204" pitchFamily="34" charset="0"/>
              <a:buNone/>
            </a:pPr>
            <a:r>
              <a:rPr lang="en-US" sz="800" dirty="0"/>
              <a:t>Stay at high level there are slides for item in the hierarchy. Review why governance is important. </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Management groups help you manage access, policy, and compliance for multiple subscriptions.</a:t>
            </a:r>
          </a:p>
          <a:p>
            <a:pPr marL="171450" indent="-171450">
              <a:buFont typeface="Arial" panose="020B0604020202020204" pitchFamily="34" charset="0"/>
              <a:buChar char="•"/>
            </a:pPr>
            <a:r>
              <a:rPr lang="en-US" dirty="0"/>
              <a:t>Subscriptions are logical containers that serve as units of management and scale. Subscriptions are also billing boundaries.</a:t>
            </a:r>
          </a:p>
          <a:p>
            <a:pPr marL="171450" indent="-171450">
              <a:buFont typeface="Arial" panose="020B0604020202020204" pitchFamily="34" charset="0"/>
              <a:buChar char="•"/>
            </a:pPr>
            <a:r>
              <a:rPr lang="en-US" dirty="0"/>
              <a:t>Resource groups are logical containers into which Azure resources are deployed and managed.</a:t>
            </a:r>
          </a:p>
          <a:p>
            <a:pPr marL="171450" indent="-171450">
              <a:buFont typeface="Arial" panose="020B0604020202020204" pitchFamily="34" charset="0"/>
              <a:buChar char="•"/>
            </a:pPr>
            <a:r>
              <a:rPr lang="en-US" dirty="0"/>
              <a:t>Resources are instances of services that you create. For example, virtual machines, storage, and SQL databases.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92953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600" b="0" i="0" dirty="0">
                <a:solidFill>
                  <a:srgbClr val="171717"/>
                </a:solidFill>
                <a:effectLst/>
                <a:latin typeface="Segoe UI" panose="020B0502040204020203" pitchFamily="34" charset="0"/>
              </a:rPr>
              <a:t>What are Azure management groups? - </a:t>
            </a:r>
            <a:r>
              <a:rPr lang="en-US" sz="800" kern="1200" dirty="0">
                <a:solidFill>
                  <a:schemeClr val="tx1"/>
                </a:solidFill>
                <a:effectLst/>
                <a:ea typeface="+mn-ea"/>
                <a:cs typeface="+mn-cs"/>
              </a:rPr>
              <a:t>https://docs.microsoft.com/azure/governance/management-groups/overview</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Manage resources with Azure management groups - https://docs.microsoft.com/azure/cloud-adoption-framework/migrate/azure-best-practices/migrate-best-practices-security-management#best-practice-manage-resources-with-azure-management-groups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algn="l"/>
            <a:endParaRPr lang="en-US" dirty="0"/>
          </a:p>
          <a:p>
            <a:pPr marL="0" indent="0">
              <a:buFont typeface="Arial" panose="020B0604020202020204" pitchFamily="34" charset="0"/>
              <a:buNone/>
            </a:pP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6/6/2022 7:15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54267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Subscription decision guide - https://docs.microsoft.com/azure/cloud-adoption-framework/decision-guides/subscriptions/</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There next slide provides an example.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757478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want to bring up that some resources, such as networking, don’t span subscriptions without special configuration.  This is a specific example of how subscriptions can help with isolation and management.</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492953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What is Azure Resource Manager - https://docs.microsoft.com/azure/azure-resource-manager/management/overview</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Name resource groups - https://docs.microsoft.com/azure/cloud-adoption-framework/migrate/azure-best-practices/migrate-best-practices-security-management#best-practice-name-resource-groups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Implement delete locks for resource groups - https://docs.microsoft.com/azure/cloud-adoption-framework/migrate/azure-best-practices/migrate-best-practices-security-management#best-practice-implement-delete-locks-for-resource-groups</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857074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Quick review – do not dwell and teach tags this is a WHY you should use tags.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Resource naming and tagging decision guide - https://docs.microsoft.com/azure/cloud-adoption-framework/decision-guides/resource-tagging/</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Define your tagging strategy - https://docs.microsoft.com/azure/cloud-adoption-framework/ready/azure-best-practices/resource-tagging</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Tag resources effectively - https://docs.microsoft.com/azure/cloud-adoption-framework/migrate/azure-best-practices/migrate-best-practices-security-management#best-practice-tag-resources-effectively</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Resource tagging patterns - https://docs.microsoft.com/azure/cloud-adoption-framework/decision-guides/resource-tagging/?toc=/azure/azure-resource-manager/management/toc.json#resource-tagging-patterns</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dirty="0"/>
              <a:t>Tag limits: https://docs.microsoft.com/azure/azure-resource-manager/management/azure-subscription-service-limits</a:t>
            </a:r>
          </a:p>
          <a:p>
            <a:endParaRPr lang="en-US" sz="800" kern="1200" dirty="0">
              <a:solidFill>
                <a:schemeClr val="tx1"/>
              </a:solidFill>
              <a:effectLst/>
              <a:ea typeface="+mn-ea"/>
              <a:cs typeface="+mn-cs"/>
            </a:endParaRPr>
          </a:p>
          <a:p>
            <a:r>
              <a:rPr lang="en-US" sz="800" kern="1200" dirty="0">
                <a:solidFill>
                  <a:schemeClr val="tx1"/>
                </a:solidFill>
                <a:effectLst/>
                <a:ea typeface="+mn-ea"/>
                <a:cs typeface="+mn-cs"/>
              </a:rPr>
              <a:t>Discussion questions:</a:t>
            </a:r>
          </a:p>
          <a:p>
            <a:pPr marL="291436" indent="-291436">
              <a:buFont typeface="Arial" panose="020B0604020202020204" pitchFamily="34" charset="0"/>
              <a:buChar char="•"/>
            </a:pPr>
            <a:r>
              <a:rPr lang="en-US" sz="800" dirty="0">
                <a:solidFill>
                  <a:srgbClr val="171717"/>
                </a:solidFill>
                <a:latin typeface="Segoe UI" panose="020B0502040204020203" pitchFamily="34" charset="0"/>
              </a:rPr>
              <a:t>What are specific examples of leveraging tags? (cost reporting, targeting automation scripts, integrating with 3</a:t>
            </a:r>
            <a:r>
              <a:rPr lang="en-US" sz="800" baseline="30000" dirty="0">
                <a:solidFill>
                  <a:srgbClr val="171717"/>
                </a:solidFill>
                <a:latin typeface="Segoe UI" panose="020B0502040204020203" pitchFamily="34" charset="0"/>
              </a:rPr>
              <a:t>rd</a:t>
            </a:r>
            <a:r>
              <a:rPr lang="en-US" sz="800" dirty="0">
                <a:solidFill>
                  <a:srgbClr val="171717"/>
                </a:solidFill>
                <a:latin typeface="Segoe UI" panose="020B0502040204020203" pitchFamily="34" charset="0"/>
              </a:rPr>
              <a:t> party applications, etc.)</a:t>
            </a:r>
          </a:p>
          <a:p>
            <a:pPr marL="291436" indent="-291436">
              <a:buFont typeface="Arial" panose="020B0604020202020204" pitchFamily="34" charset="0"/>
              <a:buChar char="•"/>
            </a:pPr>
            <a:r>
              <a:rPr lang="en-US" sz="800" dirty="0">
                <a:solidFill>
                  <a:srgbClr val="171717"/>
                </a:solidFill>
                <a:latin typeface="Segoe UI" panose="020B0502040204020203" pitchFamily="34" charset="0"/>
              </a:rPr>
              <a:t>Will you implement a chargeback or show back accounting system? Will you need to associate resources with accounting information for departments, business groups, and teams in more detail than a simple subscription-level breakdown allows?</a:t>
            </a:r>
          </a:p>
          <a:p>
            <a:pPr marL="291436" indent="-291436">
              <a:buFont typeface="Arial" panose="020B0604020202020204" pitchFamily="34" charset="0"/>
              <a:buChar char="•"/>
            </a:pPr>
            <a:r>
              <a:rPr lang="en-US" sz="800" dirty="0">
                <a:solidFill>
                  <a:srgbClr val="171717"/>
                </a:solidFill>
                <a:latin typeface="Segoe UI" panose="020B0502040204020203" pitchFamily="34" charset="0"/>
              </a:rPr>
              <a:t>Does tagging need to represent details such regulatory compliance requirements for a resource? What about operational details such as uptime requirements, patching schedules, or security requirements?</a:t>
            </a:r>
          </a:p>
          <a:p>
            <a:pPr marL="291436" indent="-291436">
              <a:buFont typeface="Arial" panose="020B0604020202020204" pitchFamily="34" charset="0"/>
              <a:buChar char="•"/>
            </a:pPr>
            <a:r>
              <a:rPr lang="en-US" sz="800" dirty="0">
                <a:solidFill>
                  <a:srgbClr val="171717"/>
                </a:solidFill>
                <a:latin typeface="Segoe UI" panose="020B0502040204020203" pitchFamily="34" charset="0"/>
              </a:rPr>
              <a:t>What tags will be required for all resources based on centralized IT policy? What tags will be optional? Are individual teams allowed to implement their own custom tagging schemes?</a:t>
            </a:r>
          </a:p>
          <a:p>
            <a:pPr marL="0" indent="0">
              <a:buFont typeface="Arial" panose="020B0604020202020204" pitchFamily="34" charset="0"/>
              <a:buNone/>
            </a:pP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1890775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sp>
        <p:nvSpPr>
          <p:cNvPr id="3" name="Footer Placeholder 1">
            <a:extLst>
              <a:ext uri="{FF2B5EF4-FFF2-40B4-BE49-F238E27FC236}">
                <a16:creationId xmlns:a16="http://schemas.microsoft.com/office/drawing/2014/main" id="{5B097BE3-EF10-4B46-96C1-8E86C90AEF09}"/>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1">
            <a:extLst>
              <a:ext uri="{FF2B5EF4-FFF2-40B4-BE49-F238E27FC236}">
                <a16:creationId xmlns:a16="http://schemas.microsoft.com/office/drawing/2014/main" id="{35171095-C815-417D-9D8A-09115AECF168}"/>
              </a:ext>
            </a:extLst>
          </p:cNvPr>
          <p:cNvSpPr txBox="1">
            <a:spLocks/>
          </p:cNvSpPr>
          <p:nvPr userDrawn="1"/>
        </p:nvSpPr>
        <p:spPr>
          <a:xfrm>
            <a:off x="8527473" y="657502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06504106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4EDDE750-2B1C-47F3-86E7-2267281E3963}"/>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978559"/>
            <a:ext cx="11341268" cy="430887"/>
          </a:xfrm>
        </p:spPr>
        <p:txBody>
          <a:bodyPr tIns="45720" rIns="0" bIns="45720"/>
          <a:lstStyle>
            <a:lvl1pPr>
              <a:defRPr sz="2200">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7744196A-122B-4882-AC59-654F494CE272}"/>
              </a:ext>
            </a:extLst>
          </p:cNvPr>
          <p:cNvSpPr txBox="1">
            <a:spLocks/>
          </p:cNvSpPr>
          <p:nvPr userDrawn="1"/>
        </p:nvSpPr>
        <p:spPr>
          <a:xfrm>
            <a:off x="8265543" y="6594400"/>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585217" y="3179701"/>
            <a:ext cx="8892608" cy="498598"/>
          </a:xfrm>
          <a:noFill/>
        </p:spPr>
        <p:txBody>
          <a:bodyPr wrap="square" lIns="0" tIns="0" rIns="0" bIns="0" anchor="ctr" anchorCtr="0">
            <a:spAutoFit/>
          </a:bodyPr>
          <a:lstStyle>
            <a:lvl1pPr algn="l" defTabSz="932563" rtl="0" eaLnBrk="1" latinLnBrk="0" hangingPunct="1">
              <a:lnSpc>
                <a:spcPct val="90000"/>
              </a:lnSpc>
              <a:spcBef>
                <a:spcPct val="0"/>
              </a:spcBef>
              <a:buNone/>
              <a:defRPr lang="en-US" sz="3529" b="0" kern="1200" cap="none" spc="-50"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CAC636FD-8B7A-4800-AB08-3D6AA6585803}"/>
              </a:ext>
            </a:extLst>
          </p:cNvPr>
          <p:cNvSpPr txBox="1">
            <a:spLocks/>
          </p:cNvSpPr>
          <p:nvPr userDrawn="1"/>
        </p:nvSpPr>
        <p:spPr>
          <a:xfrm>
            <a:off x="8946915" y="6455230"/>
            <a:ext cx="3245085" cy="135796"/>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882" dirty="0"/>
              <a:t>© Copyright Microsoft Corporation. All rights reserved.</a:t>
            </a:r>
          </a:p>
        </p:txBody>
      </p:sp>
    </p:spTree>
    <p:extLst>
      <p:ext uri="{BB962C8B-B14F-4D97-AF65-F5344CB8AC3E}">
        <p14:creationId xmlns:p14="http://schemas.microsoft.com/office/powerpoint/2010/main" val="2613297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69" r:id="rId1"/>
    <p:sldLayoutId id="2147484562" r:id="rId2"/>
    <p:sldLayoutId id="2147484680" r:id="rId3"/>
    <p:sldLayoutId id="2147484695" r:id="rId4"/>
    <p:sldLayoutId id="2147484580" r:id="rId5"/>
    <p:sldLayoutId id="2147484701" r:id="rId6"/>
    <p:sldLayoutId id="2147484699" r:id="rId7"/>
    <p:sldLayoutId id="2147484700" r:id="rId8"/>
    <p:sldLayoutId id="2147484704" r:id="rId9"/>
    <p:sldLayoutId id="2147484705" r:id="rId10"/>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0.png"/><Relationship Id="rId7" Type="http://schemas.openxmlformats.org/officeDocument/2006/relationships/image" Target="../media/image18.png"/><Relationship Id="rId12" Type="http://schemas.openxmlformats.org/officeDocument/2006/relationships/image" Target="../media/image13.sv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7.svg"/><Relationship Id="rId11" Type="http://schemas.openxmlformats.org/officeDocument/2006/relationships/image" Target="../media/image12.png"/><Relationship Id="rId5" Type="http://schemas.openxmlformats.org/officeDocument/2006/relationships/image" Target="../media/image26.png"/><Relationship Id="rId10" Type="http://schemas.openxmlformats.org/officeDocument/2006/relationships/image" Target="../media/image9.svg"/><Relationship Id="rId4" Type="http://schemas.openxmlformats.org/officeDocument/2006/relationships/image" Target="../media/image11.sv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1.sv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31.sv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role-based-access-control/built-in-rol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notesSlide" Target="../notesSlides/notesSlide14.xml"/><Relationship Id="rId7" Type="http://schemas.openxmlformats.org/officeDocument/2006/relationships/image" Target="../media/image37.sv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5.wmf"/><Relationship Id="rId10" Type="http://schemas.openxmlformats.org/officeDocument/2006/relationships/image" Target="../media/image40.png"/><Relationship Id="rId4" Type="http://schemas.openxmlformats.org/officeDocument/2006/relationships/oleObject" Target="../embeddings/oleObject1.bin"/><Relationship Id="rId9" Type="http://schemas.openxmlformats.org/officeDocument/2006/relationships/image" Target="../media/image39.svg"/></Relationships>
</file>

<file path=ppt/slides/_rels/slide2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9.svg"/><Relationship Id="rId5" Type="http://schemas.openxmlformats.org/officeDocument/2006/relationships/image" Target="../media/image20.png"/><Relationship Id="rId4" Type="http://schemas.openxmlformats.org/officeDocument/2006/relationships/image" Target="../media/image43.svg"/></Relationships>
</file>

<file path=ppt/slides/_rels/slide23.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hyperlink" Target="https://microsoftlearning.github.io/AZ-305-DesigningMicrosoftAzureInfrastructureSolutions/Instructions/CaseStudy/01-Governance.html"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microsoftlearning.github.io/AZ-305-DesigningMicrosoftAzureInfrastructureSolutions/Instructions/CaseStudy/01-Governance.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notesSlide" Target="../notesSlides/notesSlide4.xml"/><Relationship Id="rId16" Type="http://schemas.openxmlformats.org/officeDocument/2006/relationships/image" Target="../media/image19.svg"/><Relationship Id="rId1" Type="http://schemas.openxmlformats.org/officeDocument/2006/relationships/slideLayout" Target="../slideLayouts/slideLayout3.xml"/><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 Id="rId14" Type="http://schemas.openxmlformats.org/officeDocument/2006/relationships/image" Target="../media/image17.sv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1.emf"/><Relationship Id="rId7"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1" y="1648812"/>
            <a:ext cx="5428936" cy="3560376"/>
          </a:xfrm>
        </p:spPr>
        <p:txBody>
          <a:bodyPr/>
          <a:lstStyle/>
          <a:p>
            <a:r>
              <a:rPr lang="fr-FR" dirty="0">
                <a:solidFill>
                  <a:schemeClr val="tx1"/>
                </a:solidFill>
              </a:rPr>
              <a:t>AZ-305T00A</a:t>
            </a:r>
            <a:br>
              <a:rPr lang="fr-FR" dirty="0">
                <a:solidFill>
                  <a:schemeClr val="tx1"/>
                </a:solidFill>
              </a:rPr>
            </a:br>
            <a:r>
              <a:rPr lang="en-US" dirty="0">
                <a:solidFill>
                  <a:schemeClr val="tx1"/>
                </a:solidFill>
              </a:rPr>
              <a:t>Designing</a:t>
            </a:r>
            <a:r>
              <a:rPr lang="fr-FR" dirty="0">
                <a:solidFill>
                  <a:schemeClr val="tx1"/>
                </a:solidFill>
              </a:rPr>
              <a:t> Microsoft Azure Infrastructure Solutions</a:t>
            </a:r>
            <a:endParaRPr lang="en-US" dirty="0">
              <a:solidFill>
                <a:schemeClr val="tx1"/>
              </a:solidFill>
            </a:endParaRPr>
          </a:p>
        </p:txBody>
      </p:sp>
    </p:spTree>
    <p:extLst>
      <p:ext uri="{BB962C8B-B14F-4D97-AF65-F5344CB8AC3E}">
        <p14:creationId xmlns:p14="http://schemas.microsoft.com/office/powerpoint/2010/main" val="7406709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When to use subscriptions - example</a:t>
            </a:r>
          </a:p>
        </p:txBody>
      </p:sp>
      <p:sp>
        <p:nvSpPr>
          <p:cNvPr id="3" name="Text Placeholder 1">
            <a:extLst>
              <a:ext uri="{FF2B5EF4-FFF2-40B4-BE49-F238E27FC236}">
                <a16:creationId xmlns:a16="http://schemas.microsoft.com/office/drawing/2014/main" id="{34861A50-7346-4C35-A783-14E7AD632155}"/>
              </a:ext>
            </a:extLst>
          </p:cNvPr>
          <p:cNvSpPr txBox="1">
            <a:spLocks/>
          </p:cNvSpPr>
          <p:nvPr/>
        </p:nvSpPr>
        <p:spPr>
          <a:xfrm>
            <a:off x="268366" y="1678997"/>
            <a:ext cx="5215232" cy="4199900"/>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Bef>
                <a:spcPts val="1200"/>
              </a:spcBef>
              <a:buFont typeface="Arial" panose="020B0604020202020204" pitchFamily="34" charset="0"/>
              <a:buChar char="•"/>
            </a:pPr>
            <a:r>
              <a:rPr lang="en-US" sz="2000" dirty="0">
                <a:solidFill>
                  <a:schemeClr val="tx1"/>
                </a:solidFill>
                <a:latin typeface="+mn-lt"/>
              </a:rPr>
              <a:t>Secure workloads that require additional policies and role-based access control to achieve compliance</a:t>
            </a:r>
          </a:p>
          <a:p>
            <a:pPr marL="342900" indent="-342900">
              <a:spcBef>
                <a:spcPts val="1200"/>
              </a:spcBef>
              <a:buFont typeface="Arial" panose="020B0604020202020204" pitchFamily="34" charset="0"/>
              <a:buChar char="•"/>
            </a:pPr>
            <a:r>
              <a:rPr lang="en-US" sz="2000" dirty="0">
                <a:solidFill>
                  <a:schemeClr val="tx1"/>
                </a:solidFill>
                <a:latin typeface="+mn-lt"/>
              </a:rPr>
              <a:t>Specialized workloads and the need to scale outside the subscription limits</a:t>
            </a:r>
          </a:p>
          <a:p>
            <a:pPr marL="342900" indent="-342900">
              <a:spcBef>
                <a:spcPts val="1200"/>
              </a:spcBef>
              <a:buFont typeface="Arial" panose="020B0604020202020204" pitchFamily="34" charset="0"/>
              <a:buChar char="•"/>
            </a:pPr>
            <a:r>
              <a:rPr lang="en-US" sz="2000" dirty="0">
                <a:solidFill>
                  <a:schemeClr val="tx1"/>
                </a:solidFill>
                <a:latin typeface="+mn-lt"/>
              </a:rPr>
              <a:t>Manage and track costs for your organizational structure</a:t>
            </a:r>
          </a:p>
          <a:p>
            <a:pPr marL="342900" indent="-342900">
              <a:spcBef>
                <a:spcPts val="1200"/>
              </a:spcBef>
              <a:buFont typeface="Arial" panose="020B0604020202020204" pitchFamily="34" charset="0"/>
              <a:buChar char="•"/>
            </a:pPr>
            <a:r>
              <a:rPr lang="en-US" sz="2000" dirty="0">
                <a:solidFill>
                  <a:schemeClr val="tx1"/>
                </a:solidFill>
                <a:latin typeface="+mn-lt"/>
              </a:rPr>
              <a:t>Identify different environments such as development, test, and production that are often isolated from a management perspective</a:t>
            </a:r>
          </a:p>
        </p:txBody>
      </p:sp>
      <p:sp>
        <p:nvSpPr>
          <p:cNvPr id="4" name="Rectangle 3">
            <a:extLst>
              <a:ext uri="{FF2B5EF4-FFF2-40B4-BE49-F238E27FC236}">
                <a16:creationId xmlns:a16="http://schemas.microsoft.com/office/drawing/2014/main" id="{34E7A4FC-8C27-447A-BC5E-0175C769CCB5}"/>
              </a:ext>
              <a:ext uri="{C183D7F6-B498-43B3-948B-1728B52AA6E4}">
                <adec:decorative xmlns:adec="http://schemas.microsoft.com/office/drawing/2017/decorative" val="1"/>
              </a:ext>
            </a:extLst>
          </p:cNvPr>
          <p:cNvSpPr/>
          <p:nvPr/>
        </p:nvSpPr>
        <p:spPr bwMode="auto">
          <a:xfrm>
            <a:off x="5570209" y="1621398"/>
            <a:ext cx="6379534" cy="4526013"/>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descr="Management groups for Tailwinds, Corporate, and IT. ">
            <a:extLst>
              <a:ext uri="{FF2B5EF4-FFF2-40B4-BE49-F238E27FC236}">
                <a16:creationId xmlns:a16="http://schemas.microsoft.com/office/drawing/2014/main" id="{7F65C635-339C-4175-99AB-6B668E5D2B34}"/>
              </a:ext>
            </a:extLst>
          </p:cNvPr>
          <p:cNvGrpSpPr/>
          <p:nvPr/>
        </p:nvGrpSpPr>
        <p:grpSpPr>
          <a:xfrm>
            <a:off x="5649621" y="1740665"/>
            <a:ext cx="6110290" cy="4138776"/>
            <a:chOff x="2268376" y="1430972"/>
            <a:chExt cx="9309087" cy="4767174"/>
          </a:xfrm>
        </p:grpSpPr>
        <p:sp>
          <p:nvSpPr>
            <p:cNvPr id="8" name="TextBox 7">
              <a:extLst>
                <a:ext uri="{FF2B5EF4-FFF2-40B4-BE49-F238E27FC236}">
                  <a16:creationId xmlns:a16="http://schemas.microsoft.com/office/drawing/2014/main" id="{313A147E-6AFA-4D03-B70A-2245666B56CB}"/>
                </a:ext>
              </a:extLst>
            </p:cNvPr>
            <p:cNvSpPr txBox="1"/>
            <p:nvPr/>
          </p:nvSpPr>
          <p:spPr>
            <a:xfrm>
              <a:off x="7057551" y="4506312"/>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Production</a:t>
              </a:r>
            </a:p>
          </p:txBody>
        </p:sp>
        <p:sp>
          <p:nvSpPr>
            <p:cNvPr id="9" name="TextBox 8">
              <a:extLst>
                <a:ext uri="{FF2B5EF4-FFF2-40B4-BE49-F238E27FC236}">
                  <a16:creationId xmlns:a16="http://schemas.microsoft.com/office/drawing/2014/main" id="{AEA8BF09-234D-4414-8FB6-6D69040AEC1C}"/>
                </a:ext>
              </a:extLst>
            </p:cNvPr>
            <p:cNvSpPr txBox="1"/>
            <p:nvPr/>
          </p:nvSpPr>
          <p:spPr>
            <a:xfrm>
              <a:off x="5071564" y="1430972"/>
              <a:ext cx="3076126" cy="692463"/>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Tenant root group</a:t>
              </a:r>
            </a:p>
          </p:txBody>
        </p:sp>
        <p:sp>
          <p:nvSpPr>
            <p:cNvPr id="10" name="TextBox 9">
              <a:extLst>
                <a:ext uri="{FF2B5EF4-FFF2-40B4-BE49-F238E27FC236}">
                  <a16:creationId xmlns:a16="http://schemas.microsoft.com/office/drawing/2014/main" id="{16C68AD7-4456-4C89-8705-3E70F23FEBC3}"/>
                </a:ext>
              </a:extLst>
            </p:cNvPr>
            <p:cNvSpPr txBox="1"/>
            <p:nvPr/>
          </p:nvSpPr>
          <p:spPr>
            <a:xfrm>
              <a:off x="5222624" y="2378584"/>
              <a:ext cx="2772907"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Tailwinds</a:t>
              </a:r>
            </a:p>
          </p:txBody>
        </p:sp>
        <p:pic>
          <p:nvPicPr>
            <p:cNvPr id="11" name="Graphic 10">
              <a:extLst>
                <a:ext uri="{FF2B5EF4-FFF2-40B4-BE49-F238E27FC236}">
                  <a16:creationId xmlns:a16="http://schemas.microsoft.com/office/drawing/2014/main" id="{C6902647-416C-4CDD-BA0D-B4C2148183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647" y="2489609"/>
              <a:ext cx="352886" cy="352886"/>
            </a:xfrm>
            <a:prstGeom prst="rect">
              <a:avLst/>
            </a:prstGeom>
          </p:spPr>
        </p:pic>
        <p:sp>
          <p:nvSpPr>
            <p:cNvPr id="12" name="TextBox 11">
              <a:extLst>
                <a:ext uri="{FF2B5EF4-FFF2-40B4-BE49-F238E27FC236}">
                  <a16:creationId xmlns:a16="http://schemas.microsoft.com/office/drawing/2014/main" id="{BBC2AC37-67F0-448D-A8D2-DD7F44DA2812}"/>
                </a:ext>
              </a:extLst>
            </p:cNvPr>
            <p:cNvSpPr txBox="1"/>
            <p:nvPr/>
          </p:nvSpPr>
          <p:spPr>
            <a:xfrm>
              <a:off x="3308866" y="3459253"/>
              <a:ext cx="2062755" cy="69246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Corporate</a:t>
              </a:r>
            </a:p>
          </p:txBody>
        </p:sp>
        <p:sp>
          <p:nvSpPr>
            <p:cNvPr id="13" name="TextBox 12">
              <a:extLst>
                <a:ext uri="{FF2B5EF4-FFF2-40B4-BE49-F238E27FC236}">
                  <a16:creationId xmlns:a16="http://schemas.microsoft.com/office/drawing/2014/main" id="{06E58030-00E4-47F1-833E-9A37E28A8EE6}"/>
                </a:ext>
              </a:extLst>
            </p:cNvPr>
            <p:cNvSpPr txBox="1"/>
            <p:nvPr/>
          </p:nvSpPr>
          <p:spPr>
            <a:xfrm>
              <a:off x="8298753" y="3483905"/>
              <a:ext cx="166846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IT</a:t>
              </a:r>
            </a:p>
          </p:txBody>
        </p:sp>
        <p:pic>
          <p:nvPicPr>
            <p:cNvPr id="14" name="Graphic 13">
              <a:extLst>
                <a:ext uri="{FF2B5EF4-FFF2-40B4-BE49-F238E27FC236}">
                  <a16:creationId xmlns:a16="http://schemas.microsoft.com/office/drawing/2014/main" id="{56ACE438-F6EC-4D30-9153-672685A9E2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27154" y="3450152"/>
              <a:ext cx="352886" cy="352886"/>
            </a:xfrm>
            <a:prstGeom prst="rect">
              <a:avLst/>
            </a:prstGeom>
          </p:spPr>
        </p:pic>
        <p:pic>
          <p:nvPicPr>
            <p:cNvPr id="15" name="Graphic 14">
              <a:extLst>
                <a:ext uri="{FF2B5EF4-FFF2-40B4-BE49-F238E27FC236}">
                  <a16:creationId xmlns:a16="http://schemas.microsoft.com/office/drawing/2014/main" id="{E87F0C91-9784-4F98-84BE-F5396402A1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14332" y="3483905"/>
              <a:ext cx="352886" cy="352886"/>
            </a:xfrm>
            <a:prstGeom prst="rect">
              <a:avLst/>
            </a:prstGeom>
          </p:spPr>
        </p:pic>
        <p:sp>
          <p:nvSpPr>
            <p:cNvPr id="16" name="TextBox 15">
              <a:extLst>
                <a:ext uri="{FF2B5EF4-FFF2-40B4-BE49-F238E27FC236}">
                  <a16:creationId xmlns:a16="http://schemas.microsoft.com/office/drawing/2014/main" id="{D49D03AA-341A-44D0-9614-01F0961B2513}"/>
                </a:ext>
              </a:extLst>
            </p:cNvPr>
            <p:cNvSpPr txBox="1"/>
            <p:nvPr/>
          </p:nvSpPr>
          <p:spPr>
            <a:xfrm>
              <a:off x="9347477" y="4531740"/>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R&amp;D</a:t>
              </a:r>
            </a:p>
          </p:txBody>
        </p:sp>
        <p:pic>
          <p:nvPicPr>
            <p:cNvPr id="17" name="Graphic 16">
              <a:extLst>
                <a:ext uri="{FF2B5EF4-FFF2-40B4-BE49-F238E27FC236}">
                  <a16:creationId xmlns:a16="http://schemas.microsoft.com/office/drawing/2014/main" id="{7BAA173D-0D8A-46F0-B04B-3DF206CF75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78346" y="4509430"/>
              <a:ext cx="352886" cy="352886"/>
            </a:xfrm>
            <a:prstGeom prst="rect">
              <a:avLst/>
            </a:prstGeom>
          </p:spPr>
        </p:pic>
        <p:cxnSp>
          <p:nvCxnSpPr>
            <p:cNvPr id="18" name="Connector: Elbow 17">
              <a:extLst>
                <a:ext uri="{FF2B5EF4-FFF2-40B4-BE49-F238E27FC236}">
                  <a16:creationId xmlns:a16="http://schemas.microsoft.com/office/drawing/2014/main" id="{59826595-DA72-4405-9302-6B1B5DF3437C}"/>
                </a:ext>
              </a:extLst>
            </p:cNvPr>
            <p:cNvCxnSpPr>
              <a:cxnSpLocks/>
              <a:stCxn id="9" idx="2"/>
              <a:endCxn id="10" idx="0"/>
            </p:cNvCxnSpPr>
            <p:nvPr/>
          </p:nvCxnSpPr>
          <p:spPr>
            <a:xfrm rot="5400000">
              <a:off x="6481780" y="2250735"/>
              <a:ext cx="255149" cy="55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BF415BD8-8393-4A88-9948-FD1D08BC9440}"/>
                </a:ext>
              </a:extLst>
            </p:cNvPr>
            <p:cNvCxnSpPr>
              <a:cxnSpLocks/>
              <a:stCxn id="10" idx="2"/>
              <a:endCxn id="12" idx="0"/>
            </p:cNvCxnSpPr>
            <p:nvPr/>
          </p:nvCxnSpPr>
          <p:spPr>
            <a:xfrm rot="5400000">
              <a:off x="5192861" y="2043034"/>
              <a:ext cx="563603" cy="226883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DBFB929-A790-4249-82C5-DFF40065CE3A}"/>
                </a:ext>
              </a:extLst>
            </p:cNvPr>
            <p:cNvCxnSpPr>
              <a:cxnSpLocks/>
              <a:stCxn id="10" idx="2"/>
              <a:endCxn id="13" idx="0"/>
            </p:cNvCxnSpPr>
            <p:nvPr/>
          </p:nvCxnSpPr>
          <p:spPr>
            <a:xfrm rot="16200000" flipH="1">
              <a:off x="7576904" y="1927823"/>
              <a:ext cx="588256" cy="252390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27CAF922-9C50-40FC-B585-FED1A070E663}"/>
                </a:ext>
              </a:extLst>
            </p:cNvPr>
            <p:cNvCxnSpPr>
              <a:cxnSpLocks/>
              <a:stCxn id="13" idx="2"/>
              <a:endCxn id="16" idx="0"/>
            </p:cNvCxnSpPr>
            <p:nvPr/>
          </p:nvCxnSpPr>
          <p:spPr>
            <a:xfrm rot="16200000" flipH="1">
              <a:off x="9490535" y="3643420"/>
              <a:ext cx="530770" cy="124586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BFADE66-7650-47E1-9055-65DC37240281}"/>
                </a:ext>
              </a:extLst>
            </p:cNvPr>
            <p:cNvCxnSpPr>
              <a:cxnSpLocks/>
              <a:stCxn id="13" idx="2"/>
              <a:endCxn id="8" idx="0"/>
            </p:cNvCxnSpPr>
            <p:nvPr/>
          </p:nvCxnSpPr>
          <p:spPr>
            <a:xfrm rot="5400000">
              <a:off x="8358287" y="3731613"/>
              <a:ext cx="505342" cy="10440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644958FB-D396-4E0C-AED5-90C819F9B06A}"/>
                </a:ext>
              </a:extLst>
            </p:cNvPr>
            <p:cNvSpPr txBox="1"/>
            <p:nvPr/>
          </p:nvSpPr>
          <p:spPr>
            <a:xfrm>
              <a:off x="4590202" y="4509636"/>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Legal</a:t>
              </a:r>
            </a:p>
          </p:txBody>
        </p:sp>
        <p:cxnSp>
          <p:nvCxnSpPr>
            <p:cNvPr id="25" name="Connector: Elbow 24">
              <a:extLst>
                <a:ext uri="{FF2B5EF4-FFF2-40B4-BE49-F238E27FC236}">
                  <a16:creationId xmlns:a16="http://schemas.microsoft.com/office/drawing/2014/main" id="{31F9103E-84F2-4229-AA0D-BCFDCCCD2B5C}"/>
                </a:ext>
              </a:extLst>
            </p:cNvPr>
            <p:cNvCxnSpPr>
              <a:cxnSpLocks/>
              <a:stCxn id="12" idx="2"/>
              <a:endCxn id="24" idx="0"/>
            </p:cNvCxnSpPr>
            <p:nvPr/>
          </p:nvCxnSpPr>
          <p:spPr>
            <a:xfrm rot="16200000" flipH="1">
              <a:off x="4801952" y="3690008"/>
              <a:ext cx="357919" cy="12813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C6AFAF7-F7FF-46F5-BE35-E093215AB260}"/>
                </a:ext>
              </a:extLst>
            </p:cNvPr>
            <p:cNvSpPr txBox="1"/>
            <p:nvPr/>
          </p:nvSpPr>
          <p:spPr>
            <a:xfrm>
              <a:off x="2268376" y="4509009"/>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HR</a:t>
              </a:r>
            </a:p>
          </p:txBody>
        </p:sp>
        <p:cxnSp>
          <p:nvCxnSpPr>
            <p:cNvPr id="27" name="Connector: Elbow 26">
              <a:extLst>
                <a:ext uri="{FF2B5EF4-FFF2-40B4-BE49-F238E27FC236}">
                  <a16:creationId xmlns:a16="http://schemas.microsoft.com/office/drawing/2014/main" id="{E3CC94C3-7294-4BAA-BC09-71507911DBB8}"/>
                </a:ext>
              </a:extLst>
            </p:cNvPr>
            <p:cNvCxnSpPr>
              <a:cxnSpLocks/>
              <a:stCxn id="12" idx="2"/>
              <a:endCxn id="26" idx="0"/>
            </p:cNvCxnSpPr>
            <p:nvPr/>
          </p:nvCxnSpPr>
          <p:spPr>
            <a:xfrm rot="5400000">
              <a:off x="3641353" y="3810117"/>
              <a:ext cx="357293" cy="104049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8" name="Graphic 27">
              <a:extLst>
                <a:ext uri="{FF2B5EF4-FFF2-40B4-BE49-F238E27FC236}">
                  <a16:creationId xmlns:a16="http://schemas.microsoft.com/office/drawing/2014/main" id="{38D1FE5A-EADC-4A09-B8C8-541CCA5F9C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79964" y="4545715"/>
              <a:ext cx="372326" cy="372326"/>
            </a:xfrm>
            <a:prstGeom prst="rect">
              <a:avLst/>
            </a:prstGeom>
          </p:spPr>
        </p:pic>
        <p:sp>
          <p:nvSpPr>
            <p:cNvPr id="29" name="TextBox 28">
              <a:extLst>
                <a:ext uri="{FF2B5EF4-FFF2-40B4-BE49-F238E27FC236}">
                  <a16:creationId xmlns:a16="http://schemas.microsoft.com/office/drawing/2014/main" id="{9D49F085-9505-4241-9933-82A644110CF2}"/>
                </a:ext>
              </a:extLst>
            </p:cNvPr>
            <p:cNvSpPr txBox="1"/>
            <p:nvPr/>
          </p:nvSpPr>
          <p:spPr>
            <a:xfrm>
              <a:off x="7060706" y="5681081"/>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App2</a:t>
              </a:r>
            </a:p>
          </p:txBody>
        </p:sp>
        <p:sp>
          <p:nvSpPr>
            <p:cNvPr id="31" name="TextBox 30">
              <a:extLst>
                <a:ext uri="{FF2B5EF4-FFF2-40B4-BE49-F238E27FC236}">
                  <a16:creationId xmlns:a16="http://schemas.microsoft.com/office/drawing/2014/main" id="{E668A789-0DDA-4D3A-9A8C-AFFC6A5F424F}"/>
                </a:ext>
              </a:extLst>
            </p:cNvPr>
            <p:cNvSpPr txBox="1"/>
            <p:nvPr/>
          </p:nvSpPr>
          <p:spPr>
            <a:xfrm>
              <a:off x="4580834" y="5680454"/>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App1</a:t>
              </a:r>
            </a:p>
          </p:txBody>
        </p:sp>
        <p:pic>
          <p:nvPicPr>
            <p:cNvPr id="32" name="Graphic 31">
              <a:extLst>
                <a:ext uri="{FF2B5EF4-FFF2-40B4-BE49-F238E27FC236}">
                  <a16:creationId xmlns:a16="http://schemas.microsoft.com/office/drawing/2014/main" id="{61961E8E-2FFB-41B9-BF2B-419AAC96FD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46251" y="5680454"/>
              <a:ext cx="372326" cy="372326"/>
            </a:xfrm>
            <a:prstGeom prst="rect">
              <a:avLst/>
            </a:prstGeom>
          </p:spPr>
        </p:pic>
        <p:pic>
          <p:nvPicPr>
            <p:cNvPr id="33" name="Graphic 32">
              <a:extLst>
                <a:ext uri="{FF2B5EF4-FFF2-40B4-BE49-F238E27FC236}">
                  <a16:creationId xmlns:a16="http://schemas.microsoft.com/office/drawing/2014/main" id="{61B12B52-93A7-4841-9D6C-C99A6927E5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9205" y="5694232"/>
              <a:ext cx="372326" cy="372326"/>
            </a:xfrm>
            <a:prstGeom prst="rect">
              <a:avLst/>
            </a:prstGeom>
          </p:spPr>
        </p:pic>
        <p:pic>
          <p:nvPicPr>
            <p:cNvPr id="34" name="Graphic 33">
              <a:extLst>
                <a:ext uri="{FF2B5EF4-FFF2-40B4-BE49-F238E27FC236}">
                  <a16:creationId xmlns:a16="http://schemas.microsoft.com/office/drawing/2014/main" id="{7FB6172A-011A-4866-A356-3EC82BCAF2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26175" y="4499710"/>
              <a:ext cx="372326" cy="372326"/>
            </a:xfrm>
            <a:prstGeom prst="rect">
              <a:avLst/>
            </a:prstGeom>
          </p:spPr>
        </p:pic>
        <p:pic>
          <p:nvPicPr>
            <p:cNvPr id="35" name="Graphic 34">
              <a:extLst>
                <a:ext uri="{FF2B5EF4-FFF2-40B4-BE49-F238E27FC236}">
                  <a16:creationId xmlns:a16="http://schemas.microsoft.com/office/drawing/2014/main" id="{1B87618D-DA76-49DC-BAD6-7E46DB6F92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71311" y="4531740"/>
              <a:ext cx="372326" cy="372326"/>
            </a:xfrm>
            <a:prstGeom prst="rect">
              <a:avLst/>
            </a:prstGeom>
          </p:spPr>
        </p:pic>
        <p:sp>
          <p:nvSpPr>
            <p:cNvPr id="36" name="TextBox 35">
              <a:extLst>
                <a:ext uri="{FF2B5EF4-FFF2-40B4-BE49-F238E27FC236}">
                  <a16:creationId xmlns:a16="http://schemas.microsoft.com/office/drawing/2014/main" id="{C8B31931-181A-49AC-AC96-DB7287AF0138}"/>
                </a:ext>
              </a:extLst>
            </p:cNvPr>
            <p:cNvSpPr txBox="1"/>
            <p:nvPr/>
          </p:nvSpPr>
          <p:spPr>
            <a:xfrm>
              <a:off x="9514708" y="5680454"/>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Shared</a:t>
              </a:r>
            </a:p>
          </p:txBody>
        </p:sp>
        <p:pic>
          <p:nvPicPr>
            <p:cNvPr id="37" name="Graphic 36">
              <a:extLst>
                <a:ext uri="{FF2B5EF4-FFF2-40B4-BE49-F238E27FC236}">
                  <a16:creationId xmlns:a16="http://schemas.microsoft.com/office/drawing/2014/main" id="{3113C4D3-086A-475B-B055-8D09C9025AD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33207" y="5693605"/>
              <a:ext cx="372326" cy="372326"/>
            </a:xfrm>
            <a:prstGeom prst="rect">
              <a:avLst/>
            </a:prstGeom>
          </p:spPr>
        </p:pic>
        <p:cxnSp>
          <p:nvCxnSpPr>
            <p:cNvPr id="38" name="Connector: Elbow 37">
              <a:extLst>
                <a:ext uri="{FF2B5EF4-FFF2-40B4-BE49-F238E27FC236}">
                  <a16:creationId xmlns:a16="http://schemas.microsoft.com/office/drawing/2014/main" id="{86AC971C-DC27-452B-8180-2BEEF1E5AA1A}"/>
                </a:ext>
              </a:extLst>
            </p:cNvPr>
            <p:cNvCxnSpPr>
              <a:cxnSpLocks/>
              <a:stCxn id="8" idx="2"/>
              <a:endCxn id="36" idx="0"/>
            </p:cNvCxnSpPr>
            <p:nvPr/>
          </p:nvCxnSpPr>
          <p:spPr>
            <a:xfrm rot="16200000" flipH="1">
              <a:off x="8988969" y="4123336"/>
              <a:ext cx="657077" cy="24571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1408A9D6-9233-4DEC-8924-60441428FCF8}"/>
                </a:ext>
              </a:extLst>
            </p:cNvPr>
            <p:cNvCxnSpPr>
              <a:cxnSpLocks/>
              <a:stCxn id="8" idx="2"/>
              <a:endCxn id="29" idx="0"/>
            </p:cNvCxnSpPr>
            <p:nvPr/>
          </p:nvCxnSpPr>
          <p:spPr>
            <a:xfrm rot="16200000" flipH="1">
              <a:off x="7761654" y="5350651"/>
              <a:ext cx="657704" cy="315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D1D6011-4AFB-4EBD-8F6F-93ADEF44C251}"/>
                </a:ext>
              </a:extLst>
            </p:cNvPr>
            <p:cNvCxnSpPr>
              <a:cxnSpLocks/>
              <a:stCxn id="8" idx="2"/>
              <a:endCxn id="31" idx="0"/>
            </p:cNvCxnSpPr>
            <p:nvPr/>
          </p:nvCxnSpPr>
          <p:spPr>
            <a:xfrm rot="5400000">
              <a:off x="6522033" y="4113557"/>
              <a:ext cx="657077" cy="247671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37143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212B-2892-B527-5524-3989BB9E7952}"/>
              </a:ext>
            </a:extLst>
          </p:cNvPr>
          <p:cNvSpPr>
            <a:spLocks noGrp="1"/>
          </p:cNvSpPr>
          <p:nvPr>
            <p:ph type="title"/>
          </p:nvPr>
        </p:nvSpPr>
        <p:spPr/>
        <p:txBody>
          <a:bodyPr/>
          <a:lstStyle/>
          <a:p>
            <a:r>
              <a:rPr lang="en-HK" dirty="0"/>
              <a:t>Discussion</a:t>
            </a:r>
          </a:p>
        </p:txBody>
      </p:sp>
      <p:sp>
        <p:nvSpPr>
          <p:cNvPr id="3" name="Text Placeholder 1">
            <a:extLst>
              <a:ext uri="{FF2B5EF4-FFF2-40B4-BE49-F238E27FC236}">
                <a16:creationId xmlns:a16="http://schemas.microsoft.com/office/drawing/2014/main" id="{A5740A80-E5C2-B377-3CE9-A7071FC549CA}"/>
              </a:ext>
            </a:extLst>
          </p:cNvPr>
          <p:cNvSpPr txBox="1">
            <a:spLocks/>
          </p:cNvSpPr>
          <p:nvPr/>
        </p:nvSpPr>
        <p:spPr>
          <a:xfrm>
            <a:off x="418642" y="1329050"/>
            <a:ext cx="11341267" cy="4199900"/>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Bef>
                <a:spcPts val="1200"/>
              </a:spcBef>
            </a:pPr>
            <a:r>
              <a:rPr lang="en-US" sz="2600" dirty="0">
                <a:solidFill>
                  <a:schemeClr val="tx1"/>
                </a:solidFill>
                <a:latin typeface="+mn-lt"/>
              </a:rPr>
              <a:t>Imaginate you are responsible to design the management group and subscription, to migrate some of the systems in your department/team</a:t>
            </a:r>
          </a:p>
          <a:p>
            <a:pPr marL="342900" indent="-342900">
              <a:spcBef>
                <a:spcPts val="1200"/>
              </a:spcBef>
              <a:buFont typeface="Arial" panose="020B0604020202020204" pitchFamily="34" charset="0"/>
              <a:buChar char="•"/>
            </a:pPr>
            <a:r>
              <a:rPr lang="en-US" dirty="0">
                <a:solidFill>
                  <a:schemeClr val="tx1"/>
                </a:solidFill>
                <a:latin typeface="+mn-lt"/>
              </a:rPr>
              <a:t>What is the proposed hierarchy and grouping?</a:t>
            </a:r>
          </a:p>
          <a:p>
            <a:pPr marL="342900" indent="-342900">
              <a:spcBef>
                <a:spcPts val="1200"/>
              </a:spcBef>
              <a:buFont typeface="Arial" panose="020B0604020202020204" pitchFamily="34" charset="0"/>
              <a:buChar char="•"/>
            </a:pPr>
            <a:r>
              <a:rPr lang="en-US" dirty="0">
                <a:solidFill>
                  <a:schemeClr val="tx1"/>
                </a:solidFill>
                <a:latin typeface="+mn-lt"/>
              </a:rPr>
              <a:t>Why?</a:t>
            </a:r>
          </a:p>
        </p:txBody>
      </p:sp>
    </p:spTree>
    <p:extLst>
      <p:ext uri="{BB962C8B-B14F-4D97-AF65-F5344CB8AC3E}">
        <p14:creationId xmlns:p14="http://schemas.microsoft.com/office/powerpoint/2010/main" val="33822897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B4B1E8-1A36-448C-96CC-D152A30F3B7A}"/>
              </a:ext>
            </a:extLst>
          </p:cNvPr>
          <p:cNvSpPr>
            <a:spLocks noGrp="1"/>
          </p:cNvSpPr>
          <p:nvPr>
            <p:ph type="title"/>
          </p:nvPr>
        </p:nvSpPr>
        <p:spPr/>
        <p:txBody>
          <a:bodyPr/>
          <a:lstStyle/>
          <a:p>
            <a:r>
              <a:rPr lang="en-US" dirty="0"/>
              <a:t>Design for resource groups</a:t>
            </a:r>
          </a:p>
        </p:txBody>
      </p:sp>
      <p:pic>
        <p:nvPicPr>
          <p:cNvPr id="6" name="Picture Placeholder 5">
            <a:extLst>
              <a:ext uri="{FF2B5EF4-FFF2-40B4-BE49-F238E27FC236}">
                <a16:creationId xmlns:a16="http://schemas.microsoft.com/office/drawing/2014/main" id="{F1A71B9C-2862-4C8E-B130-FB72B50793B6}"/>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620067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7905-0C54-4D2D-80D9-6F13A72C6E53}"/>
              </a:ext>
            </a:extLst>
          </p:cNvPr>
          <p:cNvSpPr>
            <a:spLocks noGrp="1"/>
          </p:cNvSpPr>
          <p:nvPr>
            <p:ph type="title"/>
          </p:nvPr>
        </p:nvSpPr>
        <p:spPr>
          <a:xfrm>
            <a:off x="418643" y="440494"/>
            <a:ext cx="11341268" cy="642840"/>
          </a:xfrm>
        </p:spPr>
        <p:txBody>
          <a:bodyPr/>
          <a:lstStyle/>
          <a:p>
            <a:r>
              <a:rPr lang="en-US" dirty="0"/>
              <a:t>Plan your resource groups</a:t>
            </a:r>
          </a:p>
        </p:txBody>
      </p:sp>
      <p:sp>
        <p:nvSpPr>
          <p:cNvPr id="44" name="Text Placeholder 43">
            <a:extLst>
              <a:ext uri="{FF2B5EF4-FFF2-40B4-BE49-F238E27FC236}">
                <a16:creationId xmlns:a16="http://schemas.microsoft.com/office/drawing/2014/main" id="{CEA08D25-2D98-4EA2-B6C6-9D8E695150F1}"/>
              </a:ext>
            </a:extLst>
          </p:cNvPr>
          <p:cNvSpPr>
            <a:spLocks noGrp="1"/>
          </p:cNvSpPr>
          <p:nvPr>
            <p:ph type="body" sz="quarter" idx="10"/>
          </p:nvPr>
        </p:nvSpPr>
        <p:spPr>
          <a:xfrm>
            <a:off x="418643" y="973251"/>
            <a:ext cx="11341268" cy="430887"/>
          </a:xfrm>
        </p:spPr>
        <p:txBody>
          <a:bodyPr/>
          <a:lstStyle/>
          <a:p>
            <a:r>
              <a:rPr lang="en-US" dirty="0"/>
              <a:t>A resource group is a container that holds related resources for an Azure solution.</a:t>
            </a:r>
          </a:p>
        </p:txBody>
      </p:sp>
      <p:grpSp>
        <p:nvGrpSpPr>
          <p:cNvPr id="106" name="Group 105" descr="Single resource group and multiple resource group for the same subscription. ">
            <a:extLst>
              <a:ext uri="{FF2B5EF4-FFF2-40B4-BE49-F238E27FC236}">
                <a16:creationId xmlns:a16="http://schemas.microsoft.com/office/drawing/2014/main" id="{CC2511CE-EE71-444E-B3B3-C64ACE5904C1}"/>
              </a:ext>
            </a:extLst>
          </p:cNvPr>
          <p:cNvGrpSpPr/>
          <p:nvPr/>
        </p:nvGrpSpPr>
        <p:grpSpPr>
          <a:xfrm>
            <a:off x="1058237" y="1579108"/>
            <a:ext cx="9331563" cy="2703002"/>
            <a:chOff x="1058237" y="1579108"/>
            <a:chExt cx="9331563" cy="2703002"/>
          </a:xfrm>
        </p:grpSpPr>
        <p:sp>
          <p:nvSpPr>
            <p:cNvPr id="101" name="Rectangle 100">
              <a:extLst>
                <a:ext uri="{FF2B5EF4-FFF2-40B4-BE49-F238E27FC236}">
                  <a16:creationId xmlns:a16="http://schemas.microsoft.com/office/drawing/2014/main" id="{F1D0F710-FD1D-485C-9A12-F996537CC562}"/>
                </a:ext>
              </a:extLst>
            </p:cNvPr>
            <p:cNvSpPr/>
            <p:nvPr/>
          </p:nvSpPr>
          <p:spPr bwMode="auto">
            <a:xfrm>
              <a:off x="1332906" y="1913171"/>
              <a:ext cx="3379244" cy="2223661"/>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5" name="Rectangle 94">
              <a:extLst>
                <a:ext uri="{FF2B5EF4-FFF2-40B4-BE49-F238E27FC236}">
                  <a16:creationId xmlns:a16="http://schemas.microsoft.com/office/drawing/2014/main" id="{DFE211C4-01A2-45C9-8C06-DFDB711CE9CA}"/>
                </a:ext>
              </a:extLst>
            </p:cNvPr>
            <p:cNvSpPr/>
            <p:nvPr/>
          </p:nvSpPr>
          <p:spPr bwMode="auto">
            <a:xfrm>
              <a:off x="5373387" y="1938222"/>
              <a:ext cx="4623371" cy="2223661"/>
            </a:xfrm>
            <a:prstGeom prst="rect">
              <a:avLst/>
            </a:prstGeom>
            <a:solidFill>
              <a:schemeClr val="bg1"/>
            </a:solidFill>
            <a:ln>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4" name="Rectangle 73">
              <a:extLst>
                <a:ext uri="{FF2B5EF4-FFF2-40B4-BE49-F238E27FC236}">
                  <a16:creationId xmlns:a16="http://schemas.microsoft.com/office/drawing/2014/main" id="{82B03BF0-F95B-4922-AC60-1B16A762EF11}"/>
                </a:ext>
              </a:extLst>
            </p:cNvPr>
            <p:cNvSpPr/>
            <p:nvPr/>
          </p:nvSpPr>
          <p:spPr bwMode="auto">
            <a:xfrm>
              <a:off x="5595065" y="2137026"/>
              <a:ext cx="1195124"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71">
              <a:extLst>
                <a:ext uri="{FF2B5EF4-FFF2-40B4-BE49-F238E27FC236}">
                  <a16:creationId xmlns:a16="http://schemas.microsoft.com/office/drawing/2014/main" id="{76330D7E-BD26-4B4F-90EF-A5432B4C9E79}"/>
                </a:ext>
              </a:extLst>
            </p:cNvPr>
            <p:cNvSpPr/>
            <p:nvPr/>
          </p:nvSpPr>
          <p:spPr bwMode="auto">
            <a:xfrm>
              <a:off x="1664413" y="2138448"/>
              <a:ext cx="2661365"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B1232ED5-A7D6-4D11-BD96-A7FD15054350}"/>
                </a:ext>
                <a:ext uri="{C183D7F6-B498-43B3-948B-1728B52AA6E4}">
                  <adec:decorative xmlns:adec="http://schemas.microsoft.com/office/drawing/2017/decorative" val="1"/>
                </a:ext>
              </a:extLst>
            </p:cNvPr>
            <p:cNvSpPr/>
            <p:nvPr/>
          </p:nvSpPr>
          <p:spPr bwMode="auto">
            <a:xfrm>
              <a:off x="1058237" y="1579108"/>
              <a:ext cx="9331563" cy="2703002"/>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5" name="Graphic 24">
              <a:extLst>
                <a:ext uri="{FF2B5EF4-FFF2-40B4-BE49-F238E27FC236}">
                  <a16:creationId xmlns:a16="http://schemas.microsoft.com/office/drawing/2014/main" id="{E9BB2DCC-B9C3-4196-9741-3D419C7FB1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3835" y="2271730"/>
              <a:ext cx="511447" cy="511447"/>
            </a:xfrm>
            <a:prstGeom prst="rect">
              <a:avLst/>
            </a:prstGeom>
          </p:spPr>
        </p:pic>
        <p:pic>
          <p:nvPicPr>
            <p:cNvPr id="45" name="Graphic 44">
              <a:extLst>
                <a:ext uri="{FF2B5EF4-FFF2-40B4-BE49-F238E27FC236}">
                  <a16:creationId xmlns:a16="http://schemas.microsoft.com/office/drawing/2014/main" id="{97741E89-A45C-45A0-B455-6F1F38AF03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02200" y="2195421"/>
              <a:ext cx="607155" cy="607155"/>
            </a:xfrm>
            <a:prstGeom prst="rect">
              <a:avLst/>
            </a:prstGeom>
          </p:spPr>
        </p:pic>
        <p:pic>
          <p:nvPicPr>
            <p:cNvPr id="47" name="Graphic 46">
              <a:extLst>
                <a:ext uri="{FF2B5EF4-FFF2-40B4-BE49-F238E27FC236}">
                  <a16:creationId xmlns:a16="http://schemas.microsoft.com/office/drawing/2014/main" id="{574D064E-552D-473E-A34E-80A883601BF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87158" y="2996143"/>
              <a:ext cx="418716" cy="418716"/>
            </a:xfrm>
            <a:prstGeom prst="rect">
              <a:avLst/>
            </a:prstGeom>
          </p:spPr>
        </p:pic>
        <p:pic>
          <p:nvPicPr>
            <p:cNvPr id="49" name="Graphic 48">
              <a:extLst>
                <a:ext uri="{FF2B5EF4-FFF2-40B4-BE49-F238E27FC236}">
                  <a16:creationId xmlns:a16="http://schemas.microsoft.com/office/drawing/2014/main" id="{164603BA-C4E8-4A2E-AE04-9E2C2B1F65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902196" y="3616760"/>
              <a:ext cx="287306" cy="380016"/>
            </a:xfrm>
            <a:prstGeom prst="rect">
              <a:avLst/>
            </a:prstGeom>
          </p:spPr>
        </p:pic>
        <p:pic>
          <p:nvPicPr>
            <p:cNvPr id="51" name="Graphic 50">
              <a:extLst>
                <a:ext uri="{FF2B5EF4-FFF2-40B4-BE49-F238E27FC236}">
                  <a16:creationId xmlns:a16="http://schemas.microsoft.com/office/drawing/2014/main" id="{D0F7D954-0162-4015-99FC-384DD05F76A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657841" y="2246681"/>
              <a:ext cx="511447" cy="511447"/>
            </a:xfrm>
            <a:prstGeom prst="rect">
              <a:avLst/>
            </a:prstGeom>
          </p:spPr>
        </p:pic>
        <p:pic>
          <p:nvPicPr>
            <p:cNvPr id="55" name="Graphic 54">
              <a:extLst>
                <a:ext uri="{FF2B5EF4-FFF2-40B4-BE49-F238E27FC236}">
                  <a16:creationId xmlns:a16="http://schemas.microsoft.com/office/drawing/2014/main" id="{F805EA83-7F3D-4825-A1D2-48D78BCDC6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4885" y="2226750"/>
              <a:ext cx="607155" cy="607155"/>
            </a:xfrm>
            <a:prstGeom prst="rect">
              <a:avLst/>
            </a:prstGeom>
          </p:spPr>
        </p:pic>
        <p:sp>
          <p:nvSpPr>
            <p:cNvPr id="59" name="TextBox 58">
              <a:extLst>
                <a:ext uri="{FF2B5EF4-FFF2-40B4-BE49-F238E27FC236}">
                  <a16:creationId xmlns:a16="http://schemas.microsoft.com/office/drawing/2014/main" id="{8D588D96-7966-472D-B24C-EF4BBD9B171C}"/>
                </a:ext>
              </a:extLst>
            </p:cNvPr>
            <p:cNvSpPr txBox="1"/>
            <p:nvPr/>
          </p:nvSpPr>
          <p:spPr>
            <a:xfrm>
              <a:off x="2045849" y="3025002"/>
              <a:ext cx="607155" cy="369332"/>
            </a:xfrm>
            <a:prstGeom prst="rect">
              <a:avLst/>
            </a:prstGeom>
            <a:noFill/>
          </p:spPr>
          <p:txBody>
            <a:bodyPr wrap="square">
              <a:spAutoFit/>
            </a:bodyPr>
            <a:lstStyle/>
            <a:p>
              <a:r>
                <a:rPr lang="en-US" sz="1800" dirty="0"/>
                <a:t>RG1</a:t>
              </a:r>
              <a:endParaRPr lang="en-US" dirty="0"/>
            </a:p>
          </p:txBody>
        </p:sp>
        <p:pic>
          <p:nvPicPr>
            <p:cNvPr id="76" name="Graphic 75">
              <a:extLst>
                <a:ext uri="{FF2B5EF4-FFF2-40B4-BE49-F238E27FC236}">
                  <a16:creationId xmlns:a16="http://schemas.microsoft.com/office/drawing/2014/main" id="{69DA14C1-6C2A-4535-BB4C-DF2C4F41FCF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720517" y="3044539"/>
              <a:ext cx="418716" cy="418716"/>
            </a:xfrm>
            <a:prstGeom prst="rect">
              <a:avLst/>
            </a:prstGeom>
          </p:spPr>
        </p:pic>
        <p:sp>
          <p:nvSpPr>
            <p:cNvPr id="78" name="TextBox 77">
              <a:extLst>
                <a:ext uri="{FF2B5EF4-FFF2-40B4-BE49-F238E27FC236}">
                  <a16:creationId xmlns:a16="http://schemas.microsoft.com/office/drawing/2014/main" id="{7D72A763-456B-4671-B014-4203231D9D36}"/>
                </a:ext>
              </a:extLst>
            </p:cNvPr>
            <p:cNvSpPr txBox="1"/>
            <p:nvPr/>
          </p:nvSpPr>
          <p:spPr>
            <a:xfrm>
              <a:off x="6079208" y="3073398"/>
              <a:ext cx="607155" cy="369332"/>
            </a:xfrm>
            <a:prstGeom prst="rect">
              <a:avLst/>
            </a:prstGeom>
            <a:noFill/>
          </p:spPr>
          <p:txBody>
            <a:bodyPr wrap="square">
              <a:spAutoFit/>
            </a:bodyPr>
            <a:lstStyle/>
            <a:p>
              <a:r>
                <a:rPr lang="en-US" sz="1800" dirty="0"/>
                <a:t>RG1</a:t>
              </a:r>
              <a:endParaRPr lang="en-US" dirty="0"/>
            </a:p>
          </p:txBody>
        </p:sp>
        <p:sp>
          <p:nvSpPr>
            <p:cNvPr id="80" name="Rectangle 79">
              <a:extLst>
                <a:ext uri="{FF2B5EF4-FFF2-40B4-BE49-F238E27FC236}">
                  <a16:creationId xmlns:a16="http://schemas.microsoft.com/office/drawing/2014/main" id="{E28A74AF-E2F6-425F-BE69-470CD2B8F0BE}"/>
                </a:ext>
              </a:extLst>
            </p:cNvPr>
            <p:cNvSpPr/>
            <p:nvPr/>
          </p:nvSpPr>
          <p:spPr bwMode="auto">
            <a:xfrm>
              <a:off x="7000310" y="2136942"/>
              <a:ext cx="1195124"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4" name="Graphic 83">
              <a:extLst>
                <a:ext uri="{FF2B5EF4-FFF2-40B4-BE49-F238E27FC236}">
                  <a16:creationId xmlns:a16="http://schemas.microsoft.com/office/drawing/2014/main" id="{50576CD2-E81B-465C-812C-2AD32D4B35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25762" y="3044455"/>
              <a:ext cx="418716" cy="418716"/>
            </a:xfrm>
            <a:prstGeom prst="rect">
              <a:avLst/>
            </a:prstGeom>
          </p:spPr>
        </p:pic>
        <p:sp>
          <p:nvSpPr>
            <p:cNvPr id="86" name="TextBox 85">
              <a:extLst>
                <a:ext uri="{FF2B5EF4-FFF2-40B4-BE49-F238E27FC236}">
                  <a16:creationId xmlns:a16="http://schemas.microsoft.com/office/drawing/2014/main" id="{2B52718A-ACC3-4E6E-86A6-F16B303494ED}"/>
                </a:ext>
              </a:extLst>
            </p:cNvPr>
            <p:cNvSpPr txBox="1"/>
            <p:nvPr/>
          </p:nvSpPr>
          <p:spPr>
            <a:xfrm>
              <a:off x="7484453" y="3073314"/>
              <a:ext cx="607155" cy="369332"/>
            </a:xfrm>
            <a:prstGeom prst="rect">
              <a:avLst/>
            </a:prstGeom>
            <a:noFill/>
          </p:spPr>
          <p:txBody>
            <a:bodyPr wrap="square">
              <a:spAutoFit/>
            </a:bodyPr>
            <a:lstStyle/>
            <a:p>
              <a:r>
                <a:rPr lang="en-US" sz="1800" dirty="0"/>
                <a:t>RG2</a:t>
              </a:r>
              <a:endParaRPr lang="en-US" dirty="0"/>
            </a:p>
          </p:txBody>
        </p:sp>
        <p:pic>
          <p:nvPicPr>
            <p:cNvPr id="57" name="Graphic 56">
              <a:extLst>
                <a:ext uri="{FF2B5EF4-FFF2-40B4-BE49-F238E27FC236}">
                  <a16:creationId xmlns:a16="http://schemas.microsoft.com/office/drawing/2014/main" id="{8BE12D67-3A51-4163-A936-453F744671B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342148" y="2322458"/>
              <a:ext cx="511447" cy="511447"/>
            </a:xfrm>
            <a:prstGeom prst="rect">
              <a:avLst/>
            </a:prstGeom>
          </p:spPr>
        </p:pic>
        <p:sp>
          <p:nvSpPr>
            <p:cNvPr id="88" name="Rectangle 87">
              <a:extLst>
                <a:ext uri="{FF2B5EF4-FFF2-40B4-BE49-F238E27FC236}">
                  <a16:creationId xmlns:a16="http://schemas.microsoft.com/office/drawing/2014/main" id="{B53B4163-ABC8-4F0B-B91B-7DD1D35BCB8E}"/>
                </a:ext>
              </a:extLst>
            </p:cNvPr>
            <p:cNvSpPr/>
            <p:nvPr/>
          </p:nvSpPr>
          <p:spPr bwMode="auto">
            <a:xfrm>
              <a:off x="8410289" y="2126081"/>
              <a:ext cx="1195124" cy="1325367"/>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90" name="Graphic 89">
              <a:extLst>
                <a:ext uri="{FF2B5EF4-FFF2-40B4-BE49-F238E27FC236}">
                  <a16:creationId xmlns:a16="http://schemas.microsoft.com/office/drawing/2014/main" id="{A80CE674-742A-4E67-B1EB-748AA3CE8EB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35741" y="3033594"/>
              <a:ext cx="418716" cy="418716"/>
            </a:xfrm>
            <a:prstGeom prst="rect">
              <a:avLst/>
            </a:prstGeom>
          </p:spPr>
        </p:pic>
        <p:sp>
          <p:nvSpPr>
            <p:cNvPr id="92" name="TextBox 91">
              <a:extLst>
                <a:ext uri="{FF2B5EF4-FFF2-40B4-BE49-F238E27FC236}">
                  <a16:creationId xmlns:a16="http://schemas.microsoft.com/office/drawing/2014/main" id="{80752192-3F5B-4BEA-AF16-C58043050D13}"/>
                </a:ext>
              </a:extLst>
            </p:cNvPr>
            <p:cNvSpPr txBox="1"/>
            <p:nvPr/>
          </p:nvSpPr>
          <p:spPr>
            <a:xfrm>
              <a:off x="8894432" y="3062453"/>
              <a:ext cx="607155" cy="369332"/>
            </a:xfrm>
            <a:prstGeom prst="rect">
              <a:avLst/>
            </a:prstGeom>
            <a:noFill/>
          </p:spPr>
          <p:txBody>
            <a:bodyPr wrap="square">
              <a:spAutoFit/>
            </a:bodyPr>
            <a:lstStyle/>
            <a:p>
              <a:r>
                <a:rPr lang="en-US" sz="1800" dirty="0"/>
                <a:t>RG3</a:t>
              </a:r>
              <a:endParaRPr lang="en-US" dirty="0"/>
            </a:p>
          </p:txBody>
        </p:sp>
        <p:pic>
          <p:nvPicPr>
            <p:cNvPr id="53" name="Graphic 52">
              <a:extLst>
                <a:ext uri="{FF2B5EF4-FFF2-40B4-BE49-F238E27FC236}">
                  <a16:creationId xmlns:a16="http://schemas.microsoft.com/office/drawing/2014/main" id="{6EFC17FE-4B95-4F89-96CA-3FD69787C6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6417" y="2329694"/>
              <a:ext cx="482867" cy="482867"/>
            </a:xfrm>
            <a:prstGeom prst="rect">
              <a:avLst/>
            </a:prstGeom>
          </p:spPr>
        </p:pic>
        <p:sp>
          <p:nvSpPr>
            <p:cNvPr id="94" name="TextBox 93">
              <a:extLst>
                <a:ext uri="{FF2B5EF4-FFF2-40B4-BE49-F238E27FC236}">
                  <a16:creationId xmlns:a16="http://schemas.microsoft.com/office/drawing/2014/main" id="{C5EE7D18-52EC-480C-A4E3-B37FF298AC81}"/>
                </a:ext>
              </a:extLst>
            </p:cNvPr>
            <p:cNvSpPr txBox="1"/>
            <p:nvPr/>
          </p:nvSpPr>
          <p:spPr>
            <a:xfrm>
              <a:off x="2138315" y="3627444"/>
              <a:ext cx="1946357" cy="369332"/>
            </a:xfrm>
            <a:prstGeom prst="rect">
              <a:avLst/>
            </a:prstGeom>
            <a:noFill/>
          </p:spPr>
          <p:txBody>
            <a:bodyPr wrap="square">
              <a:spAutoFit/>
            </a:bodyPr>
            <a:lstStyle/>
            <a:p>
              <a:r>
                <a:rPr lang="en-US" sz="1800" dirty="0"/>
                <a:t>Subscription A</a:t>
              </a:r>
              <a:endParaRPr lang="en-US" dirty="0"/>
            </a:p>
          </p:txBody>
        </p:sp>
        <p:pic>
          <p:nvPicPr>
            <p:cNvPr id="97" name="Graphic 96">
              <a:extLst>
                <a:ext uri="{FF2B5EF4-FFF2-40B4-BE49-F238E27FC236}">
                  <a16:creationId xmlns:a16="http://schemas.microsoft.com/office/drawing/2014/main" id="{D62F1824-B5B9-42C2-9DEB-FA2A69435F0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84593" y="3632690"/>
              <a:ext cx="281163" cy="371890"/>
            </a:xfrm>
            <a:prstGeom prst="rect">
              <a:avLst/>
            </a:prstGeom>
          </p:spPr>
        </p:pic>
        <p:sp>
          <p:nvSpPr>
            <p:cNvPr id="99" name="TextBox 98">
              <a:extLst>
                <a:ext uri="{FF2B5EF4-FFF2-40B4-BE49-F238E27FC236}">
                  <a16:creationId xmlns:a16="http://schemas.microsoft.com/office/drawing/2014/main" id="{DB2041C6-A070-4150-8C32-6687F5165F3C}"/>
                </a:ext>
              </a:extLst>
            </p:cNvPr>
            <p:cNvSpPr txBox="1"/>
            <p:nvPr/>
          </p:nvSpPr>
          <p:spPr>
            <a:xfrm>
              <a:off x="6880416" y="3633969"/>
              <a:ext cx="1946357" cy="369332"/>
            </a:xfrm>
            <a:prstGeom prst="rect">
              <a:avLst/>
            </a:prstGeom>
            <a:noFill/>
          </p:spPr>
          <p:txBody>
            <a:bodyPr wrap="square">
              <a:spAutoFit/>
            </a:bodyPr>
            <a:lstStyle/>
            <a:p>
              <a:r>
                <a:rPr lang="en-US" sz="1800" dirty="0"/>
                <a:t>Subscription A</a:t>
              </a:r>
              <a:endParaRPr lang="en-US" dirty="0"/>
            </a:p>
          </p:txBody>
        </p:sp>
        <p:sp>
          <p:nvSpPr>
            <p:cNvPr id="103" name="TextBox 102">
              <a:extLst>
                <a:ext uri="{FF2B5EF4-FFF2-40B4-BE49-F238E27FC236}">
                  <a16:creationId xmlns:a16="http://schemas.microsoft.com/office/drawing/2014/main" id="{C1613047-F1E5-455E-B598-55010729EE9C}"/>
                </a:ext>
              </a:extLst>
            </p:cNvPr>
            <p:cNvSpPr txBox="1"/>
            <p:nvPr/>
          </p:nvSpPr>
          <p:spPr>
            <a:xfrm>
              <a:off x="1724344" y="1579108"/>
              <a:ext cx="2532580" cy="369332"/>
            </a:xfrm>
            <a:prstGeom prst="rect">
              <a:avLst/>
            </a:prstGeom>
            <a:noFill/>
          </p:spPr>
          <p:txBody>
            <a:bodyPr wrap="square">
              <a:spAutoFit/>
            </a:bodyPr>
            <a:lstStyle/>
            <a:p>
              <a:r>
                <a:rPr lang="en-US" sz="1800" dirty="0">
                  <a:solidFill>
                    <a:schemeClr val="tx1"/>
                  </a:solidFill>
                  <a:latin typeface="+mn-lt"/>
                </a:rPr>
                <a:t>Single resource group</a:t>
              </a:r>
              <a:endParaRPr lang="en-US" dirty="0"/>
            </a:p>
          </p:txBody>
        </p:sp>
        <p:sp>
          <p:nvSpPr>
            <p:cNvPr id="105" name="TextBox 104">
              <a:extLst>
                <a:ext uri="{FF2B5EF4-FFF2-40B4-BE49-F238E27FC236}">
                  <a16:creationId xmlns:a16="http://schemas.microsoft.com/office/drawing/2014/main" id="{531F6AE3-6426-4698-A911-2DAAC7648BA8}"/>
                </a:ext>
              </a:extLst>
            </p:cNvPr>
            <p:cNvSpPr txBox="1"/>
            <p:nvPr/>
          </p:nvSpPr>
          <p:spPr>
            <a:xfrm>
              <a:off x="6396886" y="1595950"/>
              <a:ext cx="2852397" cy="369332"/>
            </a:xfrm>
            <a:prstGeom prst="rect">
              <a:avLst/>
            </a:prstGeom>
            <a:noFill/>
          </p:spPr>
          <p:txBody>
            <a:bodyPr wrap="square">
              <a:spAutoFit/>
            </a:bodyPr>
            <a:lstStyle/>
            <a:p>
              <a:r>
                <a:rPr lang="en-US" sz="1800" dirty="0">
                  <a:solidFill>
                    <a:schemeClr val="tx1"/>
                  </a:solidFill>
                  <a:latin typeface="+mn-lt"/>
                </a:rPr>
                <a:t>Multiple resource groups</a:t>
              </a:r>
              <a:endParaRPr lang="en-US" dirty="0"/>
            </a:p>
          </p:txBody>
        </p:sp>
      </p:grpSp>
      <p:sp>
        <p:nvSpPr>
          <p:cNvPr id="3" name="Text Placeholder 1">
            <a:extLst>
              <a:ext uri="{FF2B5EF4-FFF2-40B4-BE49-F238E27FC236}">
                <a16:creationId xmlns:a16="http://schemas.microsoft.com/office/drawing/2014/main" id="{264ABDF2-A7DF-4229-A709-AB913BE9A6DB}"/>
              </a:ext>
            </a:extLst>
          </p:cNvPr>
          <p:cNvSpPr txBox="1">
            <a:spLocks/>
          </p:cNvSpPr>
          <p:nvPr/>
        </p:nvSpPr>
        <p:spPr>
          <a:xfrm>
            <a:off x="418643" y="4509670"/>
            <a:ext cx="11940840" cy="168653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1200"/>
              </a:spcAft>
              <a:buFont typeface="Arial" panose="020B0604020202020204" pitchFamily="34" charset="0"/>
              <a:buChar char="•"/>
            </a:pPr>
            <a:r>
              <a:rPr lang="en-US" sz="2000" dirty="0">
                <a:solidFill>
                  <a:schemeClr val="tx1"/>
                </a:solidFill>
                <a:latin typeface="+mn-lt"/>
              </a:rPr>
              <a:t>Group resources that share the same life cycle </a:t>
            </a:r>
          </a:p>
          <a:p>
            <a:pPr marL="342900" indent="-342900">
              <a:spcAft>
                <a:spcPts val="1200"/>
              </a:spcAft>
              <a:buFont typeface="Arial" panose="020B0604020202020204" pitchFamily="34" charset="0"/>
              <a:buChar char="•"/>
            </a:pPr>
            <a:r>
              <a:rPr lang="en-US" sz="2000" dirty="0">
                <a:solidFill>
                  <a:schemeClr val="tx1"/>
                </a:solidFill>
                <a:latin typeface="+mn-lt"/>
              </a:rPr>
              <a:t>Group by type, app, department, location, or billing</a:t>
            </a:r>
          </a:p>
          <a:p>
            <a:pPr marL="342900" indent="-342900">
              <a:spcAft>
                <a:spcPts val="1200"/>
              </a:spcAft>
              <a:buFont typeface="Arial" panose="020B0604020202020204" pitchFamily="34" charset="0"/>
              <a:buChar char="•"/>
            </a:pPr>
            <a:r>
              <a:rPr lang="en-US" sz="2000" dirty="0">
                <a:solidFill>
                  <a:schemeClr val="tx1"/>
                </a:solidFill>
                <a:latin typeface="+mn-lt"/>
              </a:rPr>
              <a:t>Apply RBAC and policies to a group of resources </a:t>
            </a:r>
          </a:p>
          <a:p>
            <a:pPr marL="342900" indent="-342900">
              <a:spcAft>
                <a:spcPts val="1200"/>
              </a:spcAft>
              <a:buFont typeface="Arial" panose="020B0604020202020204" pitchFamily="34" charset="0"/>
              <a:buChar char="•"/>
            </a:pPr>
            <a:r>
              <a:rPr lang="en-US" sz="2000" dirty="0">
                <a:solidFill>
                  <a:schemeClr val="tx1"/>
                </a:solidFill>
                <a:latin typeface="+mn-lt"/>
              </a:rPr>
              <a:t>Use resource locks to protect individual resources from deletion or change</a:t>
            </a:r>
          </a:p>
        </p:txBody>
      </p:sp>
    </p:spTree>
    <p:extLst>
      <p:ext uri="{BB962C8B-B14F-4D97-AF65-F5344CB8AC3E}">
        <p14:creationId xmlns:p14="http://schemas.microsoft.com/office/powerpoint/2010/main" val="323995274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56D8E-4145-4505-9045-AD92FAE4A1FC}"/>
              </a:ext>
            </a:extLst>
          </p:cNvPr>
          <p:cNvSpPr>
            <a:spLocks noGrp="1"/>
          </p:cNvSpPr>
          <p:nvPr>
            <p:ph type="title"/>
          </p:nvPr>
        </p:nvSpPr>
        <p:spPr/>
        <p:txBody>
          <a:bodyPr/>
          <a:lstStyle/>
          <a:p>
            <a:r>
              <a:rPr lang="en-US" dirty="0"/>
              <a:t>Design for resource tagging</a:t>
            </a:r>
          </a:p>
        </p:txBody>
      </p:sp>
      <p:pic>
        <p:nvPicPr>
          <p:cNvPr id="7" name="Picture Placeholder 6">
            <a:extLst>
              <a:ext uri="{FF2B5EF4-FFF2-40B4-BE49-F238E27FC236}">
                <a16:creationId xmlns:a16="http://schemas.microsoft.com/office/drawing/2014/main" id="{094E9C4C-4BF4-4F2D-BB27-CF2C0429FE97}"/>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4117743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Plan your resource tagging</a:t>
            </a:r>
          </a:p>
        </p:txBody>
      </p:sp>
      <p:sp>
        <p:nvSpPr>
          <p:cNvPr id="6" name="Text Placeholder 5">
            <a:extLst>
              <a:ext uri="{FF2B5EF4-FFF2-40B4-BE49-F238E27FC236}">
                <a16:creationId xmlns:a16="http://schemas.microsoft.com/office/drawing/2014/main" id="{02C2CE11-69B8-B642-A76F-134436A8702D}"/>
              </a:ext>
            </a:extLst>
          </p:cNvPr>
          <p:cNvSpPr>
            <a:spLocks noGrp="1"/>
          </p:cNvSpPr>
          <p:nvPr>
            <p:ph type="body" sz="quarter" idx="10"/>
          </p:nvPr>
        </p:nvSpPr>
        <p:spPr>
          <a:xfrm>
            <a:off x="432089" y="978559"/>
            <a:ext cx="11341268" cy="400110"/>
          </a:xfrm>
        </p:spPr>
        <p:txBody>
          <a:bodyPr/>
          <a:lstStyle/>
          <a:p>
            <a:pPr>
              <a:spcAft>
                <a:spcPts val="1200"/>
              </a:spcAft>
            </a:pPr>
            <a:r>
              <a:rPr lang="en-US" sz="2000" dirty="0"/>
              <a:t>Resource tagging can be business-aligned or IT-aligned</a:t>
            </a:r>
            <a:endParaRPr lang="en-US" sz="2000" dirty="0">
              <a:latin typeface="+mn-lt"/>
            </a:endParaRPr>
          </a:p>
        </p:txBody>
      </p:sp>
      <p:sp>
        <p:nvSpPr>
          <p:cNvPr id="47" name="TextBox 46">
            <a:extLst>
              <a:ext uri="{FF2B5EF4-FFF2-40B4-BE49-F238E27FC236}">
                <a16:creationId xmlns:a16="http://schemas.microsoft.com/office/drawing/2014/main" id="{DFF80CE2-5F02-4E03-B85D-CB7AB9459D69}"/>
              </a:ext>
            </a:extLst>
          </p:cNvPr>
          <p:cNvSpPr txBox="1"/>
          <p:nvPr/>
        </p:nvSpPr>
        <p:spPr>
          <a:xfrm>
            <a:off x="338258" y="1774786"/>
            <a:ext cx="4719857" cy="3631763"/>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latin typeface="+mn-lt"/>
              </a:rPr>
              <a:t>Consider your organization’s taxonomy </a:t>
            </a:r>
          </a:p>
          <a:p>
            <a:pPr marL="285750" indent="-285750">
              <a:spcAft>
                <a:spcPts val="1200"/>
              </a:spcAft>
              <a:buFont typeface="Arial" panose="020B0604020202020204" pitchFamily="34" charset="0"/>
              <a:buChar char="•"/>
            </a:pPr>
            <a:r>
              <a:rPr lang="en-US" sz="2000" dirty="0">
                <a:latin typeface="+mn-lt"/>
              </a:rPr>
              <a:t>Determine the reason for the tagging - functional, classification, accounting, partnership, or purpose </a:t>
            </a:r>
          </a:p>
          <a:p>
            <a:pPr marL="285750" indent="-285750">
              <a:spcAft>
                <a:spcPts val="1200"/>
              </a:spcAft>
              <a:buFont typeface="Arial" panose="020B0604020202020204" pitchFamily="34" charset="0"/>
              <a:buChar char="•"/>
            </a:pPr>
            <a:r>
              <a:rPr lang="en-US" sz="2000" dirty="0">
                <a:latin typeface="+mn-lt"/>
              </a:rPr>
              <a:t>Start with a few tags (mission-critical resources) and then scale out</a:t>
            </a:r>
          </a:p>
          <a:p>
            <a:pPr marL="285750" indent="-285750">
              <a:spcAft>
                <a:spcPts val="1200"/>
              </a:spcAft>
              <a:buFont typeface="Arial" panose="020B0604020202020204" pitchFamily="34" charset="0"/>
              <a:buChar char="•"/>
            </a:pPr>
            <a:r>
              <a:rPr lang="en-US" sz="2000" dirty="0">
                <a:latin typeface="+mn-lt"/>
              </a:rPr>
              <a:t>Policies could be used to apply tags and enforce tagging rules and conventions - mimic inheritance </a:t>
            </a:r>
          </a:p>
        </p:txBody>
      </p:sp>
      <p:grpSp>
        <p:nvGrpSpPr>
          <p:cNvPr id="5" name="Group 4" descr="Tags for classification and tags for product">
            <a:extLst>
              <a:ext uri="{FF2B5EF4-FFF2-40B4-BE49-F238E27FC236}">
                <a16:creationId xmlns:a16="http://schemas.microsoft.com/office/drawing/2014/main" id="{61085743-EF57-4B0B-98B3-4979A523B4B7}"/>
              </a:ext>
            </a:extLst>
          </p:cNvPr>
          <p:cNvGrpSpPr/>
          <p:nvPr/>
        </p:nvGrpSpPr>
        <p:grpSpPr>
          <a:xfrm>
            <a:off x="5376956" y="1638950"/>
            <a:ext cx="6329000" cy="4526859"/>
            <a:chOff x="5376956" y="1638950"/>
            <a:chExt cx="6329000" cy="4526859"/>
          </a:xfrm>
        </p:grpSpPr>
        <p:grpSp>
          <p:nvGrpSpPr>
            <p:cNvPr id="8" name="Group 7">
              <a:extLst>
                <a:ext uri="{FF2B5EF4-FFF2-40B4-BE49-F238E27FC236}">
                  <a16:creationId xmlns:a16="http://schemas.microsoft.com/office/drawing/2014/main" id="{BE040943-BF7E-48B3-9926-3D079FE94738}"/>
                </a:ext>
              </a:extLst>
            </p:cNvPr>
            <p:cNvGrpSpPr/>
            <p:nvPr/>
          </p:nvGrpSpPr>
          <p:grpSpPr>
            <a:xfrm>
              <a:off x="5595666" y="1638950"/>
              <a:ext cx="6110290" cy="3866542"/>
              <a:chOff x="2268376" y="1430972"/>
              <a:chExt cx="9309087" cy="4767174"/>
            </a:xfrm>
          </p:grpSpPr>
          <p:sp>
            <p:nvSpPr>
              <p:cNvPr id="9" name="TextBox 8">
                <a:extLst>
                  <a:ext uri="{FF2B5EF4-FFF2-40B4-BE49-F238E27FC236}">
                    <a16:creationId xmlns:a16="http://schemas.microsoft.com/office/drawing/2014/main" id="{4ECA23AE-4EFF-431C-838B-AD3F8F3AD5AA}"/>
                  </a:ext>
                </a:extLst>
              </p:cNvPr>
              <p:cNvSpPr txBox="1"/>
              <p:nvPr/>
            </p:nvSpPr>
            <p:spPr>
              <a:xfrm>
                <a:off x="7057551" y="4506312"/>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Production</a:t>
                </a:r>
              </a:p>
            </p:txBody>
          </p:sp>
          <p:sp>
            <p:nvSpPr>
              <p:cNvPr id="10" name="TextBox 9">
                <a:extLst>
                  <a:ext uri="{FF2B5EF4-FFF2-40B4-BE49-F238E27FC236}">
                    <a16:creationId xmlns:a16="http://schemas.microsoft.com/office/drawing/2014/main" id="{0326DEE5-35B9-49A6-8C4F-405958B7CDE7}"/>
                  </a:ext>
                </a:extLst>
              </p:cNvPr>
              <p:cNvSpPr txBox="1"/>
              <p:nvPr/>
            </p:nvSpPr>
            <p:spPr>
              <a:xfrm>
                <a:off x="5071564" y="1430972"/>
                <a:ext cx="3076126" cy="692463"/>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Tenant root group</a:t>
                </a:r>
              </a:p>
            </p:txBody>
          </p:sp>
          <p:sp>
            <p:nvSpPr>
              <p:cNvPr id="11" name="TextBox 10">
                <a:extLst>
                  <a:ext uri="{FF2B5EF4-FFF2-40B4-BE49-F238E27FC236}">
                    <a16:creationId xmlns:a16="http://schemas.microsoft.com/office/drawing/2014/main" id="{409CBCDB-AF0D-4DAA-AC45-B17C9F9D2EA3}"/>
                  </a:ext>
                </a:extLst>
              </p:cNvPr>
              <p:cNvSpPr txBox="1"/>
              <p:nvPr/>
            </p:nvSpPr>
            <p:spPr>
              <a:xfrm>
                <a:off x="5222624" y="2378584"/>
                <a:ext cx="2772907"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Tailwinds</a:t>
                </a:r>
              </a:p>
            </p:txBody>
          </p:sp>
          <p:pic>
            <p:nvPicPr>
              <p:cNvPr id="12" name="Graphic 11">
                <a:extLst>
                  <a:ext uri="{FF2B5EF4-FFF2-40B4-BE49-F238E27FC236}">
                    <a16:creationId xmlns:a16="http://schemas.microsoft.com/office/drawing/2014/main" id="{64A6C87D-8E3C-4273-A237-037765FED8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2647" y="2489609"/>
                <a:ext cx="352886" cy="352886"/>
              </a:xfrm>
              <a:prstGeom prst="rect">
                <a:avLst/>
              </a:prstGeom>
            </p:spPr>
          </p:pic>
          <p:sp>
            <p:nvSpPr>
              <p:cNvPr id="13" name="TextBox 12">
                <a:extLst>
                  <a:ext uri="{FF2B5EF4-FFF2-40B4-BE49-F238E27FC236}">
                    <a16:creationId xmlns:a16="http://schemas.microsoft.com/office/drawing/2014/main" id="{61B4391F-138C-4883-94E6-ADAB23A4AAD2}"/>
                  </a:ext>
                </a:extLst>
              </p:cNvPr>
              <p:cNvSpPr txBox="1"/>
              <p:nvPr/>
            </p:nvSpPr>
            <p:spPr>
              <a:xfrm>
                <a:off x="3308866" y="3459253"/>
                <a:ext cx="2062755" cy="69246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Corporate</a:t>
                </a:r>
              </a:p>
            </p:txBody>
          </p:sp>
          <p:sp>
            <p:nvSpPr>
              <p:cNvPr id="14" name="TextBox 13">
                <a:extLst>
                  <a:ext uri="{FF2B5EF4-FFF2-40B4-BE49-F238E27FC236}">
                    <a16:creationId xmlns:a16="http://schemas.microsoft.com/office/drawing/2014/main" id="{30D1BEA8-4685-4165-84AC-39D7D0837319}"/>
                  </a:ext>
                </a:extLst>
              </p:cNvPr>
              <p:cNvSpPr txBox="1"/>
              <p:nvPr/>
            </p:nvSpPr>
            <p:spPr>
              <a:xfrm>
                <a:off x="8298753" y="3483905"/>
                <a:ext cx="166846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IT</a:t>
                </a:r>
              </a:p>
            </p:txBody>
          </p:sp>
          <p:pic>
            <p:nvPicPr>
              <p:cNvPr id="15" name="Graphic 14">
                <a:extLst>
                  <a:ext uri="{FF2B5EF4-FFF2-40B4-BE49-F238E27FC236}">
                    <a16:creationId xmlns:a16="http://schemas.microsoft.com/office/drawing/2014/main" id="{1143FB96-3077-43B4-A79A-5BB6F77115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27154" y="3450152"/>
                <a:ext cx="352886" cy="352886"/>
              </a:xfrm>
              <a:prstGeom prst="rect">
                <a:avLst/>
              </a:prstGeom>
            </p:spPr>
          </p:pic>
          <p:pic>
            <p:nvPicPr>
              <p:cNvPr id="16" name="Graphic 15">
                <a:extLst>
                  <a:ext uri="{FF2B5EF4-FFF2-40B4-BE49-F238E27FC236}">
                    <a16:creationId xmlns:a16="http://schemas.microsoft.com/office/drawing/2014/main" id="{8E835B6B-3258-4D1B-A51A-7D7FF84C0C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14332" y="3483905"/>
                <a:ext cx="352886" cy="352886"/>
              </a:xfrm>
              <a:prstGeom prst="rect">
                <a:avLst/>
              </a:prstGeom>
            </p:spPr>
          </p:pic>
          <p:sp>
            <p:nvSpPr>
              <p:cNvPr id="17" name="TextBox 16">
                <a:extLst>
                  <a:ext uri="{FF2B5EF4-FFF2-40B4-BE49-F238E27FC236}">
                    <a16:creationId xmlns:a16="http://schemas.microsoft.com/office/drawing/2014/main" id="{6EB59092-EB26-4484-B8D2-EC8F595C9C14}"/>
                  </a:ext>
                </a:extLst>
              </p:cNvPr>
              <p:cNvSpPr txBox="1"/>
              <p:nvPr/>
            </p:nvSpPr>
            <p:spPr>
              <a:xfrm>
                <a:off x="9347477" y="4531740"/>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R&amp;D</a:t>
                </a:r>
              </a:p>
            </p:txBody>
          </p:sp>
          <p:pic>
            <p:nvPicPr>
              <p:cNvPr id="18" name="Graphic 17">
                <a:extLst>
                  <a:ext uri="{FF2B5EF4-FFF2-40B4-BE49-F238E27FC236}">
                    <a16:creationId xmlns:a16="http://schemas.microsoft.com/office/drawing/2014/main" id="{DEAEF02C-55CB-44B2-A267-F2E6FE583B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78346" y="4509430"/>
                <a:ext cx="352886" cy="352886"/>
              </a:xfrm>
              <a:prstGeom prst="rect">
                <a:avLst/>
              </a:prstGeom>
            </p:spPr>
          </p:pic>
          <p:cxnSp>
            <p:nvCxnSpPr>
              <p:cNvPr id="19" name="Connector: Elbow 18">
                <a:extLst>
                  <a:ext uri="{FF2B5EF4-FFF2-40B4-BE49-F238E27FC236}">
                    <a16:creationId xmlns:a16="http://schemas.microsoft.com/office/drawing/2014/main" id="{BCE6EED6-7A6C-4079-870C-90E60C23F799}"/>
                  </a:ext>
                </a:extLst>
              </p:cNvPr>
              <p:cNvCxnSpPr>
                <a:cxnSpLocks/>
                <a:stCxn id="10" idx="2"/>
                <a:endCxn id="11" idx="0"/>
              </p:cNvCxnSpPr>
              <p:nvPr/>
            </p:nvCxnSpPr>
            <p:spPr>
              <a:xfrm rot="5400000">
                <a:off x="6481780" y="2250735"/>
                <a:ext cx="255149" cy="55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CA8F665-E64E-46DD-B6F3-F9BB9FD906AA}"/>
                  </a:ext>
                </a:extLst>
              </p:cNvPr>
              <p:cNvCxnSpPr>
                <a:cxnSpLocks/>
                <a:stCxn id="11" idx="2"/>
                <a:endCxn id="13" idx="0"/>
              </p:cNvCxnSpPr>
              <p:nvPr/>
            </p:nvCxnSpPr>
            <p:spPr>
              <a:xfrm rot="5400000">
                <a:off x="5192861" y="2043034"/>
                <a:ext cx="563603" cy="226883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E3D8FDC-6829-43E3-8ADF-2D4E0922BD27}"/>
                  </a:ext>
                </a:extLst>
              </p:cNvPr>
              <p:cNvCxnSpPr>
                <a:cxnSpLocks/>
                <a:stCxn id="11" idx="2"/>
                <a:endCxn id="14" idx="0"/>
              </p:cNvCxnSpPr>
              <p:nvPr/>
            </p:nvCxnSpPr>
            <p:spPr>
              <a:xfrm rot="16200000" flipH="1">
                <a:off x="7576904" y="1927823"/>
                <a:ext cx="588256" cy="252390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E7A3FFBA-F90E-471D-B549-C83C48724783}"/>
                  </a:ext>
                </a:extLst>
              </p:cNvPr>
              <p:cNvCxnSpPr>
                <a:cxnSpLocks/>
                <a:stCxn id="14" idx="2"/>
                <a:endCxn id="17" idx="0"/>
              </p:cNvCxnSpPr>
              <p:nvPr/>
            </p:nvCxnSpPr>
            <p:spPr>
              <a:xfrm rot="16200000" flipH="1">
                <a:off x="9490535" y="3643420"/>
                <a:ext cx="530770" cy="124586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6065E80-D101-4A26-87BD-3B229E0B5579}"/>
                  </a:ext>
                </a:extLst>
              </p:cNvPr>
              <p:cNvCxnSpPr>
                <a:cxnSpLocks/>
                <a:stCxn id="14" idx="2"/>
                <a:endCxn id="9" idx="0"/>
              </p:cNvCxnSpPr>
              <p:nvPr/>
            </p:nvCxnSpPr>
            <p:spPr>
              <a:xfrm rot="5400000">
                <a:off x="8358287" y="3731613"/>
                <a:ext cx="505342" cy="10440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38EB795-187B-4FD7-856F-31AC9768A74C}"/>
                  </a:ext>
                </a:extLst>
              </p:cNvPr>
              <p:cNvSpPr txBox="1"/>
              <p:nvPr/>
            </p:nvSpPr>
            <p:spPr>
              <a:xfrm>
                <a:off x="4590202" y="4509636"/>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Legal</a:t>
                </a:r>
              </a:p>
            </p:txBody>
          </p:sp>
          <p:cxnSp>
            <p:nvCxnSpPr>
              <p:cNvPr id="26" name="Connector: Elbow 25">
                <a:extLst>
                  <a:ext uri="{FF2B5EF4-FFF2-40B4-BE49-F238E27FC236}">
                    <a16:creationId xmlns:a16="http://schemas.microsoft.com/office/drawing/2014/main" id="{B5EE2235-DB27-43AF-A50A-1FF32EAFAFCE}"/>
                  </a:ext>
                </a:extLst>
              </p:cNvPr>
              <p:cNvCxnSpPr>
                <a:cxnSpLocks/>
                <a:stCxn id="13" idx="2"/>
                <a:endCxn id="25" idx="0"/>
              </p:cNvCxnSpPr>
              <p:nvPr/>
            </p:nvCxnSpPr>
            <p:spPr>
              <a:xfrm rot="16200000" flipH="1">
                <a:off x="4801952" y="3690008"/>
                <a:ext cx="357919" cy="12813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805C3FA-6ADA-4518-BBA4-0FFE9BA20788}"/>
                  </a:ext>
                </a:extLst>
              </p:cNvPr>
              <p:cNvSpPr txBox="1"/>
              <p:nvPr/>
            </p:nvSpPr>
            <p:spPr>
              <a:xfrm>
                <a:off x="2268376" y="4509009"/>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HR</a:t>
                </a:r>
              </a:p>
            </p:txBody>
          </p:sp>
          <p:cxnSp>
            <p:nvCxnSpPr>
              <p:cNvPr id="28" name="Connector: Elbow 27">
                <a:extLst>
                  <a:ext uri="{FF2B5EF4-FFF2-40B4-BE49-F238E27FC236}">
                    <a16:creationId xmlns:a16="http://schemas.microsoft.com/office/drawing/2014/main" id="{E37A74A9-FE11-46F9-95DD-55717949AA64}"/>
                  </a:ext>
                </a:extLst>
              </p:cNvPr>
              <p:cNvCxnSpPr>
                <a:cxnSpLocks/>
                <a:stCxn id="13" idx="2"/>
                <a:endCxn id="27" idx="0"/>
              </p:cNvCxnSpPr>
              <p:nvPr/>
            </p:nvCxnSpPr>
            <p:spPr>
              <a:xfrm rot="5400000">
                <a:off x="3641353" y="3810117"/>
                <a:ext cx="357293" cy="104049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E87A4F3-F06B-4083-84F4-E11E0C9889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79964" y="4545715"/>
                <a:ext cx="372326" cy="372326"/>
              </a:xfrm>
              <a:prstGeom prst="rect">
                <a:avLst/>
              </a:prstGeom>
            </p:spPr>
          </p:pic>
          <p:sp>
            <p:nvSpPr>
              <p:cNvPr id="30" name="TextBox 29">
                <a:extLst>
                  <a:ext uri="{FF2B5EF4-FFF2-40B4-BE49-F238E27FC236}">
                    <a16:creationId xmlns:a16="http://schemas.microsoft.com/office/drawing/2014/main" id="{4F1DA943-F33E-4A87-AB4D-7A3186822577}"/>
                  </a:ext>
                </a:extLst>
              </p:cNvPr>
              <p:cNvSpPr txBox="1"/>
              <p:nvPr/>
            </p:nvSpPr>
            <p:spPr>
              <a:xfrm>
                <a:off x="7060706" y="5681081"/>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App2</a:t>
                </a:r>
              </a:p>
            </p:txBody>
          </p:sp>
          <p:sp>
            <p:nvSpPr>
              <p:cNvPr id="31" name="TextBox 30">
                <a:extLst>
                  <a:ext uri="{FF2B5EF4-FFF2-40B4-BE49-F238E27FC236}">
                    <a16:creationId xmlns:a16="http://schemas.microsoft.com/office/drawing/2014/main" id="{C0BFD428-6074-48A0-A3F1-1962222308E9}"/>
                  </a:ext>
                </a:extLst>
              </p:cNvPr>
              <p:cNvSpPr txBox="1"/>
              <p:nvPr/>
            </p:nvSpPr>
            <p:spPr>
              <a:xfrm>
                <a:off x="4580834" y="5680454"/>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App1</a:t>
                </a:r>
              </a:p>
            </p:txBody>
          </p:sp>
          <p:pic>
            <p:nvPicPr>
              <p:cNvPr id="32" name="Graphic 31">
                <a:extLst>
                  <a:ext uri="{FF2B5EF4-FFF2-40B4-BE49-F238E27FC236}">
                    <a16:creationId xmlns:a16="http://schemas.microsoft.com/office/drawing/2014/main" id="{0F158169-A857-4B49-9FC9-4F35E106F6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46251" y="5680454"/>
                <a:ext cx="372326" cy="372326"/>
              </a:xfrm>
              <a:prstGeom prst="rect">
                <a:avLst/>
              </a:prstGeom>
            </p:spPr>
          </p:pic>
          <p:pic>
            <p:nvPicPr>
              <p:cNvPr id="33" name="Graphic 32">
                <a:extLst>
                  <a:ext uri="{FF2B5EF4-FFF2-40B4-BE49-F238E27FC236}">
                    <a16:creationId xmlns:a16="http://schemas.microsoft.com/office/drawing/2014/main" id="{0E92AB46-76F8-417C-B631-3D5AC9E9F6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79205" y="5694232"/>
                <a:ext cx="372326" cy="372326"/>
              </a:xfrm>
              <a:prstGeom prst="rect">
                <a:avLst/>
              </a:prstGeom>
            </p:spPr>
          </p:pic>
          <p:pic>
            <p:nvPicPr>
              <p:cNvPr id="34" name="Graphic 33">
                <a:extLst>
                  <a:ext uri="{FF2B5EF4-FFF2-40B4-BE49-F238E27FC236}">
                    <a16:creationId xmlns:a16="http://schemas.microsoft.com/office/drawing/2014/main" id="{A83FB752-A886-4B6F-AF2F-207850EA90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26175" y="4499710"/>
                <a:ext cx="372326" cy="372326"/>
              </a:xfrm>
              <a:prstGeom prst="rect">
                <a:avLst/>
              </a:prstGeom>
            </p:spPr>
          </p:pic>
          <p:pic>
            <p:nvPicPr>
              <p:cNvPr id="35" name="Graphic 34">
                <a:extLst>
                  <a:ext uri="{FF2B5EF4-FFF2-40B4-BE49-F238E27FC236}">
                    <a16:creationId xmlns:a16="http://schemas.microsoft.com/office/drawing/2014/main" id="{AA3BAD1F-912E-4D50-86F2-D1BB60FB90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71311" y="4531740"/>
                <a:ext cx="372326" cy="372326"/>
              </a:xfrm>
              <a:prstGeom prst="rect">
                <a:avLst/>
              </a:prstGeom>
            </p:spPr>
          </p:pic>
          <p:sp>
            <p:nvSpPr>
              <p:cNvPr id="36" name="TextBox 35">
                <a:extLst>
                  <a:ext uri="{FF2B5EF4-FFF2-40B4-BE49-F238E27FC236}">
                    <a16:creationId xmlns:a16="http://schemas.microsoft.com/office/drawing/2014/main" id="{19CED109-F196-4615-801F-F200DAA35DF0}"/>
                  </a:ext>
                </a:extLst>
              </p:cNvPr>
              <p:cNvSpPr txBox="1"/>
              <p:nvPr/>
            </p:nvSpPr>
            <p:spPr>
              <a:xfrm>
                <a:off x="9514708" y="5680454"/>
                <a:ext cx="2062755" cy="5170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Shared</a:t>
                </a:r>
              </a:p>
            </p:txBody>
          </p:sp>
          <p:pic>
            <p:nvPicPr>
              <p:cNvPr id="37" name="Graphic 36">
                <a:extLst>
                  <a:ext uri="{FF2B5EF4-FFF2-40B4-BE49-F238E27FC236}">
                    <a16:creationId xmlns:a16="http://schemas.microsoft.com/office/drawing/2014/main" id="{762B2B6B-449E-4ABF-99E0-4ED09A8368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33207" y="5693605"/>
                <a:ext cx="372326" cy="372326"/>
              </a:xfrm>
              <a:prstGeom prst="rect">
                <a:avLst/>
              </a:prstGeom>
            </p:spPr>
          </p:pic>
          <p:cxnSp>
            <p:nvCxnSpPr>
              <p:cNvPr id="38" name="Connector: Elbow 37">
                <a:extLst>
                  <a:ext uri="{FF2B5EF4-FFF2-40B4-BE49-F238E27FC236}">
                    <a16:creationId xmlns:a16="http://schemas.microsoft.com/office/drawing/2014/main" id="{FE5A250F-2E9E-451C-B642-2D17FD382841}"/>
                  </a:ext>
                </a:extLst>
              </p:cNvPr>
              <p:cNvCxnSpPr>
                <a:cxnSpLocks/>
                <a:stCxn id="9" idx="2"/>
                <a:endCxn id="36" idx="0"/>
              </p:cNvCxnSpPr>
              <p:nvPr/>
            </p:nvCxnSpPr>
            <p:spPr>
              <a:xfrm rot="16200000" flipH="1">
                <a:off x="8988969" y="4123336"/>
                <a:ext cx="657077" cy="245715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4C75AFC-692C-4B1A-B913-A79818478FA1}"/>
                  </a:ext>
                </a:extLst>
              </p:cNvPr>
              <p:cNvCxnSpPr>
                <a:cxnSpLocks/>
                <a:stCxn id="9" idx="2"/>
                <a:endCxn id="30" idx="0"/>
              </p:cNvCxnSpPr>
              <p:nvPr/>
            </p:nvCxnSpPr>
            <p:spPr>
              <a:xfrm rot="16200000" flipH="1">
                <a:off x="7761654" y="5350651"/>
                <a:ext cx="657704" cy="3155"/>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BB0BDC14-3AC5-4CE4-AC35-EFA77D839C29}"/>
                  </a:ext>
                </a:extLst>
              </p:cNvPr>
              <p:cNvCxnSpPr>
                <a:cxnSpLocks/>
                <a:stCxn id="9" idx="2"/>
                <a:endCxn id="31" idx="0"/>
              </p:cNvCxnSpPr>
              <p:nvPr/>
            </p:nvCxnSpPr>
            <p:spPr>
              <a:xfrm rot="5400000">
                <a:off x="6522033" y="4113557"/>
                <a:ext cx="657077" cy="247671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72298A9D-2BF7-4CBD-B7D2-E693FB9DD591}"/>
                </a:ext>
              </a:extLst>
            </p:cNvPr>
            <p:cNvSpPr txBox="1"/>
            <p:nvPr/>
          </p:nvSpPr>
          <p:spPr>
            <a:xfrm>
              <a:off x="5376956" y="4613162"/>
              <a:ext cx="1580868" cy="954107"/>
            </a:xfrm>
            <a:prstGeom prst="rect">
              <a:avLst/>
            </a:prstGeom>
            <a:noFill/>
          </p:spPr>
          <p:txBody>
            <a:bodyPr wrap="square" lIns="182880" tIns="146304" rIns="182880" bIns="146304" rtlCol="0">
              <a:spAutoFit/>
            </a:bodyPr>
            <a:lstStyle/>
            <a:p>
              <a:pPr>
                <a:lnSpc>
                  <a:spcPct val="90000"/>
                </a:lnSpc>
                <a:spcAft>
                  <a:spcPts val="600"/>
                </a:spcAft>
              </a:pPr>
              <a:r>
                <a:rPr lang="en-US" sz="1400" b="1" dirty="0">
                  <a:gradFill>
                    <a:gsLst>
                      <a:gs pos="2917">
                        <a:schemeClr val="tx1"/>
                      </a:gs>
                      <a:gs pos="30000">
                        <a:schemeClr val="tx1"/>
                      </a:gs>
                    </a:gsLst>
                    <a:lin ang="5400000" scaled="0"/>
                  </a:gradFill>
                </a:rPr>
                <a:t>Classification</a:t>
              </a:r>
              <a:r>
                <a:rPr lang="en-US" sz="1400" dirty="0">
                  <a:gradFill>
                    <a:gsLst>
                      <a:gs pos="2917">
                        <a:schemeClr val="tx1"/>
                      </a:gs>
                      <a:gs pos="30000">
                        <a:schemeClr val="tx1"/>
                      </a:gs>
                    </a:gsLst>
                    <a:lin ang="5400000" scaled="0"/>
                  </a:gradFill>
                </a:rPr>
                <a:t>: Internal, NDA</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4" name="TextBox 3">
              <a:extLst>
                <a:ext uri="{FF2B5EF4-FFF2-40B4-BE49-F238E27FC236}">
                  <a16:creationId xmlns:a16="http://schemas.microsoft.com/office/drawing/2014/main" id="{0CC2AA4A-8B00-491F-8B95-A4F51DACC523}"/>
                </a:ext>
              </a:extLst>
            </p:cNvPr>
            <p:cNvSpPr txBox="1"/>
            <p:nvPr/>
          </p:nvSpPr>
          <p:spPr>
            <a:xfrm>
              <a:off x="7841455" y="5629533"/>
              <a:ext cx="3026791" cy="517065"/>
            </a:xfrm>
            <a:prstGeom prst="rect">
              <a:avLst/>
            </a:prstGeom>
            <a:noFill/>
          </p:spPr>
          <p:txBody>
            <a:bodyPr wrap="none" lIns="182880" tIns="146304" rIns="182880" bIns="146304" rtlCol="0">
              <a:spAutoFit/>
            </a:bodyPr>
            <a:lstStyle/>
            <a:p>
              <a:pPr>
                <a:lnSpc>
                  <a:spcPct val="90000"/>
                </a:lnSpc>
                <a:spcAft>
                  <a:spcPts val="600"/>
                </a:spcAft>
              </a:pPr>
              <a:r>
                <a:rPr lang="en-US" sz="1600" b="1" dirty="0">
                  <a:gradFill>
                    <a:gsLst>
                      <a:gs pos="2917">
                        <a:schemeClr val="tx1"/>
                      </a:gs>
                      <a:gs pos="30000">
                        <a:schemeClr val="tx1"/>
                      </a:gs>
                    </a:gsLst>
                    <a:lin ang="5400000" scaled="0"/>
                  </a:gradFill>
                </a:rPr>
                <a:t>Product</a:t>
              </a:r>
              <a:r>
                <a:rPr lang="en-US" sz="1600" dirty="0">
                  <a:gradFill>
                    <a:gsLst>
                      <a:gs pos="2917">
                        <a:schemeClr val="tx1"/>
                      </a:gs>
                      <a:gs pos="30000">
                        <a:schemeClr val="tx1"/>
                      </a:gs>
                    </a:gsLst>
                    <a:lin ang="5400000" scaled="0"/>
                  </a:gradFill>
                </a:rPr>
                <a:t>: App1, App2, Shared</a:t>
              </a:r>
            </a:p>
          </p:txBody>
        </p:sp>
        <p:pic>
          <p:nvPicPr>
            <p:cNvPr id="43" name="Graphic 42">
              <a:extLst>
                <a:ext uri="{FF2B5EF4-FFF2-40B4-BE49-F238E27FC236}">
                  <a16:creationId xmlns:a16="http://schemas.microsoft.com/office/drawing/2014/main" id="{07D32996-B1BF-47B9-9611-A631DBC0162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52341" y="5154597"/>
              <a:ext cx="487317" cy="487317"/>
            </a:xfrm>
            <a:prstGeom prst="rect">
              <a:avLst/>
            </a:prstGeom>
          </p:spPr>
        </p:pic>
        <p:pic>
          <p:nvPicPr>
            <p:cNvPr id="45" name="Graphic 44">
              <a:extLst>
                <a:ext uri="{FF2B5EF4-FFF2-40B4-BE49-F238E27FC236}">
                  <a16:creationId xmlns:a16="http://schemas.microsoft.com/office/drawing/2014/main" id="{731E214B-BD9D-4A71-91C9-EF3FCD04E7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61401" y="5678492"/>
              <a:ext cx="487317" cy="487317"/>
            </a:xfrm>
            <a:prstGeom prst="rect">
              <a:avLst/>
            </a:prstGeom>
          </p:spPr>
        </p:pic>
      </p:grpSp>
      <p:sp>
        <p:nvSpPr>
          <p:cNvPr id="7" name="Rectangle 6">
            <a:extLst>
              <a:ext uri="{FF2B5EF4-FFF2-40B4-BE49-F238E27FC236}">
                <a16:creationId xmlns:a16="http://schemas.microsoft.com/office/drawing/2014/main" id="{C71ECAC0-7662-442E-8D5E-113950006F7B}"/>
              </a:ext>
              <a:ext uri="{C183D7F6-B498-43B3-948B-1728B52AA6E4}">
                <adec:decorative xmlns:adec="http://schemas.microsoft.com/office/drawing/2017/decorative" val="1"/>
              </a:ext>
            </a:extLst>
          </p:cNvPr>
          <p:cNvSpPr/>
          <p:nvPr/>
        </p:nvSpPr>
        <p:spPr bwMode="auto">
          <a:xfrm>
            <a:off x="5252581" y="1495729"/>
            <a:ext cx="6796460" cy="4838969"/>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2773873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28DE25-808C-4CAD-9C24-DB4E2F2D0CF1}"/>
              </a:ext>
            </a:extLst>
          </p:cNvPr>
          <p:cNvSpPr>
            <a:spLocks noGrp="1"/>
          </p:cNvSpPr>
          <p:nvPr>
            <p:ph type="title"/>
          </p:nvPr>
        </p:nvSpPr>
        <p:spPr/>
        <p:txBody>
          <a:bodyPr/>
          <a:lstStyle/>
          <a:p>
            <a:r>
              <a:rPr lang="en-US" dirty="0"/>
              <a:t>Design for Azure Policy and RBAC</a:t>
            </a:r>
          </a:p>
        </p:txBody>
      </p:sp>
      <p:pic>
        <p:nvPicPr>
          <p:cNvPr id="6" name="Picture Placeholder 5">
            <a:extLst>
              <a:ext uri="{FF2B5EF4-FFF2-40B4-BE49-F238E27FC236}">
                <a16:creationId xmlns:a16="http://schemas.microsoft.com/office/drawing/2014/main" id="{CCC36830-22A2-4C43-850B-0EEC9397976E}"/>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a:fillRect/>
          </a:stretch>
        </p:blipFill>
        <p:spPr/>
      </p:pic>
    </p:spTree>
    <p:extLst>
      <p:ext uri="{BB962C8B-B14F-4D97-AF65-F5344CB8AC3E}">
        <p14:creationId xmlns:p14="http://schemas.microsoft.com/office/powerpoint/2010/main" val="350681486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4EFA3-ECEE-4EE7-B8D5-5AA5BEF5E9B4}"/>
              </a:ext>
            </a:extLst>
          </p:cNvPr>
          <p:cNvSpPr>
            <a:spLocks noGrp="1"/>
          </p:cNvSpPr>
          <p:nvPr>
            <p:ph type="title"/>
          </p:nvPr>
        </p:nvSpPr>
        <p:spPr>
          <a:xfrm>
            <a:off x="418643" y="440494"/>
            <a:ext cx="11341268" cy="642840"/>
          </a:xfrm>
        </p:spPr>
        <p:txBody>
          <a:bodyPr/>
          <a:lstStyle/>
          <a:p>
            <a:r>
              <a:rPr lang="en-US" dirty="0"/>
              <a:t>When to use Azure Policy</a:t>
            </a:r>
          </a:p>
        </p:txBody>
      </p:sp>
      <p:sp>
        <p:nvSpPr>
          <p:cNvPr id="12" name="Text Placeholder 11">
            <a:extLst>
              <a:ext uri="{FF2B5EF4-FFF2-40B4-BE49-F238E27FC236}">
                <a16:creationId xmlns:a16="http://schemas.microsoft.com/office/drawing/2014/main" id="{848872E0-4DDE-4D4C-A62E-D0ED4166EEE4}"/>
              </a:ext>
            </a:extLst>
          </p:cNvPr>
          <p:cNvSpPr>
            <a:spLocks noGrp="1"/>
          </p:cNvSpPr>
          <p:nvPr>
            <p:ph type="body" sz="quarter" idx="10"/>
          </p:nvPr>
        </p:nvSpPr>
        <p:spPr>
          <a:xfrm>
            <a:off x="432089" y="978559"/>
            <a:ext cx="11341268" cy="430887"/>
          </a:xfrm>
        </p:spPr>
        <p:txBody>
          <a:bodyPr/>
          <a:lstStyle/>
          <a:p>
            <a:r>
              <a:rPr lang="en-US" dirty="0"/>
              <a:t>Azure Policy helps to enforce organizational standards and to assess compliance at-scale.</a:t>
            </a:r>
          </a:p>
        </p:txBody>
      </p:sp>
      <p:grpSp>
        <p:nvGrpSpPr>
          <p:cNvPr id="9" name="Group 8" descr="Policies at the production and app level. ">
            <a:extLst>
              <a:ext uri="{FF2B5EF4-FFF2-40B4-BE49-F238E27FC236}">
                <a16:creationId xmlns:a16="http://schemas.microsoft.com/office/drawing/2014/main" id="{873EFCAB-C288-4990-AB0E-B8FF4C6E0973}"/>
              </a:ext>
            </a:extLst>
          </p:cNvPr>
          <p:cNvGrpSpPr/>
          <p:nvPr/>
        </p:nvGrpSpPr>
        <p:grpSpPr>
          <a:xfrm>
            <a:off x="1854852" y="1621399"/>
            <a:ext cx="9616344" cy="1977349"/>
            <a:chOff x="642997" y="3085885"/>
            <a:chExt cx="9616344" cy="1977349"/>
          </a:xfrm>
        </p:grpSpPr>
        <p:grpSp>
          <p:nvGrpSpPr>
            <p:cNvPr id="10" name="Group 9">
              <a:extLst>
                <a:ext uri="{FF2B5EF4-FFF2-40B4-BE49-F238E27FC236}">
                  <a16:creationId xmlns:a16="http://schemas.microsoft.com/office/drawing/2014/main" id="{65989672-FF60-4C31-BEF4-BC90042147DE}"/>
                </a:ext>
              </a:extLst>
            </p:cNvPr>
            <p:cNvGrpSpPr/>
            <p:nvPr/>
          </p:nvGrpSpPr>
          <p:grpSpPr>
            <a:xfrm>
              <a:off x="642997" y="3287963"/>
              <a:ext cx="3389176" cy="1687112"/>
              <a:chOff x="594255" y="3287970"/>
              <a:chExt cx="4542627" cy="2233807"/>
            </a:xfrm>
          </p:grpSpPr>
          <p:sp>
            <p:nvSpPr>
              <p:cNvPr id="16" name="TextBox 15">
                <a:extLst>
                  <a:ext uri="{FF2B5EF4-FFF2-40B4-BE49-F238E27FC236}">
                    <a16:creationId xmlns:a16="http://schemas.microsoft.com/office/drawing/2014/main" id="{DB965753-E347-457E-A0A7-C6F0C7792778}"/>
                  </a:ext>
                </a:extLst>
              </p:cNvPr>
              <p:cNvSpPr txBox="1"/>
              <p:nvPr/>
            </p:nvSpPr>
            <p:spPr>
              <a:xfrm>
                <a:off x="1933179" y="3287970"/>
                <a:ext cx="2062755" cy="684616"/>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Production</a:t>
                </a:r>
              </a:p>
            </p:txBody>
          </p:sp>
          <p:sp>
            <p:nvSpPr>
              <p:cNvPr id="17" name="TextBox 16">
                <a:extLst>
                  <a:ext uri="{FF2B5EF4-FFF2-40B4-BE49-F238E27FC236}">
                    <a16:creationId xmlns:a16="http://schemas.microsoft.com/office/drawing/2014/main" id="{BAF2D559-938D-46ED-A2BB-E18B47CB191E}"/>
                  </a:ext>
                </a:extLst>
              </p:cNvPr>
              <p:cNvSpPr txBox="1"/>
              <p:nvPr/>
            </p:nvSpPr>
            <p:spPr>
              <a:xfrm>
                <a:off x="3074127" y="4837161"/>
                <a:ext cx="2062755" cy="684616"/>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App2</a:t>
                </a:r>
              </a:p>
            </p:txBody>
          </p:sp>
          <p:sp>
            <p:nvSpPr>
              <p:cNvPr id="18" name="TextBox 17">
                <a:extLst>
                  <a:ext uri="{FF2B5EF4-FFF2-40B4-BE49-F238E27FC236}">
                    <a16:creationId xmlns:a16="http://schemas.microsoft.com/office/drawing/2014/main" id="{B33E72EF-65A3-4540-803D-302DD44F9E7D}"/>
                  </a:ext>
                </a:extLst>
              </p:cNvPr>
              <p:cNvSpPr txBox="1"/>
              <p:nvPr/>
            </p:nvSpPr>
            <p:spPr>
              <a:xfrm>
                <a:off x="594255" y="4836532"/>
                <a:ext cx="2062755" cy="684616"/>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App1</a:t>
                </a:r>
              </a:p>
            </p:txBody>
          </p:sp>
          <p:cxnSp>
            <p:nvCxnSpPr>
              <p:cNvPr id="19" name="Connector: Elbow 18">
                <a:extLst>
                  <a:ext uri="{FF2B5EF4-FFF2-40B4-BE49-F238E27FC236}">
                    <a16:creationId xmlns:a16="http://schemas.microsoft.com/office/drawing/2014/main" id="{1BD78FA0-4FE1-4C28-926B-3F28EB7C9D69}"/>
                  </a:ext>
                </a:extLst>
              </p:cNvPr>
              <p:cNvCxnSpPr>
                <a:cxnSpLocks/>
                <a:stCxn id="16" idx="2"/>
                <a:endCxn id="17" idx="0"/>
              </p:cNvCxnSpPr>
              <p:nvPr/>
            </p:nvCxnSpPr>
            <p:spPr>
              <a:xfrm rot="16200000" flipH="1">
                <a:off x="3102743" y="3834399"/>
                <a:ext cx="864576" cy="114094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B2AB629-660F-449B-BCDD-D1A3F38ECC29}"/>
                  </a:ext>
                </a:extLst>
              </p:cNvPr>
              <p:cNvCxnSpPr>
                <a:cxnSpLocks/>
                <a:stCxn id="16" idx="2"/>
                <a:endCxn id="18" idx="0"/>
              </p:cNvCxnSpPr>
              <p:nvPr/>
            </p:nvCxnSpPr>
            <p:spPr>
              <a:xfrm rot="5400000">
                <a:off x="1863122" y="3735097"/>
                <a:ext cx="863947" cy="133892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pic>
          <p:nvPicPr>
            <p:cNvPr id="11" name="Graphic 10">
              <a:extLst>
                <a:ext uri="{FF2B5EF4-FFF2-40B4-BE49-F238E27FC236}">
                  <a16:creationId xmlns:a16="http://schemas.microsoft.com/office/drawing/2014/main" id="{D2569D99-8944-4CF2-90D3-425F9A222D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6132" y="3273095"/>
              <a:ext cx="441189" cy="441189"/>
            </a:xfrm>
            <a:prstGeom prst="rect">
              <a:avLst/>
            </a:prstGeom>
          </p:spPr>
        </p:pic>
        <p:sp>
          <p:nvSpPr>
            <p:cNvPr id="13" name="TextBox 12">
              <a:extLst>
                <a:ext uri="{FF2B5EF4-FFF2-40B4-BE49-F238E27FC236}">
                  <a16:creationId xmlns:a16="http://schemas.microsoft.com/office/drawing/2014/main" id="{E0EC742F-86AB-464A-BF7B-84898D476C45}"/>
                </a:ext>
              </a:extLst>
            </p:cNvPr>
            <p:cNvSpPr txBox="1"/>
            <p:nvPr/>
          </p:nvSpPr>
          <p:spPr>
            <a:xfrm>
              <a:off x="3843875" y="3085885"/>
              <a:ext cx="3975063" cy="815608"/>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Virtual machines limited to certain SKUs</a:t>
              </a:r>
            </a:p>
            <a:p>
              <a:pPr>
                <a:lnSpc>
                  <a:spcPct val="90000"/>
                </a:lnSpc>
                <a:spcAft>
                  <a:spcPts val="600"/>
                </a:spcAft>
              </a:pPr>
              <a:r>
                <a:rPr lang="en-US" sz="1600" dirty="0">
                  <a:gradFill>
                    <a:gsLst>
                      <a:gs pos="2917">
                        <a:schemeClr val="tx1"/>
                      </a:gs>
                      <a:gs pos="30000">
                        <a:schemeClr val="tx1"/>
                      </a:gs>
                    </a:gsLst>
                    <a:lin ang="5400000" scaled="0"/>
                  </a:gradFill>
                </a:rPr>
                <a:t>Enforce product tag and value</a:t>
              </a:r>
            </a:p>
          </p:txBody>
        </p:sp>
        <p:sp>
          <p:nvSpPr>
            <p:cNvPr id="14" name="TextBox 13">
              <a:extLst>
                <a:ext uri="{FF2B5EF4-FFF2-40B4-BE49-F238E27FC236}">
                  <a16:creationId xmlns:a16="http://schemas.microsoft.com/office/drawing/2014/main" id="{4242EBB1-EA97-44C6-94CF-EDBBB17E8010}"/>
                </a:ext>
              </a:extLst>
            </p:cNvPr>
            <p:cNvSpPr txBox="1"/>
            <p:nvPr/>
          </p:nvSpPr>
          <p:spPr>
            <a:xfrm>
              <a:off x="4657002" y="4247626"/>
              <a:ext cx="5602339" cy="815608"/>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Deploy only in certain locations – different for each app</a:t>
              </a:r>
            </a:p>
            <a:p>
              <a:pPr>
                <a:lnSpc>
                  <a:spcPct val="90000"/>
                </a:lnSpc>
                <a:spcAft>
                  <a:spcPts val="600"/>
                </a:spcAft>
              </a:pPr>
              <a:r>
                <a:rPr lang="en-US" sz="1600" dirty="0">
                  <a:gradFill>
                    <a:gsLst>
                      <a:gs pos="2917">
                        <a:schemeClr val="tx1"/>
                      </a:gs>
                      <a:gs pos="30000">
                        <a:schemeClr val="tx1"/>
                      </a:gs>
                    </a:gsLst>
                    <a:lin ang="5400000" scaled="0"/>
                  </a:gradFill>
                </a:rPr>
                <a:t>Enable auditing and logging for SQL apps</a:t>
              </a:r>
            </a:p>
          </p:txBody>
        </p:sp>
        <p:pic>
          <p:nvPicPr>
            <p:cNvPr id="15" name="Graphic 14">
              <a:extLst>
                <a:ext uri="{FF2B5EF4-FFF2-40B4-BE49-F238E27FC236}">
                  <a16:creationId xmlns:a16="http://schemas.microsoft.com/office/drawing/2014/main" id="{841F28B9-F299-4C6A-973F-11296A1C85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4382" y="4448520"/>
              <a:ext cx="441189" cy="441189"/>
            </a:xfrm>
            <a:prstGeom prst="rect">
              <a:avLst/>
            </a:prstGeom>
          </p:spPr>
        </p:pic>
      </p:grpSp>
      <p:sp>
        <p:nvSpPr>
          <p:cNvPr id="3" name="Text Placeholder 1">
            <a:extLst>
              <a:ext uri="{FF2B5EF4-FFF2-40B4-BE49-F238E27FC236}">
                <a16:creationId xmlns:a16="http://schemas.microsoft.com/office/drawing/2014/main" id="{69794D22-BA89-47EE-9895-31E2EB7BF1D0}"/>
              </a:ext>
            </a:extLst>
          </p:cNvPr>
          <p:cNvSpPr txBox="1">
            <a:spLocks/>
          </p:cNvSpPr>
          <p:nvPr/>
        </p:nvSpPr>
        <p:spPr>
          <a:xfrm>
            <a:off x="482907" y="3924860"/>
            <a:ext cx="9148773" cy="235960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000" dirty="0">
                <a:latin typeface="+mn-lt"/>
              </a:rPr>
              <a:t>Large number of built-in policies and you can create custom policies</a:t>
            </a:r>
          </a:p>
          <a:p>
            <a:pPr>
              <a:spcAft>
                <a:spcPts val="600"/>
              </a:spcAft>
            </a:pPr>
            <a:r>
              <a:rPr lang="en-US" sz="2000" dirty="0">
                <a:solidFill>
                  <a:schemeClr val="tx2">
                    <a:lumMod val="50000"/>
                  </a:schemeClr>
                </a:solidFill>
                <a:latin typeface="+mn-lt"/>
              </a:rPr>
              <a:t>Examples</a:t>
            </a:r>
          </a:p>
          <a:p>
            <a:pPr marL="342900" indent="-342900">
              <a:spcAft>
                <a:spcPts val="600"/>
              </a:spcAft>
              <a:buFont typeface="Arial" panose="020B0604020202020204" pitchFamily="34" charset="0"/>
              <a:buChar char="•"/>
            </a:pPr>
            <a:r>
              <a:rPr lang="en-US" sz="2000" dirty="0">
                <a:latin typeface="+mn-lt"/>
              </a:rPr>
              <a:t>Allow only certain virtual machines sizes for your project</a:t>
            </a:r>
          </a:p>
          <a:p>
            <a:pPr marL="342900" indent="-342900">
              <a:spcAft>
                <a:spcPts val="600"/>
              </a:spcAft>
              <a:buFont typeface="Arial" panose="020B0604020202020204" pitchFamily="34" charset="0"/>
              <a:buChar char="•"/>
            </a:pPr>
            <a:r>
              <a:rPr lang="en-US" sz="2000" dirty="0">
                <a:latin typeface="+mn-lt"/>
              </a:rPr>
              <a:t>Ensure all resources are correctly tagged – if not, apply  the tag</a:t>
            </a:r>
          </a:p>
          <a:p>
            <a:pPr marL="342900" indent="-342900">
              <a:spcAft>
                <a:spcPts val="600"/>
              </a:spcAft>
              <a:buFont typeface="Arial" panose="020B0604020202020204" pitchFamily="34" charset="0"/>
              <a:buChar char="•"/>
            </a:pPr>
            <a:r>
              <a:rPr lang="en-US" sz="2000" dirty="0">
                <a:latin typeface="+mn-lt"/>
              </a:rPr>
              <a:t>Recommend system updates on your servers</a:t>
            </a:r>
          </a:p>
          <a:p>
            <a:pPr marL="342900" indent="-342900">
              <a:spcAft>
                <a:spcPts val="600"/>
              </a:spcAft>
              <a:buFont typeface="Arial" panose="020B0604020202020204" pitchFamily="34" charset="0"/>
              <a:buChar char="•"/>
            </a:pPr>
            <a:r>
              <a:rPr lang="en-US" sz="2000" dirty="0">
                <a:latin typeface="+mn-lt"/>
              </a:rPr>
              <a:t>Enable multifactor authentication for all subscription accounts</a:t>
            </a:r>
            <a:endParaRPr lang="en-US" sz="2000" dirty="0">
              <a:solidFill>
                <a:schemeClr val="tx1"/>
              </a:solidFill>
              <a:latin typeface="+mn-lt"/>
            </a:endParaRPr>
          </a:p>
          <a:p>
            <a:pPr marL="342900" indent="-342900">
              <a:spcAft>
                <a:spcPts val="600"/>
              </a:spcAft>
              <a:buFont typeface="Arial" panose="020B0604020202020204" pitchFamily="34" charset="0"/>
              <a:buChar char="•"/>
            </a:pPr>
            <a:endParaRPr lang="en-US" sz="2000" dirty="0">
              <a:solidFill>
                <a:schemeClr val="tx1"/>
              </a:solidFill>
              <a:latin typeface="+mn-lt"/>
            </a:endParaRPr>
          </a:p>
          <a:p>
            <a:pPr marL="342900" indent="-342900">
              <a:spcAft>
                <a:spcPts val="600"/>
              </a:spcAft>
              <a:buFont typeface="Arial" panose="020B0604020202020204" pitchFamily="34" charset="0"/>
              <a:buChar char="•"/>
            </a:pPr>
            <a:endParaRPr lang="en-US" sz="2000" dirty="0">
              <a:solidFill>
                <a:schemeClr val="tx1"/>
              </a:solidFill>
              <a:latin typeface="+mn-lt"/>
            </a:endParaRPr>
          </a:p>
        </p:txBody>
      </p:sp>
      <p:sp>
        <p:nvSpPr>
          <p:cNvPr id="7" name="Rectangle 6">
            <a:extLst>
              <a:ext uri="{FF2B5EF4-FFF2-40B4-BE49-F238E27FC236}">
                <a16:creationId xmlns:a16="http://schemas.microsoft.com/office/drawing/2014/main" id="{5580E9B0-2745-4B4C-B5C0-E345B7709B20}"/>
              </a:ext>
              <a:ext uri="{C183D7F6-B498-43B3-948B-1728B52AA6E4}">
                <adec:decorative xmlns:adec="http://schemas.microsoft.com/office/drawing/2017/decorative" val="1"/>
              </a:ext>
            </a:extLst>
          </p:cNvPr>
          <p:cNvSpPr/>
          <p:nvPr/>
        </p:nvSpPr>
        <p:spPr bwMode="auto">
          <a:xfrm>
            <a:off x="547171" y="1594042"/>
            <a:ext cx="10965456" cy="2207534"/>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IN" sz="2353"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35355826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b="1" dirty="0"/>
              <a:t>Considerations for Azure Policy </a:t>
            </a:r>
            <a:endParaRPr lang="en-US" dirty="0"/>
          </a:p>
        </p:txBody>
      </p:sp>
      <p:sp>
        <p:nvSpPr>
          <p:cNvPr id="16" name="TextBox 15">
            <a:extLst>
              <a:ext uri="{FF2B5EF4-FFF2-40B4-BE49-F238E27FC236}">
                <a16:creationId xmlns:a16="http://schemas.microsoft.com/office/drawing/2014/main" id="{E91A5D4C-0B11-4417-AE90-8E79777B9716}"/>
              </a:ext>
            </a:extLst>
          </p:cNvPr>
          <p:cNvSpPr txBox="1"/>
          <p:nvPr/>
        </p:nvSpPr>
        <p:spPr>
          <a:xfrm>
            <a:off x="481424" y="1527140"/>
            <a:ext cx="5359811" cy="4401205"/>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sz="2000" dirty="0">
                <a:latin typeface="+mn-lt"/>
              </a:rPr>
              <a:t>Apply policy at the highest scope possible</a:t>
            </a:r>
          </a:p>
          <a:p>
            <a:pPr marL="285750" indent="-285750">
              <a:spcAft>
                <a:spcPts val="1200"/>
              </a:spcAft>
              <a:buFont typeface="Arial" panose="020B0604020202020204" pitchFamily="34" charset="0"/>
              <a:buChar char="•"/>
            </a:pPr>
            <a:r>
              <a:rPr lang="en-US" sz="2000" dirty="0">
                <a:latin typeface="+mn-lt"/>
              </a:rPr>
              <a:t>Know when policies are evaluated</a:t>
            </a:r>
          </a:p>
          <a:p>
            <a:pPr marL="285750" indent="-285750">
              <a:spcAft>
                <a:spcPts val="1200"/>
              </a:spcAft>
              <a:buFont typeface="Arial" panose="020B0604020202020204" pitchFamily="34" charset="0"/>
              <a:buChar char="•"/>
            </a:pPr>
            <a:r>
              <a:rPr lang="en-US" sz="2000" dirty="0">
                <a:latin typeface="+mn-lt"/>
              </a:rPr>
              <a:t>Decide what to do if a resource is </a:t>
            </a:r>
            <a:br>
              <a:rPr lang="en-US" sz="2000" dirty="0">
                <a:latin typeface="+mn-lt"/>
              </a:rPr>
            </a:br>
            <a:r>
              <a:rPr lang="en-US" sz="2000" dirty="0">
                <a:latin typeface="+mn-lt"/>
              </a:rPr>
              <a:t>non-compliant </a:t>
            </a:r>
          </a:p>
          <a:p>
            <a:pPr marL="285750" indent="-285750">
              <a:spcAft>
                <a:spcPts val="1200"/>
              </a:spcAft>
              <a:buFont typeface="Arial" panose="020B0604020202020204" pitchFamily="34" charset="0"/>
              <a:buChar char="•"/>
            </a:pPr>
            <a:r>
              <a:rPr lang="en-US" sz="2000" dirty="0">
                <a:latin typeface="+mn-lt"/>
              </a:rPr>
              <a:t>Consider when to automatically remediate non-compliant resources</a:t>
            </a:r>
          </a:p>
          <a:p>
            <a:pPr marL="285750" indent="-285750">
              <a:spcAft>
                <a:spcPts val="1200"/>
              </a:spcAft>
              <a:buFont typeface="Arial" panose="020B0604020202020204" pitchFamily="34" charset="0"/>
              <a:buChar char="•"/>
            </a:pPr>
            <a:r>
              <a:rPr lang="en-US" sz="2000" dirty="0">
                <a:latin typeface="+mn-lt"/>
              </a:rPr>
              <a:t>Use the Azure policy compliance dashboard for auditing and review</a:t>
            </a:r>
          </a:p>
          <a:p>
            <a:pPr marL="285750" indent="-285750">
              <a:spcAft>
                <a:spcPts val="1200"/>
              </a:spcAft>
              <a:buFont typeface="Arial" panose="020B0604020202020204" pitchFamily="34" charset="0"/>
              <a:buChar char="•"/>
            </a:pPr>
            <a:r>
              <a:rPr lang="en-US" sz="2000" dirty="0"/>
              <a:t>Effectively combine Azure policy with RBAC (next slide)</a:t>
            </a:r>
            <a:endParaRPr lang="en-US" sz="2000" dirty="0">
              <a:latin typeface="+mn-lt"/>
            </a:endParaRPr>
          </a:p>
          <a:p>
            <a:pPr marL="285750" indent="-285750">
              <a:spcAft>
                <a:spcPts val="1200"/>
              </a:spcAft>
              <a:buFont typeface="Arial" panose="020B0604020202020204" pitchFamily="34" charset="0"/>
              <a:buChar char="•"/>
            </a:pPr>
            <a:endParaRPr lang="en-US" sz="2000" dirty="0">
              <a:latin typeface="+mn-lt"/>
            </a:endParaRPr>
          </a:p>
        </p:txBody>
      </p:sp>
      <p:pic>
        <p:nvPicPr>
          <p:cNvPr id="4" name="Picture 3" descr="Developers and Operations use built-in controls through policy instead of workflow. ">
            <a:extLst>
              <a:ext uri="{FF2B5EF4-FFF2-40B4-BE49-F238E27FC236}">
                <a16:creationId xmlns:a16="http://schemas.microsoft.com/office/drawing/2014/main" id="{449480B9-2075-4B49-B0FB-80DD3CACFA62}"/>
              </a:ext>
            </a:extLst>
          </p:cNvPr>
          <p:cNvPicPr>
            <a:picLocks noChangeAspect="1"/>
          </p:cNvPicPr>
          <p:nvPr/>
        </p:nvPicPr>
        <p:blipFill>
          <a:blip r:embed="rId3"/>
          <a:stretch>
            <a:fillRect/>
          </a:stretch>
        </p:blipFill>
        <p:spPr>
          <a:xfrm>
            <a:off x="6238650" y="2101221"/>
            <a:ext cx="5471926" cy="2679937"/>
          </a:xfrm>
          <a:prstGeom prst="rect">
            <a:avLst/>
          </a:prstGeom>
        </p:spPr>
      </p:pic>
      <p:sp>
        <p:nvSpPr>
          <p:cNvPr id="7" name="Rectangle 6">
            <a:extLst>
              <a:ext uri="{FF2B5EF4-FFF2-40B4-BE49-F238E27FC236}">
                <a16:creationId xmlns:a16="http://schemas.microsoft.com/office/drawing/2014/main" id="{D15661FD-B86F-43E0-8C10-54B021CB5628}"/>
              </a:ext>
              <a:ext uri="{C183D7F6-B498-43B3-948B-1728B52AA6E4}">
                <adec:decorative xmlns:adec="http://schemas.microsoft.com/office/drawing/2017/decorative" val="1"/>
              </a:ext>
            </a:extLst>
          </p:cNvPr>
          <p:cNvSpPr/>
          <p:nvPr/>
        </p:nvSpPr>
        <p:spPr bwMode="auto">
          <a:xfrm>
            <a:off x="6039943" y="1522099"/>
            <a:ext cx="5869341" cy="4032036"/>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30801044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Design for Azure role-based access control (RBAC)</a:t>
            </a:r>
          </a:p>
        </p:txBody>
      </p:sp>
      <p:sp>
        <p:nvSpPr>
          <p:cNvPr id="3" name="Text Placeholder 2">
            <a:extLst>
              <a:ext uri="{FF2B5EF4-FFF2-40B4-BE49-F238E27FC236}">
                <a16:creationId xmlns:a16="http://schemas.microsoft.com/office/drawing/2014/main" id="{67F7C0E3-5008-4A8D-9746-E1EF0632D4B6}"/>
              </a:ext>
            </a:extLst>
          </p:cNvPr>
          <p:cNvSpPr>
            <a:spLocks noGrp="1"/>
          </p:cNvSpPr>
          <p:nvPr>
            <p:ph type="body" sz="quarter" idx="10"/>
          </p:nvPr>
        </p:nvSpPr>
        <p:spPr>
          <a:xfrm>
            <a:off x="432089" y="990866"/>
            <a:ext cx="11341268" cy="430887"/>
          </a:xfrm>
        </p:spPr>
        <p:txBody>
          <a:bodyPr/>
          <a:lstStyle/>
          <a:p>
            <a:r>
              <a:rPr lang="en-US" dirty="0"/>
              <a:t>Azure RBAC allows you to grant access to Azure resources that you control.</a:t>
            </a:r>
          </a:p>
        </p:txBody>
      </p:sp>
      <p:sp>
        <p:nvSpPr>
          <p:cNvPr id="9" name="Text Placeholder 5">
            <a:extLst>
              <a:ext uri="{FF2B5EF4-FFF2-40B4-BE49-F238E27FC236}">
                <a16:creationId xmlns:a16="http://schemas.microsoft.com/office/drawing/2014/main" id="{E812EFF8-3535-4518-B218-246DB8E1ECB4}"/>
              </a:ext>
            </a:extLst>
          </p:cNvPr>
          <p:cNvSpPr txBox="1">
            <a:spLocks/>
          </p:cNvSpPr>
          <p:nvPr/>
        </p:nvSpPr>
        <p:spPr>
          <a:xfrm>
            <a:off x="264463" y="1985757"/>
            <a:ext cx="5707997" cy="3883534"/>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indent="-285750">
              <a:spcAft>
                <a:spcPts val="1200"/>
              </a:spcAft>
              <a:buFont typeface="Arial" panose="020B0604020202020204" pitchFamily="34" charset="0"/>
              <a:buChar char="•"/>
            </a:pPr>
            <a:r>
              <a:rPr lang="en-US" sz="2000" dirty="0">
                <a:latin typeface="+mn-lt"/>
              </a:rPr>
              <a:t>Only grant users the access they need</a:t>
            </a:r>
          </a:p>
          <a:p>
            <a:pPr marL="285750" indent="-285750">
              <a:spcAft>
                <a:spcPts val="1200"/>
              </a:spcAft>
              <a:buFont typeface="Arial" panose="020B0604020202020204" pitchFamily="34" charset="0"/>
              <a:buChar char="•"/>
            </a:pPr>
            <a:r>
              <a:rPr lang="en-US" sz="2000" dirty="0">
                <a:latin typeface="+mn-lt"/>
              </a:rPr>
              <a:t>Assign at the highest scope level that meets the requirements</a:t>
            </a:r>
          </a:p>
          <a:p>
            <a:pPr marL="285750" indent="-285750">
              <a:spcAft>
                <a:spcPts val="1200"/>
              </a:spcAft>
              <a:buFont typeface="Arial" panose="020B0604020202020204" pitchFamily="34" charset="0"/>
              <a:buChar char="•"/>
            </a:pPr>
            <a:r>
              <a:rPr lang="en-US" sz="2000" dirty="0">
                <a:latin typeface="+mn-lt"/>
              </a:rPr>
              <a:t>Assign roles to groups, not users</a:t>
            </a:r>
          </a:p>
          <a:p>
            <a:pPr marL="285750" indent="-285750">
              <a:spcAft>
                <a:spcPts val="1200"/>
              </a:spcAft>
              <a:buFont typeface="Arial" panose="020B0604020202020204" pitchFamily="34" charset="0"/>
              <a:buChar char="•"/>
            </a:pPr>
            <a:r>
              <a:rPr lang="en-US" sz="2000" dirty="0">
                <a:latin typeface="+mn-lt"/>
              </a:rPr>
              <a:t>Know when to create a custom role</a:t>
            </a:r>
          </a:p>
          <a:p>
            <a:pPr marL="285750" indent="-285750">
              <a:spcAft>
                <a:spcPts val="1200"/>
              </a:spcAft>
              <a:buFont typeface="Arial" panose="020B0604020202020204" pitchFamily="34" charset="0"/>
              <a:buChar char="•"/>
            </a:pPr>
            <a:r>
              <a:rPr lang="en-US" sz="2000" dirty="0">
                <a:latin typeface="+mn-lt"/>
              </a:rPr>
              <a:t>Consider what happens if you have overlapping role assignments</a:t>
            </a:r>
          </a:p>
          <a:p>
            <a:pPr marL="285750" indent="-285750">
              <a:spcAft>
                <a:spcPts val="1200"/>
              </a:spcAft>
              <a:buFont typeface="Arial" panose="020B0604020202020204" pitchFamily="34" charset="0"/>
              <a:buChar char="•"/>
            </a:pPr>
            <a:endParaRPr lang="en-US" sz="2000" dirty="0">
              <a:latin typeface="+mn-lt"/>
            </a:endParaRPr>
          </a:p>
          <a:p>
            <a:pPr marL="285750" indent="-285750">
              <a:spcAft>
                <a:spcPts val="1200"/>
              </a:spcAft>
              <a:buFont typeface="Arial" panose="020B0604020202020204" pitchFamily="34" charset="0"/>
              <a:buChar char="•"/>
            </a:pPr>
            <a:r>
              <a:rPr lang="en-US" sz="2000" dirty="0">
                <a:latin typeface="+mn-lt"/>
                <a:hlinkClick r:id="rId3"/>
              </a:rPr>
              <a:t>https://docs.microsoft.com/en-us/azure/role-based-access-control/built-in-roles</a:t>
            </a:r>
            <a:r>
              <a:rPr lang="en-US" sz="2000" dirty="0">
                <a:latin typeface="+mn-lt"/>
              </a:rPr>
              <a:t> </a:t>
            </a:r>
          </a:p>
        </p:txBody>
      </p:sp>
      <p:pic>
        <p:nvPicPr>
          <p:cNvPr id="8" name="Picture 7" descr="Different roles appear at different scope levels">
            <a:extLst>
              <a:ext uri="{FF2B5EF4-FFF2-40B4-BE49-F238E27FC236}">
                <a16:creationId xmlns:a16="http://schemas.microsoft.com/office/drawing/2014/main" id="{5B647FA3-881A-421E-B4DE-E9894DB7B1F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593442" y="2077293"/>
            <a:ext cx="5166469" cy="3364431"/>
          </a:xfrm>
          <a:prstGeom prst="rect">
            <a:avLst/>
          </a:prstGeom>
          <a:noFill/>
        </p:spPr>
      </p:pic>
      <p:sp>
        <p:nvSpPr>
          <p:cNvPr id="11" name="Rectangle 10">
            <a:extLst>
              <a:ext uri="{FF2B5EF4-FFF2-40B4-BE49-F238E27FC236}">
                <a16:creationId xmlns:a16="http://schemas.microsoft.com/office/drawing/2014/main" id="{4319808D-C45A-427F-8EA4-E33AED23244F}"/>
              </a:ext>
              <a:ext uri="{C183D7F6-B498-43B3-948B-1728B52AA6E4}">
                <adec:decorative xmlns:adec="http://schemas.microsoft.com/office/drawing/2017/decorative" val="1"/>
              </a:ext>
            </a:extLst>
          </p:cNvPr>
          <p:cNvSpPr/>
          <p:nvPr/>
        </p:nvSpPr>
        <p:spPr bwMode="auto">
          <a:xfrm>
            <a:off x="6359597" y="1935245"/>
            <a:ext cx="5707997"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878303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altLang="zh-CN" dirty="0"/>
              <a:t>Design a governance solution</a:t>
            </a:r>
            <a:endParaRPr lang="en-US" dirty="0"/>
          </a:p>
        </p:txBody>
      </p:sp>
      <p:pic>
        <p:nvPicPr>
          <p:cNvPr id="12" name="Picture Placeholder 11" descr="Icon of a gear inside a circle">
            <a:extLst>
              <a:ext uri="{FF2B5EF4-FFF2-40B4-BE49-F238E27FC236}">
                <a16:creationId xmlns:a16="http://schemas.microsoft.com/office/drawing/2014/main" id="{DBDF1AED-18A7-4CA3-882B-45E24280A620}"/>
              </a:ext>
            </a:extLst>
          </p:cNvPr>
          <p:cNvPicPr>
            <a:picLocks noGrp="1" noChangeAspect="1"/>
          </p:cNvPicPr>
          <p:nvPr>
            <p:ph type="pic" sz="quarter" idx="10"/>
          </p:nvPr>
        </p:nvPicPr>
        <p:blipFill rotWithShape="1">
          <a:blip r:embed="rId3"/>
          <a:srcRect l="37" r="37"/>
          <a:stretch/>
        </p:blipFill>
        <p:spPr>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EDBAE4-55C0-45DF-9751-8868453C388C}"/>
              </a:ext>
            </a:extLst>
          </p:cNvPr>
          <p:cNvSpPr>
            <a:spLocks noGrp="1"/>
          </p:cNvSpPr>
          <p:nvPr>
            <p:ph type="title"/>
          </p:nvPr>
        </p:nvSpPr>
        <p:spPr/>
        <p:txBody>
          <a:bodyPr/>
          <a:lstStyle/>
          <a:p>
            <a:r>
              <a:rPr lang="en-US" dirty="0"/>
              <a:t>When to combine Azure Policy and Azure RBAC</a:t>
            </a:r>
          </a:p>
        </p:txBody>
      </p:sp>
      <p:grpSp>
        <p:nvGrpSpPr>
          <p:cNvPr id="93" name="Group 92" descr="RBAC and Azure Policy determine an Admin's access. ">
            <a:extLst>
              <a:ext uri="{FF2B5EF4-FFF2-40B4-BE49-F238E27FC236}">
                <a16:creationId xmlns:a16="http://schemas.microsoft.com/office/drawing/2014/main" id="{E349B74C-90F0-4C1B-A6AF-AD03A678E660}"/>
              </a:ext>
            </a:extLst>
          </p:cNvPr>
          <p:cNvGrpSpPr/>
          <p:nvPr/>
        </p:nvGrpSpPr>
        <p:grpSpPr>
          <a:xfrm>
            <a:off x="157769" y="1462609"/>
            <a:ext cx="11754076" cy="3195936"/>
            <a:chOff x="157769" y="1462609"/>
            <a:chExt cx="11754076" cy="3195936"/>
          </a:xfrm>
        </p:grpSpPr>
        <p:graphicFrame>
          <p:nvGraphicFramePr>
            <p:cNvPr id="6" name="Object 5">
              <a:extLst>
                <a:ext uri="{FF2B5EF4-FFF2-40B4-BE49-F238E27FC236}">
                  <a16:creationId xmlns:a16="http://schemas.microsoft.com/office/drawing/2014/main" id="{63018D5B-1C5A-4F1A-8296-9407EA6CDB8C}"/>
                </a:ext>
              </a:extLst>
            </p:cNvPr>
            <p:cNvGraphicFramePr>
              <a:graphicFrameLocks noChangeAspect="1"/>
            </p:cNvGraphicFramePr>
            <p:nvPr>
              <p:extLst>
                <p:ext uri="{D42A27DB-BD31-4B8C-83A1-F6EECF244321}">
                  <p14:modId xmlns:p14="http://schemas.microsoft.com/office/powerpoint/2010/main" val="4090706670"/>
                </p:ext>
              </p:extLst>
            </p:nvPr>
          </p:nvGraphicFramePr>
          <p:xfrm>
            <a:off x="651550" y="3371148"/>
            <a:ext cx="694823" cy="840104"/>
          </p:xfrm>
          <a:graphic>
            <a:graphicData uri="http://schemas.openxmlformats.org/presentationml/2006/ole">
              <mc:AlternateContent xmlns:mc="http://schemas.openxmlformats.org/markup-compatibility/2006">
                <mc:Choice xmlns:v="urn:schemas-microsoft-com:vml" Requires="v">
                  <p:oleObj spid="_x0000_s48137" name="Bitmap Image" r:id="rId4" imgW="1047600" imgH="1266840" progId="Paint.Picture">
                    <p:embed/>
                  </p:oleObj>
                </mc:Choice>
                <mc:Fallback>
                  <p:oleObj name="Bitmap Image" r:id="rId4" imgW="1047600" imgH="1266840" progId="Paint.Picture">
                    <p:embed/>
                    <p:pic>
                      <p:nvPicPr>
                        <p:cNvPr id="6" name="Object 5">
                          <a:extLst>
                            <a:ext uri="{FF2B5EF4-FFF2-40B4-BE49-F238E27FC236}">
                              <a16:creationId xmlns:a16="http://schemas.microsoft.com/office/drawing/2014/main" id="{63018D5B-1C5A-4F1A-8296-9407EA6CDB8C}"/>
                            </a:ext>
                          </a:extLst>
                        </p:cNvPr>
                        <p:cNvPicPr/>
                        <p:nvPr/>
                      </p:nvPicPr>
                      <p:blipFill>
                        <a:blip r:embed="rId5"/>
                        <a:stretch>
                          <a:fillRect/>
                        </a:stretch>
                      </p:blipFill>
                      <p:spPr>
                        <a:xfrm>
                          <a:off x="651550" y="3371148"/>
                          <a:ext cx="694823" cy="840104"/>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D921281A-3BD3-4FB3-A5DE-FE8038DAA636}"/>
                </a:ext>
              </a:extLst>
            </p:cNvPr>
            <p:cNvSpPr txBox="1"/>
            <p:nvPr/>
          </p:nvSpPr>
          <p:spPr>
            <a:xfrm>
              <a:off x="157769" y="4113780"/>
              <a:ext cx="1682384"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Admin</a:t>
              </a:r>
            </a:p>
          </p:txBody>
        </p:sp>
        <p:sp>
          <p:nvSpPr>
            <p:cNvPr id="9" name="Rectangle: Rounded Corners 8">
              <a:extLst>
                <a:ext uri="{FF2B5EF4-FFF2-40B4-BE49-F238E27FC236}">
                  <a16:creationId xmlns:a16="http://schemas.microsoft.com/office/drawing/2014/main" id="{7B268B0A-4424-4826-B309-B5158EAD15ED}"/>
                </a:ext>
              </a:extLst>
            </p:cNvPr>
            <p:cNvSpPr/>
            <p:nvPr/>
          </p:nvSpPr>
          <p:spPr bwMode="auto">
            <a:xfrm>
              <a:off x="1754185" y="3326312"/>
              <a:ext cx="1466142" cy="920568"/>
            </a:xfrm>
            <a:prstGeom prst="round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Deploy cloud resource</a:t>
              </a:r>
            </a:p>
          </p:txBody>
        </p:sp>
        <p:sp>
          <p:nvSpPr>
            <p:cNvPr id="10" name="Rectangle: Rounded Corners 9">
              <a:extLst>
                <a:ext uri="{FF2B5EF4-FFF2-40B4-BE49-F238E27FC236}">
                  <a16:creationId xmlns:a16="http://schemas.microsoft.com/office/drawing/2014/main" id="{64507008-80AC-4A9A-A99C-1224A625CA9B}"/>
                </a:ext>
              </a:extLst>
            </p:cNvPr>
            <p:cNvSpPr/>
            <p:nvPr/>
          </p:nvSpPr>
          <p:spPr bwMode="auto">
            <a:xfrm>
              <a:off x="3676084" y="3326311"/>
              <a:ext cx="2088215" cy="922889"/>
            </a:xfrm>
            <a:prstGeom prst="round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Does the Admin have the necessary rights?</a:t>
              </a:r>
            </a:p>
          </p:txBody>
        </p:sp>
        <p:sp>
          <p:nvSpPr>
            <p:cNvPr id="12" name="Rectangle: Rounded Corners 11">
              <a:extLst>
                <a:ext uri="{FF2B5EF4-FFF2-40B4-BE49-F238E27FC236}">
                  <a16:creationId xmlns:a16="http://schemas.microsoft.com/office/drawing/2014/main" id="{0FB3D375-52B3-41C3-89D2-3E904BCD8E53}"/>
                </a:ext>
              </a:extLst>
            </p:cNvPr>
            <p:cNvSpPr/>
            <p:nvPr/>
          </p:nvSpPr>
          <p:spPr bwMode="auto">
            <a:xfrm>
              <a:off x="7039164" y="3323991"/>
              <a:ext cx="2062841" cy="922889"/>
            </a:xfrm>
            <a:prstGeom prst="round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Is a restricting policy defined?</a:t>
              </a:r>
            </a:p>
          </p:txBody>
        </p:sp>
        <p:sp>
          <p:nvSpPr>
            <p:cNvPr id="14" name="Rectangle: Rounded Corners 13">
              <a:extLst>
                <a:ext uri="{FF2B5EF4-FFF2-40B4-BE49-F238E27FC236}">
                  <a16:creationId xmlns:a16="http://schemas.microsoft.com/office/drawing/2014/main" id="{DE649C4E-F5F7-4DC5-AD4C-2CBDF2A6554B}"/>
                </a:ext>
              </a:extLst>
            </p:cNvPr>
            <p:cNvSpPr/>
            <p:nvPr/>
          </p:nvSpPr>
          <p:spPr bwMode="auto">
            <a:xfrm>
              <a:off x="5139836" y="1584398"/>
              <a:ext cx="2088216" cy="685800"/>
            </a:xfrm>
            <a:prstGeom prst="roundRect">
              <a:avLst>
                <a:gd name="adj" fmla="val 6297"/>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Cloud resource</a:t>
              </a:r>
            </a:p>
          </p:txBody>
        </p:sp>
        <p:pic>
          <p:nvPicPr>
            <p:cNvPr id="17" name="Graphic 16" descr="Close with solid fill">
              <a:extLst>
                <a:ext uri="{FF2B5EF4-FFF2-40B4-BE49-F238E27FC236}">
                  <a16:creationId xmlns:a16="http://schemas.microsoft.com/office/drawing/2014/main" id="{3591D42E-AAA6-4158-BFCF-562F20C922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20044" y="1462609"/>
              <a:ext cx="534689" cy="425843"/>
            </a:xfrm>
            <a:prstGeom prst="rect">
              <a:avLst/>
            </a:prstGeom>
          </p:spPr>
        </p:pic>
        <p:sp>
          <p:nvSpPr>
            <p:cNvPr id="22" name="TextBox 21">
              <a:extLst>
                <a:ext uri="{FF2B5EF4-FFF2-40B4-BE49-F238E27FC236}">
                  <a16:creationId xmlns:a16="http://schemas.microsoft.com/office/drawing/2014/main" id="{C6065045-5A49-435C-A199-D83BEE2B324D}"/>
                </a:ext>
              </a:extLst>
            </p:cNvPr>
            <p:cNvSpPr txBox="1"/>
            <p:nvPr/>
          </p:nvSpPr>
          <p:spPr>
            <a:xfrm>
              <a:off x="5482128" y="2247877"/>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No</a:t>
              </a:r>
              <a:endParaRPr lang="en-US" dirty="0"/>
            </a:p>
          </p:txBody>
        </p:sp>
        <p:cxnSp>
          <p:nvCxnSpPr>
            <p:cNvPr id="21" name="Straight Arrow Connector 20">
              <a:extLst>
                <a:ext uri="{FF2B5EF4-FFF2-40B4-BE49-F238E27FC236}">
                  <a16:creationId xmlns:a16="http://schemas.microsoft.com/office/drawing/2014/main" id="{90B9383B-53F2-4610-86AD-AD01FF2E1AB6}"/>
                </a:ext>
              </a:extLst>
            </p:cNvPr>
            <p:cNvCxnSpPr>
              <a:cxnSpLocks/>
              <a:stCxn id="10" idx="3"/>
              <a:endCxn id="12" idx="1"/>
            </p:cNvCxnSpPr>
            <p:nvPr/>
          </p:nvCxnSpPr>
          <p:spPr>
            <a:xfrm flipV="1">
              <a:off x="5764299" y="3785436"/>
              <a:ext cx="1274865" cy="232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D88E717-9A3A-4990-AB93-30B9461630EC}"/>
                </a:ext>
              </a:extLst>
            </p:cNvPr>
            <p:cNvSpPr txBox="1"/>
            <p:nvPr/>
          </p:nvSpPr>
          <p:spPr>
            <a:xfrm>
              <a:off x="6213209" y="3442535"/>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Yes</a:t>
              </a:r>
              <a:endParaRPr lang="en-US" dirty="0"/>
            </a:p>
          </p:txBody>
        </p:sp>
        <p:sp>
          <p:nvSpPr>
            <p:cNvPr id="36" name="TextBox 35">
              <a:extLst>
                <a:ext uri="{FF2B5EF4-FFF2-40B4-BE49-F238E27FC236}">
                  <a16:creationId xmlns:a16="http://schemas.microsoft.com/office/drawing/2014/main" id="{E9E34241-E6B5-415F-B152-83CDF676F1EC}"/>
                </a:ext>
              </a:extLst>
            </p:cNvPr>
            <p:cNvSpPr txBox="1"/>
            <p:nvPr/>
          </p:nvSpPr>
          <p:spPr>
            <a:xfrm>
              <a:off x="4330426" y="2900312"/>
              <a:ext cx="891540"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RBAC</a:t>
              </a:r>
              <a:endParaRPr lang="en-US" dirty="0"/>
            </a:p>
          </p:txBody>
        </p:sp>
        <p:sp>
          <p:nvSpPr>
            <p:cNvPr id="39" name="TextBox 38">
              <a:extLst>
                <a:ext uri="{FF2B5EF4-FFF2-40B4-BE49-F238E27FC236}">
                  <a16:creationId xmlns:a16="http://schemas.microsoft.com/office/drawing/2014/main" id="{181506AA-CEEE-449A-91C4-35D85C27AD48}"/>
                </a:ext>
              </a:extLst>
            </p:cNvPr>
            <p:cNvSpPr txBox="1"/>
            <p:nvPr/>
          </p:nvSpPr>
          <p:spPr>
            <a:xfrm>
              <a:off x="7310181" y="2912033"/>
              <a:ext cx="1735997" cy="369332"/>
            </a:xfrm>
            <a:prstGeom prst="rect">
              <a:avLst/>
            </a:prstGeom>
            <a:noFill/>
          </p:spPr>
          <p:txBody>
            <a:bodyPr wrap="square">
              <a:spAutoFit/>
            </a:bodyPr>
            <a:lstStyle/>
            <a:p>
              <a:r>
                <a:rPr lang="en-US" sz="1800" b="1" dirty="0">
                  <a:solidFill>
                    <a:schemeClr val="tx1"/>
                  </a:solidFill>
                  <a:ea typeface="Segoe UI" pitchFamily="34" charset="0"/>
                  <a:cs typeface="Segoe UI" pitchFamily="34" charset="0"/>
                </a:rPr>
                <a:t>Azure Policy</a:t>
              </a:r>
              <a:endParaRPr lang="en-US" b="1" dirty="0"/>
            </a:p>
          </p:txBody>
        </p:sp>
        <p:sp>
          <p:nvSpPr>
            <p:cNvPr id="44" name="Rectangle: Rounded Corners 43">
              <a:extLst>
                <a:ext uri="{FF2B5EF4-FFF2-40B4-BE49-F238E27FC236}">
                  <a16:creationId xmlns:a16="http://schemas.microsoft.com/office/drawing/2014/main" id="{4AC90DDB-FE43-4BB8-B458-2CCD6F374162}"/>
                </a:ext>
              </a:extLst>
            </p:cNvPr>
            <p:cNvSpPr/>
            <p:nvPr/>
          </p:nvSpPr>
          <p:spPr bwMode="auto">
            <a:xfrm>
              <a:off x="10138120" y="3442535"/>
              <a:ext cx="1663121" cy="685800"/>
            </a:xfrm>
            <a:prstGeom prst="roundRect">
              <a:avLst>
                <a:gd name="adj" fmla="val 6297"/>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Cloud resource</a:t>
              </a:r>
            </a:p>
          </p:txBody>
        </p:sp>
        <p:cxnSp>
          <p:nvCxnSpPr>
            <p:cNvPr id="50" name="Straight Arrow Connector 49">
              <a:extLst>
                <a:ext uri="{FF2B5EF4-FFF2-40B4-BE49-F238E27FC236}">
                  <a16:creationId xmlns:a16="http://schemas.microsoft.com/office/drawing/2014/main" id="{24D06C84-5626-455D-9298-D23055F915A9}"/>
                </a:ext>
              </a:extLst>
            </p:cNvPr>
            <p:cNvCxnSpPr>
              <a:cxnSpLocks/>
              <a:stCxn id="12" idx="3"/>
              <a:endCxn id="44" idx="1"/>
            </p:cNvCxnSpPr>
            <p:nvPr/>
          </p:nvCxnSpPr>
          <p:spPr>
            <a:xfrm flipV="1">
              <a:off x="9102005" y="3785435"/>
              <a:ext cx="1036115"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A05A7AA-4CBD-4603-98EC-7266F031D96A}"/>
                </a:ext>
              </a:extLst>
            </p:cNvPr>
            <p:cNvSpPr txBox="1"/>
            <p:nvPr/>
          </p:nvSpPr>
          <p:spPr>
            <a:xfrm>
              <a:off x="9431459" y="3439108"/>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No</a:t>
              </a:r>
              <a:endParaRPr lang="en-US" dirty="0"/>
            </a:p>
          </p:txBody>
        </p:sp>
        <p:cxnSp>
          <p:nvCxnSpPr>
            <p:cNvPr id="56" name="Connector: Elbow 55">
              <a:extLst>
                <a:ext uri="{FF2B5EF4-FFF2-40B4-BE49-F238E27FC236}">
                  <a16:creationId xmlns:a16="http://schemas.microsoft.com/office/drawing/2014/main" id="{9022181F-52BA-453D-B86E-3E8CAA0C1614}"/>
                </a:ext>
              </a:extLst>
            </p:cNvPr>
            <p:cNvCxnSpPr>
              <a:stCxn id="14" idx="1"/>
              <a:endCxn id="6" idx="0"/>
            </p:cNvCxnSpPr>
            <p:nvPr/>
          </p:nvCxnSpPr>
          <p:spPr>
            <a:xfrm rot="10800000" flipV="1">
              <a:off x="998962" y="1927298"/>
              <a:ext cx="4140875" cy="144385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59" name="Graphic 58" descr="Checkmark with solid fill">
              <a:extLst>
                <a:ext uri="{FF2B5EF4-FFF2-40B4-BE49-F238E27FC236}">
                  <a16:creationId xmlns:a16="http://schemas.microsoft.com/office/drawing/2014/main" id="{0151644A-748F-43BF-ACBA-DE8053CD4C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433747" y="3264735"/>
              <a:ext cx="478098" cy="478098"/>
            </a:xfrm>
            <a:prstGeom prst="rect">
              <a:avLst/>
            </a:prstGeom>
          </p:spPr>
        </p:pic>
        <p:cxnSp>
          <p:nvCxnSpPr>
            <p:cNvPr id="63" name="Connector: Elbow 62">
              <a:extLst>
                <a:ext uri="{FF2B5EF4-FFF2-40B4-BE49-F238E27FC236}">
                  <a16:creationId xmlns:a16="http://schemas.microsoft.com/office/drawing/2014/main" id="{26ACCC78-A3F9-4228-88BF-184E8C05DA29}"/>
                </a:ext>
              </a:extLst>
            </p:cNvPr>
            <p:cNvCxnSpPr>
              <a:cxnSpLocks/>
              <a:stCxn id="10" idx="3"/>
              <a:endCxn id="14" idx="2"/>
            </p:cNvCxnSpPr>
            <p:nvPr/>
          </p:nvCxnSpPr>
          <p:spPr>
            <a:xfrm flipV="1">
              <a:off x="5764299" y="2270198"/>
              <a:ext cx="419645" cy="1517558"/>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8C42662-09AE-4816-8FA9-323F25AD0C73}"/>
                </a:ext>
              </a:extLst>
            </p:cNvPr>
            <p:cNvSpPr txBox="1"/>
            <p:nvPr/>
          </p:nvSpPr>
          <p:spPr>
            <a:xfrm>
              <a:off x="3171762" y="1590264"/>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Deny</a:t>
              </a:r>
              <a:endParaRPr lang="en-US" dirty="0"/>
            </a:p>
          </p:txBody>
        </p:sp>
        <p:cxnSp>
          <p:nvCxnSpPr>
            <p:cNvPr id="67" name="Straight Arrow Connector 66">
              <a:extLst>
                <a:ext uri="{FF2B5EF4-FFF2-40B4-BE49-F238E27FC236}">
                  <a16:creationId xmlns:a16="http://schemas.microsoft.com/office/drawing/2014/main" id="{8F928FF7-7B00-43B5-8C71-D73EE110A3A4}"/>
                </a:ext>
              </a:extLst>
            </p:cNvPr>
            <p:cNvCxnSpPr>
              <a:cxnSpLocks/>
              <a:stCxn id="6" idx="3"/>
              <a:endCxn id="9" idx="1"/>
            </p:cNvCxnSpPr>
            <p:nvPr/>
          </p:nvCxnSpPr>
          <p:spPr>
            <a:xfrm flipV="1">
              <a:off x="1346373" y="3786596"/>
              <a:ext cx="407812" cy="460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34719AE-8F98-4CEE-B06B-FF18D15E01BC}"/>
                </a:ext>
              </a:extLst>
            </p:cNvPr>
            <p:cNvCxnSpPr>
              <a:cxnSpLocks/>
              <a:stCxn id="9" idx="3"/>
              <a:endCxn id="10" idx="1"/>
            </p:cNvCxnSpPr>
            <p:nvPr/>
          </p:nvCxnSpPr>
          <p:spPr>
            <a:xfrm>
              <a:off x="3220327" y="3786596"/>
              <a:ext cx="455757" cy="116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Rectangle: Rounded Corners 75">
              <a:extLst>
                <a:ext uri="{FF2B5EF4-FFF2-40B4-BE49-F238E27FC236}">
                  <a16:creationId xmlns:a16="http://schemas.microsoft.com/office/drawing/2014/main" id="{D98E8A48-487E-4E4E-A880-6CE85D8D1703}"/>
                </a:ext>
              </a:extLst>
            </p:cNvPr>
            <p:cNvSpPr/>
            <p:nvPr/>
          </p:nvSpPr>
          <p:spPr bwMode="auto">
            <a:xfrm>
              <a:off x="8482476" y="1584398"/>
              <a:ext cx="2088216" cy="685800"/>
            </a:xfrm>
            <a:prstGeom prst="roundRect">
              <a:avLst>
                <a:gd name="adj" fmla="val 6297"/>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Cloud resource</a:t>
              </a:r>
            </a:p>
          </p:txBody>
        </p:sp>
        <p:pic>
          <p:nvPicPr>
            <p:cNvPr id="78" name="Graphic 77" descr="Close with solid fill">
              <a:extLst>
                <a:ext uri="{FF2B5EF4-FFF2-40B4-BE49-F238E27FC236}">
                  <a16:creationId xmlns:a16="http://schemas.microsoft.com/office/drawing/2014/main" id="{240002AB-DC16-44BE-A358-35FB04E5C0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62684" y="1462609"/>
              <a:ext cx="534689" cy="425843"/>
            </a:xfrm>
            <a:prstGeom prst="rect">
              <a:avLst/>
            </a:prstGeom>
          </p:spPr>
        </p:pic>
        <p:sp>
          <p:nvSpPr>
            <p:cNvPr id="80" name="TextBox 79">
              <a:extLst>
                <a:ext uri="{FF2B5EF4-FFF2-40B4-BE49-F238E27FC236}">
                  <a16:creationId xmlns:a16="http://schemas.microsoft.com/office/drawing/2014/main" id="{5159CE50-67CF-4266-80D9-FE12DCB92F0B}"/>
                </a:ext>
              </a:extLst>
            </p:cNvPr>
            <p:cNvSpPr txBox="1"/>
            <p:nvPr/>
          </p:nvSpPr>
          <p:spPr>
            <a:xfrm>
              <a:off x="8783536" y="2277971"/>
              <a:ext cx="836526" cy="338554"/>
            </a:xfrm>
            <a:prstGeom prst="rect">
              <a:avLst/>
            </a:prstGeom>
            <a:noFill/>
          </p:spPr>
          <p:txBody>
            <a:bodyPr wrap="square">
              <a:spAutoFit/>
            </a:bodyPr>
            <a:lstStyle/>
            <a:p>
              <a:pPr algn="ctr"/>
              <a:r>
                <a:rPr lang="en-US" sz="1600" dirty="0">
                  <a:gradFill>
                    <a:gsLst>
                      <a:gs pos="2917">
                        <a:schemeClr val="tx1"/>
                      </a:gs>
                      <a:gs pos="30000">
                        <a:schemeClr val="tx1"/>
                      </a:gs>
                    </a:gsLst>
                    <a:lin ang="5400000" scaled="0"/>
                  </a:gradFill>
                </a:rPr>
                <a:t>Yes</a:t>
              </a:r>
              <a:endParaRPr lang="en-US" dirty="0"/>
            </a:p>
          </p:txBody>
        </p:sp>
        <p:cxnSp>
          <p:nvCxnSpPr>
            <p:cNvPr id="82" name="Connector: Elbow 81">
              <a:extLst>
                <a:ext uri="{FF2B5EF4-FFF2-40B4-BE49-F238E27FC236}">
                  <a16:creationId xmlns:a16="http://schemas.microsoft.com/office/drawing/2014/main" id="{28423A99-33E1-4E1B-97E1-09F599BB2B9E}"/>
                </a:ext>
              </a:extLst>
            </p:cNvPr>
            <p:cNvCxnSpPr>
              <a:cxnSpLocks/>
              <a:stCxn id="12" idx="3"/>
              <a:endCxn id="76" idx="2"/>
            </p:cNvCxnSpPr>
            <p:nvPr/>
          </p:nvCxnSpPr>
          <p:spPr>
            <a:xfrm flipV="1">
              <a:off x="9102005" y="2270198"/>
              <a:ext cx="424579" cy="1515238"/>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A0ECC47-303B-44BA-AE7A-26B474CE68D6}"/>
                </a:ext>
              </a:extLst>
            </p:cNvPr>
            <p:cNvCxnSpPr>
              <a:stCxn id="76" idx="1"/>
              <a:endCxn id="14" idx="3"/>
            </p:cNvCxnSpPr>
            <p:nvPr/>
          </p:nvCxnSpPr>
          <p:spPr>
            <a:xfrm flipH="1">
              <a:off x="7228052" y="1927298"/>
              <a:ext cx="1254424"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77075FBC-68D7-4F35-880B-A3B5EE09AA4E}"/>
              </a:ext>
            </a:extLst>
          </p:cNvPr>
          <p:cNvSpPr txBox="1"/>
          <p:nvPr/>
        </p:nvSpPr>
        <p:spPr>
          <a:xfrm>
            <a:off x="3156407" y="4351589"/>
            <a:ext cx="3311090" cy="2062103"/>
          </a:xfrm>
          <a:prstGeom prst="rect">
            <a:avLst/>
          </a:prstGeom>
          <a:noFill/>
        </p:spPr>
        <p:txBody>
          <a:bodyPr wrap="square">
            <a:spAutoFit/>
          </a:bodyPr>
          <a:lstStyle/>
          <a:p>
            <a:r>
              <a:rPr lang="en-US" sz="1600" b="1" dirty="0">
                <a:solidFill>
                  <a:schemeClr val="tx1"/>
                </a:solidFill>
                <a:ea typeface="Segoe UI" pitchFamily="34" charset="0"/>
                <a:cs typeface="Segoe UI" pitchFamily="34" charset="0"/>
              </a:rPr>
              <a:t>RBAC examples</a:t>
            </a:r>
          </a:p>
          <a:p>
            <a:pPr marL="285750" indent="-285750">
              <a:buFont typeface="Arial" panose="020B0604020202020204" pitchFamily="34" charset="0"/>
              <a:buChar char="•"/>
            </a:pPr>
            <a:r>
              <a:rPr lang="en-US" sz="1600" dirty="0">
                <a:ea typeface="Segoe UI" pitchFamily="34" charset="0"/>
                <a:cs typeface="Segoe UI" pitchFamily="34" charset="0"/>
              </a:rPr>
              <a:t>Does the Admin have the right to deploy?</a:t>
            </a:r>
          </a:p>
          <a:p>
            <a:pPr marL="285750" indent="-285750">
              <a:buFont typeface="Arial" panose="020B0604020202020204" pitchFamily="34" charset="0"/>
              <a:buChar char="•"/>
            </a:pPr>
            <a:r>
              <a:rPr lang="en-US" sz="1600" dirty="0">
                <a:solidFill>
                  <a:schemeClr val="tx1"/>
                </a:solidFill>
                <a:ea typeface="Segoe UI" pitchFamily="34" charset="0"/>
                <a:cs typeface="Segoe UI" pitchFamily="34" charset="0"/>
              </a:rPr>
              <a:t>Does the Admin have the right to deploy this resource type?</a:t>
            </a:r>
          </a:p>
          <a:p>
            <a:pPr marL="285750" indent="-285750">
              <a:buFont typeface="Arial" panose="020B0604020202020204" pitchFamily="34" charset="0"/>
              <a:buChar char="•"/>
            </a:pPr>
            <a:r>
              <a:rPr lang="en-US" sz="1600" dirty="0">
                <a:ea typeface="Segoe UI" pitchFamily="34" charset="0"/>
                <a:cs typeface="Segoe UI" pitchFamily="34" charset="0"/>
              </a:rPr>
              <a:t>Does the Admin have the right to deploy this resource group?</a:t>
            </a:r>
            <a:endParaRPr lang="en-US" sz="1600" dirty="0">
              <a:solidFill>
                <a:schemeClr val="tx1"/>
              </a:solidFill>
              <a:ea typeface="Segoe UI" pitchFamily="34" charset="0"/>
              <a:cs typeface="Segoe UI" pitchFamily="34" charset="0"/>
            </a:endParaRPr>
          </a:p>
          <a:p>
            <a:pPr marL="285750" indent="-285750">
              <a:buFont typeface="Arial" panose="020B0604020202020204" pitchFamily="34" charset="0"/>
              <a:buChar char="•"/>
            </a:pPr>
            <a:endParaRPr lang="en-US" sz="1600" dirty="0"/>
          </a:p>
        </p:txBody>
      </p:sp>
      <p:sp>
        <p:nvSpPr>
          <p:cNvPr id="46" name="TextBox 45">
            <a:extLst>
              <a:ext uri="{FF2B5EF4-FFF2-40B4-BE49-F238E27FC236}">
                <a16:creationId xmlns:a16="http://schemas.microsoft.com/office/drawing/2014/main" id="{90C2CCF3-5976-4A7A-9145-3318D3B68C8C}"/>
              </a:ext>
            </a:extLst>
          </p:cNvPr>
          <p:cNvSpPr txBox="1"/>
          <p:nvPr/>
        </p:nvSpPr>
        <p:spPr>
          <a:xfrm>
            <a:off x="6987941" y="4332133"/>
            <a:ext cx="2916499" cy="1569660"/>
          </a:xfrm>
          <a:prstGeom prst="rect">
            <a:avLst/>
          </a:prstGeom>
          <a:noFill/>
        </p:spPr>
        <p:txBody>
          <a:bodyPr wrap="square">
            <a:spAutoFit/>
          </a:bodyPr>
          <a:lstStyle/>
          <a:p>
            <a:r>
              <a:rPr lang="en-US" sz="1600" b="1" dirty="0">
                <a:solidFill>
                  <a:schemeClr val="tx1"/>
                </a:solidFill>
                <a:ea typeface="Segoe UI" pitchFamily="34" charset="0"/>
                <a:cs typeface="Segoe UI" pitchFamily="34" charset="0"/>
              </a:rPr>
              <a:t>Policy examples</a:t>
            </a:r>
          </a:p>
          <a:p>
            <a:pPr marL="285750" indent="-285750">
              <a:buFont typeface="Arial" panose="020B0604020202020204" pitchFamily="34" charset="0"/>
              <a:buChar char="•"/>
            </a:pPr>
            <a:r>
              <a:rPr lang="en-US" sz="1600" dirty="0">
                <a:solidFill>
                  <a:schemeClr val="tx1"/>
                </a:solidFill>
                <a:ea typeface="Segoe UI" pitchFamily="34" charset="0"/>
                <a:cs typeface="Segoe UI" pitchFamily="34" charset="0"/>
              </a:rPr>
              <a:t>Is the region restricted?</a:t>
            </a:r>
          </a:p>
          <a:p>
            <a:pPr marL="285750" indent="-285750">
              <a:buFont typeface="Arial" panose="020B0604020202020204" pitchFamily="34" charset="0"/>
              <a:buChar char="•"/>
            </a:pPr>
            <a:r>
              <a:rPr lang="en-US" sz="1600" dirty="0">
                <a:ea typeface="Segoe UI" pitchFamily="34" charset="0"/>
                <a:cs typeface="Segoe UI" pitchFamily="34" charset="0"/>
              </a:rPr>
              <a:t>Is the resource type restricted?</a:t>
            </a:r>
          </a:p>
          <a:p>
            <a:pPr marL="285750" indent="-285750">
              <a:buFont typeface="Arial" panose="020B0604020202020204" pitchFamily="34" charset="0"/>
              <a:buChar char="•"/>
            </a:pPr>
            <a:r>
              <a:rPr lang="en-US" sz="1600" dirty="0">
                <a:solidFill>
                  <a:schemeClr val="tx1"/>
                </a:solidFill>
                <a:ea typeface="Segoe UI" pitchFamily="34" charset="0"/>
                <a:cs typeface="Segoe UI" pitchFamily="34" charset="0"/>
              </a:rPr>
              <a:t>Should a tag be applied?</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220869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17DFF1-C1D6-4EAB-A31C-633DA032DDFD}"/>
              </a:ext>
            </a:extLst>
          </p:cNvPr>
          <p:cNvSpPr>
            <a:spLocks noGrp="1"/>
          </p:cNvSpPr>
          <p:nvPr>
            <p:ph type="title"/>
          </p:nvPr>
        </p:nvSpPr>
        <p:spPr/>
        <p:txBody>
          <a:bodyPr/>
          <a:lstStyle/>
          <a:p>
            <a:r>
              <a:rPr lang="en-US" dirty="0"/>
              <a:t>Design for Azure Blueprints</a:t>
            </a:r>
          </a:p>
        </p:txBody>
      </p:sp>
      <p:pic>
        <p:nvPicPr>
          <p:cNvPr id="6" name="Picture Placeholder 5">
            <a:extLst>
              <a:ext uri="{FF2B5EF4-FFF2-40B4-BE49-F238E27FC236}">
                <a16:creationId xmlns:a16="http://schemas.microsoft.com/office/drawing/2014/main" id="{2D50046B-6B56-4E22-888B-3142E51D9498}"/>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12418523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9C69-6FCC-43FD-A129-D27945841133}"/>
              </a:ext>
            </a:extLst>
          </p:cNvPr>
          <p:cNvSpPr>
            <a:spLocks noGrp="1"/>
          </p:cNvSpPr>
          <p:nvPr>
            <p:ph type="title"/>
          </p:nvPr>
        </p:nvSpPr>
        <p:spPr>
          <a:xfrm>
            <a:off x="418643" y="440494"/>
            <a:ext cx="11341268" cy="642840"/>
          </a:xfrm>
        </p:spPr>
        <p:txBody>
          <a:bodyPr/>
          <a:lstStyle/>
          <a:p>
            <a:r>
              <a:rPr lang="en-US" dirty="0"/>
              <a:t>Design with Azure Blueprints</a:t>
            </a:r>
          </a:p>
        </p:txBody>
      </p:sp>
      <p:sp>
        <p:nvSpPr>
          <p:cNvPr id="4" name="Text Placeholder 3">
            <a:extLst>
              <a:ext uri="{FF2B5EF4-FFF2-40B4-BE49-F238E27FC236}">
                <a16:creationId xmlns:a16="http://schemas.microsoft.com/office/drawing/2014/main" id="{C45150D6-40EC-47A4-8B5B-E43CEAD54FEE}"/>
              </a:ext>
            </a:extLst>
          </p:cNvPr>
          <p:cNvSpPr>
            <a:spLocks noGrp="1"/>
          </p:cNvSpPr>
          <p:nvPr>
            <p:ph type="body" sz="quarter" idx="10"/>
          </p:nvPr>
        </p:nvSpPr>
        <p:spPr>
          <a:xfrm>
            <a:off x="432089" y="978559"/>
            <a:ext cx="11341268" cy="430887"/>
          </a:xfrm>
        </p:spPr>
        <p:txBody>
          <a:bodyPr/>
          <a:lstStyle/>
          <a:p>
            <a:r>
              <a:rPr lang="en-US" dirty="0"/>
              <a:t>Azure Blueprints lets you define a repeatable set of governance tools and standard Azure resources that your organization requires.</a:t>
            </a:r>
          </a:p>
        </p:txBody>
      </p:sp>
      <p:grpSp>
        <p:nvGrpSpPr>
          <p:cNvPr id="53" name="Group 52" descr="ARM templates, resource groups, RBAC, and policy definitions.">
            <a:extLst>
              <a:ext uri="{FF2B5EF4-FFF2-40B4-BE49-F238E27FC236}">
                <a16:creationId xmlns:a16="http://schemas.microsoft.com/office/drawing/2014/main" id="{443C002A-8B2D-45EA-A67D-5F7D8702E497}"/>
              </a:ext>
            </a:extLst>
          </p:cNvPr>
          <p:cNvGrpSpPr/>
          <p:nvPr/>
        </p:nvGrpSpPr>
        <p:grpSpPr>
          <a:xfrm>
            <a:off x="1450375" y="2719805"/>
            <a:ext cx="2636877" cy="3164922"/>
            <a:chOff x="1418102" y="2859655"/>
            <a:chExt cx="2636877" cy="3164922"/>
          </a:xfrm>
        </p:grpSpPr>
        <p:sp>
          <p:nvSpPr>
            <p:cNvPr id="3" name="Rectangle 2">
              <a:extLst>
                <a:ext uri="{FF2B5EF4-FFF2-40B4-BE49-F238E27FC236}">
                  <a16:creationId xmlns:a16="http://schemas.microsoft.com/office/drawing/2014/main" id="{76E4A60C-5135-4090-B271-1A89532CB3EE}"/>
                </a:ext>
              </a:extLst>
            </p:cNvPr>
            <p:cNvSpPr/>
            <p:nvPr/>
          </p:nvSpPr>
          <p:spPr bwMode="auto">
            <a:xfrm>
              <a:off x="1418102" y="4562126"/>
              <a:ext cx="2636875" cy="625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Role-based access control</a:t>
              </a:r>
            </a:p>
          </p:txBody>
        </p:sp>
        <p:sp>
          <p:nvSpPr>
            <p:cNvPr id="5" name="Rectangle 4">
              <a:extLst>
                <a:ext uri="{FF2B5EF4-FFF2-40B4-BE49-F238E27FC236}">
                  <a16:creationId xmlns:a16="http://schemas.microsoft.com/office/drawing/2014/main" id="{82CE5707-E9F3-4E5E-B3C0-FC505B04F9F8}"/>
                </a:ext>
              </a:extLst>
            </p:cNvPr>
            <p:cNvSpPr/>
            <p:nvPr/>
          </p:nvSpPr>
          <p:spPr bwMode="auto">
            <a:xfrm>
              <a:off x="1418104" y="2859655"/>
              <a:ext cx="2636875" cy="625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ARM templates</a:t>
              </a:r>
            </a:p>
          </p:txBody>
        </p:sp>
        <p:sp>
          <p:nvSpPr>
            <p:cNvPr id="7" name="Rectangle 6">
              <a:extLst>
                <a:ext uri="{FF2B5EF4-FFF2-40B4-BE49-F238E27FC236}">
                  <a16:creationId xmlns:a16="http://schemas.microsoft.com/office/drawing/2014/main" id="{034CE0EE-E690-4279-A786-B001C16908C6}"/>
                </a:ext>
              </a:extLst>
            </p:cNvPr>
            <p:cNvSpPr/>
            <p:nvPr/>
          </p:nvSpPr>
          <p:spPr bwMode="auto">
            <a:xfrm>
              <a:off x="1418102" y="5398652"/>
              <a:ext cx="2636875" cy="625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Policy definitions</a:t>
              </a:r>
            </a:p>
          </p:txBody>
        </p:sp>
        <p:sp>
          <p:nvSpPr>
            <p:cNvPr id="9" name="Rectangle 8">
              <a:extLst>
                <a:ext uri="{FF2B5EF4-FFF2-40B4-BE49-F238E27FC236}">
                  <a16:creationId xmlns:a16="http://schemas.microsoft.com/office/drawing/2014/main" id="{C62E0873-34C5-4F84-9817-28DE764CFAF3}"/>
                </a:ext>
              </a:extLst>
            </p:cNvPr>
            <p:cNvSpPr/>
            <p:nvPr/>
          </p:nvSpPr>
          <p:spPr bwMode="auto">
            <a:xfrm>
              <a:off x="1418103" y="3712032"/>
              <a:ext cx="2636875" cy="6259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Resource groups</a:t>
              </a:r>
            </a:p>
          </p:txBody>
        </p:sp>
      </p:grpSp>
      <p:pic>
        <p:nvPicPr>
          <p:cNvPr id="13" name="Graphic 12">
            <a:extLst>
              <a:ext uri="{FF2B5EF4-FFF2-40B4-BE49-F238E27FC236}">
                <a16:creationId xmlns:a16="http://schemas.microsoft.com/office/drawing/2014/main" id="{3DD7D4A2-F15B-47AC-B4F0-7198366B224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15594" y="3740161"/>
            <a:ext cx="1290750" cy="1290750"/>
          </a:xfrm>
          <a:prstGeom prst="rect">
            <a:avLst/>
          </a:prstGeom>
        </p:spPr>
      </p:pic>
      <p:sp>
        <p:nvSpPr>
          <p:cNvPr id="15" name="TextBox 14">
            <a:extLst>
              <a:ext uri="{FF2B5EF4-FFF2-40B4-BE49-F238E27FC236}">
                <a16:creationId xmlns:a16="http://schemas.microsoft.com/office/drawing/2014/main" id="{9F089992-9B7A-460F-8A14-C8111C64057C}"/>
              </a:ext>
            </a:extLst>
          </p:cNvPr>
          <p:cNvSpPr txBox="1"/>
          <p:nvPr/>
        </p:nvSpPr>
        <p:spPr>
          <a:xfrm>
            <a:off x="5040157" y="2983500"/>
            <a:ext cx="1641623" cy="707886"/>
          </a:xfrm>
          <a:prstGeom prst="rect">
            <a:avLst/>
          </a:prstGeom>
          <a:noFill/>
        </p:spPr>
        <p:txBody>
          <a:bodyPr wrap="square">
            <a:spAutoFit/>
          </a:bodyPr>
          <a:lstStyle/>
          <a:p>
            <a:pPr algn="ctr"/>
            <a:r>
              <a:rPr lang="en-US" sz="2000" dirty="0">
                <a:ea typeface="Segoe UI" pitchFamily="34" charset="0"/>
                <a:cs typeface="Segoe UI" pitchFamily="34" charset="0"/>
              </a:rPr>
              <a:t>Blueprints definition</a:t>
            </a:r>
            <a:endParaRPr lang="en-US" sz="1800" dirty="0"/>
          </a:p>
        </p:txBody>
      </p:sp>
      <p:sp>
        <p:nvSpPr>
          <p:cNvPr id="21" name="TextBox 20">
            <a:extLst>
              <a:ext uri="{FF2B5EF4-FFF2-40B4-BE49-F238E27FC236}">
                <a16:creationId xmlns:a16="http://schemas.microsoft.com/office/drawing/2014/main" id="{4A63D638-6018-4D2C-94C7-1EADEBA7FE1E}"/>
              </a:ext>
            </a:extLst>
          </p:cNvPr>
          <p:cNvSpPr txBox="1"/>
          <p:nvPr/>
        </p:nvSpPr>
        <p:spPr>
          <a:xfrm>
            <a:off x="5040156" y="5052085"/>
            <a:ext cx="1641623" cy="707886"/>
          </a:xfrm>
          <a:prstGeom prst="rect">
            <a:avLst/>
          </a:prstGeom>
          <a:noFill/>
        </p:spPr>
        <p:txBody>
          <a:bodyPr wrap="square">
            <a:spAutoFit/>
          </a:bodyPr>
          <a:lstStyle/>
          <a:p>
            <a:pPr algn="ctr"/>
            <a:r>
              <a:rPr lang="en-US" sz="2000" dirty="0">
                <a:ea typeface="Segoe UI" pitchFamily="34" charset="0"/>
                <a:cs typeface="Segoe UI" pitchFamily="34" charset="0"/>
              </a:rPr>
              <a:t>Blueprints assignment</a:t>
            </a:r>
            <a:endParaRPr lang="en-US" sz="1800" dirty="0"/>
          </a:p>
        </p:txBody>
      </p:sp>
      <p:sp>
        <p:nvSpPr>
          <p:cNvPr id="22" name="Right Brace 21">
            <a:extLst>
              <a:ext uri="{FF2B5EF4-FFF2-40B4-BE49-F238E27FC236}">
                <a16:creationId xmlns:a16="http://schemas.microsoft.com/office/drawing/2014/main" id="{D1964B5E-AEC7-4089-AD02-5F941F896AA2}"/>
              </a:ext>
              <a:ext uri="{C183D7F6-B498-43B3-948B-1728B52AA6E4}">
                <adec:decorative xmlns:adec="http://schemas.microsoft.com/office/drawing/2017/decorative" val="1"/>
              </a:ext>
            </a:extLst>
          </p:cNvPr>
          <p:cNvSpPr/>
          <p:nvPr/>
        </p:nvSpPr>
        <p:spPr>
          <a:xfrm>
            <a:off x="4087250" y="2562582"/>
            <a:ext cx="952906" cy="3482706"/>
          </a:xfrm>
          <a:prstGeom prst="rightBrace">
            <a:avLst>
              <a:gd name="adj1" fmla="val 8333"/>
              <a:gd name="adj2" fmla="val 50607"/>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4" name="Group 43" descr="Three subscriptions.">
            <a:extLst>
              <a:ext uri="{FF2B5EF4-FFF2-40B4-BE49-F238E27FC236}">
                <a16:creationId xmlns:a16="http://schemas.microsoft.com/office/drawing/2014/main" id="{F9322060-7B88-4D8F-908E-22415DCCC323}"/>
              </a:ext>
            </a:extLst>
          </p:cNvPr>
          <p:cNvGrpSpPr/>
          <p:nvPr/>
        </p:nvGrpSpPr>
        <p:grpSpPr>
          <a:xfrm>
            <a:off x="6506344" y="3096565"/>
            <a:ext cx="3158653" cy="2513614"/>
            <a:chOff x="4302483" y="2827169"/>
            <a:chExt cx="3283344" cy="2513614"/>
          </a:xfrm>
        </p:grpSpPr>
        <p:pic>
          <p:nvPicPr>
            <p:cNvPr id="17" name="Graphic 16">
              <a:extLst>
                <a:ext uri="{FF2B5EF4-FFF2-40B4-BE49-F238E27FC236}">
                  <a16:creationId xmlns:a16="http://schemas.microsoft.com/office/drawing/2014/main" id="{D1B5FD9F-3528-43D3-892A-C14F0F36BB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17223" y="2827169"/>
              <a:ext cx="585896" cy="585897"/>
            </a:xfrm>
            <a:prstGeom prst="rect">
              <a:avLst/>
            </a:prstGeom>
          </p:spPr>
        </p:pic>
        <p:sp>
          <p:nvSpPr>
            <p:cNvPr id="24" name="TextBox 23">
              <a:extLst>
                <a:ext uri="{FF2B5EF4-FFF2-40B4-BE49-F238E27FC236}">
                  <a16:creationId xmlns:a16="http://schemas.microsoft.com/office/drawing/2014/main" id="{6F82087D-4CCB-425C-A407-E7FD33846541}"/>
                </a:ext>
              </a:extLst>
            </p:cNvPr>
            <p:cNvSpPr txBox="1"/>
            <p:nvPr/>
          </p:nvSpPr>
          <p:spPr>
            <a:xfrm>
              <a:off x="5444666" y="2827169"/>
              <a:ext cx="2119058" cy="400110"/>
            </a:xfrm>
            <a:prstGeom prst="rect">
              <a:avLst/>
            </a:prstGeom>
            <a:noFill/>
          </p:spPr>
          <p:txBody>
            <a:bodyPr wrap="square">
              <a:spAutoFit/>
            </a:bodyPr>
            <a:lstStyle/>
            <a:p>
              <a:pPr algn="ctr"/>
              <a:r>
                <a:rPr lang="en-US" sz="2000" dirty="0">
                  <a:ea typeface="Segoe UI" pitchFamily="34" charset="0"/>
                  <a:cs typeface="Segoe UI" pitchFamily="34" charset="0"/>
                </a:rPr>
                <a:t>Subscription A</a:t>
              </a:r>
              <a:endParaRPr lang="en-US" sz="1800" dirty="0"/>
            </a:p>
          </p:txBody>
        </p:sp>
        <p:pic>
          <p:nvPicPr>
            <p:cNvPr id="26" name="Graphic 25">
              <a:extLst>
                <a:ext uri="{FF2B5EF4-FFF2-40B4-BE49-F238E27FC236}">
                  <a16:creationId xmlns:a16="http://schemas.microsoft.com/office/drawing/2014/main" id="{8BC55E8F-792F-4352-9BE1-375DE00A90F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39328" y="3824456"/>
              <a:ext cx="585897" cy="585897"/>
            </a:xfrm>
            <a:prstGeom prst="rect">
              <a:avLst/>
            </a:prstGeom>
          </p:spPr>
        </p:pic>
        <p:sp>
          <p:nvSpPr>
            <p:cNvPr id="28" name="TextBox 27">
              <a:extLst>
                <a:ext uri="{FF2B5EF4-FFF2-40B4-BE49-F238E27FC236}">
                  <a16:creationId xmlns:a16="http://schemas.microsoft.com/office/drawing/2014/main" id="{8354145D-8104-46EA-B137-A025F33C8013}"/>
                </a:ext>
              </a:extLst>
            </p:cNvPr>
            <p:cNvSpPr txBox="1"/>
            <p:nvPr/>
          </p:nvSpPr>
          <p:spPr>
            <a:xfrm>
              <a:off x="5466769" y="3824456"/>
              <a:ext cx="2119058" cy="400110"/>
            </a:xfrm>
            <a:prstGeom prst="rect">
              <a:avLst/>
            </a:prstGeom>
            <a:noFill/>
          </p:spPr>
          <p:txBody>
            <a:bodyPr wrap="square">
              <a:spAutoFit/>
            </a:bodyPr>
            <a:lstStyle/>
            <a:p>
              <a:pPr algn="ctr"/>
              <a:r>
                <a:rPr lang="en-US" sz="2000" dirty="0">
                  <a:ea typeface="Segoe UI" pitchFamily="34" charset="0"/>
                  <a:cs typeface="Segoe UI" pitchFamily="34" charset="0"/>
                </a:rPr>
                <a:t>Subscription B</a:t>
              </a:r>
              <a:endParaRPr lang="en-US" sz="1800" dirty="0"/>
            </a:p>
          </p:txBody>
        </p:sp>
        <p:pic>
          <p:nvPicPr>
            <p:cNvPr id="30" name="Graphic 29">
              <a:extLst>
                <a:ext uri="{FF2B5EF4-FFF2-40B4-BE49-F238E27FC236}">
                  <a16:creationId xmlns:a16="http://schemas.microsoft.com/office/drawing/2014/main" id="{006A33F3-C7EE-4FC4-B58B-5B5285155D2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39328" y="4754886"/>
              <a:ext cx="585896" cy="585897"/>
            </a:xfrm>
            <a:prstGeom prst="rect">
              <a:avLst/>
            </a:prstGeom>
          </p:spPr>
        </p:pic>
        <p:sp>
          <p:nvSpPr>
            <p:cNvPr id="32" name="TextBox 31">
              <a:extLst>
                <a:ext uri="{FF2B5EF4-FFF2-40B4-BE49-F238E27FC236}">
                  <a16:creationId xmlns:a16="http://schemas.microsoft.com/office/drawing/2014/main" id="{115E7EB0-AD51-44B6-9B08-1E0C860E2804}"/>
                </a:ext>
              </a:extLst>
            </p:cNvPr>
            <p:cNvSpPr txBox="1"/>
            <p:nvPr/>
          </p:nvSpPr>
          <p:spPr>
            <a:xfrm>
              <a:off x="5466769" y="4754886"/>
              <a:ext cx="2119058" cy="400110"/>
            </a:xfrm>
            <a:prstGeom prst="rect">
              <a:avLst/>
            </a:prstGeom>
            <a:noFill/>
          </p:spPr>
          <p:txBody>
            <a:bodyPr wrap="square">
              <a:spAutoFit/>
            </a:bodyPr>
            <a:lstStyle/>
            <a:p>
              <a:pPr algn="ctr"/>
              <a:r>
                <a:rPr lang="en-US" sz="2000" dirty="0">
                  <a:ea typeface="Segoe UI" pitchFamily="34" charset="0"/>
                  <a:cs typeface="Segoe UI" pitchFamily="34" charset="0"/>
                </a:rPr>
                <a:t>Subscription C</a:t>
              </a:r>
              <a:endParaRPr lang="en-US" sz="1800" dirty="0"/>
            </a:p>
          </p:txBody>
        </p:sp>
        <p:cxnSp>
          <p:nvCxnSpPr>
            <p:cNvPr id="34" name="Connector: Elbow 33">
              <a:extLst>
                <a:ext uri="{FF2B5EF4-FFF2-40B4-BE49-F238E27FC236}">
                  <a16:creationId xmlns:a16="http://schemas.microsoft.com/office/drawing/2014/main" id="{BF10B5F7-A7BE-4A33-AB56-68BF58E32C70}"/>
                </a:ext>
              </a:extLst>
            </p:cNvPr>
            <p:cNvCxnSpPr>
              <a:stCxn id="13" idx="3"/>
              <a:endCxn id="17" idx="1"/>
            </p:cNvCxnSpPr>
            <p:nvPr/>
          </p:nvCxnSpPr>
          <p:spPr>
            <a:xfrm flipV="1">
              <a:off x="4302483" y="3120118"/>
              <a:ext cx="714740" cy="856172"/>
            </a:xfrm>
            <a:prstGeom prst="bentConnector3">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3E6F9015-A795-4C5D-BAFE-2B9C1BE4F585}"/>
                </a:ext>
              </a:extLst>
            </p:cNvPr>
            <p:cNvCxnSpPr>
              <a:cxnSpLocks/>
              <a:stCxn id="13" idx="3"/>
              <a:endCxn id="26" idx="1"/>
            </p:cNvCxnSpPr>
            <p:nvPr/>
          </p:nvCxnSpPr>
          <p:spPr>
            <a:xfrm>
              <a:off x="4302483" y="3976290"/>
              <a:ext cx="736845" cy="141115"/>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DC3CA16F-0602-4407-A5E4-DE8284D78A17}"/>
                </a:ext>
              </a:extLst>
            </p:cNvPr>
            <p:cNvCxnSpPr>
              <a:cxnSpLocks/>
              <a:stCxn id="13" idx="3"/>
              <a:endCxn id="30" idx="1"/>
            </p:cNvCxnSpPr>
            <p:nvPr/>
          </p:nvCxnSpPr>
          <p:spPr>
            <a:xfrm>
              <a:off x="4302483" y="3976290"/>
              <a:ext cx="736845" cy="1071545"/>
            </a:xfrm>
            <a:prstGeom prst="bentConnector3">
              <a:avLst>
                <a:gd name="adj1" fmla="val 50000"/>
              </a:avLst>
            </a:prstGeom>
            <a:ln>
              <a:solidFill>
                <a:schemeClr val="tx1"/>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EE723782-3790-4E91-BF8E-F8FFE62B4676}"/>
              </a:ext>
              <a:ext uri="{C183D7F6-B498-43B3-948B-1728B52AA6E4}">
                <adec:decorative xmlns:adec="http://schemas.microsoft.com/office/drawing/2017/decorative" val="1"/>
              </a:ext>
            </a:extLst>
          </p:cNvPr>
          <p:cNvSpPr txBox="1"/>
          <p:nvPr/>
        </p:nvSpPr>
        <p:spPr>
          <a:xfrm>
            <a:off x="2012537" y="2115525"/>
            <a:ext cx="1475318" cy="400110"/>
          </a:xfrm>
          <a:prstGeom prst="rect">
            <a:avLst/>
          </a:prstGeom>
          <a:noFill/>
        </p:spPr>
        <p:txBody>
          <a:bodyPr wrap="square">
            <a:spAutoFit/>
          </a:bodyPr>
          <a:lstStyle/>
          <a:p>
            <a:r>
              <a:rPr lang="en-US" sz="2000" dirty="0">
                <a:ea typeface="Segoe UI" pitchFamily="34" charset="0"/>
                <a:cs typeface="Segoe UI" pitchFamily="34" charset="0"/>
              </a:rPr>
              <a:t>Compose</a:t>
            </a:r>
            <a:endParaRPr lang="en-US" sz="1800" dirty="0"/>
          </a:p>
        </p:txBody>
      </p:sp>
      <p:sp>
        <p:nvSpPr>
          <p:cNvPr id="50" name="TextBox 49">
            <a:extLst>
              <a:ext uri="{FF2B5EF4-FFF2-40B4-BE49-F238E27FC236}">
                <a16:creationId xmlns:a16="http://schemas.microsoft.com/office/drawing/2014/main" id="{60571B64-9AAC-4485-BBAF-53279A4C19F6}"/>
              </a:ext>
              <a:ext uri="{C183D7F6-B498-43B3-948B-1728B52AA6E4}">
                <adec:decorative xmlns:adec="http://schemas.microsoft.com/office/drawing/2017/decorative" val="1"/>
              </a:ext>
            </a:extLst>
          </p:cNvPr>
          <p:cNvSpPr txBox="1"/>
          <p:nvPr/>
        </p:nvSpPr>
        <p:spPr>
          <a:xfrm>
            <a:off x="5215594" y="2131936"/>
            <a:ext cx="1475318" cy="400110"/>
          </a:xfrm>
          <a:prstGeom prst="rect">
            <a:avLst/>
          </a:prstGeom>
          <a:noFill/>
        </p:spPr>
        <p:txBody>
          <a:bodyPr wrap="square">
            <a:spAutoFit/>
          </a:bodyPr>
          <a:lstStyle/>
          <a:p>
            <a:r>
              <a:rPr lang="en-US" sz="2000" dirty="0">
                <a:ea typeface="Segoe UI" pitchFamily="34" charset="0"/>
                <a:cs typeface="Segoe UI" pitchFamily="34" charset="0"/>
              </a:rPr>
              <a:t>Manage</a:t>
            </a:r>
            <a:endParaRPr lang="en-US" sz="1800" dirty="0"/>
          </a:p>
        </p:txBody>
      </p:sp>
      <p:sp>
        <p:nvSpPr>
          <p:cNvPr id="52" name="TextBox 51">
            <a:extLst>
              <a:ext uri="{FF2B5EF4-FFF2-40B4-BE49-F238E27FC236}">
                <a16:creationId xmlns:a16="http://schemas.microsoft.com/office/drawing/2014/main" id="{AB254D1F-1925-475C-A14F-2FCA19F76220}"/>
              </a:ext>
              <a:ext uri="{C183D7F6-B498-43B3-948B-1728B52AA6E4}">
                <adec:decorative xmlns:adec="http://schemas.microsoft.com/office/drawing/2017/decorative" val="1"/>
              </a:ext>
            </a:extLst>
          </p:cNvPr>
          <p:cNvSpPr txBox="1"/>
          <p:nvPr/>
        </p:nvSpPr>
        <p:spPr>
          <a:xfrm>
            <a:off x="8176495" y="2115525"/>
            <a:ext cx="1184395" cy="400110"/>
          </a:xfrm>
          <a:prstGeom prst="rect">
            <a:avLst/>
          </a:prstGeom>
          <a:noFill/>
        </p:spPr>
        <p:txBody>
          <a:bodyPr wrap="square">
            <a:spAutoFit/>
          </a:bodyPr>
          <a:lstStyle/>
          <a:p>
            <a:r>
              <a:rPr lang="en-US" sz="2000" dirty="0">
                <a:ea typeface="Segoe UI" pitchFamily="34" charset="0"/>
                <a:cs typeface="Segoe UI" pitchFamily="34" charset="0"/>
              </a:rPr>
              <a:t>Scale</a:t>
            </a:r>
            <a:endParaRPr lang="en-US" sz="1800" dirty="0"/>
          </a:p>
        </p:txBody>
      </p:sp>
    </p:spTree>
    <p:extLst>
      <p:ext uri="{BB962C8B-B14F-4D97-AF65-F5344CB8AC3E}">
        <p14:creationId xmlns:p14="http://schemas.microsoft.com/office/powerpoint/2010/main" val="4228590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A65A742-2FE7-4248-AA5D-8CEE1D2A63D0}"/>
              </a:ext>
            </a:extLst>
          </p:cNvPr>
          <p:cNvSpPr>
            <a:spLocks noGrp="1"/>
          </p:cNvSpPr>
          <p:nvPr>
            <p:ph type="title"/>
          </p:nvPr>
        </p:nvSpPr>
        <p:spPr/>
        <p:txBody>
          <a:bodyPr/>
          <a:lstStyle/>
          <a:p>
            <a:r>
              <a:rPr lang="en-US"/>
              <a:t>Review</a:t>
            </a:r>
          </a:p>
        </p:txBody>
      </p:sp>
      <p:pic>
        <p:nvPicPr>
          <p:cNvPr id="2" name="Picture 1">
            <a:extLst>
              <a:ext uri="{FF2B5EF4-FFF2-40B4-BE49-F238E27FC236}">
                <a16:creationId xmlns:a16="http://schemas.microsoft.com/office/drawing/2014/main" id="{61161D83-FB75-4AC2-BC82-DA2051367D3E}"/>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0243409" y="2689460"/>
            <a:ext cx="1017017" cy="1479079"/>
          </a:xfrm>
          <a:prstGeom prst="rect">
            <a:avLst/>
          </a:prstGeom>
        </p:spPr>
      </p:pic>
    </p:spTree>
    <p:extLst>
      <p:ext uri="{BB962C8B-B14F-4D97-AF65-F5344CB8AC3E}">
        <p14:creationId xmlns:p14="http://schemas.microsoft.com/office/powerpoint/2010/main" val="87300480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608E3-9953-4298-AD32-8229B6544AAB}"/>
              </a:ext>
            </a:extLst>
          </p:cNvPr>
          <p:cNvSpPr>
            <a:spLocks noGrp="1"/>
          </p:cNvSpPr>
          <p:nvPr>
            <p:ph type="title"/>
          </p:nvPr>
        </p:nvSpPr>
        <p:spPr/>
        <p:txBody>
          <a:bodyPr/>
          <a:lstStyle/>
          <a:p>
            <a:r>
              <a:rPr lang="en-US" dirty="0">
                <a:solidFill>
                  <a:schemeClr val="tx2">
                    <a:lumMod val="50000"/>
                  </a:schemeClr>
                </a:solidFill>
                <a:hlinkClick r:id="rId2">
                  <a:extLst>
                    <a:ext uri="{A12FA001-AC4F-418D-AE19-62706E023703}">
                      <ahyp:hlinkClr xmlns:ahyp="http://schemas.microsoft.com/office/drawing/2018/hyperlinkcolor" val="tx"/>
                    </a:ext>
                  </a:extLst>
                </a:hlinkClick>
              </a:rPr>
              <a:t>Case study – Cost and accounting</a:t>
            </a:r>
            <a:endParaRPr lang="en-US" dirty="0">
              <a:solidFill>
                <a:schemeClr val="tx2">
                  <a:lumMod val="50000"/>
                </a:schemeClr>
              </a:solidFill>
            </a:endParaRPr>
          </a:p>
        </p:txBody>
      </p:sp>
      <p:sp>
        <p:nvSpPr>
          <p:cNvPr id="5" name="TextBox 4">
            <a:extLst>
              <a:ext uri="{FF2B5EF4-FFF2-40B4-BE49-F238E27FC236}">
                <a16:creationId xmlns:a16="http://schemas.microsoft.com/office/drawing/2014/main" id="{36577768-D4EC-4AD4-B796-97D0BF1D601E}"/>
              </a:ext>
            </a:extLst>
          </p:cNvPr>
          <p:cNvSpPr txBox="1"/>
          <p:nvPr/>
        </p:nvSpPr>
        <p:spPr>
          <a:xfrm>
            <a:off x="418643" y="1292773"/>
            <a:ext cx="4857550" cy="4403834"/>
          </a:xfrm>
          <a:prstGeom prst="rect">
            <a:avLst/>
          </a:prstGeom>
          <a:solidFill>
            <a:schemeClr val="bg1">
              <a:lumMod val="95000"/>
            </a:schemeClr>
          </a:solidFill>
        </p:spPr>
        <p:txBody>
          <a:bodyPr wrap="square" anchor="ctr" anchorCtr="0">
            <a:noAutofit/>
          </a:bodyPr>
          <a:lstStyle/>
          <a:p>
            <a:pPr marL="285750" marR="0" lvl="0" indent="-285750">
              <a:lnSpc>
                <a:spcPct val="107000"/>
              </a:lnSpc>
              <a:spcBef>
                <a:spcPts val="0"/>
              </a:spcBef>
              <a:spcAft>
                <a:spcPts val="8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Tailwind Traders has two main business units that handle Apparel, and Sporting Goods. </a:t>
            </a:r>
          </a:p>
          <a:p>
            <a:pPr marL="285750" marR="0" lvl="0" indent="-285750">
              <a:lnSpc>
                <a:spcPct val="107000"/>
              </a:lnSpc>
              <a:spcBef>
                <a:spcPts val="0"/>
              </a:spcBef>
              <a:spcAft>
                <a:spcPts val="8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Each of the business units consist of three departments: Product Development, Marketing, and Sales. </a:t>
            </a:r>
          </a:p>
          <a:p>
            <a:pPr marL="285750" marR="0" lvl="0" indent="-285750">
              <a:lnSpc>
                <a:spcPct val="107000"/>
              </a:lnSpc>
              <a:spcBef>
                <a:spcPts val="0"/>
              </a:spcBef>
              <a:spcAft>
                <a:spcPts val="800"/>
              </a:spcAft>
              <a:buFont typeface="Arial" panose="020B0604020202020204" pitchFamily="34" charset="0"/>
              <a:buChar char="•"/>
            </a:pPr>
            <a:r>
              <a:rPr lang="en-US" sz="2000" dirty="0">
                <a:effectLst/>
                <a:ea typeface="Calibri" panose="020F0502020204030204" pitchFamily="34" charset="0"/>
                <a:cs typeface="Calibri" panose="020F0502020204030204" pitchFamily="34" charset="0"/>
              </a:rPr>
              <a:t>Each business unit and subunit will be responsible for tracking their Azure spend. </a:t>
            </a:r>
          </a:p>
          <a:p>
            <a:pPr marL="285750" marR="0" lvl="0" indent="-285750">
              <a:lnSpc>
                <a:spcPct val="107000"/>
              </a:lnSpc>
              <a:spcBef>
                <a:spcPts val="0"/>
              </a:spcBef>
              <a:spcAft>
                <a:spcPts val="800"/>
              </a:spcAft>
              <a:buFont typeface="Arial" panose="020B0604020202020204" pitchFamily="34" charset="0"/>
              <a:buChar char="•"/>
            </a:pPr>
            <a:r>
              <a:rPr lang="en-US" sz="2000" dirty="0">
                <a:ea typeface="Calibri" panose="020F0502020204030204" pitchFamily="34" charset="0"/>
                <a:cs typeface="Calibri" panose="020F0502020204030204" pitchFamily="34" charset="0"/>
              </a:rPr>
              <a:t>T</a:t>
            </a:r>
            <a:r>
              <a:rPr lang="en-US" sz="2000" dirty="0">
                <a:effectLst/>
                <a:ea typeface="Calibri" panose="020F0502020204030204" pitchFamily="34" charset="0"/>
                <a:cs typeface="Calibri" panose="020F0502020204030204" pitchFamily="34" charset="0"/>
              </a:rPr>
              <a:t>he Enterprise IT team will be responsible for providing company-wide Azure cost reporting.</a:t>
            </a:r>
            <a:endParaRPr lang="en-US" sz="1800" dirty="0">
              <a:effectLst/>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C1DCF25-9C12-4B52-8CDC-6AA53F1D7367}"/>
              </a:ext>
            </a:extLst>
          </p:cNvPr>
          <p:cNvSpPr txBox="1"/>
          <p:nvPr/>
        </p:nvSpPr>
        <p:spPr>
          <a:xfrm>
            <a:off x="5367533" y="2299178"/>
            <a:ext cx="6405824" cy="1654940"/>
          </a:xfrm>
          <a:prstGeom prst="rect">
            <a:avLst/>
          </a:prstGeom>
          <a:noFill/>
        </p:spPr>
        <p:txBody>
          <a:bodyPr wrap="square">
            <a:spAutoFit/>
          </a:bodyPr>
          <a:lstStyle/>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What are different ways Tailwind Traders could organize their subscriptions and management groups. Which would be the best to meet their requirements? </a:t>
            </a:r>
            <a:endParaRPr lang="en-US" sz="18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Design two alternative hierarchies and explain your decision-making process.</a:t>
            </a:r>
            <a:endParaRPr lang="en-US"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288880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B9A1-F86F-4039-A2DB-9D4278B82535}"/>
              </a:ext>
            </a:extLst>
          </p:cNvPr>
          <p:cNvSpPr>
            <a:spLocks noGrp="1"/>
          </p:cNvSpPr>
          <p:nvPr>
            <p:ph type="title"/>
          </p:nvPr>
        </p:nvSpPr>
        <p:spPr/>
        <p:txBody>
          <a:bodyPr/>
          <a:lstStyle/>
          <a:p>
            <a:r>
              <a:rPr lang="en-US" dirty="0">
                <a:solidFill>
                  <a:schemeClr val="tx2">
                    <a:lumMod val="50000"/>
                  </a:schemeClr>
                </a:solidFill>
                <a:hlinkClick r:id="rId3">
                  <a:extLst>
                    <a:ext uri="{A12FA001-AC4F-418D-AE19-62706E023703}">
                      <ahyp:hlinkClr xmlns:ahyp="http://schemas.microsoft.com/office/drawing/2018/hyperlinkcolor" val="tx"/>
                    </a:ext>
                  </a:extLst>
                </a:hlinkClick>
              </a:rPr>
              <a:t>Case study – New development project</a:t>
            </a:r>
            <a:endParaRPr lang="en-US" dirty="0">
              <a:solidFill>
                <a:schemeClr val="tx2">
                  <a:lumMod val="50000"/>
                </a:schemeClr>
              </a:solidFill>
            </a:endParaRPr>
          </a:p>
        </p:txBody>
      </p:sp>
      <p:sp>
        <p:nvSpPr>
          <p:cNvPr id="10" name="TextBox 9">
            <a:extLst>
              <a:ext uri="{FF2B5EF4-FFF2-40B4-BE49-F238E27FC236}">
                <a16:creationId xmlns:a16="http://schemas.microsoft.com/office/drawing/2014/main" id="{341A4234-48FC-4E54-AE3B-38A5D4ACAD08}"/>
              </a:ext>
            </a:extLst>
          </p:cNvPr>
          <p:cNvSpPr txBox="1"/>
          <p:nvPr/>
        </p:nvSpPr>
        <p:spPr>
          <a:xfrm>
            <a:off x="418643" y="1560701"/>
            <a:ext cx="4845817" cy="4093428"/>
          </a:xfrm>
          <a:prstGeom prst="rect">
            <a:avLst/>
          </a:prstGeom>
          <a:solidFill>
            <a:schemeClr val="bg1">
              <a:lumMod val="95000"/>
            </a:schemeClr>
          </a:solidFill>
        </p:spPr>
        <p:txBody>
          <a:bodyPr wrap="square">
            <a:spAutoFit/>
          </a:bodyPr>
          <a:lstStyle/>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 company has a new development project for customer feedback. </a:t>
            </a:r>
          </a:p>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 CFO wants to ensure all costs associated with the project are captured. </a:t>
            </a:r>
          </a:p>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For the testing phase workloads should be hosted on lower cost virtual machines. </a:t>
            </a:r>
          </a:p>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The virtual machines should be named to indicate they are part of the project. </a:t>
            </a:r>
          </a:p>
          <a:p>
            <a:pPr marL="285750" indent="-285750">
              <a:spcAft>
                <a:spcPts val="1200"/>
              </a:spcAft>
              <a:buFont typeface="Arial" panose="020B0604020202020204" pitchFamily="34" charset="0"/>
              <a:buChar char="•"/>
            </a:pPr>
            <a:r>
              <a:rPr lang="en-US" sz="2000" dirty="0">
                <a:effectLst/>
                <a:latin typeface="Calibri" panose="020F0502020204030204" pitchFamily="34" charset="0"/>
                <a:ea typeface="Calibri" panose="020F0502020204030204" pitchFamily="34" charset="0"/>
              </a:rPr>
              <a:t>Any instances of non-compliance with resource consistency rules should be automatically identified.</a:t>
            </a:r>
            <a:endParaRPr lang="en-US" sz="1800" dirty="0"/>
          </a:p>
        </p:txBody>
      </p:sp>
      <p:sp>
        <p:nvSpPr>
          <p:cNvPr id="8" name="TextBox 7">
            <a:extLst>
              <a:ext uri="{FF2B5EF4-FFF2-40B4-BE49-F238E27FC236}">
                <a16:creationId xmlns:a16="http://schemas.microsoft.com/office/drawing/2014/main" id="{5E891D72-C047-4A6F-8AD6-0ED3296CC508}"/>
              </a:ext>
            </a:extLst>
          </p:cNvPr>
          <p:cNvSpPr txBox="1"/>
          <p:nvPr/>
        </p:nvSpPr>
        <p:spPr>
          <a:xfrm>
            <a:off x="5484726" y="2324178"/>
            <a:ext cx="6405824" cy="2053896"/>
          </a:xfrm>
          <a:prstGeom prst="rect">
            <a:avLst/>
          </a:prstGeom>
          <a:noFill/>
        </p:spPr>
        <p:txBody>
          <a:bodyPr wrap="square">
            <a:spAutoFit/>
          </a:bodyPr>
          <a:lstStyle/>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What are the different way Tailwind Traders could track costs for the new development project?</a:t>
            </a:r>
            <a:endParaRPr lang="en-US" sz="1800" dirty="0">
              <a:effectLs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Calibri" panose="020F0502020204030204" pitchFamily="34" charset="0"/>
              </a:rPr>
              <a:t>How are you ensuring compliance with the requirements for virtual machine sizing and naming? </a:t>
            </a:r>
          </a:p>
          <a:p>
            <a:pPr marL="742950" marR="0" lvl="1" indent="-28575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rPr>
              <a:t>Propose at least two ways of meeting the requirements. Explain your final decision. </a:t>
            </a:r>
            <a:endParaRPr lang="en-US" sz="1800" dirty="0"/>
          </a:p>
        </p:txBody>
      </p:sp>
    </p:spTree>
    <p:extLst>
      <p:ext uri="{BB962C8B-B14F-4D97-AF65-F5344CB8AC3E}">
        <p14:creationId xmlns:p14="http://schemas.microsoft.com/office/powerpoint/2010/main" val="175916493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8B4F3F-CDE4-4DFF-AA15-D699813BE349}"/>
              </a:ext>
            </a:extLst>
          </p:cNvPr>
          <p:cNvSpPr>
            <a:spLocks noGrp="1"/>
          </p:cNvSpPr>
          <p:nvPr>
            <p:ph type="title"/>
          </p:nvPr>
        </p:nvSpPr>
        <p:spPr/>
        <p:txBody>
          <a:bodyPr/>
          <a:lstStyle/>
          <a:p>
            <a:r>
              <a:rPr lang="en-US" dirty="0"/>
              <a:t>End of presentation</a:t>
            </a:r>
          </a:p>
        </p:txBody>
      </p:sp>
      <p:pic>
        <p:nvPicPr>
          <p:cNvPr id="5" name="Picture Placeholder 4">
            <a:extLst>
              <a:ext uri="{FF2B5EF4-FFF2-40B4-BE49-F238E27FC236}">
                <a16:creationId xmlns:a16="http://schemas.microsoft.com/office/drawing/2014/main" id="{F4D56A3C-1F1E-4FBC-A56B-29037E42087C}"/>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10439834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a:xfrm>
            <a:off x="418643" y="440494"/>
            <a:ext cx="11341268" cy="680196"/>
          </a:xfrm>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1920" y="1471565"/>
            <a:ext cx="5677357"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lvl="1" indent="-342900">
              <a:buFont typeface="Arial" panose="020B0604020202020204" pitchFamily="34" charset="0"/>
              <a:buChar char="•"/>
            </a:pPr>
            <a:r>
              <a:rPr lang="en-US" dirty="0"/>
              <a:t>Design for governance</a:t>
            </a:r>
          </a:p>
          <a:p>
            <a:pPr marL="342900" lvl="1" indent="-342900">
              <a:buFont typeface="Arial" panose="020B0604020202020204" pitchFamily="34" charset="0"/>
              <a:buChar char="•"/>
            </a:pPr>
            <a:r>
              <a:rPr lang="en-US" dirty="0"/>
              <a:t>Design for management groups</a:t>
            </a:r>
          </a:p>
          <a:p>
            <a:pPr marL="342900" lvl="1" indent="-342900">
              <a:buFont typeface="Arial" panose="020B0604020202020204" pitchFamily="34" charset="0"/>
              <a:buChar char="•"/>
            </a:pPr>
            <a:r>
              <a:rPr lang="en-US" dirty="0"/>
              <a:t>Design for Azure subscriptions</a:t>
            </a:r>
          </a:p>
          <a:p>
            <a:pPr marL="342900" lvl="1" indent="-342900">
              <a:buFont typeface="Arial" panose="020B0604020202020204" pitchFamily="34" charset="0"/>
              <a:buChar char="•"/>
            </a:pPr>
            <a:r>
              <a:rPr lang="en-US" dirty="0"/>
              <a:t>Design for resource groups</a:t>
            </a:r>
          </a:p>
          <a:p>
            <a:pPr marL="342900" lvl="1" indent="-342900">
              <a:buFont typeface="Arial" panose="020B0604020202020204" pitchFamily="34" charset="0"/>
              <a:buChar char="•"/>
            </a:pPr>
            <a:r>
              <a:rPr lang="en-US" dirty="0"/>
              <a:t>Design for resource tagging</a:t>
            </a:r>
          </a:p>
          <a:p>
            <a:pPr marL="342900" lvl="1" indent="-342900">
              <a:buFont typeface="Arial" panose="020B0604020202020204" pitchFamily="34" charset="0"/>
              <a:buChar char="•"/>
            </a:pPr>
            <a:r>
              <a:rPr lang="en-US" dirty="0"/>
              <a:t>Design for Azure Policy and RBAC</a:t>
            </a:r>
          </a:p>
          <a:p>
            <a:pPr marL="342900" lvl="1" indent="-342900">
              <a:buFont typeface="Arial" panose="020B0604020202020204" pitchFamily="34" charset="0"/>
              <a:buChar char="•"/>
            </a:pPr>
            <a:r>
              <a:rPr lang="en-US" dirty="0"/>
              <a:t>Design with Azure Blueprints</a:t>
            </a:r>
          </a:p>
          <a:p>
            <a:pPr marL="342900" lvl="1" indent="-342900">
              <a:buFont typeface="Arial" panose="020B0604020202020204" pitchFamily="34" charset="0"/>
              <a:buChar char="•"/>
            </a:pPr>
            <a:r>
              <a:rPr lang="en-US" dirty="0"/>
              <a:t>Case study</a:t>
            </a:r>
          </a:p>
          <a:p>
            <a:pPr marL="342900" lvl="1" indent="-342900">
              <a:buFont typeface="Arial" panose="020B0604020202020204" pitchFamily="34" charset="0"/>
              <a:buChar char="•"/>
            </a:pPr>
            <a:r>
              <a:rPr lang="en-US" dirty="0"/>
              <a:t>Summary and resources</a:t>
            </a:r>
          </a:p>
        </p:txBody>
      </p:sp>
      <p:sp>
        <p:nvSpPr>
          <p:cNvPr id="2" name="TextBox 1">
            <a:extLst>
              <a:ext uri="{FF2B5EF4-FFF2-40B4-BE49-F238E27FC236}">
                <a16:creationId xmlns:a16="http://schemas.microsoft.com/office/drawing/2014/main" id="{48BAEE17-5271-4FBD-8F39-00EA8FF1EA88}"/>
              </a:ext>
            </a:extLst>
          </p:cNvPr>
          <p:cNvSpPr txBox="1"/>
          <p:nvPr/>
        </p:nvSpPr>
        <p:spPr>
          <a:xfrm>
            <a:off x="5869172" y="1800886"/>
            <a:ext cx="5322412" cy="2433615"/>
          </a:xfrm>
          <a:prstGeom prst="rect">
            <a:avLst/>
          </a:prstGeom>
          <a:solidFill>
            <a:schemeClr val="bg1">
              <a:lumMod val="95000"/>
            </a:schemeClr>
          </a:solidFill>
        </p:spPr>
        <p:txBody>
          <a:bodyPr wrap="square" lIns="182880" tIns="146304" rIns="182880" bIns="146304" rtlCol="0">
            <a:spAutoFit/>
          </a:bodyPr>
          <a:lstStyle/>
          <a:p>
            <a:pPr>
              <a:lnSpc>
                <a:spcPct val="90000"/>
              </a:lnSpc>
              <a:spcAft>
                <a:spcPts val="6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AZ-305: Design Identity, Governance, and Monitoring Solutions (25-30%)</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dirty="0">
                <a:solidFill>
                  <a:schemeClr val="tx2">
                    <a:lumMod val="50000"/>
                  </a:schemeClr>
                </a:solidFill>
                <a:effectLst/>
                <a:ea typeface="Times New Roman" panose="02020603050405020304" pitchFamily="18" charset="0"/>
                <a:cs typeface="Times New Roman" panose="02020603050405020304" pitchFamily="18" charset="0"/>
              </a:rPr>
              <a:t>Design Governance</a:t>
            </a:r>
            <a:endParaRPr lang="en-US" sz="1800" dirty="0">
              <a:solidFill>
                <a:schemeClr val="tx2">
                  <a:lumMod val="50000"/>
                </a:schemeClr>
              </a:solidFill>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an organizational and hierarchical structure for Azure resources</a:t>
            </a:r>
          </a:p>
          <a:p>
            <a:pPr marL="342900" marR="0" lvl="0" indent="-342900">
              <a:lnSpc>
                <a:spcPct val="107000"/>
              </a:lnSpc>
              <a:spcBef>
                <a:spcPts val="0"/>
              </a:spcBef>
              <a:spcAft>
                <a:spcPts val="800"/>
              </a:spcAft>
              <a:buFont typeface="Symbol" panose="05050102010706020507" pitchFamily="18" charset="2"/>
              <a:buChar char=""/>
            </a:pPr>
            <a:r>
              <a:rPr lang="en-US" sz="1800" dirty="0">
                <a:effectLst/>
                <a:ea typeface="Calibri" panose="020F0502020204030204" pitchFamily="34" charset="0"/>
                <a:cs typeface="Times New Roman" panose="02020603050405020304" pitchFamily="18" charset="0"/>
              </a:rPr>
              <a:t>Recommend a solution for enforcing and auditing compliance</a:t>
            </a:r>
          </a:p>
        </p:txBody>
      </p:sp>
    </p:spTree>
    <p:extLst>
      <p:ext uri="{BB962C8B-B14F-4D97-AF65-F5344CB8AC3E}">
        <p14:creationId xmlns:p14="http://schemas.microsoft.com/office/powerpoint/2010/main" val="71448366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D1EA0-F11D-49CB-96AE-1067B1CE6F87}"/>
              </a:ext>
            </a:extLst>
          </p:cNvPr>
          <p:cNvSpPr>
            <a:spLocks noGrp="1"/>
          </p:cNvSpPr>
          <p:nvPr>
            <p:ph type="title"/>
          </p:nvPr>
        </p:nvSpPr>
        <p:spPr/>
        <p:txBody>
          <a:bodyPr/>
          <a:lstStyle/>
          <a:p>
            <a:r>
              <a:rPr lang="en-US" dirty="0"/>
              <a:t>Design for governance</a:t>
            </a:r>
          </a:p>
        </p:txBody>
      </p:sp>
      <p:pic>
        <p:nvPicPr>
          <p:cNvPr id="6" name="Picture Placeholder 5">
            <a:extLst>
              <a:ext uri="{FF2B5EF4-FFF2-40B4-BE49-F238E27FC236}">
                <a16:creationId xmlns:a16="http://schemas.microsoft.com/office/drawing/2014/main" id="{29B99DAE-9597-462D-B46B-4D45B75D36FA}"/>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342788696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a:xfrm>
            <a:off x="418643" y="440494"/>
            <a:ext cx="11341268" cy="642840"/>
          </a:xfrm>
        </p:spPr>
        <p:txBody>
          <a:bodyPr/>
          <a:lstStyle/>
          <a:p>
            <a:r>
              <a:rPr lang="en-US" dirty="0"/>
              <a:t>Govern resources in Azure</a:t>
            </a:r>
          </a:p>
        </p:txBody>
      </p:sp>
      <p:sp>
        <p:nvSpPr>
          <p:cNvPr id="6" name="Text Placeholder 5">
            <a:extLst>
              <a:ext uri="{FF2B5EF4-FFF2-40B4-BE49-F238E27FC236}">
                <a16:creationId xmlns:a16="http://schemas.microsoft.com/office/drawing/2014/main" id="{0611C0FA-C9EA-4B88-A335-359B9E0D3ED5}"/>
              </a:ext>
            </a:extLst>
          </p:cNvPr>
          <p:cNvSpPr>
            <a:spLocks noGrp="1"/>
          </p:cNvSpPr>
          <p:nvPr>
            <p:ph type="body" sz="quarter" idx="10"/>
          </p:nvPr>
        </p:nvSpPr>
        <p:spPr>
          <a:xfrm>
            <a:off x="432089" y="978559"/>
            <a:ext cx="11341268" cy="430887"/>
          </a:xfrm>
        </p:spPr>
        <p:txBody>
          <a:bodyPr/>
          <a:lstStyle/>
          <a:p>
            <a:r>
              <a:rPr lang="en-US" dirty="0"/>
              <a:t>Governance provides mechanisms and processes to maintain control over your applications and resources in Azure.</a:t>
            </a:r>
          </a:p>
        </p:txBody>
      </p:sp>
      <p:sp>
        <p:nvSpPr>
          <p:cNvPr id="5" name="Rectangle 4">
            <a:extLst>
              <a:ext uri="{FF2B5EF4-FFF2-40B4-BE49-F238E27FC236}">
                <a16:creationId xmlns:a16="http://schemas.microsoft.com/office/drawing/2014/main" id="{CB351184-387F-4956-A943-FDA8EAD93D89}"/>
              </a:ext>
              <a:ext uri="{C183D7F6-B498-43B3-948B-1728B52AA6E4}">
                <adec:decorative xmlns:adec="http://schemas.microsoft.com/office/drawing/2017/decorative" val="1"/>
              </a:ext>
            </a:extLst>
          </p:cNvPr>
          <p:cNvSpPr/>
          <p:nvPr/>
        </p:nvSpPr>
        <p:spPr bwMode="auto">
          <a:xfrm>
            <a:off x="5295937" y="1535029"/>
            <a:ext cx="6288955" cy="4689632"/>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5">
            <a:extLst>
              <a:ext uri="{FF2B5EF4-FFF2-40B4-BE49-F238E27FC236}">
                <a16:creationId xmlns:a16="http://schemas.microsoft.com/office/drawing/2014/main" id="{20B64DA7-4AB1-4A68-9A94-178FA97D5D8C}"/>
              </a:ext>
            </a:extLst>
          </p:cNvPr>
          <p:cNvSpPr txBox="1">
            <a:spLocks/>
          </p:cNvSpPr>
          <p:nvPr/>
        </p:nvSpPr>
        <p:spPr>
          <a:xfrm>
            <a:off x="386696" y="2057467"/>
            <a:ext cx="4693251" cy="33470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900" indent="-342900">
              <a:spcAft>
                <a:spcPts val="600"/>
              </a:spcAft>
              <a:buFont typeface="Arial" panose="020B0604020202020204" pitchFamily="34" charset="0"/>
              <a:buChar char="•"/>
            </a:pPr>
            <a:r>
              <a:rPr lang="en-US" sz="2000" dirty="0">
                <a:latin typeface="+mn-lt"/>
              </a:rPr>
              <a:t>Determine your requirements, plan your initiatives, and set strategic priorities</a:t>
            </a:r>
          </a:p>
          <a:p>
            <a:pPr marL="342900" indent="-342900">
              <a:spcAft>
                <a:spcPts val="600"/>
              </a:spcAft>
              <a:buFont typeface="Arial" panose="020B0604020202020204" pitchFamily="34" charset="0"/>
              <a:buChar char="•"/>
            </a:pPr>
            <a:r>
              <a:rPr lang="en-US" sz="2000" dirty="0">
                <a:latin typeface="+mn-lt"/>
              </a:rPr>
              <a:t>Plan for governance at every level</a:t>
            </a:r>
            <a:endParaRPr lang="en-US" sz="2000" dirty="0">
              <a:solidFill>
                <a:schemeClr val="tx2">
                  <a:lumMod val="50000"/>
                </a:schemeClr>
              </a:solidFill>
              <a:latin typeface="+mn-lt"/>
            </a:endParaRPr>
          </a:p>
          <a:p>
            <a:pPr marL="511175" lvl="2" indent="-228600">
              <a:spcBef>
                <a:spcPts val="0"/>
              </a:spcBef>
              <a:spcAft>
                <a:spcPts val="600"/>
              </a:spcAft>
              <a:buFont typeface="Arial" panose="020B0604020202020204" pitchFamily="34" charset="0"/>
              <a:buChar char="•"/>
            </a:pPr>
            <a:r>
              <a:rPr lang="en-US" sz="2000" dirty="0">
                <a:latin typeface="+mn-lt"/>
              </a:rPr>
              <a:t>Management groups </a:t>
            </a:r>
          </a:p>
          <a:p>
            <a:pPr marL="511175" lvl="2" indent="-228600">
              <a:spcBef>
                <a:spcPts val="0"/>
              </a:spcBef>
              <a:spcAft>
                <a:spcPts val="600"/>
              </a:spcAft>
              <a:buFont typeface="Arial" panose="020B0604020202020204" pitchFamily="34" charset="0"/>
              <a:buChar char="•"/>
            </a:pPr>
            <a:r>
              <a:rPr lang="en-US" sz="2000" dirty="0">
                <a:latin typeface="+mn-lt"/>
              </a:rPr>
              <a:t>Subscriptions</a:t>
            </a:r>
          </a:p>
          <a:p>
            <a:pPr marL="511175" lvl="2" indent="-228600">
              <a:spcBef>
                <a:spcPts val="0"/>
              </a:spcBef>
              <a:spcAft>
                <a:spcPts val="600"/>
              </a:spcAft>
              <a:buFont typeface="Arial" panose="020B0604020202020204" pitchFamily="34" charset="0"/>
              <a:buChar char="•"/>
            </a:pPr>
            <a:r>
              <a:rPr lang="en-US" sz="2000" dirty="0">
                <a:latin typeface="+mn-lt"/>
              </a:rPr>
              <a:t>Resource groups </a:t>
            </a:r>
          </a:p>
          <a:p>
            <a:pPr marL="511175" lvl="2" indent="-228600">
              <a:spcBef>
                <a:spcPts val="0"/>
              </a:spcBef>
              <a:spcAft>
                <a:spcPts val="600"/>
              </a:spcAft>
              <a:buFont typeface="Arial" panose="020B0604020202020204" pitchFamily="34" charset="0"/>
              <a:buChar char="•"/>
            </a:pPr>
            <a:r>
              <a:rPr lang="en-US" sz="2000" dirty="0">
                <a:latin typeface="+mn-lt"/>
              </a:rPr>
              <a:t>Resources</a:t>
            </a:r>
          </a:p>
          <a:p>
            <a:endParaRPr lang="en-US" sz="2000" dirty="0">
              <a:latin typeface="+mn-lt"/>
            </a:endParaRPr>
          </a:p>
          <a:p>
            <a:pPr marL="285750" indent="-285750">
              <a:buFont typeface="Arial" panose="020B0604020202020204" pitchFamily="34" charset="0"/>
              <a:buChar char="•"/>
            </a:pPr>
            <a:endParaRPr lang="en-US" sz="2000" dirty="0">
              <a:latin typeface="+mn-lt"/>
            </a:endParaRPr>
          </a:p>
        </p:txBody>
      </p:sp>
      <p:grpSp>
        <p:nvGrpSpPr>
          <p:cNvPr id="60" name="Group 59" descr="Hierarchy of root group, management groups, subscriptions, resource groups, and resources.">
            <a:extLst>
              <a:ext uri="{FF2B5EF4-FFF2-40B4-BE49-F238E27FC236}">
                <a16:creationId xmlns:a16="http://schemas.microsoft.com/office/drawing/2014/main" id="{B29EBF20-E148-4D71-95B4-06A86BD6655F}"/>
              </a:ext>
            </a:extLst>
          </p:cNvPr>
          <p:cNvGrpSpPr/>
          <p:nvPr/>
        </p:nvGrpSpPr>
        <p:grpSpPr>
          <a:xfrm>
            <a:off x="5505260" y="1738225"/>
            <a:ext cx="5920529" cy="4290623"/>
            <a:chOff x="1524347" y="1139266"/>
            <a:chExt cx="6244141" cy="5108467"/>
          </a:xfrm>
        </p:grpSpPr>
        <p:pic>
          <p:nvPicPr>
            <p:cNvPr id="3" name="Graphic 2">
              <a:extLst>
                <a:ext uri="{FF2B5EF4-FFF2-40B4-BE49-F238E27FC236}">
                  <a16:creationId xmlns:a16="http://schemas.microsoft.com/office/drawing/2014/main" id="{68B5DC32-2D1E-46B5-9E67-2EEE501179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39106" y="2143701"/>
              <a:ext cx="687980" cy="687980"/>
            </a:xfrm>
            <a:prstGeom prst="rect">
              <a:avLst/>
            </a:prstGeom>
          </p:spPr>
        </p:pic>
        <p:pic>
          <p:nvPicPr>
            <p:cNvPr id="13" name="Graphic 12">
              <a:extLst>
                <a:ext uri="{FF2B5EF4-FFF2-40B4-BE49-F238E27FC236}">
                  <a16:creationId xmlns:a16="http://schemas.microsoft.com/office/drawing/2014/main" id="{1BECC36B-ACB8-4CCD-913F-F78B569BA7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49038" y="3171776"/>
              <a:ext cx="680196" cy="680197"/>
            </a:xfrm>
            <a:prstGeom prst="rect">
              <a:avLst/>
            </a:prstGeom>
          </p:spPr>
        </p:pic>
        <p:pic>
          <p:nvPicPr>
            <p:cNvPr id="15" name="Graphic 14">
              <a:extLst>
                <a:ext uri="{FF2B5EF4-FFF2-40B4-BE49-F238E27FC236}">
                  <a16:creationId xmlns:a16="http://schemas.microsoft.com/office/drawing/2014/main" id="{39745196-B928-47E4-B0CE-BF77C30000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97877" y="3155846"/>
              <a:ext cx="680196" cy="680197"/>
            </a:xfrm>
            <a:prstGeom prst="rect">
              <a:avLst/>
            </a:prstGeom>
          </p:spPr>
        </p:pic>
        <p:pic>
          <p:nvPicPr>
            <p:cNvPr id="23" name="Graphic 22">
              <a:extLst>
                <a:ext uri="{FF2B5EF4-FFF2-40B4-BE49-F238E27FC236}">
                  <a16:creationId xmlns:a16="http://schemas.microsoft.com/office/drawing/2014/main" id="{BBBB533C-7752-4C6E-828A-7B2E333081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24347" y="5656667"/>
              <a:ext cx="531504" cy="531504"/>
            </a:xfrm>
            <a:prstGeom prst="rect">
              <a:avLst/>
            </a:prstGeom>
          </p:spPr>
        </p:pic>
        <p:pic>
          <p:nvPicPr>
            <p:cNvPr id="25" name="Graphic 24">
              <a:extLst>
                <a:ext uri="{FF2B5EF4-FFF2-40B4-BE49-F238E27FC236}">
                  <a16:creationId xmlns:a16="http://schemas.microsoft.com/office/drawing/2014/main" id="{87F05455-84F3-4A63-9316-0DB80A8E5E4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64269" y="5641174"/>
              <a:ext cx="606559" cy="606559"/>
            </a:xfrm>
            <a:prstGeom prst="rect">
              <a:avLst/>
            </a:prstGeom>
          </p:spPr>
        </p:pic>
        <p:pic>
          <p:nvPicPr>
            <p:cNvPr id="27" name="Graphic 26">
              <a:extLst>
                <a:ext uri="{FF2B5EF4-FFF2-40B4-BE49-F238E27FC236}">
                  <a16:creationId xmlns:a16="http://schemas.microsoft.com/office/drawing/2014/main" id="{961EBF02-95CC-422C-A9D3-83E55BD797F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24165" y="5656668"/>
              <a:ext cx="531503" cy="531503"/>
            </a:xfrm>
            <a:prstGeom prst="rect">
              <a:avLst/>
            </a:prstGeom>
          </p:spPr>
        </p:pic>
        <p:pic>
          <p:nvPicPr>
            <p:cNvPr id="29" name="Graphic 28">
              <a:extLst>
                <a:ext uri="{FF2B5EF4-FFF2-40B4-BE49-F238E27FC236}">
                  <a16:creationId xmlns:a16="http://schemas.microsoft.com/office/drawing/2014/main" id="{1D7DA1A2-C2B7-4DBB-978B-211467BDF1D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160603" y="5656668"/>
              <a:ext cx="531503" cy="531503"/>
            </a:xfrm>
            <a:prstGeom prst="rect">
              <a:avLst/>
            </a:prstGeom>
          </p:spPr>
        </p:pic>
        <p:cxnSp>
          <p:nvCxnSpPr>
            <p:cNvPr id="31" name="Connector: Elbow 30">
              <a:extLst>
                <a:ext uri="{FF2B5EF4-FFF2-40B4-BE49-F238E27FC236}">
                  <a16:creationId xmlns:a16="http://schemas.microsoft.com/office/drawing/2014/main" id="{75435CC3-6B19-486D-9D51-F7D13F5545AF}"/>
                </a:ext>
              </a:extLst>
            </p:cNvPr>
            <p:cNvCxnSpPr>
              <a:cxnSpLocks/>
              <a:stCxn id="3" idx="2"/>
              <a:endCxn id="13" idx="0"/>
            </p:cNvCxnSpPr>
            <p:nvPr/>
          </p:nvCxnSpPr>
          <p:spPr>
            <a:xfrm rot="5400000">
              <a:off x="3566069" y="2454749"/>
              <a:ext cx="340096" cy="1093961"/>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62C011E4-54D1-4569-B46C-0D373A244A94}"/>
                </a:ext>
              </a:extLst>
            </p:cNvPr>
            <p:cNvCxnSpPr>
              <a:cxnSpLocks/>
              <a:stCxn id="3" idx="2"/>
              <a:endCxn id="15" idx="0"/>
            </p:cNvCxnSpPr>
            <p:nvPr/>
          </p:nvCxnSpPr>
          <p:spPr>
            <a:xfrm rot="16200000" flipH="1">
              <a:off x="4698452" y="2416324"/>
              <a:ext cx="324166" cy="115487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D8086AB-45B7-4461-BC52-2DD78B7D7267}"/>
                </a:ext>
              </a:extLst>
            </p:cNvPr>
            <p:cNvCxnSpPr>
              <a:cxnSpLocks/>
              <a:stCxn id="13" idx="2"/>
            </p:cNvCxnSpPr>
            <p:nvPr/>
          </p:nvCxnSpPr>
          <p:spPr>
            <a:xfrm rot="5400000">
              <a:off x="2454927" y="3620192"/>
              <a:ext cx="502430" cy="96599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9F3394C1-31BA-4DFB-9C25-F3209271163A}"/>
                </a:ext>
              </a:extLst>
            </p:cNvPr>
            <p:cNvCxnSpPr>
              <a:cxnSpLocks/>
              <a:stCxn id="13" idx="2"/>
            </p:cNvCxnSpPr>
            <p:nvPr/>
          </p:nvCxnSpPr>
          <p:spPr>
            <a:xfrm rot="16200000" flipH="1">
              <a:off x="3338311" y="3702796"/>
              <a:ext cx="502430" cy="800780"/>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353EF074-FF19-4E8F-9DC6-05F5470E0A29}"/>
                </a:ext>
              </a:extLst>
            </p:cNvPr>
            <p:cNvCxnSpPr>
              <a:cxnSpLocks/>
              <a:stCxn id="15" idx="2"/>
            </p:cNvCxnSpPr>
            <p:nvPr/>
          </p:nvCxnSpPr>
          <p:spPr>
            <a:xfrm rot="5400000">
              <a:off x="5178493" y="4094920"/>
              <a:ext cx="518360" cy="60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2DD0232B-8EA3-44A5-881D-8079805604E9}"/>
                </a:ext>
              </a:extLst>
            </p:cNvPr>
            <p:cNvCxnSpPr>
              <a:cxnSpLocks/>
              <a:endCxn id="23" idx="0"/>
            </p:cNvCxnSpPr>
            <p:nvPr/>
          </p:nvCxnSpPr>
          <p:spPr>
            <a:xfrm rot="5400000">
              <a:off x="1695589" y="5129110"/>
              <a:ext cx="622068" cy="433047"/>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2EBBD44-1442-48A7-A0B9-9EB5DE3D98A0}"/>
                </a:ext>
              </a:extLst>
            </p:cNvPr>
            <p:cNvCxnSpPr>
              <a:cxnSpLocks/>
              <a:endCxn id="25" idx="0"/>
            </p:cNvCxnSpPr>
            <p:nvPr/>
          </p:nvCxnSpPr>
          <p:spPr>
            <a:xfrm rot="16200000" flipH="1">
              <a:off x="2192060" y="5065684"/>
              <a:ext cx="606575" cy="544403"/>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8C193B9A-0449-40C7-9D91-EA306CFF9893}"/>
                </a:ext>
              </a:extLst>
            </p:cNvPr>
            <p:cNvCxnSpPr>
              <a:cxnSpLocks/>
            </p:cNvCxnSpPr>
            <p:nvPr/>
          </p:nvCxnSpPr>
          <p:spPr>
            <a:xfrm rot="16200000" flipH="1">
              <a:off x="3717564" y="5322591"/>
              <a:ext cx="544704"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91E55D4-71D4-498B-8916-50A349E142FA}"/>
                </a:ext>
              </a:extLst>
            </p:cNvPr>
            <p:cNvCxnSpPr>
              <a:cxnSpLocks/>
            </p:cNvCxnSpPr>
            <p:nvPr/>
          </p:nvCxnSpPr>
          <p:spPr>
            <a:xfrm rot="16200000" flipH="1">
              <a:off x="5138362" y="5306950"/>
              <a:ext cx="575985" cy="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DE997A2-ED19-42AA-9691-0DF2E618AC6D}"/>
                </a:ext>
              </a:extLst>
            </p:cNvPr>
            <p:cNvSpPr txBox="1"/>
            <p:nvPr/>
          </p:nvSpPr>
          <p:spPr>
            <a:xfrm>
              <a:off x="3103209" y="1139266"/>
              <a:ext cx="2369020" cy="648604"/>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Tenant root group</a:t>
              </a:r>
            </a:p>
          </p:txBody>
        </p:sp>
        <p:cxnSp>
          <p:nvCxnSpPr>
            <p:cNvPr id="51" name="Connector: Elbow 50">
              <a:extLst>
                <a:ext uri="{FF2B5EF4-FFF2-40B4-BE49-F238E27FC236}">
                  <a16:creationId xmlns:a16="http://schemas.microsoft.com/office/drawing/2014/main" id="{119D9773-E1B9-4D7E-B9BB-6E7BAFE27CDD}"/>
                </a:ext>
              </a:extLst>
            </p:cNvPr>
            <p:cNvCxnSpPr>
              <a:cxnSpLocks/>
              <a:stCxn id="49" idx="2"/>
              <a:endCxn id="3" idx="0"/>
            </p:cNvCxnSpPr>
            <p:nvPr/>
          </p:nvCxnSpPr>
          <p:spPr>
            <a:xfrm rot="5400000">
              <a:off x="4107492" y="1963473"/>
              <a:ext cx="355831" cy="4624"/>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0289DDE-6D56-43A2-A173-2ED90D1F9AEB}"/>
                </a:ext>
              </a:extLst>
            </p:cNvPr>
            <p:cNvSpPr txBox="1"/>
            <p:nvPr/>
          </p:nvSpPr>
          <p:spPr>
            <a:xfrm>
              <a:off x="5935477" y="1905272"/>
              <a:ext cx="1823818" cy="103703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Management</a:t>
              </a:r>
            </a:p>
            <a:p>
              <a:pPr algn="ctr">
                <a:lnSpc>
                  <a:spcPct val="90000"/>
                </a:lnSpc>
                <a:spcAft>
                  <a:spcPts val="600"/>
                </a:spcAft>
              </a:pPr>
              <a:r>
                <a:rPr lang="en-US" sz="1800" dirty="0">
                  <a:gradFill>
                    <a:gsLst>
                      <a:gs pos="2917">
                        <a:schemeClr val="tx1"/>
                      </a:gs>
                      <a:gs pos="30000">
                        <a:schemeClr val="tx1"/>
                      </a:gs>
                    </a:gsLst>
                    <a:lin ang="5400000" scaled="0"/>
                  </a:gradFill>
                </a:rPr>
                <a:t>groups</a:t>
              </a:r>
            </a:p>
          </p:txBody>
        </p:sp>
        <p:sp>
          <p:nvSpPr>
            <p:cNvPr id="55" name="TextBox 54">
              <a:extLst>
                <a:ext uri="{FF2B5EF4-FFF2-40B4-BE49-F238E27FC236}">
                  <a16:creationId xmlns:a16="http://schemas.microsoft.com/office/drawing/2014/main" id="{68D1DCFA-72C2-4F3B-B5FC-D5004DB3F838}"/>
                </a:ext>
              </a:extLst>
            </p:cNvPr>
            <p:cNvSpPr txBox="1"/>
            <p:nvPr/>
          </p:nvSpPr>
          <p:spPr>
            <a:xfrm>
              <a:off x="5935476" y="3158686"/>
              <a:ext cx="1833012" cy="648604"/>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Subscriptions</a:t>
              </a:r>
            </a:p>
          </p:txBody>
        </p:sp>
        <p:sp>
          <p:nvSpPr>
            <p:cNvPr id="57" name="TextBox 56">
              <a:extLst>
                <a:ext uri="{FF2B5EF4-FFF2-40B4-BE49-F238E27FC236}">
                  <a16:creationId xmlns:a16="http://schemas.microsoft.com/office/drawing/2014/main" id="{73A9A886-50C4-414F-942D-907876893D2D}"/>
                </a:ext>
              </a:extLst>
            </p:cNvPr>
            <p:cNvSpPr txBox="1"/>
            <p:nvPr/>
          </p:nvSpPr>
          <p:spPr>
            <a:xfrm>
              <a:off x="5935474" y="4189578"/>
              <a:ext cx="1811609" cy="1037033"/>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Resource</a:t>
              </a:r>
            </a:p>
            <a:p>
              <a:pPr algn="ctr">
                <a:lnSpc>
                  <a:spcPct val="90000"/>
                </a:lnSpc>
                <a:spcAft>
                  <a:spcPts val="600"/>
                </a:spcAft>
              </a:pPr>
              <a:r>
                <a:rPr lang="en-US" sz="1800" dirty="0">
                  <a:gradFill>
                    <a:gsLst>
                      <a:gs pos="2917">
                        <a:schemeClr val="tx1"/>
                      </a:gs>
                      <a:gs pos="30000">
                        <a:schemeClr val="tx1"/>
                      </a:gs>
                    </a:gsLst>
                    <a:lin ang="5400000" scaled="0"/>
                  </a:gradFill>
                </a:rPr>
                <a:t>groups</a:t>
              </a:r>
            </a:p>
          </p:txBody>
        </p:sp>
        <p:sp>
          <p:nvSpPr>
            <p:cNvPr id="59" name="TextBox 58">
              <a:extLst>
                <a:ext uri="{FF2B5EF4-FFF2-40B4-BE49-F238E27FC236}">
                  <a16:creationId xmlns:a16="http://schemas.microsoft.com/office/drawing/2014/main" id="{6FBC5946-9617-48FD-B6BF-7F7AA16A5F5E}"/>
                </a:ext>
              </a:extLst>
            </p:cNvPr>
            <p:cNvSpPr txBox="1"/>
            <p:nvPr/>
          </p:nvSpPr>
          <p:spPr>
            <a:xfrm>
              <a:off x="5935474" y="5548073"/>
              <a:ext cx="1833005" cy="648604"/>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Resources</a:t>
              </a:r>
            </a:p>
          </p:txBody>
        </p:sp>
      </p:grpSp>
      <p:pic>
        <p:nvPicPr>
          <p:cNvPr id="7" name="Graphic 6">
            <a:extLst>
              <a:ext uri="{FF2B5EF4-FFF2-40B4-BE49-F238E27FC236}">
                <a16:creationId xmlns:a16="http://schemas.microsoft.com/office/drawing/2014/main" id="{0F4BABF8-FC01-4A67-AE2C-1916156F7A97}"/>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87269" y="4450273"/>
            <a:ext cx="578852" cy="578852"/>
          </a:xfrm>
          <a:prstGeom prst="rect">
            <a:avLst/>
          </a:prstGeom>
        </p:spPr>
      </p:pic>
      <p:pic>
        <p:nvPicPr>
          <p:cNvPr id="9" name="Graphic 8">
            <a:extLst>
              <a:ext uri="{FF2B5EF4-FFF2-40B4-BE49-F238E27FC236}">
                <a16:creationId xmlns:a16="http://schemas.microsoft.com/office/drawing/2014/main" id="{01838729-AA2D-45D8-B74E-0A3810343CF1}"/>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553621" y="4450273"/>
            <a:ext cx="578852" cy="578852"/>
          </a:xfrm>
          <a:prstGeom prst="rect">
            <a:avLst/>
          </a:prstGeom>
        </p:spPr>
      </p:pic>
      <p:pic>
        <p:nvPicPr>
          <p:cNvPr id="11" name="Graphic 10">
            <a:extLst>
              <a:ext uri="{FF2B5EF4-FFF2-40B4-BE49-F238E27FC236}">
                <a16:creationId xmlns:a16="http://schemas.microsoft.com/office/drawing/2014/main" id="{356AFE18-70AF-4CB9-A3DE-F43B3E25A829}"/>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933618" y="4460235"/>
            <a:ext cx="578852" cy="578852"/>
          </a:xfrm>
          <a:prstGeom prst="rect">
            <a:avLst/>
          </a:prstGeom>
        </p:spPr>
      </p:pic>
    </p:spTree>
    <p:extLst>
      <p:ext uri="{BB962C8B-B14F-4D97-AF65-F5344CB8AC3E}">
        <p14:creationId xmlns:p14="http://schemas.microsoft.com/office/powerpoint/2010/main" val="147228376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2BF09D-39EA-4FF3-B806-5605D45AA91B}"/>
              </a:ext>
            </a:extLst>
          </p:cNvPr>
          <p:cNvSpPr>
            <a:spLocks noGrp="1"/>
          </p:cNvSpPr>
          <p:nvPr>
            <p:ph type="title"/>
          </p:nvPr>
        </p:nvSpPr>
        <p:spPr/>
        <p:txBody>
          <a:bodyPr/>
          <a:lstStyle/>
          <a:p>
            <a:r>
              <a:rPr lang="en-US" dirty="0"/>
              <a:t>Design for management groups</a:t>
            </a:r>
          </a:p>
        </p:txBody>
      </p:sp>
      <p:pic>
        <p:nvPicPr>
          <p:cNvPr id="7" name="Picture Placeholder 6">
            <a:extLst>
              <a:ext uri="{FF2B5EF4-FFF2-40B4-BE49-F238E27FC236}">
                <a16:creationId xmlns:a16="http://schemas.microsoft.com/office/drawing/2014/main" id="{08F3F259-260E-47AE-A48E-D52F9FE52DA4}"/>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p:pic>
    </p:spTree>
    <p:extLst>
      <p:ext uri="{BB962C8B-B14F-4D97-AF65-F5344CB8AC3E}">
        <p14:creationId xmlns:p14="http://schemas.microsoft.com/office/powerpoint/2010/main" val="7640347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440494"/>
            <a:ext cx="11341268" cy="642840"/>
          </a:xfrm>
        </p:spPr>
        <p:txBody>
          <a:bodyPr/>
          <a:lstStyle/>
          <a:p>
            <a:r>
              <a:rPr lang="en-US" dirty="0"/>
              <a:t>Plan your management groups</a:t>
            </a:r>
          </a:p>
        </p:txBody>
      </p:sp>
      <p:sp>
        <p:nvSpPr>
          <p:cNvPr id="4" name="Text Placeholder 3">
            <a:extLst>
              <a:ext uri="{FF2B5EF4-FFF2-40B4-BE49-F238E27FC236}">
                <a16:creationId xmlns:a16="http://schemas.microsoft.com/office/drawing/2014/main" id="{C7C4484C-F6D9-4610-9578-3B7623534BEE}"/>
              </a:ext>
            </a:extLst>
          </p:cNvPr>
          <p:cNvSpPr>
            <a:spLocks noGrp="1"/>
          </p:cNvSpPr>
          <p:nvPr>
            <p:ph type="body" sz="quarter" idx="10"/>
          </p:nvPr>
        </p:nvSpPr>
        <p:spPr>
          <a:xfrm>
            <a:off x="432089" y="978559"/>
            <a:ext cx="11341268" cy="430887"/>
          </a:xfrm>
        </p:spPr>
        <p:txBody>
          <a:bodyPr/>
          <a:lstStyle/>
          <a:p>
            <a:r>
              <a:rPr lang="en-US" dirty="0"/>
              <a:t>Management groups manage access, policy, and compliance for multiple subscriptions.</a:t>
            </a:r>
          </a:p>
        </p:txBody>
      </p:sp>
      <p:sp>
        <p:nvSpPr>
          <p:cNvPr id="3" name="Rectangle 2">
            <a:extLst>
              <a:ext uri="{FF2B5EF4-FFF2-40B4-BE49-F238E27FC236}">
                <a16:creationId xmlns:a16="http://schemas.microsoft.com/office/drawing/2014/main" id="{4EE3B080-3DFB-47D9-AA36-DB60C4BAC9E1}"/>
              </a:ext>
              <a:ext uri="{C183D7F6-B498-43B3-948B-1728B52AA6E4}">
                <adec:decorative xmlns:adec="http://schemas.microsoft.com/office/drawing/2017/decorative" val="1"/>
              </a:ext>
            </a:extLst>
          </p:cNvPr>
          <p:cNvSpPr/>
          <p:nvPr/>
        </p:nvSpPr>
        <p:spPr bwMode="auto">
          <a:xfrm>
            <a:off x="6020655" y="1902127"/>
            <a:ext cx="6015149" cy="3934046"/>
          </a:xfrm>
          <a:prstGeom prst="rect">
            <a:avLst/>
          </a:prstGeom>
          <a:noFill/>
          <a:ln>
            <a:solidFill>
              <a:schemeClr val="bg1">
                <a:lumMod val="8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1">
            <a:extLst>
              <a:ext uri="{FF2B5EF4-FFF2-40B4-BE49-F238E27FC236}">
                <a16:creationId xmlns:a16="http://schemas.microsoft.com/office/drawing/2014/main" id="{E177C170-8CD2-434B-B530-466486FA6E8A}"/>
              </a:ext>
            </a:extLst>
          </p:cNvPr>
          <p:cNvSpPr txBox="1">
            <a:spLocks/>
          </p:cNvSpPr>
          <p:nvPr/>
        </p:nvSpPr>
        <p:spPr>
          <a:xfrm>
            <a:off x="508071" y="1622381"/>
            <a:ext cx="5152990" cy="4493538"/>
          </a:xfrm>
          <a:prstGeom prst="rect">
            <a:avLst/>
          </a:prstGeom>
        </p:spPr>
        <p:txBody>
          <a:bodyPr vert="horz" wrap="square" lIns="0" tIns="91440" rIns="146304" bIns="91440" rtlCol="0">
            <a:sp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285750" lvl="1" indent="-285750">
              <a:spcBef>
                <a:spcPts val="0"/>
              </a:spcBef>
              <a:spcAft>
                <a:spcPts val="1200"/>
              </a:spcAft>
              <a:buFont typeface="Arial" panose="020B0604020202020204" pitchFamily="34" charset="0"/>
              <a:buChar char="•"/>
            </a:pPr>
            <a:r>
              <a:rPr lang="en-US" dirty="0"/>
              <a:t>Keep the management group hierarchy reasonably flat </a:t>
            </a:r>
          </a:p>
          <a:p>
            <a:pPr marL="285750" lvl="1" indent="-285750">
              <a:spcBef>
                <a:spcPts val="0"/>
              </a:spcBef>
              <a:spcAft>
                <a:spcPts val="1200"/>
              </a:spcAft>
              <a:buFont typeface="Arial" panose="020B0604020202020204" pitchFamily="34" charset="0"/>
              <a:buChar char="•"/>
            </a:pPr>
            <a:r>
              <a:rPr lang="en-US" dirty="0"/>
              <a:t>Consider a top-level management group</a:t>
            </a:r>
          </a:p>
          <a:p>
            <a:pPr marL="285750" lvl="1" indent="-285750">
              <a:spcBef>
                <a:spcPts val="0"/>
              </a:spcBef>
              <a:spcAft>
                <a:spcPts val="1200"/>
              </a:spcAft>
              <a:buFont typeface="Arial" panose="020B0604020202020204" pitchFamily="34" charset="0"/>
              <a:buChar char="•"/>
            </a:pPr>
            <a:r>
              <a:rPr lang="en-US" dirty="0"/>
              <a:t>Consider an organizational or departmental structure</a:t>
            </a:r>
          </a:p>
          <a:p>
            <a:pPr marL="285750" lvl="1" indent="-285750">
              <a:spcBef>
                <a:spcPts val="0"/>
              </a:spcBef>
              <a:spcAft>
                <a:spcPts val="1200"/>
              </a:spcAft>
              <a:buFont typeface="Arial" panose="020B0604020202020204" pitchFamily="34" charset="0"/>
              <a:buChar char="•"/>
            </a:pPr>
            <a:r>
              <a:rPr lang="en-US" dirty="0"/>
              <a:t>Consider a geographical structure</a:t>
            </a:r>
          </a:p>
          <a:p>
            <a:pPr marL="285750" lvl="1" indent="-285750">
              <a:spcBef>
                <a:spcPts val="0"/>
              </a:spcBef>
              <a:spcAft>
                <a:spcPts val="1200"/>
              </a:spcAft>
              <a:buFont typeface="Arial" panose="020B0604020202020204" pitchFamily="34" charset="0"/>
              <a:buChar char="•"/>
            </a:pPr>
            <a:r>
              <a:rPr lang="en-US" dirty="0"/>
              <a:t>Consider a production management group</a:t>
            </a:r>
          </a:p>
          <a:p>
            <a:pPr marL="285750" lvl="1" indent="-285750">
              <a:spcBef>
                <a:spcPts val="0"/>
              </a:spcBef>
              <a:spcAft>
                <a:spcPts val="1200"/>
              </a:spcAft>
              <a:buFont typeface="Arial" panose="020B0604020202020204" pitchFamily="34" charset="0"/>
              <a:buChar char="•"/>
            </a:pPr>
            <a:r>
              <a:rPr lang="en-US" dirty="0"/>
              <a:t>Consider a sandbox management group</a:t>
            </a:r>
          </a:p>
          <a:p>
            <a:pPr marL="285750" lvl="1" indent="-285750">
              <a:spcBef>
                <a:spcPts val="0"/>
              </a:spcBef>
              <a:spcAft>
                <a:spcPts val="1200"/>
              </a:spcAft>
              <a:buFont typeface="Arial" panose="020B0604020202020204" pitchFamily="34" charset="0"/>
              <a:buChar char="•"/>
            </a:pPr>
            <a:r>
              <a:rPr lang="en-US" dirty="0"/>
              <a:t>Consider isolating sensitive information in a separate management group</a:t>
            </a:r>
          </a:p>
        </p:txBody>
      </p:sp>
      <p:grpSp>
        <p:nvGrpSpPr>
          <p:cNvPr id="9" name="Group 8" descr="Hierarchy of root group, Tailwinds, Sales, Corporate, and IT. ">
            <a:extLst>
              <a:ext uri="{FF2B5EF4-FFF2-40B4-BE49-F238E27FC236}">
                <a16:creationId xmlns:a16="http://schemas.microsoft.com/office/drawing/2014/main" id="{D7171E78-EBDC-4A65-A3C2-BAD223DBFC5E}"/>
              </a:ext>
            </a:extLst>
          </p:cNvPr>
          <p:cNvGrpSpPr/>
          <p:nvPr/>
        </p:nvGrpSpPr>
        <p:grpSpPr>
          <a:xfrm>
            <a:off x="6238501" y="2160925"/>
            <a:ext cx="5579456" cy="3416450"/>
            <a:chOff x="4943492" y="1430972"/>
            <a:chExt cx="6496937" cy="3609593"/>
          </a:xfrm>
        </p:grpSpPr>
        <p:sp>
          <p:nvSpPr>
            <p:cNvPr id="10" name="TextBox 9">
              <a:extLst>
                <a:ext uri="{FF2B5EF4-FFF2-40B4-BE49-F238E27FC236}">
                  <a16:creationId xmlns:a16="http://schemas.microsoft.com/office/drawing/2014/main" id="{7EC1CC48-3856-4492-A7C7-231A0F66E190}"/>
                </a:ext>
              </a:extLst>
            </p:cNvPr>
            <p:cNvSpPr txBox="1"/>
            <p:nvPr/>
          </p:nvSpPr>
          <p:spPr>
            <a:xfrm>
              <a:off x="6803069" y="1430972"/>
              <a:ext cx="2772907" cy="544765"/>
            </a:xfrm>
            <a:prstGeom prst="rect">
              <a:avLst/>
            </a:prstGeom>
            <a:solidFill>
              <a:schemeClr val="bg2">
                <a:lumMod val="95000"/>
              </a:schemeClr>
            </a:solid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Tenant root group</a:t>
              </a:r>
            </a:p>
          </p:txBody>
        </p:sp>
        <p:pic>
          <p:nvPicPr>
            <p:cNvPr id="11" name="Graphic 10">
              <a:extLst>
                <a:ext uri="{FF2B5EF4-FFF2-40B4-BE49-F238E27FC236}">
                  <a16:creationId xmlns:a16="http://schemas.microsoft.com/office/drawing/2014/main" id="{228D1835-26CF-4D27-AA45-2F139026EF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23090" y="1540761"/>
              <a:ext cx="352886" cy="352886"/>
            </a:xfrm>
            <a:prstGeom prst="rect">
              <a:avLst/>
            </a:prstGeom>
          </p:spPr>
        </p:pic>
        <p:sp>
          <p:nvSpPr>
            <p:cNvPr id="12" name="TextBox 11">
              <a:extLst>
                <a:ext uri="{FF2B5EF4-FFF2-40B4-BE49-F238E27FC236}">
                  <a16:creationId xmlns:a16="http://schemas.microsoft.com/office/drawing/2014/main" id="{2281B89C-F523-4089-8E2D-886E7F043FB7}"/>
                </a:ext>
              </a:extLst>
            </p:cNvPr>
            <p:cNvSpPr txBox="1"/>
            <p:nvPr/>
          </p:nvSpPr>
          <p:spPr>
            <a:xfrm>
              <a:off x="6803067" y="2378584"/>
              <a:ext cx="2772907"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Tailwinds</a:t>
              </a:r>
            </a:p>
          </p:txBody>
        </p:sp>
        <p:pic>
          <p:nvPicPr>
            <p:cNvPr id="13" name="Graphic 12">
              <a:extLst>
                <a:ext uri="{FF2B5EF4-FFF2-40B4-BE49-F238E27FC236}">
                  <a16:creationId xmlns:a16="http://schemas.microsoft.com/office/drawing/2014/main" id="{61678F00-4B20-4E60-B2F0-C616DCC159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23090" y="2489609"/>
              <a:ext cx="352886" cy="352886"/>
            </a:xfrm>
            <a:prstGeom prst="rect">
              <a:avLst/>
            </a:prstGeom>
          </p:spPr>
        </p:pic>
        <p:sp>
          <p:nvSpPr>
            <p:cNvPr id="14" name="TextBox 13">
              <a:extLst>
                <a:ext uri="{FF2B5EF4-FFF2-40B4-BE49-F238E27FC236}">
                  <a16:creationId xmlns:a16="http://schemas.microsoft.com/office/drawing/2014/main" id="{A8BB73C0-7F39-4E18-8D2C-90B049C0558F}"/>
                </a:ext>
              </a:extLst>
            </p:cNvPr>
            <p:cNvSpPr txBox="1"/>
            <p:nvPr/>
          </p:nvSpPr>
          <p:spPr>
            <a:xfrm>
              <a:off x="4943492" y="3446800"/>
              <a:ext cx="1877786"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Sales</a:t>
              </a:r>
            </a:p>
          </p:txBody>
        </p:sp>
        <p:sp>
          <p:nvSpPr>
            <p:cNvPr id="15" name="TextBox 14">
              <a:extLst>
                <a:ext uri="{FF2B5EF4-FFF2-40B4-BE49-F238E27FC236}">
                  <a16:creationId xmlns:a16="http://schemas.microsoft.com/office/drawing/2014/main" id="{589AE3DD-A6F5-40FC-88CF-7FA6909061D8}"/>
                </a:ext>
              </a:extLst>
            </p:cNvPr>
            <p:cNvSpPr txBox="1"/>
            <p:nvPr/>
          </p:nvSpPr>
          <p:spPr>
            <a:xfrm>
              <a:off x="7158362" y="3446323"/>
              <a:ext cx="2062755"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Corporate</a:t>
              </a:r>
            </a:p>
          </p:txBody>
        </p:sp>
        <p:sp>
          <p:nvSpPr>
            <p:cNvPr id="16" name="TextBox 15">
              <a:extLst>
                <a:ext uri="{FF2B5EF4-FFF2-40B4-BE49-F238E27FC236}">
                  <a16:creationId xmlns:a16="http://schemas.microsoft.com/office/drawing/2014/main" id="{E2D92861-9550-4245-91B9-4EF1C335C60D}"/>
                </a:ext>
              </a:extLst>
            </p:cNvPr>
            <p:cNvSpPr txBox="1"/>
            <p:nvPr/>
          </p:nvSpPr>
          <p:spPr>
            <a:xfrm>
              <a:off x="9573657" y="3429000"/>
              <a:ext cx="1668465"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IT</a:t>
              </a:r>
            </a:p>
          </p:txBody>
        </p:sp>
        <p:pic>
          <p:nvPicPr>
            <p:cNvPr id="18" name="Graphic 17">
              <a:extLst>
                <a:ext uri="{FF2B5EF4-FFF2-40B4-BE49-F238E27FC236}">
                  <a16:creationId xmlns:a16="http://schemas.microsoft.com/office/drawing/2014/main" id="{2F228B6F-92A6-4D6E-A6F3-FFD468D6A4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47128" y="3429000"/>
              <a:ext cx="352886" cy="352886"/>
            </a:xfrm>
            <a:prstGeom prst="rect">
              <a:avLst/>
            </a:prstGeom>
          </p:spPr>
        </p:pic>
        <p:pic>
          <p:nvPicPr>
            <p:cNvPr id="19" name="Graphic 18">
              <a:extLst>
                <a:ext uri="{FF2B5EF4-FFF2-40B4-BE49-F238E27FC236}">
                  <a16:creationId xmlns:a16="http://schemas.microsoft.com/office/drawing/2014/main" id="{D068D440-D955-40FD-8D9D-589DC4F892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68232" y="3443607"/>
              <a:ext cx="352886" cy="352886"/>
            </a:xfrm>
            <a:prstGeom prst="rect">
              <a:avLst/>
            </a:prstGeom>
          </p:spPr>
        </p:pic>
        <p:pic>
          <p:nvPicPr>
            <p:cNvPr id="20" name="Graphic 19">
              <a:extLst>
                <a:ext uri="{FF2B5EF4-FFF2-40B4-BE49-F238E27FC236}">
                  <a16:creationId xmlns:a16="http://schemas.microsoft.com/office/drawing/2014/main" id="{0EFD85C1-FEDF-43E1-A228-06A117788C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89237" y="3434631"/>
              <a:ext cx="352886" cy="352886"/>
            </a:xfrm>
            <a:prstGeom prst="rect">
              <a:avLst/>
            </a:prstGeom>
          </p:spPr>
        </p:pic>
        <p:sp>
          <p:nvSpPr>
            <p:cNvPr id="21" name="TextBox 20">
              <a:extLst>
                <a:ext uri="{FF2B5EF4-FFF2-40B4-BE49-F238E27FC236}">
                  <a16:creationId xmlns:a16="http://schemas.microsoft.com/office/drawing/2014/main" id="{A42B68B7-81B2-4C77-9DFB-84265EDDB284}"/>
                </a:ext>
              </a:extLst>
            </p:cNvPr>
            <p:cNvSpPr txBox="1"/>
            <p:nvPr/>
          </p:nvSpPr>
          <p:spPr>
            <a:xfrm>
              <a:off x="9377673" y="4495800"/>
              <a:ext cx="2062755" cy="544765"/>
            </a:xfrm>
            <a:prstGeom prst="rect">
              <a:avLst/>
            </a:prstGeom>
            <a:solidFill>
              <a:schemeClr val="bg2">
                <a:lumMod val="95000"/>
              </a:schemeClr>
            </a:solid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Production</a:t>
              </a:r>
            </a:p>
          </p:txBody>
        </p:sp>
        <p:pic>
          <p:nvPicPr>
            <p:cNvPr id="22" name="Graphic 21">
              <a:extLst>
                <a:ext uri="{FF2B5EF4-FFF2-40B4-BE49-F238E27FC236}">
                  <a16:creationId xmlns:a16="http://schemas.microsoft.com/office/drawing/2014/main" id="{ED10C003-E651-42A4-808B-4BDDC4621F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87543" y="4501431"/>
              <a:ext cx="352886" cy="352886"/>
            </a:xfrm>
            <a:prstGeom prst="rect">
              <a:avLst/>
            </a:prstGeom>
          </p:spPr>
        </p:pic>
        <p:cxnSp>
          <p:nvCxnSpPr>
            <p:cNvPr id="23" name="Connector: Elbow 22">
              <a:extLst>
                <a:ext uri="{FF2B5EF4-FFF2-40B4-BE49-F238E27FC236}">
                  <a16:creationId xmlns:a16="http://schemas.microsoft.com/office/drawing/2014/main" id="{D6ED9633-C451-430B-A6F6-3B8EC39925B7}"/>
                </a:ext>
              </a:extLst>
            </p:cNvPr>
            <p:cNvCxnSpPr>
              <a:cxnSpLocks/>
              <a:stCxn id="10" idx="2"/>
              <a:endCxn id="12" idx="0"/>
            </p:cNvCxnSpPr>
            <p:nvPr/>
          </p:nvCxnSpPr>
          <p:spPr>
            <a:xfrm rot="5400000">
              <a:off x="7988099" y="2177159"/>
              <a:ext cx="402847" cy="2"/>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106CBFFC-6FA8-4B54-9E38-F52EC039D799}"/>
                </a:ext>
              </a:extLst>
            </p:cNvPr>
            <p:cNvCxnSpPr>
              <a:cxnSpLocks/>
              <a:stCxn id="12" idx="2"/>
              <a:endCxn id="14" idx="0"/>
            </p:cNvCxnSpPr>
            <p:nvPr/>
          </p:nvCxnSpPr>
          <p:spPr>
            <a:xfrm rot="5400000">
              <a:off x="6774228" y="2031506"/>
              <a:ext cx="523451" cy="2307136"/>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80F1A9B-F861-4C85-941C-BEE82509F81B}"/>
                </a:ext>
              </a:extLst>
            </p:cNvPr>
            <p:cNvCxnSpPr>
              <a:cxnSpLocks/>
              <a:stCxn id="12" idx="2"/>
              <a:endCxn id="15" idx="0"/>
            </p:cNvCxnSpPr>
            <p:nvPr/>
          </p:nvCxnSpPr>
          <p:spPr>
            <a:xfrm rot="16200000" flipH="1">
              <a:off x="7928143" y="3184726"/>
              <a:ext cx="522974" cy="21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F415F00-482C-487D-8360-C3D506FC3EF7}"/>
                </a:ext>
              </a:extLst>
            </p:cNvPr>
            <p:cNvCxnSpPr>
              <a:cxnSpLocks/>
              <a:stCxn id="12" idx="2"/>
              <a:endCxn id="16" idx="0"/>
            </p:cNvCxnSpPr>
            <p:nvPr/>
          </p:nvCxnSpPr>
          <p:spPr>
            <a:xfrm rot="16200000" flipH="1">
              <a:off x="9045880" y="2066989"/>
              <a:ext cx="505651" cy="2218369"/>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58A101E-A636-4B49-81C5-C63F321AFBB2}"/>
                </a:ext>
              </a:extLst>
            </p:cNvPr>
            <p:cNvCxnSpPr>
              <a:cxnSpLocks/>
              <a:stCxn id="16" idx="2"/>
              <a:endCxn id="21" idx="0"/>
            </p:cNvCxnSpPr>
            <p:nvPr/>
          </p:nvCxnSpPr>
          <p:spPr>
            <a:xfrm rot="16200000" flipH="1">
              <a:off x="10147453" y="4234201"/>
              <a:ext cx="522035" cy="1161"/>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35652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2AAEA4-F09F-4C43-BF4D-374942E15023}"/>
              </a:ext>
            </a:extLst>
          </p:cNvPr>
          <p:cNvSpPr>
            <a:spLocks noGrp="1"/>
          </p:cNvSpPr>
          <p:nvPr>
            <p:ph type="title"/>
          </p:nvPr>
        </p:nvSpPr>
        <p:spPr/>
        <p:txBody>
          <a:bodyPr/>
          <a:lstStyle/>
          <a:p>
            <a:r>
              <a:rPr lang="en-US" dirty="0"/>
              <a:t>Design for Azure subscriptions</a:t>
            </a:r>
          </a:p>
        </p:txBody>
      </p:sp>
      <p:pic>
        <p:nvPicPr>
          <p:cNvPr id="7" name="Picture Placeholder 6">
            <a:extLst>
              <a:ext uri="{FF2B5EF4-FFF2-40B4-BE49-F238E27FC236}">
                <a16:creationId xmlns:a16="http://schemas.microsoft.com/office/drawing/2014/main" id="{655A78FB-C8BB-4BEE-8844-0F1CA007073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a:fillRect/>
          </a:stretch>
        </p:blipFill>
        <p:spPr>
          <a:xfrm>
            <a:off x="10098361" y="2788282"/>
            <a:ext cx="1281254" cy="1281436"/>
          </a:xfrm>
        </p:spPr>
      </p:pic>
    </p:spTree>
    <p:extLst>
      <p:ext uri="{BB962C8B-B14F-4D97-AF65-F5344CB8AC3E}">
        <p14:creationId xmlns:p14="http://schemas.microsoft.com/office/powerpoint/2010/main" val="337275154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AA24-AFE0-48CB-BF0A-5C9AC8176A42}"/>
              </a:ext>
            </a:extLst>
          </p:cNvPr>
          <p:cNvSpPr>
            <a:spLocks noGrp="1"/>
          </p:cNvSpPr>
          <p:nvPr>
            <p:ph type="title"/>
          </p:nvPr>
        </p:nvSpPr>
        <p:spPr/>
        <p:txBody>
          <a:bodyPr/>
          <a:lstStyle/>
          <a:p>
            <a:r>
              <a:rPr lang="en-US" dirty="0"/>
              <a:t>Designing for multiple subscriptions</a:t>
            </a:r>
          </a:p>
        </p:txBody>
      </p:sp>
      <p:sp>
        <p:nvSpPr>
          <p:cNvPr id="3" name="Text Placeholder 2">
            <a:extLst>
              <a:ext uri="{FF2B5EF4-FFF2-40B4-BE49-F238E27FC236}">
                <a16:creationId xmlns:a16="http://schemas.microsoft.com/office/drawing/2014/main" id="{367B9AD1-8365-4732-8458-97C46F712477}"/>
              </a:ext>
            </a:extLst>
          </p:cNvPr>
          <p:cNvSpPr>
            <a:spLocks noGrp="1"/>
          </p:cNvSpPr>
          <p:nvPr>
            <p:ph type="body" sz="quarter" idx="10"/>
          </p:nvPr>
        </p:nvSpPr>
        <p:spPr>
          <a:xfrm>
            <a:off x="432089" y="978559"/>
            <a:ext cx="11341268" cy="430887"/>
          </a:xfrm>
        </p:spPr>
        <p:txBody>
          <a:bodyPr/>
          <a:lstStyle/>
          <a:p>
            <a:r>
              <a:rPr lang="en-US" dirty="0"/>
              <a:t>Azure subscription are logical containers for management and billing. </a:t>
            </a:r>
          </a:p>
        </p:txBody>
      </p:sp>
      <p:sp>
        <p:nvSpPr>
          <p:cNvPr id="5" name="TextBox 4">
            <a:extLst>
              <a:ext uri="{FF2B5EF4-FFF2-40B4-BE49-F238E27FC236}">
                <a16:creationId xmlns:a16="http://schemas.microsoft.com/office/drawing/2014/main" id="{3F44F43A-EE12-4EF0-B327-A179FF1C54E9}"/>
              </a:ext>
            </a:extLst>
          </p:cNvPr>
          <p:cNvSpPr txBox="1"/>
          <p:nvPr/>
        </p:nvSpPr>
        <p:spPr>
          <a:xfrm>
            <a:off x="1205083" y="1641073"/>
            <a:ext cx="4937618" cy="1157233"/>
          </a:xfrm>
          <a:prstGeom prst="rect">
            <a:avLst/>
          </a:prstGeom>
          <a:noFill/>
          <a:ln>
            <a:solidFill>
              <a:schemeClr val="bg1"/>
            </a:solidFill>
          </a:ln>
        </p:spPr>
        <p:txBody>
          <a:bodyPr wrap="square">
            <a:noAutofit/>
          </a:bodyPr>
          <a:lstStyle/>
          <a:p>
            <a:r>
              <a:rPr lang="en-US" sz="2000" dirty="0"/>
              <a:t>Align your subscriptions with business needs and priorities – consider billing and cost reporting</a:t>
            </a:r>
          </a:p>
        </p:txBody>
      </p:sp>
      <p:sp>
        <p:nvSpPr>
          <p:cNvPr id="12" name="TextBox 11">
            <a:extLst>
              <a:ext uri="{FF2B5EF4-FFF2-40B4-BE49-F238E27FC236}">
                <a16:creationId xmlns:a16="http://schemas.microsoft.com/office/drawing/2014/main" id="{C41C50CA-F73B-43FE-A5DC-0FDAF62D92C3}"/>
              </a:ext>
            </a:extLst>
          </p:cNvPr>
          <p:cNvSpPr txBox="1"/>
          <p:nvPr/>
        </p:nvSpPr>
        <p:spPr>
          <a:xfrm>
            <a:off x="7106138" y="1699271"/>
            <a:ext cx="4937618" cy="1157232"/>
          </a:xfrm>
          <a:prstGeom prst="rect">
            <a:avLst/>
          </a:prstGeom>
          <a:noFill/>
          <a:ln>
            <a:solidFill>
              <a:schemeClr val="bg1"/>
            </a:solidFill>
          </a:ln>
        </p:spPr>
        <p:txBody>
          <a:bodyPr wrap="square">
            <a:noAutofit/>
          </a:bodyPr>
          <a:lstStyle/>
          <a:p>
            <a:r>
              <a:rPr lang="en-US" sz="2000" dirty="0"/>
              <a:t>Consider subscription scale limits – specialized workloads, IoT, SAP</a:t>
            </a:r>
          </a:p>
        </p:txBody>
      </p:sp>
      <p:sp>
        <p:nvSpPr>
          <p:cNvPr id="14" name="TextBox 13">
            <a:extLst>
              <a:ext uri="{FF2B5EF4-FFF2-40B4-BE49-F238E27FC236}">
                <a16:creationId xmlns:a16="http://schemas.microsoft.com/office/drawing/2014/main" id="{81BB415D-3B81-4C2A-8908-27EEEE62E706}"/>
              </a:ext>
            </a:extLst>
          </p:cNvPr>
          <p:cNvSpPr txBox="1"/>
          <p:nvPr/>
        </p:nvSpPr>
        <p:spPr>
          <a:xfrm>
            <a:off x="1192369" y="3195053"/>
            <a:ext cx="4937618" cy="1157233"/>
          </a:xfrm>
          <a:prstGeom prst="rect">
            <a:avLst/>
          </a:prstGeom>
          <a:noFill/>
          <a:ln>
            <a:solidFill>
              <a:schemeClr val="bg1"/>
            </a:solidFill>
          </a:ln>
        </p:spPr>
        <p:txBody>
          <a:bodyPr wrap="square">
            <a:noAutofit/>
          </a:bodyPr>
          <a:lstStyle/>
          <a:p>
            <a:r>
              <a:rPr lang="en-US" sz="2000" dirty="0"/>
              <a:t>Consider administrative management – centralized or decentralized </a:t>
            </a:r>
          </a:p>
        </p:txBody>
      </p:sp>
      <p:sp>
        <p:nvSpPr>
          <p:cNvPr id="10" name="TextBox 9">
            <a:extLst>
              <a:ext uri="{FF2B5EF4-FFF2-40B4-BE49-F238E27FC236}">
                <a16:creationId xmlns:a16="http://schemas.microsoft.com/office/drawing/2014/main" id="{CEF99452-7506-4B38-AEE7-4982BCC10E61}"/>
              </a:ext>
            </a:extLst>
          </p:cNvPr>
          <p:cNvSpPr txBox="1"/>
          <p:nvPr/>
        </p:nvSpPr>
        <p:spPr>
          <a:xfrm>
            <a:off x="7091601" y="3092757"/>
            <a:ext cx="4937617" cy="1157233"/>
          </a:xfrm>
          <a:prstGeom prst="rect">
            <a:avLst/>
          </a:prstGeom>
          <a:noFill/>
          <a:ln>
            <a:solidFill>
              <a:schemeClr val="bg1"/>
            </a:solidFill>
          </a:ln>
        </p:spPr>
        <p:txBody>
          <a:bodyPr wrap="square">
            <a:noAutofit/>
          </a:bodyPr>
          <a:lstStyle/>
          <a:p>
            <a:r>
              <a:rPr lang="en-US" sz="2000" dirty="0"/>
              <a:t>Consider a dedicated shared services subscription – common services everyone shares</a:t>
            </a:r>
          </a:p>
        </p:txBody>
      </p:sp>
      <p:sp>
        <p:nvSpPr>
          <p:cNvPr id="8" name="TextBox 7">
            <a:extLst>
              <a:ext uri="{FF2B5EF4-FFF2-40B4-BE49-F238E27FC236}">
                <a16:creationId xmlns:a16="http://schemas.microsoft.com/office/drawing/2014/main" id="{2A3E0256-731A-4B64-855D-B5FE107BFCE6}"/>
              </a:ext>
            </a:extLst>
          </p:cNvPr>
          <p:cNvSpPr txBox="1"/>
          <p:nvPr/>
        </p:nvSpPr>
        <p:spPr>
          <a:xfrm>
            <a:off x="1192369" y="4576765"/>
            <a:ext cx="4937618" cy="1157233"/>
          </a:xfrm>
          <a:prstGeom prst="rect">
            <a:avLst/>
          </a:prstGeom>
          <a:noFill/>
          <a:ln>
            <a:solidFill>
              <a:schemeClr val="bg1"/>
            </a:solidFill>
          </a:ln>
        </p:spPr>
        <p:txBody>
          <a:bodyPr wrap="square">
            <a:noAutofit/>
          </a:bodyPr>
          <a:lstStyle/>
          <a:p>
            <a:r>
              <a:rPr lang="en-US" sz="2000" dirty="0"/>
              <a:t>Group subscriptions together under management groups – apply common policies and role assignments.</a:t>
            </a:r>
          </a:p>
        </p:txBody>
      </p:sp>
      <p:sp>
        <p:nvSpPr>
          <p:cNvPr id="6" name="TextBox 5">
            <a:extLst>
              <a:ext uri="{FF2B5EF4-FFF2-40B4-BE49-F238E27FC236}">
                <a16:creationId xmlns:a16="http://schemas.microsoft.com/office/drawing/2014/main" id="{7E6B811B-3ADE-4E62-9FA5-4B9EF9A40EB2}"/>
              </a:ext>
            </a:extLst>
          </p:cNvPr>
          <p:cNvSpPr txBox="1"/>
          <p:nvPr/>
        </p:nvSpPr>
        <p:spPr>
          <a:xfrm>
            <a:off x="7106139" y="4624093"/>
            <a:ext cx="4937617" cy="1157232"/>
          </a:xfrm>
          <a:prstGeom prst="rect">
            <a:avLst/>
          </a:prstGeom>
          <a:noFill/>
          <a:ln>
            <a:solidFill>
              <a:schemeClr val="bg1"/>
            </a:solidFill>
          </a:ln>
        </p:spPr>
        <p:txBody>
          <a:bodyPr wrap="square">
            <a:noAutofit/>
          </a:bodyPr>
          <a:lstStyle/>
          <a:p>
            <a:r>
              <a:rPr lang="en-US" sz="2000" dirty="0"/>
              <a:t>Make subscription owners aware of their roles and responsibilities</a:t>
            </a:r>
          </a:p>
        </p:txBody>
      </p:sp>
      <p:grpSp>
        <p:nvGrpSpPr>
          <p:cNvPr id="17" name="Group 16">
            <a:extLst>
              <a:ext uri="{FF2B5EF4-FFF2-40B4-BE49-F238E27FC236}">
                <a16:creationId xmlns:a16="http://schemas.microsoft.com/office/drawing/2014/main" id="{1D47B8D3-C3A9-4115-B676-7CC1A661B982}"/>
              </a:ext>
              <a:ext uri="{C183D7F6-B498-43B3-948B-1728B52AA6E4}">
                <adec:decorative xmlns:adec="http://schemas.microsoft.com/office/drawing/2017/decorative" val="1"/>
              </a:ext>
            </a:extLst>
          </p:cNvPr>
          <p:cNvGrpSpPr/>
          <p:nvPr/>
        </p:nvGrpSpPr>
        <p:grpSpPr>
          <a:xfrm>
            <a:off x="418642" y="1699271"/>
            <a:ext cx="747172" cy="680196"/>
            <a:chOff x="3031669" y="1620003"/>
            <a:chExt cx="702132" cy="702231"/>
          </a:xfrm>
        </p:grpSpPr>
        <p:grpSp>
          <p:nvGrpSpPr>
            <p:cNvPr id="18" name="Group 17">
              <a:extLst>
                <a:ext uri="{FF2B5EF4-FFF2-40B4-BE49-F238E27FC236}">
                  <a16:creationId xmlns:a16="http://schemas.microsoft.com/office/drawing/2014/main" id="{9051A792-94AE-4008-A12D-8BD12B5A668B}"/>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A5EB84EE-320A-499A-BA2C-2AC9CE12725C}"/>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1" name="Freeform 6">
                <a:extLst>
                  <a:ext uri="{FF2B5EF4-FFF2-40B4-BE49-F238E27FC236}">
                    <a16:creationId xmlns:a16="http://schemas.microsoft.com/office/drawing/2014/main" id="{D659AF95-B309-47AA-9D69-F48F5BAD1E43}"/>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19" name="Picture 18" descr="Icon of three concentric arcs">
              <a:extLst>
                <a:ext uri="{FF2B5EF4-FFF2-40B4-BE49-F238E27FC236}">
                  <a16:creationId xmlns:a16="http://schemas.microsoft.com/office/drawing/2014/main" id="{740EEE6A-1B29-432B-B21B-D7AF01FD93AD}"/>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22" name="Group 21">
            <a:extLst>
              <a:ext uri="{FF2B5EF4-FFF2-40B4-BE49-F238E27FC236}">
                <a16:creationId xmlns:a16="http://schemas.microsoft.com/office/drawing/2014/main" id="{0E18CB21-F95C-48FA-A9E4-62966831B21E}"/>
              </a:ext>
              <a:ext uri="{C183D7F6-B498-43B3-948B-1728B52AA6E4}">
                <adec:decorative xmlns:adec="http://schemas.microsoft.com/office/drawing/2017/decorative" val="1"/>
              </a:ext>
            </a:extLst>
          </p:cNvPr>
          <p:cNvGrpSpPr/>
          <p:nvPr/>
        </p:nvGrpSpPr>
        <p:grpSpPr>
          <a:xfrm>
            <a:off x="418641" y="3138018"/>
            <a:ext cx="747172" cy="680196"/>
            <a:chOff x="3031669" y="2473749"/>
            <a:chExt cx="702132" cy="702231"/>
          </a:xfrm>
        </p:grpSpPr>
        <p:grpSp>
          <p:nvGrpSpPr>
            <p:cNvPr id="23" name="Group 22">
              <a:extLst>
                <a:ext uri="{FF2B5EF4-FFF2-40B4-BE49-F238E27FC236}">
                  <a16:creationId xmlns:a16="http://schemas.microsoft.com/office/drawing/2014/main" id="{87F775A6-D6C1-4952-8427-CEAA2E52D95F}"/>
                </a:ext>
                <a:ext uri="{C183D7F6-B498-43B3-948B-1728B52AA6E4}">
                  <adec:decorative xmlns:adec="http://schemas.microsoft.com/office/drawing/2017/decorative" val="1"/>
                </a:ext>
              </a:extLst>
            </p:cNvPr>
            <p:cNvGrpSpPr/>
            <p:nvPr/>
          </p:nvGrpSpPr>
          <p:grpSpPr>
            <a:xfrm>
              <a:off x="3031669" y="2473749"/>
              <a:ext cx="702132" cy="702231"/>
              <a:chOff x="7962901" y="3032919"/>
              <a:chExt cx="981074" cy="981076"/>
            </a:xfrm>
          </p:grpSpPr>
          <p:sp>
            <p:nvSpPr>
              <p:cNvPr id="25" name="Freeform 5">
                <a:extLst>
                  <a:ext uri="{FF2B5EF4-FFF2-40B4-BE49-F238E27FC236}">
                    <a16:creationId xmlns:a16="http://schemas.microsoft.com/office/drawing/2014/main" id="{35D5E15D-16CA-4EC9-9BEF-E90AD162BAB1}"/>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26" name="Freeform 6">
                <a:extLst>
                  <a:ext uri="{FF2B5EF4-FFF2-40B4-BE49-F238E27FC236}">
                    <a16:creationId xmlns:a16="http://schemas.microsoft.com/office/drawing/2014/main" id="{7FA5BE14-9C66-4E52-8561-5BF4612E21F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24" name="Picture 23" descr="Icon of a arrow in a circular path with a timer inside the circle">
              <a:extLst>
                <a:ext uri="{FF2B5EF4-FFF2-40B4-BE49-F238E27FC236}">
                  <a16:creationId xmlns:a16="http://schemas.microsoft.com/office/drawing/2014/main" id="{70E8545D-B571-41EC-9190-960B8FFF1D49}"/>
                </a:ext>
              </a:extLst>
            </p:cNvPr>
            <p:cNvPicPr>
              <a:picLocks noChangeAspect="1"/>
            </p:cNvPicPr>
            <p:nvPr/>
          </p:nvPicPr>
          <p:blipFill>
            <a:blip r:embed="rId4"/>
            <a:stretch>
              <a:fillRect/>
            </a:stretch>
          </p:blipFill>
          <p:spPr>
            <a:xfrm>
              <a:off x="3196572" y="2638702"/>
              <a:ext cx="372325" cy="372325"/>
            </a:xfrm>
            <a:prstGeom prst="rect">
              <a:avLst/>
            </a:prstGeom>
          </p:spPr>
        </p:pic>
      </p:grpSp>
      <p:grpSp>
        <p:nvGrpSpPr>
          <p:cNvPr id="31" name="Group 30">
            <a:extLst>
              <a:ext uri="{FF2B5EF4-FFF2-40B4-BE49-F238E27FC236}">
                <a16:creationId xmlns:a16="http://schemas.microsoft.com/office/drawing/2014/main" id="{3C89E138-28B4-430C-9927-D80F09764899}"/>
              </a:ext>
              <a:ext uri="{C183D7F6-B498-43B3-948B-1728B52AA6E4}">
                <adec:decorative xmlns:adec="http://schemas.microsoft.com/office/drawing/2017/decorative" val="1"/>
              </a:ext>
            </a:extLst>
          </p:cNvPr>
          <p:cNvGrpSpPr/>
          <p:nvPr/>
        </p:nvGrpSpPr>
        <p:grpSpPr>
          <a:xfrm>
            <a:off x="405928" y="4576765"/>
            <a:ext cx="747172" cy="680196"/>
            <a:chOff x="398934" y="4220957"/>
            <a:chExt cx="896426" cy="896552"/>
          </a:xfrm>
        </p:grpSpPr>
        <p:sp>
          <p:nvSpPr>
            <p:cNvPr id="28" name="Freeform 5">
              <a:extLst>
                <a:ext uri="{FF2B5EF4-FFF2-40B4-BE49-F238E27FC236}">
                  <a16:creationId xmlns:a16="http://schemas.microsoft.com/office/drawing/2014/main" id="{6A55D585-875A-4F56-86ED-C3CFBF0953D8}"/>
                </a:ext>
              </a:extLst>
            </p:cNvPr>
            <p:cNvSpPr>
              <a:spLocks/>
            </p:cNvSpPr>
            <p:nvPr/>
          </p:nvSpPr>
          <p:spPr bwMode="auto">
            <a:xfrm>
              <a:off x="398934" y="4220957"/>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0" name="Freeform 6">
              <a:extLst>
                <a:ext uri="{FF2B5EF4-FFF2-40B4-BE49-F238E27FC236}">
                  <a16:creationId xmlns:a16="http://schemas.microsoft.com/office/drawing/2014/main" id="{1BD3070B-CB4B-4408-9088-3A7358FBEE9B}"/>
                </a:ext>
              </a:extLst>
            </p:cNvPr>
            <p:cNvSpPr>
              <a:spLocks noEditPoints="1"/>
            </p:cNvSpPr>
            <p:nvPr/>
          </p:nvSpPr>
          <p:spPr bwMode="auto">
            <a:xfrm>
              <a:off x="446047" y="4283339"/>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34" name="Group 33">
            <a:extLst>
              <a:ext uri="{FF2B5EF4-FFF2-40B4-BE49-F238E27FC236}">
                <a16:creationId xmlns:a16="http://schemas.microsoft.com/office/drawing/2014/main" id="{AFAC3C29-2E49-49A3-8E9A-A380DDDD3C56}"/>
              </a:ext>
              <a:ext uri="{C183D7F6-B498-43B3-948B-1728B52AA6E4}">
                <adec:decorative xmlns:adec="http://schemas.microsoft.com/office/drawing/2017/decorative" val="1"/>
              </a:ext>
            </a:extLst>
          </p:cNvPr>
          <p:cNvGrpSpPr/>
          <p:nvPr/>
        </p:nvGrpSpPr>
        <p:grpSpPr>
          <a:xfrm>
            <a:off x="6319695" y="1699271"/>
            <a:ext cx="747172" cy="680196"/>
            <a:chOff x="398934" y="4220957"/>
            <a:chExt cx="896426" cy="896552"/>
          </a:xfrm>
        </p:grpSpPr>
        <p:sp>
          <p:nvSpPr>
            <p:cNvPr id="35" name="Freeform 5">
              <a:extLst>
                <a:ext uri="{FF2B5EF4-FFF2-40B4-BE49-F238E27FC236}">
                  <a16:creationId xmlns:a16="http://schemas.microsoft.com/office/drawing/2014/main" id="{2F67901E-B5F0-4099-B877-C83F587DCE4B}"/>
                </a:ext>
              </a:extLst>
            </p:cNvPr>
            <p:cNvSpPr>
              <a:spLocks/>
            </p:cNvSpPr>
            <p:nvPr/>
          </p:nvSpPr>
          <p:spPr bwMode="auto">
            <a:xfrm>
              <a:off x="398934" y="4220957"/>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6" name="Freeform 6">
              <a:extLst>
                <a:ext uri="{FF2B5EF4-FFF2-40B4-BE49-F238E27FC236}">
                  <a16:creationId xmlns:a16="http://schemas.microsoft.com/office/drawing/2014/main" id="{12DD895B-FE3C-496D-8AA4-D276BF8DB741}"/>
                </a:ext>
              </a:extLst>
            </p:cNvPr>
            <p:cNvSpPr>
              <a:spLocks noEditPoints="1"/>
            </p:cNvSpPr>
            <p:nvPr/>
          </p:nvSpPr>
          <p:spPr bwMode="auto">
            <a:xfrm>
              <a:off x="446047" y="4283339"/>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37" name="Group 36">
            <a:extLst>
              <a:ext uri="{FF2B5EF4-FFF2-40B4-BE49-F238E27FC236}">
                <a16:creationId xmlns:a16="http://schemas.microsoft.com/office/drawing/2014/main" id="{2606BCE4-BA54-4431-A156-DC3E64CEC4B4}"/>
              </a:ext>
              <a:ext uri="{C183D7F6-B498-43B3-948B-1728B52AA6E4}">
                <adec:decorative xmlns:adec="http://schemas.microsoft.com/office/drawing/2017/decorative" val="1"/>
              </a:ext>
            </a:extLst>
          </p:cNvPr>
          <p:cNvGrpSpPr/>
          <p:nvPr/>
        </p:nvGrpSpPr>
        <p:grpSpPr>
          <a:xfrm>
            <a:off x="6329894" y="3162196"/>
            <a:ext cx="747172" cy="680196"/>
            <a:chOff x="398934" y="4220957"/>
            <a:chExt cx="896426" cy="896552"/>
          </a:xfrm>
        </p:grpSpPr>
        <p:sp>
          <p:nvSpPr>
            <p:cNvPr id="38" name="Freeform 5">
              <a:extLst>
                <a:ext uri="{FF2B5EF4-FFF2-40B4-BE49-F238E27FC236}">
                  <a16:creationId xmlns:a16="http://schemas.microsoft.com/office/drawing/2014/main" id="{31FDC5CA-8FEB-4341-8961-24BA85EAEF0B}"/>
                </a:ext>
              </a:extLst>
            </p:cNvPr>
            <p:cNvSpPr>
              <a:spLocks/>
            </p:cNvSpPr>
            <p:nvPr/>
          </p:nvSpPr>
          <p:spPr bwMode="auto">
            <a:xfrm>
              <a:off x="398934" y="4220957"/>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39" name="Freeform 6">
              <a:extLst>
                <a:ext uri="{FF2B5EF4-FFF2-40B4-BE49-F238E27FC236}">
                  <a16:creationId xmlns:a16="http://schemas.microsoft.com/office/drawing/2014/main" id="{C1173085-41AF-402E-96D9-2E997D07C09E}"/>
                </a:ext>
              </a:extLst>
            </p:cNvPr>
            <p:cNvSpPr>
              <a:spLocks noEditPoints="1"/>
            </p:cNvSpPr>
            <p:nvPr/>
          </p:nvSpPr>
          <p:spPr bwMode="auto">
            <a:xfrm>
              <a:off x="446047" y="4283339"/>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40" name="Group 39">
            <a:extLst>
              <a:ext uri="{FF2B5EF4-FFF2-40B4-BE49-F238E27FC236}">
                <a16:creationId xmlns:a16="http://schemas.microsoft.com/office/drawing/2014/main" id="{15E64B0B-E395-4DAF-9E71-66E4B819ED89}"/>
              </a:ext>
              <a:ext uri="{C183D7F6-B498-43B3-948B-1728B52AA6E4}">
                <adec:decorative xmlns:adec="http://schemas.microsoft.com/office/drawing/2017/decorative" val="1"/>
              </a:ext>
            </a:extLst>
          </p:cNvPr>
          <p:cNvGrpSpPr/>
          <p:nvPr/>
        </p:nvGrpSpPr>
        <p:grpSpPr>
          <a:xfrm>
            <a:off x="6290625" y="4637696"/>
            <a:ext cx="747172" cy="680196"/>
            <a:chOff x="398934" y="4220957"/>
            <a:chExt cx="896426" cy="896552"/>
          </a:xfrm>
        </p:grpSpPr>
        <p:sp>
          <p:nvSpPr>
            <p:cNvPr id="41" name="Freeform 5">
              <a:extLst>
                <a:ext uri="{FF2B5EF4-FFF2-40B4-BE49-F238E27FC236}">
                  <a16:creationId xmlns:a16="http://schemas.microsoft.com/office/drawing/2014/main" id="{5F17A71A-DB7F-4986-AD32-867B7C385639}"/>
                </a:ext>
              </a:extLst>
            </p:cNvPr>
            <p:cNvSpPr>
              <a:spLocks/>
            </p:cNvSpPr>
            <p:nvPr/>
          </p:nvSpPr>
          <p:spPr bwMode="auto">
            <a:xfrm>
              <a:off x="398934" y="4220957"/>
              <a:ext cx="896426" cy="89655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42" name="Freeform 6">
              <a:extLst>
                <a:ext uri="{FF2B5EF4-FFF2-40B4-BE49-F238E27FC236}">
                  <a16:creationId xmlns:a16="http://schemas.microsoft.com/office/drawing/2014/main" id="{BD814B02-B2AE-4157-98A3-639D4DF773E5}"/>
                </a:ext>
              </a:extLst>
            </p:cNvPr>
            <p:cNvSpPr>
              <a:spLocks noEditPoints="1"/>
            </p:cNvSpPr>
            <p:nvPr/>
          </p:nvSpPr>
          <p:spPr bwMode="auto">
            <a:xfrm>
              <a:off x="446047" y="4283339"/>
              <a:ext cx="773131" cy="771788"/>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pic>
        <p:nvPicPr>
          <p:cNvPr id="44" name="Picture 43">
            <a:extLst>
              <a:ext uri="{FF2B5EF4-FFF2-40B4-BE49-F238E27FC236}">
                <a16:creationId xmlns:a16="http://schemas.microsoft.com/office/drawing/2014/main" id="{A83CAC6B-909F-40DD-AA7A-923BA1304F6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415235" y="1910419"/>
            <a:ext cx="594675" cy="262444"/>
          </a:xfrm>
          <a:prstGeom prst="rect">
            <a:avLst/>
          </a:prstGeom>
        </p:spPr>
      </p:pic>
      <p:pic>
        <p:nvPicPr>
          <p:cNvPr id="48" name="Picture 47">
            <a:extLst>
              <a:ext uri="{FF2B5EF4-FFF2-40B4-BE49-F238E27FC236}">
                <a16:creationId xmlns:a16="http://schemas.microsoft.com/office/drawing/2014/main" id="{9FA4758A-144E-4AE5-85A9-B6AC785DAD1E}"/>
              </a:ext>
              <a:ext uri="{C183D7F6-B498-43B3-948B-1728B52AA6E4}">
                <adec:decorative xmlns:adec="http://schemas.microsoft.com/office/drawing/2017/decorative" val="1"/>
              </a:ext>
            </a:extLst>
          </p:cNvPr>
          <p:cNvPicPr>
            <a:picLocks noChangeAspect="1"/>
          </p:cNvPicPr>
          <p:nvPr/>
        </p:nvPicPr>
        <p:blipFill>
          <a:blip r:embed="rId6">
            <a:duotone>
              <a:prstClr val="black"/>
              <a:schemeClr val="accent4">
                <a:tint val="45000"/>
                <a:satMod val="400000"/>
              </a:schemeClr>
            </a:duotone>
          </a:blip>
          <a:stretch>
            <a:fillRect/>
          </a:stretch>
        </p:blipFill>
        <p:spPr>
          <a:xfrm>
            <a:off x="6428740" y="4808188"/>
            <a:ext cx="423499" cy="355579"/>
          </a:xfrm>
          <a:prstGeom prst="rect">
            <a:avLst/>
          </a:prstGeom>
        </p:spPr>
      </p:pic>
      <p:pic>
        <p:nvPicPr>
          <p:cNvPr id="50" name="Picture 7">
            <a:extLst>
              <a:ext uri="{FF2B5EF4-FFF2-40B4-BE49-F238E27FC236}">
                <a16:creationId xmlns:a16="http://schemas.microsoft.com/office/drawing/2014/main" id="{0A1ABBE9-7CE1-4208-9226-2B9D8AB7F036}"/>
              </a:ext>
              <a:ext uri="{C183D7F6-B498-43B3-948B-1728B52AA6E4}">
                <adec:decorative xmlns:adec="http://schemas.microsoft.com/office/drawing/2017/decorative" val="1"/>
              </a:ext>
            </a:extLst>
          </p:cNvPr>
          <p:cNvPicPr>
            <a:picLocks noChangeAspect="1" noChangeArrowheads="1"/>
          </p:cNvPicPr>
          <p:nvPr/>
        </p:nvPicPr>
        <p:blipFill>
          <a:blip r:embed="rId7" cstate="print">
            <a:duotone>
              <a:prstClr val="black"/>
              <a:schemeClr val="accent4">
                <a:tint val="45000"/>
                <a:satMod val="400000"/>
              </a:schemeClr>
            </a:duotone>
          </a:blip>
          <a:srcRect/>
          <a:stretch>
            <a:fillRect/>
          </a:stretch>
        </p:blipFill>
        <p:spPr bwMode="auto">
          <a:xfrm>
            <a:off x="389016" y="4576765"/>
            <a:ext cx="741320" cy="741127"/>
          </a:xfrm>
          <a:prstGeom prst="rect">
            <a:avLst/>
          </a:prstGeom>
          <a:noFill/>
        </p:spPr>
      </p:pic>
      <p:sp>
        <p:nvSpPr>
          <p:cNvPr id="52" name="Freeform 156">
            <a:extLst>
              <a:ext uri="{FF2B5EF4-FFF2-40B4-BE49-F238E27FC236}">
                <a16:creationId xmlns:a16="http://schemas.microsoft.com/office/drawing/2014/main" id="{CDBBE866-FAF1-4D0E-ADAC-593891A091EB}"/>
              </a:ext>
              <a:ext uri="{C183D7F6-B498-43B3-948B-1728B52AA6E4}">
                <adec:decorative xmlns:adec="http://schemas.microsoft.com/office/drawing/2017/decorative" val="1"/>
              </a:ext>
            </a:extLst>
          </p:cNvPr>
          <p:cNvSpPr>
            <a:spLocks noEditPoints="1"/>
          </p:cNvSpPr>
          <p:nvPr/>
        </p:nvSpPr>
        <p:spPr bwMode="black">
          <a:xfrm>
            <a:off x="6482994" y="3297795"/>
            <a:ext cx="410455" cy="429489"/>
          </a:xfrm>
          <a:custGeom>
            <a:avLst/>
            <a:gdLst>
              <a:gd name="T0" fmla="*/ 1291 w 1453"/>
              <a:gd name="T1" fmla="*/ 807 h 1407"/>
              <a:gd name="T2" fmla="*/ 867 w 1453"/>
              <a:gd name="T3" fmla="*/ 807 h 1407"/>
              <a:gd name="T4" fmla="*/ 1033 w 1453"/>
              <a:gd name="T5" fmla="*/ 1198 h 1407"/>
              <a:gd name="T6" fmla="*/ 1291 w 1453"/>
              <a:gd name="T7" fmla="*/ 807 h 1407"/>
              <a:gd name="T8" fmla="*/ 704 w 1453"/>
              <a:gd name="T9" fmla="*/ 0 h 1407"/>
              <a:gd name="T10" fmla="*/ 1405 w 1453"/>
              <a:gd name="T11" fmla="*/ 651 h 1407"/>
              <a:gd name="T12" fmla="*/ 1453 w 1453"/>
              <a:gd name="T13" fmla="*/ 651 h 1407"/>
              <a:gd name="T14" fmla="*/ 1453 w 1453"/>
              <a:gd name="T15" fmla="*/ 729 h 1407"/>
              <a:gd name="T16" fmla="*/ 953 w 1453"/>
              <a:gd name="T17" fmla="*/ 1407 h 1407"/>
              <a:gd name="T18" fmla="*/ 935 w 1453"/>
              <a:gd name="T19" fmla="*/ 1366 h 1407"/>
              <a:gd name="T20" fmla="*/ 704 w 1453"/>
              <a:gd name="T21" fmla="*/ 1407 h 1407"/>
              <a:gd name="T22" fmla="*/ 0 w 1453"/>
              <a:gd name="T23" fmla="*/ 703 h 1407"/>
              <a:gd name="T24" fmla="*/ 704 w 1453"/>
              <a:gd name="T25" fmla="*/ 0 h 1407"/>
              <a:gd name="T26" fmla="*/ 1249 w 1453"/>
              <a:gd name="T27" fmla="*/ 651 h 1407"/>
              <a:gd name="T28" fmla="*/ 704 w 1453"/>
              <a:gd name="T29" fmla="*/ 156 h 1407"/>
              <a:gd name="T30" fmla="*/ 156 w 1453"/>
              <a:gd name="T31" fmla="*/ 703 h 1407"/>
              <a:gd name="T32" fmla="*/ 704 w 1453"/>
              <a:gd name="T33" fmla="*/ 1251 h 1407"/>
              <a:gd name="T34" fmla="*/ 875 w 1453"/>
              <a:gd name="T35" fmla="*/ 1224 h 1407"/>
              <a:gd name="T36" fmla="*/ 631 w 1453"/>
              <a:gd name="T37" fmla="*/ 651 h 1407"/>
              <a:gd name="T38" fmla="*/ 1249 w 1453"/>
              <a:gd name="T39" fmla="*/ 651 h 1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53" h="1407">
                <a:moveTo>
                  <a:pt x="1291" y="807"/>
                </a:moveTo>
                <a:cubicBezTo>
                  <a:pt x="867" y="807"/>
                  <a:pt x="867" y="807"/>
                  <a:pt x="867" y="807"/>
                </a:cubicBezTo>
                <a:cubicBezTo>
                  <a:pt x="1033" y="1198"/>
                  <a:pt x="1033" y="1198"/>
                  <a:pt x="1033" y="1198"/>
                </a:cubicBezTo>
                <a:cubicBezTo>
                  <a:pt x="1170" y="1114"/>
                  <a:pt x="1268" y="973"/>
                  <a:pt x="1291" y="807"/>
                </a:cubicBezTo>
                <a:close/>
                <a:moveTo>
                  <a:pt x="704" y="0"/>
                </a:moveTo>
                <a:cubicBezTo>
                  <a:pt x="1075" y="0"/>
                  <a:pt x="1379" y="287"/>
                  <a:pt x="1405" y="651"/>
                </a:cubicBezTo>
                <a:cubicBezTo>
                  <a:pt x="1453" y="651"/>
                  <a:pt x="1453" y="651"/>
                  <a:pt x="1453" y="651"/>
                </a:cubicBezTo>
                <a:cubicBezTo>
                  <a:pt x="1453" y="729"/>
                  <a:pt x="1453" y="729"/>
                  <a:pt x="1453" y="729"/>
                </a:cubicBezTo>
                <a:cubicBezTo>
                  <a:pt x="1453" y="1070"/>
                  <a:pt x="1245" y="1283"/>
                  <a:pt x="953" y="1407"/>
                </a:cubicBezTo>
                <a:cubicBezTo>
                  <a:pt x="935" y="1366"/>
                  <a:pt x="935" y="1366"/>
                  <a:pt x="935" y="1366"/>
                </a:cubicBezTo>
                <a:cubicBezTo>
                  <a:pt x="864" y="1392"/>
                  <a:pt x="792" y="1407"/>
                  <a:pt x="704" y="1407"/>
                </a:cubicBezTo>
                <a:cubicBezTo>
                  <a:pt x="315" y="1407"/>
                  <a:pt x="0" y="1092"/>
                  <a:pt x="0" y="703"/>
                </a:cubicBezTo>
                <a:cubicBezTo>
                  <a:pt x="0" y="315"/>
                  <a:pt x="315" y="0"/>
                  <a:pt x="704" y="0"/>
                </a:cubicBezTo>
                <a:close/>
                <a:moveTo>
                  <a:pt x="1249" y="651"/>
                </a:moveTo>
                <a:cubicBezTo>
                  <a:pt x="1223" y="373"/>
                  <a:pt x="989" y="156"/>
                  <a:pt x="704" y="156"/>
                </a:cubicBezTo>
                <a:cubicBezTo>
                  <a:pt x="401" y="156"/>
                  <a:pt x="156" y="401"/>
                  <a:pt x="156" y="703"/>
                </a:cubicBezTo>
                <a:cubicBezTo>
                  <a:pt x="156" y="1006"/>
                  <a:pt x="401" y="1251"/>
                  <a:pt x="704" y="1251"/>
                </a:cubicBezTo>
                <a:cubicBezTo>
                  <a:pt x="763" y="1251"/>
                  <a:pt x="821" y="1242"/>
                  <a:pt x="875" y="1224"/>
                </a:cubicBezTo>
                <a:cubicBezTo>
                  <a:pt x="631" y="651"/>
                  <a:pt x="631" y="651"/>
                  <a:pt x="631" y="651"/>
                </a:cubicBezTo>
                <a:cubicBezTo>
                  <a:pt x="1249" y="651"/>
                  <a:pt x="1249" y="651"/>
                  <a:pt x="1249" y="651"/>
                </a:cubicBezTo>
                <a:close/>
              </a:path>
            </a:pathLst>
          </a:custGeom>
          <a:solidFill>
            <a:schemeClr val="tx1"/>
          </a:solidFill>
          <a:ln>
            <a:noFill/>
          </a:ln>
        </p:spPr>
        <p:txBody>
          <a:bodyPr vert="horz" wrap="square" lIns="109740" tIns="54871" rIns="109740" bIns="54871" numCol="1" anchor="t" anchorCtr="0" compatLnSpc="1">
            <a:prstTxWarp prst="textNoShape">
              <a:avLst/>
            </a:prstTxWarp>
          </a:bodyPr>
          <a:lstStyle/>
          <a:p>
            <a:endParaRPr lang="en-US" sz="1400" dirty="0">
              <a:solidFill>
                <a:srgbClr val="595959"/>
              </a:solidFill>
            </a:endParaRPr>
          </a:p>
        </p:txBody>
      </p:sp>
    </p:spTree>
    <p:extLst>
      <p:ext uri="{BB962C8B-B14F-4D97-AF65-F5344CB8AC3E}">
        <p14:creationId xmlns:p14="http://schemas.microsoft.com/office/powerpoint/2010/main" val="64191625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2865</Words>
  <Application>Microsoft Office PowerPoint</Application>
  <PresentationFormat>Widescreen</PresentationFormat>
  <Paragraphs>358</Paragraphs>
  <Slides>26</Slides>
  <Notes>16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Microsoft Power Platform Template</vt:lpstr>
      <vt:lpstr>AZ-305T00A Designing Microsoft Azure Infrastructure Solutions</vt:lpstr>
      <vt:lpstr>Design a governance solution</vt:lpstr>
      <vt:lpstr>Introduction</vt:lpstr>
      <vt:lpstr>Design for governance</vt:lpstr>
      <vt:lpstr>Govern resources in Azure</vt:lpstr>
      <vt:lpstr>Design for management groups</vt:lpstr>
      <vt:lpstr>Plan your management groups</vt:lpstr>
      <vt:lpstr>Design for Azure subscriptions</vt:lpstr>
      <vt:lpstr>Designing for multiple subscriptions</vt:lpstr>
      <vt:lpstr>When to use subscriptions - example</vt:lpstr>
      <vt:lpstr>Discussion</vt:lpstr>
      <vt:lpstr>Design for resource groups</vt:lpstr>
      <vt:lpstr>Plan your resource groups</vt:lpstr>
      <vt:lpstr>Design for resource tagging</vt:lpstr>
      <vt:lpstr>Plan your resource tagging</vt:lpstr>
      <vt:lpstr>Design for Azure Policy and RBAC</vt:lpstr>
      <vt:lpstr>When to use Azure Policy</vt:lpstr>
      <vt:lpstr>Considerations for Azure Policy </vt:lpstr>
      <vt:lpstr>Design for Azure role-based access control (RBAC)</vt:lpstr>
      <vt:lpstr>When to combine Azure Policy and Azure RBAC</vt:lpstr>
      <vt:lpstr>Design for Azure Blueprints</vt:lpstr>
      <vt:lpstr>Design with Azure Blueprints</vt:lpstr>
      <vt:lpstr>Review</vt:lpstr>
      <vt:lpstr>Case study – Cost and accounting</vt:lpstr>
      <vt:lpstr>Case study – New development project</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AZ-305T00A Designing Microsoft Azure Infrastructure Solutions</dc:title>
  <dc:creator/>
  <cp:lastModifiedBy/>
  <cp:revision>10</cp:revision>
  <dcterms:created xsi:type="dcterms:W3CDTF">2021-11-13T14:05:49Z</dcterms:created>
  <dcterms:modified xsi:type="dcterms:W3CDTF">2022-06-06T14:21:58Z</dcterms:modified>
</cp:coreProperties>
</file>