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6"/>
  </p:notesMasterIdLst>
  <p:handoutMasterIdLst>
    <p:handoutMasterId r:id="rId37"/>
  </p:handoutMasterIdLst>
  <p:sldIdLst>
    <p:sldId id="1627" r:id="rId2"/>
    <p:sldId id="1893" r:id="rId3"/>
    <p:sldId id="1841" r:id="rId4"/>
    <p:sldId id="9188" r:id="rId5"/>
    <p:sldId id="9171" r:id="rId6"/>
    <p:sldId id="9189" r:id="rId7"/>
    <p:sldId id="9174" r:id="rId8"/>
    <p:sldId id="1898" r:id="rId9"/>
    <p:sldId id="1864" r:id="rId10"/>
    <p:sldId id="1906" r:id="rId11"/>
    <p:sldId id="9105" r:id="rId12"/>
    <p:sldId id="1849" r:id="rId13"/>
    <p:sldId id="9180" r:id="rId14"/>
    <p:sldId id="9181" r:id="rId15"/>
    <p:sldId id="9186" r:id="rId16"/>
    <p:sldId id="9182" r:id="rId17"/>
    <p:sldId id="1899" r:id="rId18"/>
    <p:sldId id="9184" r:id="rId19"/>
    <p:sldId id="9170" r:id="rId20"/>
    <p:sldId id="1900" r:id="rId21"/>
    <p:sldId id="1873" r:id="rId22"/>
    <p:sldId id="1904" r:id="rId23"/>
    <p:sldId id="1880" r:id="rId24"/>
    <p:sldId id="1878" r:id="rId25"/>
    <p:sldId id="9193" r:id="rId26"/>
    <p:sldId id="9190" r:id="rId27"/>
    <p:sldId id="9138" r:id="rId28"/>
    <p:sldId id="1903" r:id="rId29"/>
    <p:sldId id="9195" r:id="rId30"/>
    <p:sldId id="9194" r:id="rId31"/>
    <p:sldId id="1902" r:id="rId32"/>
    <p:sldId id="1786" r:id="rId33"/>
    <p:sldId id="9192" r:id="rId34"/>
    <p:sldId id="9191"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243A5E"/>
    <a:srgbClr val="4BCBEE"/>
    <a:srgbClr val="1392B4"/>
    <a:srgbClr val="0B556A"/>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89091" autoAdjust="0"/>
  </p:normalViewPr>
  <p:slideViewPr>
    <p:cSldViewPr snapToGrid="0">
      <p:cViewPr varScale="1">
        <p:scale>
          <a:sx n="95" d="100"/>
          <a:sy n="95" d="100"/>
        </p:scale>
        <p:origin x="99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learn/modules/azure-database-fundamentals/exercise-create-sql-databas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Premium and Business Critical service tier locally redundant availability - https://docs.microsoft.com/azure/azure-sql/database/high-availability-sla#premium-and-business-critical-service-tier-locally-redundant-availability</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387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This doc covers the comparison of SQL DB and SQL MI HA https://docs.microsoft.com/azure/azure-sql/database/high-availability-sla</a:t>
            </a:r>
          </a:p>
          <a:p>
            <a:pPr marL="0" indent="0">
              <a:buFont typeface="Arial" panose="020B0604020202020204" pitchFamily="34" charset="0"/>
              <a:buNone/>
            </a:pPr>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4387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Regions and zones -https://docs.microsoft.com/azure/availability-zones/</a:t>
            </a:r>
            <a:r>
              <a:rPr lang="en-US" dirty="0" err="1"/>
              <a:t>az</a:t>
            </a:r>
            <a:r>
              <a:rPr lang="en-US" dirty="0"/>
              <a:t>-overview </a:t>
            </a:r>
          </a:p>
          <a:p>
            <a:r>
              <a:rPr lang="en-US" dirty="0"/>
              <a:t>Going further with availability - https://docs.microsoft.com/learn/modules/describe-high-availability-disaster-recovery-strategies/3-explore-high-availability-disaster-recovery-options</a:t>
            </a:r>
          </a:p>
          <a:p>
            <a:endParaRPr lang="en-US" dirty="0"/>
          </a:p>
          <a:p>
            <a:r>
              <a:rPr lang="en-US" dirty="0"/>
              <a:t>Instructor - https://docs.microsoft.com/azure/azure-sql/database/service-tier-hyperscale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5568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Examine the scenarios on the left and determine which solution on the right could be used. A combination of things may be needed. Here are some suggested answers.</a:t>
            </a:r>
          </a:p>
          <a:p>
            <a:endParaRPr lang="en-US" dirty="0"/>
          </a:p>
          <a:p>
            <a:pPr marL="171450" indent="-171450">
              <a:buFontTx/>
              <a:buChar char="-"/>
            </a:pPr>
            <a:r>
              <a:rPr lang="en-US" dirty="0"/>
              <a:t>Highly available Azure SQL database that is over 40TB. (Hyperscale)</a:t>
            </a:r>
          </a:p>
          <a:p>
            <a:pPr marL="171450" indent="-171450">
              <a:buFontTx/>
              <a:buChar char="-"/>
            </a:pPr>
            <a:r>
              <a:rPr lang="en-US" dirty="0"/>
              <a:t>On-premises SQL migration to Azure. (SQL Database or SQL Server on a VM)</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gradFill>
                  <a:gsLst>
                    <a:gs pos="2917">
                      <a:schemeClr val="tx1"/>
                    </a:gs>
                    <a:gs pos="30000">
                      <a:schemeClr val="tx1"/>
                    </a:gs>
                  </a:gsLst>
                  <a:lin ang="5400000" scaled="0"/>
                </a:gradFill>
              </a:rPr>
              <a:t>Known database usage at minimal cost (DTU pricing)</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gradFill>
                  <a:gsLst>
                    <a:gs pos="2917">
                      <a:schemeClr val="tx1"/>
                    </a:gs>
                    <a:gs pos="30000">
                      <a:schemeClr val="tx1"/>
                    </a:gs>
                  </a:gsLst>
                  <a:lin ang="5400000" scaled="0"/>
                </a:gradFill>
              </a:rPr>
              <a:t>Replicates across regions (Geo-replication and Auto-failover group)</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gradFill>
                  <a:gsLst>
                    <a:gs pos="2917">
                      <a:schemeClr val="tx1"/>
                    </a:gs>
                    <a:gs pos="30000">
                      <a:schemeClr val="tx1"/>
                    </a:gs>
                  </a:gsLst>
                  <a:lin ang="5400000" scaled="0"/>
                </a:gradFill>
              </a:rPr>
              <a:t>A cloud platform that tracks car dealership inventory. (SQL elastic pools - </a:t>
            </a:r>
            <a:r>
              <a:rPr lang="en-US" sz="2000" b="0" i="0" dirty="0">
                <a:solidFill>
                  <a:srgbClr val="107C10"/>
                </a:solidFill>
                <a:effectLst/>
                <a:latin typeface="Segoe UI" panose="020B0502040204020203" pitchFamily="34" charset="0"/>
              </a:rPr>
              <a:t>It's likely each dealership's data would be stored in a separate database. This scenario would likely benefit from elastic pools.)</a:t>
            </a:r>
            <a:endParaRPr lang="en-US" sz="900" b="0" dirty="0">
              <a:gradFill>
                <a:gsLst>
                  <a:gs pos="2917">
                    <a:schemeClr val="tx1"/>
                  </a:gs>
                  <a:gs pos="30000">
                    <a:schemeClr val="tx1"/>
                  </a:gs>
                </a:gsLst>
                <a:lin ang="5400000" scaled="0"/>
              </a:gradFill>
            </a:endParaRPr>
          </a:p>
          <a:p>
            <a:pPr marL="171450" marR="0" lvl="0" indent="-171450" algn="l" defTabSz="914367" rtl="0" eaLnBrk="1" fontAlgn="auto" latinLnBrk="0" hangingPunct="1">
              <a:lnSpc>
                <a:spcPct val="90000"/>
              </a:lnSpc>
              <a:spcBef>
                <a:spcPts val="0"/>
              </a:spcBef>
              <a:spcAft>
                <a:spcPts val="333"/>
              </a:spcAft>
              <a:buClrTx/>
              <a:buSzTx/>
              <a:buFontTx/>
              <a:buChar char="-"/>
              <a:tabLst/>
              <a:defRP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38873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Azure encryption overview - https://docs.microsoft.com/azure/security/fundamentals/encryption-overview</a:t>
            </a:r>
          </a:p>
          <a:p>
            <a:r>
              <a:rPr lang="en-US" dirty="0"/>
              <a:t>Security capabilities and tasks - https://docs.microsoft.com/learn/modules/azure-sql-secure-data/2-security-capabilities</a:t>
            </a:r>
          </a:p>
          <a:p>
            <a:r>
              <a:rPr lang="en-US" dirty="0"/>
              <a:t>Protect your database - https://docs.microsoft.com/learn/modules/azure-sql-secure-data/6-data-protection</a:t>
            </a:r>
          </a:p>
          <a:p>
            <a:endParaRPr lang="en-US" dirty="0"/>
          </a:p>
          <a:p>
            <a:r>
              <a:rPr lang="en-US" dirty="0"/>
              <a:t>Authentication has a separate slide (next).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3156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b="0" dirty="0">
                <a:cs typeface="Segoe UI Light"/>
              </a:rPr>
              <a:t>Authorizing database access to authenticated users to SQL Database and Azure Synapse Analytics using logins and user accounts - https://docs.microsoft.com/azure/sql-database/sql-database-manage-logins</a:t>
            </a:r>
          </a:p>
          <a:p>
            <a:pPr>
              <a:defRPr/>
            </a:pPr>
            <a:endParaRPr lang="en-US" sz="850" b="0" dirty="0">
              <a:cs typeface="Segoe UI Light"/>
            </a:endParaRPr>
          </a:p>
          <a:p>
            <a:r>
              <a:rPr lang="en-US" sz="850" b="0" dirty="0">
                <a:latin typeface="Segoe UI Light"/>
                <a:cs typeface="Segoe UI Light"/>
              </a:rPr>
              <a:t>Point out </a:t>
            </a:r>
            <a:r>
              <a:rPr lang="en-US" sz="850" b="0" baseline="0" dirty="0">
                <a:latin typeface="Segoe UI Light"/>
                <a:cs typeface="Segoe UI Light"/>
              </a:rPr>
              <a:t>that </a:t>
            </a:r>
            <a:r>
              <a:rPr lang="en-US" sz="850" dirty="0">
                <a:latin typeface="Segoe UI Light"/>
                <a:cs typeface="Segoe UI Light"/>
              </a:rPr>
              <a:t>SQL Database supports two types of authentication.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i="0" dirty="0">
                <a:solidFill>
                  <a:srgbClr val="171717"/>
                </a:solidFill>
                <a:effectLst/>
                <a:latin typeface="Segoe UI" panose="020B0502040204020203" pitchFamily="34" charset="0"/>
              </a:rPr>
              <a:t>Azure SQL Database similarly supports two different modes of authentication, SQL Server authentication and Azure Active Directory authentication. SQL Server authentication is the same authentication method that has been supported in SQL Server since it was first introduced, where user credentials are stored within either the master database or the user database. Authentication via Azure Active Directory allows the user to enter the same username and password, which is used to access other resources such as the Azure portal or Microsoft 365.</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dirty="0"/>
          </a:p>
          <a:p>
            <a:r>
              <a:rPr lang="en-US" sz="850" dirty="0">
                <a:latin typeface="Segoe UI Light"/>
                <a:cs typeface="Segoe UI Light"/>
              </a:rPr>
              <a:t>SQL authentication uses a username and password. When creating the SQL Database server, it is necessary</a:t>
            </a:r>
            <a:r>
              <a:rPr lang="en-US" sz="850" baseline="0" dirty="0">
                <a:latin typeface="Segoe UI Light"/>
                <a:cs typeface="Segoe UI Light"/>
              </a:rPr>
              <a:t> to </a:t>
            </a:r>
            <a:r>
              <a:rPr lang="en-US" sz="850" dirty="0">
                <a:latin typeface="Segoe UI Light"/>
                <a:cs typeface="Segoe UI Light"/>
              </a:rPr>
              <a:t>specify a server admin login with a username and password. These credentials can be used to authenticate to any database on that server as the database owner.</a:t>
            </a:r>
          </a:p>
          <a:p>
            <a:endParaRPr lang="en-US" dirty="0"/>
          </a:p>
          <a:p>
            <a:r>
              <a:rPr lang="en-US" sz="850" dirty="0">
                <a:latin typeface="Segoe UI Light"/>
                <a:cs typeface="Segoe UI Light"/>
              </a:rPr>
              <a:t>Azure Active Directory (AD) authentication uses identities managed by Azure AD and is supported for managed and integrated domains. In</a:t>
            </a:r>
            <a:r>
              <a:rPr lang="en-US" sz="850" baseline="0" dirty="0">
                <a:latin typeface="Segoe UI Light"/>
                <a:cs typeface="Segoe UI Light"/>
              </a:rPr>
              <a:t> order to </a:t>
            </a:r>
            <a:r>
              <a:rPr lang="en-US" sz="850" dirty="0">
                <a:latin typeface="Segoe UI Light"/>
                <a:cs typeface="Segoe UI Light"/>
              </a:rPr>
              <a:t>use Azure AD authentication, it is necessary to create another server admin called Azure AD admin. This admin is allowed to administer Azure AD users and groups, in addition to performing all operations that a regular server admin can. </a:t>
            </a:r>
            <a:endParaRPr lang="en-US" sz="850" dirty="0">
              <a:cs typeface="Segoe UI Light"/>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5/10/2022 1:07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42184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supports solutions that work with, or without, network connectivity.</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provides a powerful, local database. It negates needing to forward all data to a cloud-based database, which eliminates latency.</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implements RBAC and ABAC, encryption, and data classification. This helps you secure and control access to your IoT apps' data.</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provides ease of exchanging data with other systems like Azure SQL Database, SQL Server, and Azure Cosmos DB.</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Segoe UI" panose="020B0502040204020203" pitchFamily="34" charset="0"/>
              </a:rPr>
              <a:t>Azure SQL Edge shares the same codebase as SQL Server. Developers with skills in SQL Server or SQL Database can reuse their code and skills.</a:t>
            </a:r>
            <a:endParaRPr lang="en-US" sz="1800" b="0" i="0" u="none" strike="noStrike">
              <a:effectLst/>
              <a:latin typeface="Arial" panose="020B0604020202020204" pitchFamily="34" charset="0"/>
            </a:endParaRP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9100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are two units in Learn for this section.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02836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As a fully managed service, Azure Cosmos DB takes database administration off your hands with automatic management, updates, and patching. It also handles capacity management with cost-effective serverless and automatic scaling options that respond to application needs to match capacity with demand.</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342900" indent="-342900">
              <a:spcAft>
                <a:spcPts val="600"/>
              </a:spcAft>
              <a:buFont typeface="Arial" panose="020B0604020202020204" pitchFamily="34" charset="0"/>
              <a:buChar char="•"/>
            </a:pPr>
            <a:r>
              <a:rPr lang="en-US" sz="1800" dirty="0">
                <a:latin typeface="+mn-lt"/>
              </a:rPr>
              <a:t>Automatic and instant scalability</a:t>
            </a:r>
          </a:p>
          <a:p>
            <a:pPr marL="342900" indent="-342900">
              <a:spcAft>
                <a:spcPts val="600"/>
              </a:spcAft>
              <a:buFont typeface="Arial" panose="020B0604020202020204" pitchFamily="34" charset="0"/>
              <a:buChar char="•"/>
            </a:pPr>
            <a:r>
              <a:rPr lang="en-US" sz="1800" dirty="0">
                <a:latin typeface="+mn-lt"/>
              </a:rPr>
              <a:t>Enterprise-grade security</a:t>
            </a:r>
          </a:p>
          <a:p>
            <a:pPr marL="342900" indent="-342900">
              <a:spcAft>
                <a:spcPts val="600"/>
              </a:spcAft>
              <a:buFont typeface="Arial" panose="020B0604020202020204" pitchFamily="34" charset="0"/>
              <a:buChar char="•"/>
            </a:pPr>
            <a:r>
              <a:rPr lang="en-US" sz="1800" dirty="0">
                <a:latin typeface="+mn-lt"/>
              </a:rPr>
              <a:t>Business continuity is assured with 99.999% SLA-backed availability</a:t>
            </a:r>
          </a:p>
          <a:p>
            <a:pPr marL="342900" indent="-342900">
              <a:spcAft>
                <a:spcPts val="600"/>
              </a:spcAft>
              <a:buFont typeface="Arial" panose="020B0604020202020204" pitchFamily="34" charset="0"/>
              <a:buChar char="•"/>
            </a:pPr>
            <a:r>
              <a:rPr lang="en-US" sz="1800" dirty="0">
                <a:latin typeface="+mn-lt"/>
              </a:rPr>
              <a:t>Turnkey multiple region data distribution anywhere in the world</a:t>
            </a:r>
          </a:p>
          <a:p>
            <a:pPr marL="342900" indent="-342900">
              <a:spcAft>
                <a:spcPts val="600"/>
              </a:spcAft>
              <a:buFont typeface="Arial" panose="020B0604020202020204" pitchFamily="34" charset="0"/>
              <a:buChar char="•"/>
            </a:pPr>
            <a:r>
              <a:rPr lang="en-US" sz="1800" dirty="0">
                <a:latin typeface="+mn-lt"/>
              </a:rPr>
              <a:t>Build fast with no-ETL analytics over operational data</a:t>
            </a:r>
          </a:p>
          <a:p>
            <a:pPr marL="342900" indent="-342900">
              <a:spcAft>
                <a:spcPts val="600"/>
              </a:spcAft>
              <a:buFont typeface="Arial" panose="020B0604020202020204" pitchFamily="34" charset="0"/>
              <a:buChar char="•"/>
            </a:pPr>
            <a:r>
              <a:rPr lang="en-US" sz="1800" dirty="0">
                <a:latin typeface="+mn-lt"/>
              </a:rPr>
              <a:t>Broad API compatibility</a:t>
            </a:r>
          </a:p>
          <a:p>
            <a:pPr marL="342900" indent="-342900">
              <a:spcAft>
                <a:spcPts val="600"/>
              </a:spcAft>
              <a:buFont typeface="Arial" panose="020B0604020202020204" pitchFamily="34" charset="0"/>
              <a:buChar char="•"/>
            </a:pPr>
            <a:r>
              <a:rPr lang="en-US" sz="1800" dirty="0">
                <a:latin typeface="+mn-lt"/>
              </a:rPr>
              <a:t>Pricing based on usage and storage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Link to image page with explanation: https://docs.microsoft.com/azure/architecture/solution-ideas/articles/multi-region-web-app-cosmos-db-replication#architecture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Casandra API</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Mongo API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solidFill>
                  <a:schemeClr val="tx1"/>
                </a:solidFill>
                <a:latin typeface="+mn-lt"/>
              </a:rPr>
              <a:t>There is a slide at the bottom covering all the APIs cosmos provides if you would like to teach more on it</a:t>
            </a:r>
          </a:p>
          <a:p>
            <a:pPr marL="0" indent="0">
              <a:buFont typeface="Arial" panose="020B0604020202020204" pitchFamily="34" charset="0"/>
              <a:buNone/>
            </a:pPr>
            <a:endParaRPr lang="en-US" sz="880" b="1" dirty="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dirty="0">
                <a:effectLst/>
                <a:latin typeface="Segoe UI Light" panose="020B0502040204020203" pitchFamily="34" charset="0"/>
                <a:ea typeface="Cambria" panose="02040503050406030204" pitchFamily="18" charset="0"/>
                <a:cs typeface="Segoe UI Light" panose="020B0502040204020203" pitchFamily="34" charset="0"/>
              </a:rPr>
              <a:t>NOTE</a:t>
            </a:r>
            <a:r>
              <a:rPr lang="en-US" sz="880" dirty="0">
                <a:effectLst/>
                <a:latin typeface="Segoe UI Light" panose="020B0502040204020203" pitchFamily="34" charset="0"/>
                <a:ea typeface="Cambria" panose="02040503050406030204" pitchFamily="18" charset="0"/>
                <a:cs typeface="Segoe UI Light" panose="020B0502040204020203" pitchFamily="34" charset="0"/>
              </a:rPr>
              <a:t>: Azure Cosmos DB is flexible and stores data in atom-record-sequence (ARS) format. The data is then abstracted and projected as an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513657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t>Applications written for Azure Table storage can migrate to the Cosmos DB Table API with few code changes.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a:t>Azure Cosmos DB Table API and Azure Table storage share the same table data model and expose the same create, delete, update, and query operations through their SDKs.</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If you currently use Azure Table Storage, you gain the following benefits by moving to the Azure Cosmos DB Table API:</a:t>
            </a:r>
          </a:p>
          <a:p>
            <a:pPr marL="0" indent="0">
              <a:buFont typeface="Arial" panose="020B0604020202020204" pitchFamily="34" charset="0"/>
              <a:buNone/>
            </a:pPr>
            <a:endParaRPr lang="en-US" sz="880" b="1">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Latency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Fast, but no upper bounds on latency.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Single-digit millisecond latency for reads and writes, backed with &lt;10-ms latency reads and &lt;15-ms latency writes at the 99th percentile, at any scale, anywhere in the world.</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Throughput</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Variable throughput model. Tables have a scalability limit of 20,000 operations.</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Highly scalable with dedicated reserved throughput per table that's backed by SLAs. Accounts have no upper limit on throughput and support &gt;10 million operations/s per table (in provisioned throughput mode).</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Global distribution</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Single region with one optional readable secondary read region for high availability.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Turnkey global distribution from one to 30+ regions.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Indexing</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Only primary index on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PartitionKey</a:t>
            </a:r>
            <a:r>
              <a:rPr lang="en-US" sz="880">
                <a:effectLst/>
                <a:latin typeface="Segoe UI Light" panose="020B0502040204020203" pitchFamily="34" charset="0"/>
                <a:ea typeface="Cambria" panose="02040503050406030204" pitchFamily="18" charset="0"/>
                <a:cs typeface="Segoe UI Light" panose="020B0502040204020203" pitchFamily="34" charset="0"/>
              </a:rPr>
              <a:t> and </a:t>
            </a:r>
            <a:r>
              <a:rPr lang="en-US" sz="880" err="1">
                <a:effectLst/>
                <a:latin typeface="Segoe UI Light" panose="020B0502040204020203" pitchFamily="34" charset="0"/>
                <a:ea typeface="Cambria" panose="02040503050406030204" pitchFamily="18" charset="0"/>
                <a:cs typeface="Segoe UI Light" panose="020B0502040204020203" pitchFamily="34" charset="0"/>
              </a:rPr>
              <a:t>RowKey</a:t>
            </a:r>
            <a:r>
              <a:rPr lang="en-US" sz="880">
                <a:effectLst/>
                <a:latin typeface="Segoe UI Light" panose="020B0502040204020203" pitchFamily="34" charset="0"/>
                <a:ea typeface="Cambria" panose="02040503050406030204" pitchFamily="18" charset="0"/>
                <a:cs typeface="Segoe UI Light" panose="020B0502040204020203" pitchFamily="34" charset="0"/>
              </a:rPr>
              <a:t>. No secondary indexes.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Automatic and complete indexing on all properties, no index management.</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Query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Query execution uses index for primary key, and scans otherwise.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Queries can take advantage of automatic indexing on properties for fast query times.</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a:effectLst/>
                <a:latin typeface="Segoe UI Light" panose="020B0502040204020203" pitchFamily="34" charset="0"/>
                <a:ea typeface="Cambria" panose="02040503050406030204" pitchFamily="18" charset="0"/>
                <a:cs typeface="Segoe UI Light" panose="020B0502040204020203" pitchFamily="34" charset="0"/>
              </a:rPr>
              <a:t>Consistency</a:t>
            </a:r>
          </a:p>
          <a:p>
            <a:pPr marL="0" indent="0">
              <a:buFont typeface="Arial" panose="020B0604020202020204" pitchFamily="34" charset="0"/>
              <a:buNone/>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Table Storage - Strong within primary region.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0">
                <a:effectLst/>
                <a:latin typeface="Segoe UI Light" panose="020B0502040204020203" pitchFamily="34" charset="0"/>
                <a:ea typeface="Cambria" panose="02040503050406030204" pitchFamily="18" charset="0"/>
                <a:cs typeface="Segoe UI Light" panose="020B0502040204020203" pitchFamily="34" charset="0"/>
              </a:rPr>
              <a:t>Azure Cosmos DB Table API - Five well-defined consistency levels to trade off availability, latency, throughput, and consistency.</a:t>
            </a:r>
          </a:p>
          <a:p>
            <a:pPr marL="0" indent="0">
              <a:buFont typeface="Arial" panose="020B0604020202020204" pitchFamily="34" charset="0"/>
              <a:buNone/>
            </a:pPr>
            <a:endParaRPr lang="en-US" sz="880">
              <a:effectLst/>
              <a:latin typeface="Segoe UI Light" panose="020B0502040204020203" pitchFamily="34" charset="0"/>
              <a:ea typeface="Cambria" panose="020405030504060302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46616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endParaRPr lang="en-US" sz="900" dirty="0">
              <a:solidFill>
                <a:schemeClr val="tx1"/>
              </a:solidFill>
              <a:latin typeface="+mn-lt"/>
            </a:endParaRPr>
          </a:p>
          <a:p>
            <a:pPr>
              <a:spcBef>
                <a:spcPts val="600"/>
              </a:spcBef>
            </a:pPr>
            <a:r>
              <a:rPr lang="en-US" sz="2000" b="0" i="0" dirty="0">
                <a:solidFill>
                  <a:srgbClr val="171717"/>
                </a:solidFill>
                <a:effectLst/>
                <a:latin typeface="Segoe UI" panose="020B0502040204020203" pitchFamily="34" charset="0"/>
              </a:rPr>
              <a:t>Based on your workload, you must choose the API that fits your requirement. The image shows a flow chart on how to choose the right API when building new apps or migrating existing apps to Azure Cosmos DB.</a:t>
            </a:r>
          </a:p>
          <a:p>
            <a:pPr>
              <a:spcBef>
                <a:spcPts val="600"/>
              </a:spcBef>
            </a:pPr>
            <a:endParaRPr lang="en-US" sz="2000" b="0" i="0" dirty="0">
              <a:solidFill>
                <a:srgbClr val="171717"/>
              </a:solidFill>
              <a:effectLst/>
              <a:latin typeface="Segoe UI" panose="020B0502040204020203" pitchFamily="34" charset="0"/>
            </a:endParaRPr>
          </a:p>
          <a:p>
            <a:pPr algn="l"/>
            <a:r>
              <a:rPr lang="en-US" sz="2000" b="1" i="0" dirty="0">
                <a:solidFill>
                  <a:srgbClr val="171717"/>
                </a:solidFill>
                <a:effectLst/>
                <a:latin typeface="Segoe UI" panose="020B0502040204020203" pitchFamily="34" charset="0"/>
              </a:rPr>
              <a:t>Choose an API in Azure Cosmos DB - </a:t>
            </a:r>
            <a:r>
              <a:rPr lang="en-US" sz="900" dirty="0">
                <a:solidFill>
                  <a:schemeClr val="tx1"/>
                </a:solidFill>
                <a:latin typeface="+mn-lt"/>
              </a:rPr>
              <a:t>https://docs.microsoft.com/azure/cosmos-db/choose-api</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900" dirty="0">
              <a:solidFill>
                <a:schemeClr val="tx1"/>
              </a:solidFill>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685040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https://docs.microsoft.com/azure/cloud-adoption-framework/ready/considerations/data-options</a:t>
            </a:r>
          </a:p>
          <a:p>
            <a:endParaRPr lang="en-US" dirty="0"/>
          </a:p>
          <a:p>
            <a:r>
              <a:rPr lang="en-US" dirty="0"/>
              <a:t>Use the flowchart to decide the best option for the scenarios listed on the left of the slide. </a:t>
            </a:r>
          </a:p>
          <a:p>
            <a:r>
              <a:rPr lang="en-US" dirty="0"/>
              <a:t>1</a:t>
            </a:r>
            <a:r>
              <a:rPr lang="en-US" baseline="30000" dirty="0"/>
              <a:t>st</a:t>
            </a:r>
            <a:r>
              <a:rPr lang="en-US" dirty="0"/>
              <a:t> scenario – Azure Cosmos DB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2</a:t>
            </a:r>
            <a:r>
              <a:rPr lang="en-US" baseline="30000" dirty="0"/>
              <a:t>nd</a:t>
            </a:r>
            <a:r>
              <a:rPr lang="en-US" dirty="0"/>
              <a:t> scenario – Azure Database for MySQL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3</a:t>
            </a:r>
            <a:r>
              <a:rPr lang="en-US" baseline="30000" dirty="0"/>
              <a:t>rd</a:t>
            </a:r>
            <a:r>
              <a:rPr lang="en-US" dirty="0"/>
              <a:t> scenario – Azure SQL Database &lt;insert rationale&gt;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4</a:t>
            </a:r>
            <a:r>
              <a:rPr lang="en-US" baseline="30000" dirty="0"/>
              <a:t>th</a:t>
            </a:r>
            <a:r>
              <a:rPr lang="en-US" dirty="0"/>
              <a:t> scenario – SQL Server on virtual machines &lt;insert rationale&gt;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72413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 </a:t>
            </a:r>
            <a:r>
              <a:rPr lang="en-US" sz="1800" dirty="0">
                <a:solidFill>
                  <a:srgbClr val="000000"/>
                </a:solidFill>
                <a:effectLst/>
                <a:latin typeface="Segoe UI" panose="020B0502040204020203" pitchFamily="34" charset="0"/>
              </a:rPr>
              <a:t>There is no separate Instructor slide for this case study. Use the Instructor solution to discuss how authorization, authentication, pricing , and high availability can be met based on </a:t>
            </a:r>
            <a:r>
              <a:rPr lang="en-US" sz="1800">
                <a:solidFill>
                  <a:srgbClr val="000000"/>
                </a:solidFill>
                <a:effectLst/>
                <a:latin typeface="Segoe UI" panose="020B0502040204020203" pitchFamily="34" charset="0"/>
              </a:rPr>
              <a:t>the requirements.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493238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on the next slide. Drag and drop the icons on the right side onto the diagram.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825799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nSpc>
                <a:spcPct val="107000"/>
              </a:lnSpc>
              <a:spcBef>
                <a:spcPts val="200"/>
              </a:spcBef>
              <a:spcAft>
                <a:spcPts val="1200"/>
              </a:spcAft>
              <a:buFont typeface="Wingdings" panose="05000000000000000000" pitchFamily="2" charset="2"/>
              <a:buNone/>
            </a:pPr>
            <a:r>
              <a:rPr lang="en-US" sz="1200" b="0" dirty="0">
                <a:effectLst/>
                <a:latin typeface="Calibri" panose="020F0502020204030204" pitchFamily="34" charset="0"/>
                <a:ea typeface="Yu Gothic Light" panose="020B0300000000000000" pitchFamily="34" charset="-128"/>
                <a:cs typeface="Times New Roman" panose="02020603050405020304" pitchFamily="18" charset="0"/>
              </a:rPr>
              <a:t>Optional hands-on lab - </a:t>
            </a:r>
            <a:r>
              <a:rPr lang="en-US" sz="12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3"/>
              </a:rPr>
              <a:t>Exercise - Create a SQL database - Learn | Microsoft Docs</a:t>
            </a:r>
            <a:endParaRPr lang="en-US" sz="1200" b="1" dirty="0">
              <a:effectLst/>
              <a:latin typeface="Calibri Light" panose="020F0302020204030204" pitchFamily="34" charset="0"/>
              <a:ea typeface="Yu Gothic Light" panose="020B0300000000000000" pitchFamily="34" charset="-128"/>
              <a:cs typeface="Times New Roman" panose="02020603050405020304" pitchFamily="18" charset="0"/>
            </a:endParaRPr>
          </a:p>
          <a:p>
            <a:pPr marL="171450" lvl="0" indent="-171450">
              <a:lnSpc>
                <a:spcPct val="107000"/>
              </a:lnSpc>
              <a:spcAft>
                <a:spcPts val="800"/>
              </a:spcAft>
              <a:buFont typeface="Arial" panose="020B0604020202020204" pitchFamily="34" charset="0"/>
              <a:buChar char="•"/>
            </a:pPr>
            <a:endParaRPr lang="en-US" b="0" u="none" dirty="0">
              <a:solidFill>
                <a:srgbClr val="000000"/>
              </a:solidFill>
              <a:effectLst/>
              <a:latin typeface="Consolas" panose="020B0609020204030204" pitchFamily="49" charset="0"/>
            </a:endParaRPr>
          </a:p>
          <a:p>
            <a:pPr marL="171450" lvl="0" indent="-171450">
              <a:lnSpc>
                <a:spcPct val="107000"/>
              </a:lnSpc>
              <a:spcAft>
                <a:spcPts val="800"/>
              </a:spcAft>
              <a:buFont typeface="Arial" panose="020B0604020202020204" pitchFamily="34" charset="0"/>
              <a:buChar char="•"/>
            </a:pPr>
            <a:r>
              <a:rPr lang="en-US" b="0" u="none" dirty="0">
                <a:solidFill>
                  <a:srgbClr val="000000"/>
                </a:solidFill>
                <a:effectLst/>
                <a:latin typeface="Consolas" panose="020B0609020204030204" pitchFamily="49" charset="0"/>
              </a:rPr>
              <a:t>Choose the appropriate API for Azure Cosmos DB - https://docs.microsoft.com/learn/modules/choose-api-for-cosmos-db/</a:t>
            </a:r>
          </a:p>
          <a:p>
            <a:pPr marL="171450" lvl="0" indent="-171450">
              <a:lnSpc>
                <a:spcPct val="107000"/>
              </a:lnSpc>
              <a:spcAft>
                <a:spcPts val="800"/>
              </a:spcAft>
              <a:buFont typeface="Arial" panose="020B0604020202020204" pitchFamily="34" charset="0"/>
              <a:buChar char="•"/>
            </a:pPr>
            <a:r>
              <a:rPr lang="en-US" b="0" u="none" dirty="0">
                <a:solidFill>
                  <a:srgbClr val="000000"/>
                </a:solidFill>
                <a:effectLst/>
                <a:latin typeface="Consolas" panose="020B0609020204030204" pitchFamily="49" charset="0"/>
              </a:rPr>
              <a:t>Introduction to securing data at rest on Azure - https://docs.microsoft.com/learn/modules/secure-data-at-rest/</a:t>
            </a:r>
          </a:p>
          <a:p>
            <a:pPr marL="171450" lvl="0" indent="-171450">
              <a:lnSpc>
                <a:spcPct val="107000"/>
              </a:lnSpc>
              <a:spcAft>
                <a:spcPts val="800"/>
              </a:spcAft>
              <a:buFont typeface="Arial" panose="020B0604020202020204" pitchFamily="34" charset="0"/>
              <a:buChar char="•"/>
            </a:pPr>
            <a:r>
              <a:rPr lang="en-US" b="0" u="none" dirty="0">
                <a:solidFill>
                  <a:srgbClr val="000000"/>
                </a:solidFill>
                <a:effectLst/>
                <a:latin typeface="Consolas" panose="020B0609020204030204" pitchFamily="49" charset="0"/>
              </a:rPr>
              <a:t>Secure your Azure SQL database - https://docs.microsoft.com/learn/modules/secure-your-azure-sql-database/</a:t>
            </a:r>
          </a:p>
          <a:p>
            <a:pPr marL="171450" lvl="0" indent="-171450">
              <a:lnSpc>
                <a:spcPct val="107000"/>
              </a:lnSpc>
              <a:spcAft>
                <a:spcPts val="800"/>
              </a:spcAft>
              <a:buFont typeface="Arial" panose="020B0604020202020204" pitchFamily="34" charset="0"/>
              <a:buChar char="•"/>
            </a:pPr>
            <a:r>
              <a:rPr lang="en-US" b="0" u="none" dirty="0">
                <a:solidFill>
                  <a:srgbClr val="000000"/>
                </a:solidFill>
                <a:effectLst/>
                <a:latin typeface="Consolas" panose="020B0609020204030204" pitchFamily="49" charset="0"/>
              </a:rPr>
              <a:t>Scale multiple Azure SQL Databases with SQL elastic pools - https://docs.microsoft.com//learn/modules/scale-sql-databases-elastic-pools/</a:t>
            </a:r>
          </a:p>
          <a:p>
            <a:pPr marL="171450" lvl="0" indent="-171450">
              <a:lnSpc>
                <a:spcPct val="107000"/>
              </a:lnSpc>
              <a:spcAft>
                <a:spcPts val="800"/>
              </a:spcAft>
              <a:buFont typeface="Arial" panose="020B0604020202020204" pitchFamily="34" charset="0"/>
              <a:buChar char="•"/>
            </a:pPr>
            <a:r>
              <a:rPr lang="en-US" b="0" u="none" dirty="0">
                <a:solidFill>
                  <a:srgbClr val="000000"/>
                </a:solidFill>
                <a:effectLst/>
                <a:latin typeface="Consolas" panose="020B0609020204030204" pitchFamily="49" charset="0"/>
              </a:rPr>
              <a:t>Configure database authentication and authorization - https://docs.microsoft.com/learn/modules/configure-database-authentication-authorization/</a:t>
            </a:r>
          </a:p>
          <a:p>
            <a:pPr marL="171450" lvl="0" indent="-171450">
              <a:lnSpc>
                <a:spcPct val="107000"/>
              </a:lnSpc>
              <a:spcAft>
                <a:spcPts val="800"/>
              </a:spcAft>
              <a:buFont typeface="Arial" panose="020B0604020202020204" pitchFamily="34" charset="0"/>
              <a:buChar char="•"/>
            </a:pPr>
            <a:endParaRPr lang="en-US" b="0" u="none"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Architecture diagram as explained in the reference page: https://docs.microsoft.com/azure/architecture/solution-ideas/articles/gaming-using-azure-database-for-mysql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170110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diagram as explained in the reference page: https://docs.microsoft.com/azure/architecture/solution-ideas/articles/multi-region-web-app-multi-writes-azure-table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89434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Exam page - https://docs.microsoft.com/learn/certifications/exams/az-305</a:t>
            </a:r>
          </a:p>
          <a:p>
            <a:endParaRPr lang="en-US" b="1" dirty="0"/>
          </a:p>
          <a:p>
            <a:r>
              <a:rPr lang="en-US" b="1" dirty="0"/>
              <a:t>Prerequisites</a:t>
            </a:r>
          </a:p>
          <a:p>
            <a:pPr marL="171450" indent="-171450">
              <a:buFont typeface="Arial" panose="020B0604020202020204" pitchFamily="34" charset="0"/>
              <a:buChar char="•"/>
            </a:pPr>
            <a:r>
              <a:rPr lang="en-US" b="0" dirty="0"/>
              <a:t>Working experience with database solutions </a:t>
            </a:r>
          </a:p>
          <a:p>
            <a:pPr marL="171450" indent="-171450">
              <a:buFont typeface="Arial" panose="020B0604020202020204" pitchFamily="34" charset="0"/>
              <a:buChar char="•"/>
            </a:pPr>
            <a:r>
              <a:rPr lang="en-US" b="0" dirty="0"/>
              <a:t>Conceptual knowledge of SQL Server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 Learn student content has 3 units for Design for Azure SQL databases and 2 units for Azure Table Storage and Azure Cosmos DB.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57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Introduction to the core Azure Storage services - https://docs.microsoft.com/azure/storage/common/storage-introduction?toc=/azure/storage/blobs/toc.json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first of two module on data storage. The next module will cover structured and semi-structured. </a:t>
            </a:r>
          </a:p>
          <a:p>
            <a:endParaRPr lang="en-US" dirty="0"/>
          </a:p>
          <a:p>
            <a:r>
              <a:rPr lang="en-US" dirty="0"/>
              <a:t>Discussion: Is anyone using unstructured data?</a:t>
            </a:r>
          </a:p>
          <a:p>
            <a:endParaRPr lang="en-US" dirty="0"/>
          </a:p>
          <a:p>
            <a:r>
              <a:rPr lang="en-US" dirty="0"/>
              <a:t>Discussion: When to use Relational vs. NoSQL data, possibly CAP theorem - https://docs.microsoft.com/dotnet/architecture/cloud-native/relational-vs-nosql-data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3373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are three units in Learn for this section.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4886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a:solidFill>
                  <a:srgbClr val="171717"/>
                </a:solidFill>
                <a:effectLst/>
                <a:latin typeface="Segoe UI" panose="020B0502040204020203" pitchFamily="34" charset="0"/>
              </a:rPr>
              <a:t>Features comparison: Azure SQL Database and Azure SQL Managed Instance - https://docs.microsoft.com//azure/azure-sql/database/features-comparison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t>This doc compares all three: https://docs.microsoft.com/azure/azure-sql/azure-sql-iaas-vs-paas-what-is-overview#comparison-table</a:t>
            </a:r>
          </a:p>
          <a:p>
            <a:endParaRPr lang="en-US"/>
          </a:p>
          <a:p>
            <a:r>
              <a:rPr lang="en-US"/>
              <a:t>- Mention SQL database compared to elastic pool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6862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0" b="1" dirty="0">
                <a:effectLst/>
                <a:latin typeface="Segoe UI Light" panose="020B0502040204020203" pitchFamily="34" charset="0"/>
                <a:ea typeface="Cambria" panose="02040503050406030204" pitchFamily="18" charset="0"/>
                <a:cs typeface="Segoe UI Light" panose="020B0502040204020203" pitchFamily="34" charset="0"/>
              </a:rPr>
              <a:t>SQL elastic pools</a:t>
            </a:r>
            <a:r>
              <a:rPr lang="en-US" sz="880" dirty="0">
                <a:effectLst/>
                <a:latin typeface="Segoe UI Light" panose="020B0502040204020203" pitchFamily="34" charset="0"/>
                <a:ea typeface="Cambria" panose="02040503050406030204" pitchFamily="18" charset="0"/>
                <a:cs typeface="Segoe UI Light" panose="020B0502040204020203" pitchFamily="34" charset="0"/>
              </a:rPr>
              <a:t>. Vertical scale up is a good solution for this scenario. Elastic pools solve this problem by ensuring that databases get the performance resources they need when they need it. They provide a simple resource allocation mechanism within a predictable budget. There is no per-database charge for elastic pools. You are billed for each hour a pool exists at the highest </a:t>
            </a:r>
            <a:r>
              <a:rPr lang="en-US" sz="880" dirty="0" err="1">
                <a:effectLst/>
                <a:latin typeface="Segoe UI Light" panose="020B0502040204020203" pitchFamily="34" charset="0"/>
                <a:ea typeface="Cambria" panose="02040503050406030204" pitchFamily="18" charset="0"/>
                <a:cs typeface="Segoe UI Light" panose="020B0502040204020203" pitchFamily="34" charset="0"/>
              </a:rPr>
              <a:t>eDTU</a:t>
            </a:r>
            <a:r>
              <a:rPr lang="en-US" sz="880" dirty="0">
                <a:effectLst/>
                <a:latin typeface="Segoe UI Light" panose="020B0502040204020203" pitchFamily="34" charset="0"/>
                <a:ea typeface="Cambria" panose="02040503050406030204" pitchFamily="18" charset="0"/>
                <a:cs typeface="Segoe UI Light" panose="020B0502040204020203" pitchFamily="34" charset="0"/>
              </a:rPr>
              <a:t> or </a:t>
            </a:r>
            <a:r>
              <a:rPr lang="en-US" sz="880" dirty="0" err="1">
                <a:effectLst/>
                <a:latin typeface="Segoe UI Light" panose="020B0502040204020203" pitchFamily="34" charset="0"/>
                <a:ea typeface="Cambria" panose="02040503050406030204" pitchFamily="18" charset="0"/>
                <a:cs typeface="Segoe UI Light" panose="020B0502040204020203" pitchFamily="34" charset="0"/>
              </a:rPr>
              <a:t>vCores</a:t>
            </a:r>
            <a:r>
              <a:rPr lang="en-US" sz="880" dirty="0">
                <a:effectLst/>
                <a:latin typeface="Segoe UI Light" panose="020B0502040204020203" pitchFamily="34" charset="0"/>
                <a:ea typeface="Cambria" panose="02040503050406030204" pitchFamily="18" charset="0"/>
                <a:cs typeface="Segoe UI Light" panose="020B0502040204020203" pitchFamily="34" charset="0"/>
              </a:rPr>
              <a:t>, regardless of usage or whether the pool was active for less than an hour.</a:t>
            </a:r>
          </a:p>
          <a:p>
            <a:pPr marL="0" indent="0">
              <a:buFont typeface="Arial" panose="020B0604020202020204" pitchFamily="34" charset="0"/>
              <a:buNone/>
            </a:pPr>
            <a:endParaRPr lang="en-US" sz="880" dirty="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r>
              <a:rPr lang="en-US" sz="880" b="1" dirty="0">
                <a:effectLst/>
                <a:latin typeface="Segoe UI Light" panose="020B0502040204020203" pitchFamily="34" charset="0"/>
                <a:ea typeface="Cambria" panose="02040503050406030204" pitchFamily="18" charset="0"/>
                <a:cs typeface="Segoe UI Light" panose="020B0502040204020203" pitchFamily="34" charset="0"/>
              </a:rPr>
              <a:t>Azure SQL DB or SQL MI Scale</a:t>
            </a:r>
            <a:r>
              <a:rPr lang="en-US" sz="880" dirty="0">
                <a:effectLst/>
                <a:latin typeface="Segoe UI Light" panose="020B0502040204020203" pitchFamily="34" charset="0"/>
                <a:ea typeface="Cambria" panose="02040503050406030204" pitchFamily="18" charset="0"/>
                <a:cs typeface="Segoe UI Light" panose="020B0502040204020203" pitchFamily="34" charset="0"/>
              </a:rPr>
              <a:t>: </a:t>
            </a:r>
            <a:r>
              <a:rPr lang="en-US" b="0" i="0" dirty="0">
                <a:solidFill>
                  <a:srgbClr val="171717"/>
                </a:solidFill>
                <a:effectLst/>
                <a:latin typeface="Segoe UI" panose="020B0502040204020203" pitchFamily="34" charset="0"/>
              </a:rPr>
              <a:t>You can adjust the resources allocated to your database by changing service objective, or scaling, to meet workload demands. This also enables you to only pay for the resources that you need, when you need them</a:t>
            </a:r>
            <a:endParaRPr lang="en-US" sz="880" dirty="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endParaRPr lang="en-US" sz="880" dirty="0">
              <a:effectLst/>
              <a:latin typeface="Segoe UI Light" panose="020B0502040204020203" pitchFamily="34" charset="0"/>
              <a:ea typeface="Cambria" panose="02040503050406030204" pitchFamily="18" charset="0"/>
              <a:cs typeface="Segoe UI Light" panose="020B0502040204020203" pitchFamily="34" charset="0"/>
            </a:endParaRPr>
          </a:p>
          <a:p>
            <a:pPr marL="0" indent="0">
              <a:buFont typeface="Arial" panose="020B0604020202020204" pitchFamily="34" charset="0"/>
              <a:buNone/>
            </a:pPr>
            <a:endParaRPr lang="en-US" sz="880" dirty="0">
              <a:effectLst/>
              <a:latin typeface="Segoe UI Light" panose="020B0502040204020203" pitchFamily="34" charset="0"/>
              <a:ea typeface="Cambria" panose="020405030504060302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5827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t>Service tiers in the Database Transaction Unit (DTU) based purchase model - https://docs.microsoft.com/azure/azure-sql/database/service-tiers-dtu</a:t>
            </a:r>
          </a:p>
          <a:p>
            <a:pPr marL="0" indent="0">
              <a:buFont typeface="Arial" panose="020B0604020202020204" pitchFamily="34" charset="0"/>
              <a:buNone/>
            </a:pPr>
            <a:r>
              <a:rPr lang="en-US" b="0" err="1"/>
              <a:t>vCore</a:t>
            </a:r>
            <a:r>
              <a:rPr lang="en-US" b="0"/>
              <a:t> purchase model overview - Azure SQL Database - https://docs.microsoft.com/azure/azure-sql/database/service-tiers-sql-database-vcore</a:t>
            </a:r>
          </a:p>
          <a:p>
            <a:pPr marL="0" indent="0">
              <a:buFont typeface="Arial" panose="020B0604020202020204" pitchFamily="34" charset="0"/>
              <a:buNone/>
            </a:pPr>
            <a:endParaRPr lang="en-US" b="0"/>
          </a:p>
          <a:p>
            <a:pPr marL="0" indent="0">
              <a:buFont typeface="Arial" panose="020B0604020202020204" pitchFamily="34" charset="0"/>
              <a:buNone/>
            </a:pPr>
            <a:r>
              <a:rPr lang="en-US" b="0"/>
              <a:t>The </a:t>
            </a:r>
            <a:r>
              <a:rPr lang="en-US" b="0" err="1"/>
              <a:t>vCore</a:t>
            </a:r>
            <a:r>
              <a:rPr lang="en-US" b="0"/>
              <a:t>-based model is recommended because it allows you to independently select compute and storage resources. The DTU-based model is a bundled measure of compute, storage, and I/O resources.</a:t>
            </a:r>
          </a:p>
          <a:p>
            <a:pPr marL="0" indent="0">
              <a:buFont typeface="Arial" panose="020B0604020202020204" pitchFamily="34" charset="0"/>
              <a:buNone/>
            </a:pPr>
            <a:endParaRPr lang="en-US" b="0"/>
          </a:p>
          <a:p>
            <a:pPr algn="l"/>
            <a:r>
              <a:rPr lang="en-US" b="1" i="0">
                <a:solidFill>
                  <a:srgbClr val="171717"/>
                </a:solidFill>
                <a:effectLst/>
                <a:latin typeface="Segoe UI" panose="020B0502040204020203" pitchFamily="34" charset="0"/>
              </a:rPr>
              <a:t>Scenarios well suited for provisioned compute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with more regular, predictable usage patterns and higher average compute utilization over time.</a:t>
            </a:r>
          </a:p>
          <a:p>
            <a:pPr algn="l">
              <a:buFont typeface="Arial" panose="020B0604020202020204" pitchFamily="34" charset="0"/>
              <a:buChar char="•"/>
            </a:pPr>
            <a:r>
              <a:rPr lang="en-US" b="0" i="0">
                <a:solidFill>
                  <a:srgbClr val="171717"/>
                </a:solidFill>
                <a:effectLst/>
                <a:latin typeface="Segoe UI" panose="020B0502040204020203" pitchFamily="34" charset="0"/>
              </a:rPr>
              <a:t> Databases that cannot tolerate performance trade-offs resulting from more frequent memory trimming or delays in resuming from a paused state.</a:t>
            </a:r>
          </a:p>
          <a:p>
            <a:pPr algn="l">
              <a:buFont typeface="Arial" panose="020B0604020202020204" pitchFamily="34" charset="0"/>
              <a:buChar char="•"/>
            </a:pPr>
            <a:r>
              <a:rPr lang="en-US" b="0" i="0">
                <a:solidFill>
                  <a:srgbClr val="171717"/>
                </a:solidFill>
                <a:effectLst/>
                <a:latin typeface="Segoe UI" panose="020B0502040204020203" pitchFamily="34" charset="0"/>
              </a:rPr>
              <a:t> Multiple databases with intermittent, unpredictable usage patterns that can be consolidated into elastic pools for better price-performance optimization.</a:t>
            </a:r>
          </a:p>
          <a:p>
            <a:pPr algn="l">
              <a:buFont typeface="Arial" panose="020B0604020202020204" pitchFamily="34" charset="0"/>
              <a:buChar char="•"/>
            </a:pPr>
            <a:endParaRPr lang="en-US" b="0" i="0">
              <a:solidFill>
                <a:srgbClr val="171717"/>
              </a:solidFill>
              <a:effectLst/>
              <a:latin typeface="Segoe UI" panose="020B0502040204020203" pitchFamily="34" charset="0"/>
            </a:endParaRPr>
          </a:p>
          <a:p>
            <a:pPr algn="l"/>
            <a:r>
              <a:rPr lang="en-US" b="1" i="0">
                <a:solidFill>
                  <a:srgbClr val="171717"/>
                </a:solidFill>
                <a:effectLst/>
                <a:latin typeface="Segoe UI" panose="020B0502040204020203" pitchFamily="34" charset="0"/>
              </a:rPr>
              <a:t>Scenarios well suited for serverless compute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with intermittent, unpredictable usage patterns interspersed with periods of inactivity, and lower average compute utilization over time.</a:t>
            </a:r>
          </a:p>
          <a:p>
            <a:pPr algn="l">
              <a:buFont typeface="Arial" panose="020B0604020202020204" pitchFamily="34" charset="0"/>
              <a:buChar char="•"/>
            </a:pPr>
            <a:r>
              <a:rPr lang="en-US" b="0" i="0">
                <a:solidFill>
                  <a:srgbClr val="171717"/>
                </a:solidFill>
                <a:effectLst/>
                <a:latin typeface="Segoe UI" panose="020B0502040204020203" pitchFamily="34" charset="0"/>
              </a:rPr>
              <a:t> Single databases in the provisioned compute tier that are frequently rescaled and customers who prefer to delegate compute rescaling to the service.</a:t>
            </a:r>
          </a:p>
          <a:p>
            <a:pPr algn="l">
              <a:buFont typeface="Arial" panose="020B0604020202020204" pitchFamily="34" charset="0"/>
              <a:buChar char="•"/>
            </a:pPr>
            <a:r>
              <a:rPr lang="en-US" b="0" i="0">
                <a:solidFill>
                  <a:srgbClr val="171717"/>
                </a:solidFill>
                <a:effectLst/>
                <a:latin typeface="Segoe UI" panose="020B0502040204020203" pitchFamily="34" charset="0"/>
              </a:rPr>
              <a:t> New single databases without usage history where compute sizing is difficult or not possible to estimate prior to deployment in SQL Database.</a:t>
            </a:r>
          </a:p>
          <a:p>
            <a:pPr algn="l">
              <a:buFont typeface="Arial" panose="020B0604020202020204" pitchFamily="34" charset="0"/>
              <a:buChar char="•"/>
            </a:pPr>
            <a:endParaRPr lang="en-US" b="0" i="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2157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Basic, Standard, and General Purpose service tier locally redundant availability - https://docs.microsoft.com/azure/azure-sql/database/high-availability-sla#basic-standard-and-general-purpose-service-tier-locally-redundant-availability</a:t>
            </a:r>
          </a:p>
          <a:p>
            <a:pPr marL="0" indent="0">
              <a:buFont typeface="Arial" panose="020B0604020202020204" pitchFamily="34" charset="0"/>
              <a:buNone/>
            </a:pPr>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4387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EA7A320D-6E24-42FD-A7E5-3B1477EF3ADE}"/>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A345E08B-1DA8-4ED9-B999-AA54ED7B6F4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30887"/>
          </a:xfrm>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958697607"/>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DC75311-FF31-4AC9-B4F7-96E0BD265B04}"/>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6802"/>
            <a:ext cx="11341268" cy="430887"/>
          </a:xfrm>
        </p:spPr>
        <p:txBody>
          <a:bodyPr tIns="45720" rIns="0" bIns="45720"/>
          <a:lstStyle>
            <a:lvl1pPr>
              <a:defRPr sz="2200">
                <a:solidFill>
                  <a:schemeClr val="tx2">
                    <a:lumMod val="50000"/>
                  </a:schemeClr>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179861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10" r:id="rId4"/>
    <p:sldLayoutId id="2147484691" r:id="rId5"/>
    <p:sldLayoutId id="2147484580" r:id="rId6"/>
    <p:sldLayoutId id="2147484701" r:id="rId7"/>
    <p:sldLayoutId id="2147484699" r:id="rId8"/>
    <p:sldLayoutId id="2147484700" r:id="rId9"/>
    <p:sldLayoutId id="2147484698" r:id="rId10"/>
    <p:sldLayoutId id="2147484702"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azure/azure-sql/database/purchasing-mode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azure-sql/database/service-tier-general-purpo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sql/database/service-tier-business-critica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azure/azure-sql/database/service-tier-hyperscal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hyperlink" Target="https://docs.microsoft.com/azure/azure-sql/database/auto-failover-group-overview?tabs=azure-powershell" TargetMode="External"/><Relationship Id="rId7" Type="http://schemas.openxmlformats.org/officeDocument/2006/relationships/image" Target="../media/image25.png"/><Relationship Id="rId12"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4.sv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8.svg"/><Relationship Id="rId4" Type="http://schemas.openxmlformats.org/officeDocument/2006/relationships/hyperlink" Target="https://docs.microsoft.com/azure/azure-sql/database/active-geo-replication-overview" TargetMode="Externa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azure-sql/database/security-overvie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azure-sql/database/authentication-aad-overview" TargetMode="External"/><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azure/azure-sql-edge/over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9.sv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azure/cosmos-db/introduction"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cosmos-db/choose-api#considerations-when-choosing-an-ap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4-Relationalstorage.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9.png"/><Relationship Id="rId18" Type="http://schemas.openxmlformats.org/officeDocument/2006/relationships/image" Target="../media/image52.svg"/><Relationship Id="rId26" Type="http://schemas.openxmlformats.org/officeDocument/2006/relationships/image" Target="../media/image59.wmf"/><Relationship Id="rId3" Type="http://schemas.openxmlformats.org/officeDocument/2006/relationships/image" Target="../media/image23.png"/><Relationship Id="rId21" Type="http://schemas.openxmlformats.org/officeDocument/2006/relationships/image" Target="../media/image55.png"/><Relationship Id="rId7" Type="http://schemas.openxmlformats.org/officeDocument/2006/relationships/image" Target="../media/image38.png"/><Relationship Id="rId12" Type="http://schemas.openxmlformats.org/officeDocument/2006/relationships/image" Target="../media/image48.svg"/><Relationship Id="rId17" Type="http://schemas.openxmlformats.org/officeDocument/2006/relationships/image" Target="../media/image51.png"/><Relationship Id="rId25" Type="http://schemas.openxmlformats.org/officeDocument/2006/relationships/oleObject" Target="../embeddings/oleObject2.bin"/><Relationship Id="rId2" Type="http://schemas.openxmlformats.org/officeDocument/2006/relationships/notesSlide" Target="../notesSlides/notesSlide23.xml"/><Relationship Id="rId16" Type="http://schemas.openxmlformats.org/officeDocument/2006/relationships/image" Target="../media/image8.svg"/><Relationship Id="rId20" Type="http://schemas.openxmlformats.org/officeDocument/2006/relationships/image" Target="../media/image54.svg"/><Relationship Id="rId1" Type="http://schemas.openxmlformats.org/officeDocument/2006/relationships/slideLayout" Target="../slideLayouts/slideLayout3.xml"/><Relationship Id="rId6" Type="http://schemas.openxmlformats.org/officeDocument/2006/relationships/image" Target="../media/image44.svg"/><Relationship Id="rId11" Type="http://schemas.openxmlformats.org/officeDocument/2006/relationships/image" Target="../media/image47.png"/><Relationship Id="rId24" Type="http://schemas.openxmlformats.org/officeDocument/2006/relationships/image" Target="../media/image58.svg"/><Relationship Id="rId5" Type="http://schemas.openxmlformats.org/officeDocument/2006/relationships/image" Target="../media/image43.png"/><Relationship Id="rId15" Type="http://schemas.openxmlformats.org/officeDocument/2006/relationships/image" Target="../media/image7.png"/><Relationship Id="rId23" Type="http://schemas.openxmlformats.org/officeDocument/2006/relationships/image" Target="../media/image57.png"/><Relationship Id="rId10" Type="http://schemas.openxmlformats.org/officeDocument/2006/relationships/image" Target="../media/image46.svg"/><Relationship Id="rId19" Type="http://schemas.openxmlformats.org/officeDocument/2006/relationships/image" Target="../media/image53.png"/><Relationship Id="rId4" Type="http://schemas.openxmlformats.org/officeDocument/2006/relationships/image" Target="../media/image24.svg"/><Relationship Id="rId9" Type="http://schemas.openxmlformats.org/officeDocument/2006/relationships/image" Target="../media/image45.png"/><Relationship Id="rId14" Type="http://schemas.openxmlformats.org/officeDocument/2006/relationships/image" Target="../media/image50.svg"/><Relationship Id="rId22" Type="http://schemas.openxmlformats.org/officeDocument/2006/relationships/image" Target="../media/image5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learn/modules/configure-database-authentication-authorization/" TargetMode="External"/><Relationship Id="rId3" Type="http://schemas.openxmlformats.org/officeDocument/2006/relationships/hyperlink" Target="https://docs.microsoft.com/learn/modules/choose-api-for-cosmos-db/" TargetMode="External"/><Relationship Id="rId7" Type="http://schemas.openxmlformats.org/officeDocument/2006/relationships/hyperlink" Target="https://docs.microsoft.com/learn/modules/scale-sql-databases-elastic-pool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ocs.microsoft.com/learn/modules/secure-your-azure-sql-database/" TargetMode="External"/><Relationship Id="rId5" Type="http://schemas.openxmlformats.org/officeDocument/2006/relationships/image" Target="../media/image41.emf"/><Relationship Id="rId4" Type="http://schemas.openxmlformats.org/officeDocument/2006/relationships/hyperlink" Target="https://docs.microsoft.com/learn/modules/secure-data-at-rest/" TargetMode="External"/><Relationship Id="rId9" Type="http://schemas.openxmlformats.org/officeDocument/2006/relationships/hyperlink" Target="https://docs.microsoft.com/en-us/learn/modules/azure-database-fundamentals/exercise-create-sql-databas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azure/architecture/solution-ideas/articles/gaming-using-azure-database-for-mysq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azure/architecture/solution-ideas/articles/multi-region-web-app-multi-writes-azure-table"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svg"/><Relationship Id="rId3" Type="http://schemas.openxmlformats.org/officeDocument/2006/relationships/hyperlink" Target="https://docs.microsoft.com/azure/azure-sql/azure-sql-iaas-vs-paas-what-is-overview#comparison-table" TargetMode="External"/><Relationship Id="rId7" Type="http://schemas.openxmlformats.org/officeDocument/2006/relationships/image" Target="../media/image12.sv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azure-sql/database/scale-resourc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docs.microsoft.com/azure/azure-sql/database/sql-database-paas-overview#scalable-performance-and-pools" TargetMode="External"/><Relationship Id="rId4" Type="http://schemas.openxmlformats.org/officeDocument/2006/relationships/hyperlink" Target="https://docs.microsoft.com/azure/azure-sql/database/elastic-pool-overview#when-should-you-consider-a-sql-database-elastic-p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71712" y="1996378"/>
            <a:ext cx="5434818" cy="3465307"/>
          </a:xfrm>
        </p:spPr>
        <p:txBody>
          <a:bodyPr/>
          <a:lstStyle/>
          <a:p>
            <a:r>
              <a:rPr lang="fr-FR" sz="4800">
                <a:solidFill>
                  <a:schemeClr val="tx1"/>
                </a:solidFill>
              </a:rPr>
              <a:t>AZ-305T00A</a:t>
            </a:r>
            <a:br>
              <a:rPr lang="fr-FR" sz="4800">
                <a:solidFill>
                  <a:schemeClr val="tx1"/>
                </a:solidFill>
              </a:rPr>
            </a:br>
            <a:r>
              <a:rPr lang="en-US" sz="4800">
                <a:solidFill>
                  <a:schemeClr val="tx1"/>
                </a:solidFill>
              </a:rPr>
              <a:t>Designing</a:t>
            </a:r>
            <a:r>
              <a:rPr lang="fr-FR" sz="4800">
                <a:solidFill>
                  <a:schemeClr val="tx1"/>
                </a:solidFill>
              </a:rPr>
              <a:t> Microsoft Azure Infrastructure Solutions</a:t>
            </a:r>
            <a:endParaRPr lang="en-US">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94E6F-BD39-44DF-ABBF-F0611B2C80F3}"/>
              </a:ext>
            </a:extLst>
          </p:cNvPr>
          <p:cNvSpPr>
            <a:spLocks noGrp="1"/>
          </p:cNvSpPr>
          <p:nvPr>
            <p:ph type="title"/>
          </p:nvPr>
        </p:nvSpPr>
        <p:spPr/>
        <p:txBody>
          <a:bodyPr/>
          <a:lstStyle/>
          <a:p>
            <a:r>
              <a:rPr lang="en-US"/>
              <a:t>Recommend a solution for database availability</a:t>
            </a:r>
          </a:p>
        </p:txBody>
      </p:sp>
      <p:pic>
        <p:nvPicPr>
          <p:cNvPr id="6" name="Picture Placeholder 6">
            <a:extLst>
              <a:ext uri="{FF2B5EF4-FFF2-40B4-BE49-F238E27FC236}">
                <a16:creationId xmlns:a16="http://schemas.microsoft.com/office/drawing/2014/main" id="{3908FF58-828D-4AE1-A2BF-348A5873D96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088" y="2778125"/>
            <a:ext cx="1281112" cy="1281113"/>
          </a:xfrm>
        </p:spPr>
      </p:pic>
    </p:spTree>
    <p:extLst>
      <p:ext uri="{BB962C8B-B14F-4D97-AF65-F5344CB8AC3E}">
        <p14:creationId xmlns:p14="http://schemas.microsoft.com/office/powerpoint/2010/main" val="23165570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277D-C760-4839-8637-B5B6B1FA87B9}"/>
              </a:ext>
            </a:extLst>
          </p:cNvPr>
          <p:cNvSpPr>
            <a:spLocks noGrp="1"/>
          </p:cNvSpPr>
          <p:nvPr>
            <p:ph type="title"/>
          </p:nvPr>
        </p:nvSpPr>
        <p:spPr>
          <a:xfrm>
            <a:off x="418643" y="458782"/>
            <a:ext cx="11341268" cy="680196"/>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an Azure SQL Database pricing model</a:t>
            </a:r>
            <a:endParaRPr lang="en-US" dirty="0">
              <a:solidFill>
                <a:schemeClr val="tx2">
                  <a:lumMod val="50000"/>
                </a:schemeClr>
              </a:solidFill>
            </a:endParaRPr>
          </a:p>
        </p:txBody>
      </p:sp>
      <p:sp>
        <p:nvSpPr>
          <p:cNvPr id="50" name="TextBox 49">
            <a:extLst>
              <a:ext uri="{FF2B5EF4-FFF2-40B4-BE49-F238E27FC236}">
                <a16:creationId xmlns:a16="http://schemas.microsoft.com/office/drawing/2014/main" id="{388532FB-022C-4234-B65F-306E35E1F3F1}"/>
              </a:ext>
            </a:extLst>
          </p:cNvPr>
          <p:cNvSpPr txBox="1"/>
          <p:nvPr/>
        </p:nvSpPr>
        <p:spPr>
          <a:xfrm>
            <a:off x="508446" y="1315247"/>
            <a:ext cx="3481041" cy="369332"/>
          </a:xfrm>
          <a:prstGeom prst="rect">
            <a:avLst/>
          </a:prstGeom>
          <a:solidFill>
            <a:schemeClr val="tx2">
              <a:lumMod val="50000"/>
            </a:schemeClr>
          </a:solidFill>
        </p:spPr>
        <p:txBody>
          <a:bodyPr wrap="square">
            <a:spAutoFit/>
          </a:bodyPr>
          <a:lstStyle/>
          <a:p>
            <a:pPr algn="ctr"/>
            <a:r>
              <a:rPr lang="en-US" sz="1800">
                <a:solidFill>
                  <a:schemeClr val="bg1"/>
                </a:solidFill>
              </a:rPr>
              <a:t>DTU</a:t>
            </a:r>
            <a:endParaRPr lang="en-US">
              <a:solidFill>
                <a:schemeClr val="bg1"/>
              </a:solidFill>
            </a:endParaRPr>
          </a:p>
        </p:txBody>
      </p:sp>
      <p:grpSp>
        <p:nvGrpSpPr>
          <p:cNvPr id="64" name="Group 63" descr="Graph of compute vs storage in the DTU based model. ">
            <a:extLst>
              <a:ext uri="{FF2B5EF4-FFF2-40B4-BE49-F238E27FC236}">
                <a16:creationId xmlns:a16="http://schemas.microsoft.com/office/drawing/2014/main" id="{FEA45745-4A85-49CA-A391-49343D812655}"/>
              </a:ext>
            </a:extLst>
          </p:cNvPr>
          <p:cNvGrpSpPr/>
          <p:nvPr/>
        </p:nvGrpSpPr>
        <p:grpSpPr>
          <a:xfrm>
            <a:off x="480467" y="1908001"/>
            <a:ext cx="3173215" cy="2350078"/>
            <a:chOff x="692364" y="2025445"/>
            <a:chExt cx="3599960" cy="2626880"/>
          </a:xfrm>
        </p:grpSpPr>
        <p:cxnSp>
          <p:nvCxnSpPr>
            <p:cNvPr id="12" name="Straight Arrow Connector 11">
              <a:extLst>
                <a:ext uri="{FF2B5EF4-FFF2-40B4-BE49-F238E27FC236}">
                  <a16:creationId xmlns:a16="http://schemas.microsoft.com/office/drawing/2014/main" id="{76F29E54-DBDB-4443-8544-5CBC1D045641}"/>
                </a:ext>
              </a:extLst>
            </p:cNvPr>
            <p:cNvCxnSpPr/>
            <p:nvPr/>
          </p:nvCxnSpPr>
          <p:spPr>
            <a:xfrm flipV="1">
              <a:off x="1101213" y="2182761"/>
              <a:ext cx="3018503" cy="1995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BC5C1BA-8A0F-4989-A1B0-A77284111EA8}"/>
                </a:ext>
              </a:extLst>
            </p:cNvPr>
            <p:cNvSpPr/>
            <p:nvPr/>
          </p:nvSpPr>
          <p:spPr bwMode="auto">
            <a:xfrm>
              <a:off x="1563329" y="3706761"/>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399C3430-6929-434D-9C49-3B06077F1436}"/>
                </a:ext>
              </a:extLst>
            </p:cNvPr>
            <p:cNvSpPr/>
            <p:nvPr/>
          </p:nvSpPr>
          <p:spPr bwMode="auto">
            <a:xfrm>
              <a:off x="2217174" y="3251455"/>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3AB9F274-4617-4B23-8CC1-F3B643780912}"/>
                </a:ext>
              </a:extLst>
            </p:cNvPr>
            <p:cNvSpPr/>
            <p:nvPr/>
          </p:nvSpPr>
          <p:spPr bwMode="auto">
            <a:xfrm>
              <a:off x="2895600" y="2807109"/>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F0E922D0-C0F1-4FF8-881C-9CF53F88002F}"/>
                </a:ext>
              </a:extLst>
            </p:cNvPr>
            <p:cNvSpPr/>
            <p:nvPr/>
          </p:nvSpPr>
          <p:spPr bwMode="auto">
            <a:xfrm>
              <a:off x="3564193" y="2394154"/>
              <a:ext cx="265471" cy="206478"/>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0062CB6D-1149-464C-AA09-205CD0BC3642}"/>
                </a:ext>
              </a:extLst>
            </p:cNvPr>
            <p:cNvCxnSpPr>
              <a:cxnSpLocks/>
            </p:cNvCxnSpPr>
            <p:nvPr/>
          </p:nvCxnSpPr>
          <p:spPr>
            <a:xfrm>
              <a:off x="1101213" y="4178710"/>
              <a:ext cx="3191111" cy="79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CEB215-62BD-4CEE-AC66-CC2DF7A6CD8C}"/>
                </a:ext>
              </a:extLst>
            </p:cNvPr>
            <p:cNvSpPr txBox="1"/>
            <p:nvPr/>
          </p:nvSpPr>
          <p:spPr>
            <a:xfrm>
              <a:off x="2231923" y="4121821"/>
              <a:ext cx="1292398" cy="530504"/>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Storage</a:t>
              </a:r>
            </a:p>
          </p:txBody>
        </p:sp>
        <p:cxnSp>
          <p:nvCxnSpPr>
            <p:cNvPr id="28" name="Straight Arrow Connector 27">
              <a:extLst>
                <a:ext uri="{FF2B5EF4-FFF2-40B4-BE49-F238E27FC236}">
                  <a16:creationId xmlns:a16="http://schemas.microsoft.com/office/drawing/2014/main" id="{0FD84F4A-4F15-48E1-856B-BA6D0920E11B}"/>
                </a:ext>
              </a:extLst>
            </p:cNvPr>
            <p:cNvCxnSpPr>
              <a:cxnSpLocks/>
            </p:cNvCxnSpPr>
            <p:nvPr/>
          </p:nvCxnSpPr>
          <p:spPr>
            <a:xfrm flipV="1">
              <a:off x="1101213" y="2025445"/>
              <a:ext cx="0" cy="21532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40EB5F-38B5-410E-89DF-6C193D3D150A}"/>
                </a:ext>
              </a:extLst>
            </p:cNvPr>
            <p:cNvCxnSpPr>
              <a:stCxn id="19" idx="1"/>
            </p:cNvCxnSpPr>
            <p:nvPr/>
          </p:nvCxnSpPr>
          <p:spPr>
            <a:xfrm flipH="1">
              <a:off x="1101213" y="2497393"/>
              <a:ext cx="246298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575777-12C5-4BB1-A5C4-218783E048B9}"/>
                </a:ext>
              </a:extLst>
            </p:cNvPr>
            <p:cNvCxnSpPr>
              <a:cxnSpLocks/>
              <a:stCxn id="17" idx="1"/>
            </p:cNvCxnSpPr>
            <p:nvPr/>
          </p:nvCxnSpPr>
          <p:spPr>
            <a:xfrm flipH="1">
              <a:off x="1101212" y="2910348"/>
              <a:ext cx="1794388"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C27CE1-2BD4-4BEB-822F-90F0446A82B1}"/>
                </a:ext>
              </a:extLst>
            </p:cNvPr>
            <p:cNvCxnSpPr>
              <a:cxnSpLocks/>
              <a:stCxn id="15" idx="1"/>
            </p:cNvCxnSpPr>
            <p:nvPr/>
          </p:nvCxnSpPr>
          <p:spPr>
            <a:xfrm flipH="1">
              <a:off x="1101212" y="3354694"/>
              <a:ext cx="1115962"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FCD26C-1229-4C1F-A261-BF6B2E90901A}"/>
                </a:ext>
              </a:extLst>
            </p:cNvPr>
            <p:cNvCxnSpPr>
              <a:cxnSpLocks/>
              <a:stCxn id="13" idx="1"/>
            </p:cNvCxnSpPr>
            <p:nvPr/>
          </p:nvCxnSpPr>
          <p:spPr>
            <a:xfrm flipH="1">
              <a:off x="1101213" y="3810000"/>
              <a:ext cx="462116"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7CED5D5-1818-4BE4-B5CF-6964C9223BF3}"/>
                </a:ext>
              </a:extLst>
            </p:cNvPr>
            <p:cNvCxnSpPr>
              <a:cxnSpLocks/>
              <a:stCxn id="13" idx="2"/>
            </p:cNvCxnSpPr>
            <p:nvPr/>
          </p:nvCxnSpPr>
          <p:spPr>
            <a:xfrm flipH="1">
              <a:off x="1696064" y="3913239"/>
              <a:ext cx="1" cy="26547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F4F3A37-8C4B-4229-B202-981F97902F4D}"/>
                </a:ext>
              </a:extLst>
            </p:cNvPr>
            <p:cNvCxnSpPr>
              <a:cxnSpLocks/>
              <a:stCxn id="15" idx="2"/>
            </p:cNvCxnSpPr>
            <p:nvPr/>
          </p:nvCxnSpPr>
          <p:spPr>
            <a:xfrm>
              <a:off x="2349910" y="3457933"/>
              <a:ext cx="9833" cy="69373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A8EA77A-3904-4FB9-9589-91D13D1CEA5D}"/>
                </a:ext>
              </a:extLst>
            </p:cNvPr>
            <p:cNvCxnSpPr>
              <a:cxnSpLocks/>
              <a:stCxn id="17" idx="2"/>
            </p:cNvCxnSpPr>
            <p:nvPr/>
          </p:nvCxnSpPr>
          <p:spPr>
            <a:xfrm>
              <a:off x="3028336" y="3013587"/>
              <a:ext cx="13834" cy="11453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6D63A3D-70FC-4343-B046-D91B009C48FD}"/>
                </a:ext>
              </a:extLst>
            </p:cNvPr>
            <p:cNvCxnSpPr>
              <a:cxnSpLocks/>
              <a:stCxn id="19" idx="2"/>
            </p:cNvCxnSpPr>
            <p:nvPr/>
          </p:nvCxnSpPr>
          <p:spPr>
            <a:xfrm>
              <a:off x="3696929" y="2600632"/>
              <a:ext cx="23709" cy="15860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A1ED2F7-5B15-4A54-A931-2C913DA2437D}"/>
                </a:ext>
              </a:extLst>
            </p:cNvPr>
            <p:cNvSpPr txBox="1"/>
            <p:nvPr/>
          </p:nvSpPr>
          <p:spPr>
            <a:xfrm rot="16200000">
              <a:off x="302867" y="2852480"/>
              <a:ext cx="1268359" cy="48936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Compute</a:t>
              </a:r>
            </a:p>
          </p:txBody>
        </p:sp>
      </p:grpSp>
      <p:sp>
        <p:nvSpPr>
          <p:cNvPr id="71" name="Rectangle 70">
            <a:extLst>
              <a:ext uri="{FF2B5EF4-FFF2-40B4-BE49-F238E27FC236}">
                <a16:creationId xmlns:a16="http://schemas.microsoft.com/office/drawing/2014/main" id="{1CA53FC9-B4DE-4011-B258-E713DA6B9F36}"/>
              </a:ext>
            </a:extLst>
          </p:cNvPr>
          <p:cNvSpPr/>
          <p:nvPr/>
        </p:nvSpPr>
        <p:spPr>
          <a:xfrm>
            <a:off x="508446" y="4285106"/>
            <a:ext cx="3570210" cy="17943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165100" indent="-165100">
              <a:spcBef>
                <a:spcPts val="600"/>
              </a:spcBef>
              <a:buFont typeface="Arial" panose="020B0604020202020204" pitchFamily="34" charset="0"/>
              <a:buChar char="•"/>
            </a:pPr>
            <a:r>
              <a:rPr lang="en-US" sz="1800" dirty="0">
                <a:latin typeface="+mn-lt"/>
              </a:rPr>
              <a:t>A simple, preconfigured purchase option.</a:t>
            </a:r>
          </a:p>
          <a:p>
            <a:pPr marL="165100" indent="-165100">
              <a:spcBef>
                <a:spcPts val="600"/>
              </a:spcBef>
              <a:buFont typeface="Arial" panose="020B0604020202020204" pitchFamily="34" charset="0"/>
              <a:buChar char="•"/>
            </a:pPr>
            <a:r>
              <a:rPr lang="en-US" sz="1800" dirty="0">
                <a:solidFill>
                  <a:schemeClr val="tx1"/>
                </a:solidFill>
                <a:latin typeface="+mn-lt"/>
              </a:rPr>
              <a:t>A blended measure of CPU, memory, reads, and writes.</a:t>
            </a:r>
          </a:p>
        </p:txBody>
      </p:sp>
      <p:sp>
        <p:nvSpPr>
          <p:cNvPr id="73" name="Rectangle 72">
            <a:extLst>
              <a:ext uri="{FF2B5EF4-FFF2-40B4-BE49-F238E27FC236}">
                <a16:creationId xmlns:a16="http://schemas.microsoft.com/office/drawing/2014/main" id="{8E178327-31DC-471D-9A6D-F442A46BD34D}"/>
              </a:ext>
              <a:ext uri="{C183D7F6-B498-43B3-948B-1728B52AA6E4}">
                <adec:decorative xmlns:adec="http://schemas.microsoft.com/office/drawing/2017/decorative" val="1"/>
              </a:ext>
            </a:extLst>
          </p:cNvPr>
          <p:cNvSpPr/>
          <p:nvPr/>
        </p:nvSpPr>
        <p:spPr bwMode="auto">
          <a:xfrm>
            <a:off x="508446" y="1737241"/>
            <a:ext cx="3481041"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CE8F5E-700C-4060-9D0F-A02F6DB627C6}"/>
              </a:ext>
            </a:extLst>
          </p:cNvPr>
          <p:cNvSpPr txBox="1"/>
          <p:nvPr/>
        </p:nvSpPr>
        <p:spPr>
          <a:xfrm>
            <a:off x="4448812" y="1282443"/>
            <a:ext cx="3414323" cy="369332"/>
          </a:xfrm>
          <a:prstGeom prst="rect">
            <a:avLst/>
          </a:prstGeom>
          <a:solidFill>
            <a:schemeClr val="tx2">
              <a:lumMod val="50000"/>
            </a:schemeClr>
          </a:solidFill>
        </p:spPr>
        <p:txBody>
          <a:bodyPr wrap="square">
            <a:spAutoFit/>
          </a:bodyPr>
          <a:lstStyle/>
          <a:p>
            <a:pPr algn="ctr"/>
            <a:r>
              <a:rPr lang="en-US" sz="1800" err="1">
                <a:solidFill>
                  <a:schemeClr val="bg1"/>
                </a:solidFill>
              </a:rPr>
              <a:t>vCore</a:t>
            </a:r>
            <a:endParaRPr lang="en-US">
              <a:solidFill>
                <a:schemeClr val="bg1"/>
              </a:solidFill>
            </a:endParaRPr>
          </a:p>
        </p:txBody>
      </p:sp>
      <p:sp>
        <p:nvSpPr>
          <p:cNvPr id="79" name="Rectangle 78">
            <a:extLst>
              <a:ext uri="{FF2B5EF4-FFF2-40B4-BE49-F238E27FC236}">
                <a16:creationId xmlns:a16="http://schemas.microsoft.com/office/drawing/2014/main" id="{7EDEE3E0-1301-4689-8935-1A28CAEBCA2C}"/>
              </a:ext>
              <a:ext uri="{C183D7F6-B498-43B3-948B-1728B52AA6E4}">
                <adec:decorative xmlns:adec="http://schemas.microsoft.com/office/drawing/2017/decorative" val="1"/>
              </a:ext>
            </a:extLst>
          </p:cNvPr>
          <p:cNvSpPr/>
          <p:nvPr/>
        </p:nvSpPr>
        <p:spPr bwMode="auto">
          <a:xfrm>
            <a:off x="4468213" y="1722122"/>
            <a:ext cx="3414323"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Pricing ranges are independent of compute or storage. ">
            <a:extLst>
              <a:ext uri="{FF2B5EF4-FFF2-40B4-BE49-F238E27FC236}">
                <a16:creationId xmlns:a16="http://schemas.microsoft.com/office/drawing/2014/main" id="{48C63E53-81E0-4AA9-BF08-EEC437563961}"/>
              </a:ext>
            </a:extLst>
          </p:cNvPr>
          <p:cNvGrpSpPr/>
          <p:nvPr/>
        </p:nvGrpSpPr>
        <p:grpSpPr>
          <a:xfrm>
            <a:off x="4463267" y="2067066"/>
            <a:ext cx="3126222" cy="2128981"/>
            <a:chOff x="4463267" y="2067066"/>
            <a:chExt cx="3126222" cy="2128981"/>
          </a:xfrm>
        </p:grpSpPr>
        <p:sp>
          <p:nvSpPr>
            <p:cNvPr id="76" name="TextBox 75">
              <a:extLst>
                <a:ext uri="{FF2B5EF4-FFF2-40B4-BE49-F238E27FC236}">
                  <a16:creationId xmlns:a16="http://schemas.microsoft.com/office/drawing/2014/main" id="{342FEAC6-8D24-4728-BA6D-CB65BA21EF18}"/>
                </a:ext>
              </a:extLst>
            </p:cNvPr>
            <p:cNvSpPr txBox="1"/>
            <p:nvPr/>
          </p:nvSpPr>
          <p:spPr>
            <a:xfrm>
              <a:off x="5849964" y="3716302"/>
              <a:ext cx="959493" cy="47974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Storage</a:t>
              </a:r>
            </a:p>
          </p:txBody>
        </p:sp>
        <p:grpSp>
          <p:nvGrpSpPr>
            <p:cNvPr id="3" name="Group 2">
              <a:extLst>
                <a:ext uri="{FF2B5EF4-FFF2-40B4-BE49-F238E27FC236}">
                  <a16:creationId xmlns:a16="http://schemas.microsoft.com/office/drawing/2014/main" id="{CF01A6BD-DB53-4A79-836F-9696C82F890D}"/>
                </a:ext>
              </a:extLst>
            </p:cNvPr>
            <p:cNvGrpSpPr/>
            <p:nvPr/>
          </p:nvGrpSpPr>
          <p:grpSpPr>
            <a:xfrm>
              <a:off x="4463267" y="2067066"/>
              <a:ext cx="3126222" cy="1722158"/>
              <a:chOff x="4463267" y="2067066"/>
              <a:chExt cx="3126222" cy="1722158"/>
            </a:xfrm>
          </p:grpSpPr>
          <p:cxnSp>
            <p:nvCxnSpPr>
              <p:cNvPr id="75" name="Straight Arrow Connector 74">
                <a:extLst>
                  <a:ext uri="{FF2B5EF4-FFF2-40B4-BE49-F238E27FC236}">
                    <a16:creationId xmlns:a16="http://schemas.microsoft.com/office/drawing/2014/main" id="{3BF188FC-19EA-4E05-B9E5-3E3F130B5260}"/>
                  </a:ext>
                </a:extLst>
              </p:cNvPr>
              <p:cNvCxnSpPr>
                <a:cxnSpLocks/>
              </p:cNvCxnSpPr>
              <p:nvPr/>
            </p:nvCxnSpPr>
            <p:spPr>
              <a:xfrm>
                <a:off x="4878345" y="3758974"/>
                <a:ext cx="2711144" cy="302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A272C35-8C52-4303-BCA0-EB57A1199791}"/>
                  </a:ext>
                </a:extLst>
              </p:cNvPr>
              <p:cNvCxnSpPr>
                <a:cxnSpLocks/>
              </p:cNvCxnSpPr>
              <p:nvPr/>
            </p:nvCxnSpPr>
            <p:spPr>
              <a:xfrm flipV="1">
                <a:off x="4864079" y="2067066"/>
                <a:ext cx="0" cy="17221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FAA14C5-4D02-45B2-97A9-C77ECFE67E4B}"/>
                  </a:ext>
                </a:extLst>
              </p:cNvPr>
              <p:cNvSpPr txBox="1"/>
              <p:nvPr/>
            </p:nvSpPr>
            <p:spPr>
              <a:xfrm rot="16200000">
                <a:off x="4081427" y="2516382"/>
                <a:ext cx="1243426" cy="479745"/>
              </a:xfrm>
              <a:prstGeom prst="rect">
                <a:avLst/>
              </a:prstGeom>
              <a:noFill/>
            </p:spPr>
            <p:txBody>
              <a:bodyPr wrap="square" lIns="179285" tIns="143428" rIns="179285" bIns="143428" rtlCol="0">
                <a:spAutoFit/>
              </a:bodyPr>
              <a:lstStyle/>
              <a:p>
                <a:pPr>
                  <a:lnSpc>
                    <a:spcPct val="90000"/>
                  </a:lnSpc>
                  <a:spcAft>
                    <a:spcPts val="588"/>
                  </a:spcAft>
                </a:pPr>
                <a:r>
                  <a:rPr lang="en-US" sz="1372">
                    <a:gradFill>
                      <a:gsLst>
                        <a:gs pos="2917">
                          <a:schemeClr val="tx1"/>
                        </a:gs>
                        <a:gs pos="30000">
                          <a:schemeClr val="tx1"/>
                        </a:gs>
                      </a:gsLst>
                      <a:lin ang="5400000" scaled="0"/>
                    </a:gradFill>
                  </a:rPr>
                  <a:t>Compute</a:t>
                </a:r>
              </a:p>
            </p:txBody>
          </p:sp>
          <p:grpSp>
            <p:nvGrpSpPr>
              <p:cNvPr id="80" name="Group 79">
                <a:extLst>
                  <a:ext uri="{FF2B5EF4-FFF2-40B4-BE49-F238E27FC236}">
                    <a16:creationId xmlns:a16="http://schemas.microsoft.com/office/drawing/2014/main" id="{678E5B37-7EC6-4C3C-881F-3247ECD7B197}"/>
                  </a:ext>
                  <a:ext uri="{C183D7F6-B498-43B3-948B-1728B52AA6E4}">
                    <adec:decorative xmlns:adec="http://schemas.microsoft.com/office/drawing/2017/decorative" val="1"/>
                  </a:ext>
                </a:extLst>
              </p:cNvPr>
              <p:cNvGrpSpPr/>
              <p:nvPr/>
            </p:nvGrpSpPr>
            <p:grpSpPr>
              <a:xfrm>
                <a:off x="5064852" y="2171103"/>
                <a:ext cx="620937" cy="576930"/>
                <a:chOff x="6381135" y="2236838"/>
                <a:chExt cx="633389" cy="588499"/>
              </a:xfrm>
            </p:grpSpPr>
            <p:sp>
              <p:nvSpPr>
                <p:cNvPr id="93" name="Rectangle 92">
                  <a:extLst>
                    <a:ext uri="{FF2B5EF4-FFF2-40B4-BE49-F238E27FC236}">
                      <a16:creationId xmlns:a16="http://schemas.microsoft.com/office/drawing/2014/main" id="{51B74623-CA7A-4526-8C9E-0695ECA8A860}"/>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Arrow Connector 93">
                  <a:extLst>
                    <a:ext uri="{FF2B5EF4-FFF2-40B4-BE49-F238E27FC236}">
                      <a16:creationId xmlns:a16="http://schemas.microsoft.com/office/drawing/2014/main" id="{985EEF99-712F-4E6E-9886-57F2D57D06EC}"/>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0BEE9F1-68B6-4451-8D80-B071DEEF280D}"/>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7960B90F-26FB-432B-BF56-6B3DD09E9132}"/>
                  </a:ext>
                  <a:ext uri="{C183D7F6-B498-43B3-948B-1728B52AA6E4}">
                    <adec:decorative xmlns:adec="http://schemas.microsoft.com/office/drawing/2017/decorative" val="1"/>
                  </a:ext>
                </a:extLst>
              </p:cNvPr>
              <p:cNvGrpSpPr/>
              <p:nvPr/>
            </p:nvGrpSpPr>
            <p:grpSpPr>
              <a:xfrm>
                <a:off x="5501683" y="3023012"/>
                <a:ext cx="620937" cy="576930"/>
                <a:chOff x="6381135" y="2236838"/>
                <a:chExt cx="633389" cy="588499"/>
              </a:xfrm>
            </p:grpSpPr>
            <p:sp>
              <p:nvSpPr>
                <p:cNvPr id="90" name="Rectangle 89">
                  <a:extLst>
                    <a:ext uri="{FF2B5EF4-FFF2-40B4-BE49-F238E27FC236}">
                      <a16:creationId xmlns:a16="http://schemas.microsoft.com/office/drawing/2014/main" id="{62707584-C13E-4058-BB7D-DB24C7BEEF7D}"/>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a:extLst>
                    <a:ext uri="{FF2B5EF4-FFF2-40B4-BE49-F238E27FC236}">
                      <a16:creationId xmlns:a16="http://schemas.microsoft.com/office/drawing/2014/main" id="{6120403B-9C6F-4909-8861-E2BF06F20561}"/>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1F1DA72-B926-4791-BDA6-3D40ED255FD8}"/>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C945620D-A273-474E-A285-ABC8E25F5E62}"/>
                  </a:ext>
                  <a:ext uri="{C183D7F6-B498-43B3-948B-1728B52AA6E4}">
                    <adec:decorative xmlns:adec="http://schemas.microsoft.com/office/drawing/2017/decorative" val="1"/>
                  </a:ext>
                </a:extLst>
              </p:cNvPr>
              <p:cNvGrpSpPr/>
              <p:nvPr/>
            </p:nvGrpSpPr>
            <p:grpSpPr>
              <a:xfrm>
                <a:off x="6140228" y="2446082"/>
                <a:ext cx="620937" cy="576930"/>
                <a:chOff x="6381135" y="2236838"/>
                <a:chExt cx="633389" cy="588499"/>
              </a:xfrm>
            </p:grpSpPr>
            <p:sp>
              <p:nvSpPr>
                <p:cNvPr id="87" name="Rectangle 86">
                  <a:extLst>
                    <a:ext uri="{FF2B5EF4-FFF2-40B4-BE49-F238E27FC236}">
                      <a16:creationId xmlns:a16="http://schemas.microsoft.com/office/drawing/2014/main" id="{F00E8B1A-82CB-4814-824E-C2857B5C629B}"/>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Arrow Connector 87">
                  <a:extLst>
                    <a:ext uri="{FF2B5EF4-FFF2-40B4-BE49-F238E27FC236}">
                      <a16:creationId xmlns:a16="http://schemas.microsoft.com/office/drawing/2014/main" id="{4DB15169-6D99-4F9A-972E-960D954E3BCB}"/>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30D19B7-809F-47C8-B432-E7976236B05E}"/>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F2EF496-A687-44E5-B311-275F12D0418D}"/>
                  </a:ext>
                  <a:ext uri="{C183D7F6-B498-43B3-948B-1728B52AA6E4}">
                    <adec:decorative xmlns:adec="http://schemas.microsoft.com/office/drawing/2017/decorative" val="1"/>
                  </a:ext>
                </a:extLst>
              </p:cNvPr>
              <p:cNvGrpSpPr/>
              <p:nvPr/>
            </p:nvGrpSpPr>
            <p:grpSpPr>
              <a:xfrm>
                <a:off x="6909161" y="2905213"/>
                <a:ext cx="620937" cy="576930"/>
                <a:chOff x="6381135" y="2236838"/>
                <a:chExt cx="633389" cy="588499"/>
              </a:xfrm>
            </p:grpSpPr>
            <p:sp>
              <p:nvSpPr>
                <p:cNvPr id="84" name="Rectangle 83">
                  <a:extLst>
                    <a:ext uri="{FF2B5EF4-FFF2-40B4-BE49-F238E27FC236}">
                      <a16:creationId xmlns:a16="http://schemas.microsoft.com/office/drawing/2014/main" id="{8A372812-4BA9-4233-A872-79CE875A1FC6}"/>
                    </a:ext>
                  </a:extLst>
                </p:cNvPr>
                <p:cNvSpPr/>
                <p:nvPr/>
              </p:nvSpPr>
              <p:spPr bwMode="auto">
                <a:xfrm>
                  <a:off x="6553454" y="2444317"/>
                  <a:ext cx="265471" cy="206478"/>
                </a:xfrm>
                <a:prstGeom prst="rect">
                  <a:avLst/>
                </a:prstGeom>
                <a:solidFill>
                  <a:schemeClr val="tx2">
                    <a:lumMod val="20000"/>
                    <a:lumOff val="8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Arrow Connector 84">
                  <a:extLst>
                    <a:ext uri="{FF2B5EF4-FFF2-40B4-BE49-F238E27FC236}">
                      <a16:creationId xmlns:a16="http://schemas.microsoft.com/office/drawing/2014/main" id="{2B6A80E7-0D56-4424-B7A6-A93F1E51DCFC}"/>
                    </a:ext>
                  </a:extLst>
                </p:cNvPr>
                <p:cNvCxnSpPr>
                  <a:cxnSpLocks/>
                </p:cNvCxnSpPr>
                <p:nvPr/>
              </p:nvCxnSpPr>
              <p:spPr>
                <a:xfrm>
                  <a:off x="6685090" y="2236838"/>
                  <a:ext cx="0" cy="588499"/>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AACE183-4BE7-4E34-BA79-ABCCE5809CD0}"/>
                    </a:ext>
                  </a:extLst>
                </p:cNvPr>
                <p:cNvCxnSpPr>
                  <a:cxnSpLocks/>
                </p:cNvCxnSpPr>
                <p:nvPr/>
              </p:nvCxnSpPr>
              <p:spPr>
                <a:xfrm>
                  <a:off x="6381135" y="2515621"/>
                  <a:ext cx="633389" cy="0"/>
                </a:xfrm>
                <a:prstGeom prst="straightConnector1">
                  <a:avLst/>
                </a:prstGeom>
                <a:ln>
                  <a:solidFill>
                    <a:schemeClr val="tx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sp>
        <p:nvSpPr>
          <p:cNvPr id="101" name="Rectangle 100">
            <a:extLst>
              <a:ext uri="{FF2B5EF4-FFF2-40B4-BE49-F238E27FC236}">
                <a16:creationId xmlns:a16="http://schemas.microsoft.com/office/drawing/2014/main" id="{0FCDEB6A-F6A7-47EF-9226-F981109C0369}"/>
              </a:ext>
            </a:extLst>
          </p:cNvPr>
          <p:cNvSpPr/>
          <p:nvPr/>
        </p:nvSpPr>
        <p:spPr>
          <a:xfrm>
            <a:off x="4463267" y="4264148"/>
            <a:ext cx="3414323" cy="181528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285750" indent="-285750" defTabSz="1066595">
              <a:spcBef>
                <a:spcPct val="0"/>
              </a:spcBef>
              <a:spcAft>
                <a:spcPct val="35000"/>
              </a:spcAft>
              <a:buFont typeface="Arial" panose="020B0604020202020204" pitchFamily="34" charset="0"/>
              <a:buChar char="•"/>
              <a:defRPr/>
            </a:pPr>
            <a:r>
              <a:rPr lang="en-US" sz="1800" dirty="0">
                <a:latin typeface="+mn-lt"/>
              </a:rPr>
              <a:t>Flexibility, control and transparency </a:t>
            </a:r>
          </a:p>
          <a:p>
            <a:pPr marL="285750" indent="-285750" defTabSz="1066595">
              <a:spcBef>
                <a:spcPct val="0"/>
              </a:spcBef>
              <a:spcAft>
                <a:spcPct val="35000"/>
              </a:spcAft>
              <a:buFont typeface="Arial" panose="020B0604020202020204" pitchFamily="34" charset="0"/>
              <a:buChar char="•"/>
              <a:defRPr/>
            </a:pPr>
            <a:r>
              <a:rPr lang="en-US" sz="1800" dirty="0">
                <a:latin typeface="+mn-lt"/>
              </a:rPr>
              <a:t>Independent scaling of compute, storage, and I/O resources</a:t>
            </a:r>
          </a:p>
        </p:txBody>
      </p:sp>
      <p:sp>
        <p:nvSpPr>
          <p:cNvPr id="14" name="TextBox 13">
            <a:extLst>
              <a:ext uri="{FF2B5EF4-FFF2-40B4-BE49-F238E27FC236}">
                <a16:creationId xmlns:a16="http://schemas.microsoft.com/office/drawing/2014/main" id="{131D6EA1-F2D6-4E0C-B45E-7D34E6B4D866}"/>
              </a:ext>
            </a:extLst>
          </p:cNvPr>
          <p:cNvSpPr txBox="1"/>
          <p:nvPr/>
        </p:nvSpPr>
        <p:spPr>
          <a:xfrm>
            <a:off x="8269120" y="1264707"/>
            <a:ext cx="3414323" cy="369332"/>
          </a:xfrm>
          <a:prstGeom prst="rect">
            <a:avLst/>
          </a:prstGeom>
          <a:solidFill>
            <a:schemeClr val="tx2">
              <a:lumMod val="50000"/>
            </a:schemeClr>
          </a:solidFill>
        </p:spPr>
        <p:txBody>
          <a:bodyPr wrap="square">
            <a:spAutoFit/>
          </a:bodyPr>
          <a:lstStyle/>
          <a:p>
            <a:pPr algn="ctr"/>
            <a:r>
              <a:rPr lang="en-US" sz="1800">
                <a:solidFill>
                  <a:schemeClr val="bg1"/>
                </a:solidFill>
              </a:rPr>
              <a:t>Serverless</a:t>
            </a:r>
            <a:endParaRPr lang="en-US">
              <a:solidFill>
                <a:schemeClr val="bg1"/>
              </a:solidFill>
            </a:endParaRPr>
          </a:p>
        </p:txBody>
      </p:sp>
      <p:sp>
        <p:nvSpPr>
          <p:cNvPr id="6" name="Rectangle 5">
            <a:extLst>
              <a:ext uri="{FF2B5EF4-FFF2-40B4-BE49-F238E27FC236}">
                <a16:creationId xmlns:a16="http://schemas.microsoft.com/office/drawing/2014/main" id="{4329963C-09FF-4886-8F47-E694F72CA0FA}"/>
              </a:ext>
              <a:ext uri="{C183D7F6-B498-43B3-948B-1728B52AA6E4}">
                <adec:decorative xmlns:adec="http://schemas.microsoft.com/office/drawing/2017/decorative" val="1"/>
              </a:ext>
            </a:extLst>
          </p:cNvPr>
          <p:cNvSpPr/>
          <p:nvPr/>
        </p:nvSpPr>
        <p:spPr bwMode="auto">
          <a:xfrm>
            <a:off x="8279097" y="1695244"/>
            <a:ext cx="3414323" cy="238548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ct 6">
            <a:extLst>
              <a:ext uri="{FF2B5EF4-FFF2-40B4-BE49-F238E27FC236}">
                <a16:creationId xmlns:a16="http://schemas.microsoft.com/office/drawing/2014/main" id="{E2DE9118-B802-4F5D-8E43-DF63825ADFD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84781415"/>
              </p:ext>
            </p:extLst>
          </p:nvPr>
        </p:nvGraphicFramePr>
        <p:xfrm>
          <a:off x="8413926" y="1822779"/>
          <a:ext cx="3114206" cy="2163111"/>
        </p:xfrm>
        <a:graphic>
          <a:graphicData uri="http://schemas.openxmlformats.org/presentationml/2006/ole">
            <mc:AlternateContent xmlns:mc="http://schemas.openxmlformats.org/markup-compatibility/2006">
              <mc:Choice xmlns:v="urn:schemas-microsoft-com:vml" Requires="v">
                <p:oleObj name="Bitmap Image" r:id="rId4" imgW="3524400" imgH="2448000" progId="Paint.Picture">
                  <p:embed/>
                </p:oleObj>
              </mc:Choice>
              <mc:Fallback>
                <p:oleObj name="Bitmap Image" r:id="rId4" imgW="3524400" imgH="2448000" progId="Paint.Picture">
                  <p:embed/>
                  <p:pic>
                    <p:nvPicPr>
                      <p:cNvPr id="7" name="Object 6">
                        <a:extLst>
                          <a:ext uri="{FF2B5EF4-FFF2-40B4-BE49-F238E27FC236}">
                            <a16:creationId xmlns:a16="http://schemas.microsoft.com/office/drawing/2014/main" id="{E2DE9118-B802-4F5D-8E43-DF63825ADFD1}"/>
                          </a:ext>
                          <a:ext uri="{C183D7F6-B498-43B3-948B-1728B52AA6E4}">
                            <adec:decorative xmlns:adec="http://schemas.microsoft.com/office/drawing/2017/decorative" val="1"/>
                          </a:ext>
                        </a:extLst>
                      </p:cNvPr>
                      <p:cNvPicPr/>
                      <p:nvPr/>
                    </p:nvPicPr>
                    <p:blipFill>
                      <a:blip r:embed="rId5"/>
                      <a:stretch>
                        <a:fillRect/>
                      </a:stretch>
                    </p:blipFill>
                    <p:spPr>
                      <a:xfrm>
                        <a:off x="8413926" y="1822779"/>
                        <a:ext cx="3114206" cy="2163111"/>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D007CBE2-5BBC-4413-9B48-A3683A04F7A4}"/>
              </a:ext>
            </a:extLst>
          </p:cNvPr>
          <p:cNvSpPr/>
          <p:nvPr/>
        </p:nvSpPr>
        <p:spPr>
          <a:xfrm>
            <a:off x="8262201" y="4264149"/>
            <a:ext cx="3414323" cy="1815289"/>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marL="231775" indent="-231775" defTabSz="1066595">
              <a:spcBef>
                <a:spcPct val="0"/>
              </a:spcBef>
              <a:spcAft>
                <a:spcPct val="35000"/>
              </a:spcAft>
              <a:buFont typeface="Arial" panose="020B0604020202020204" pitchFamily="34" charset="0"/>
              <a:buChar char="•"/>
              <a:defRPr/>
            </a:pPr>
            <a:r>
              <a:rPr lang="en-US" sz="1800" dirty="0">
                <a:latin typeface="+mn-lt"/>
              </a:rPr>
              <a:t>Intermittent, unpredictable usage</a:t>
            </a:r>
          </a:p>
          <a:p>
            <a:pPr marL="231775" indent="-231775" defTabSz="1066595">
              <a:spcBef>
                <a:spcPct val="0"/>
              </a:spcBef>
              <a:spcAft>
                <a:spcPct val="35000"/>
              </a:spcAft>
              <a:buFont typeface="Arial" panose="020B0604020202020204" pitchFamily="34" charset="0"/>
              <a:buChar char="•"/>
              <a:defRPr/>
            </a:pPr>
            <a:r>
              <a:rPr lang="en-US" sz="1800" dirty="0">
                <a:latin typeface="+mn-lt"/>
              </a:rPr>
              <a:t>Automatically scales compute, based on workload demand </a:t>
            </a:r>
          </a:p>
        </p:txBody>
      </p:sp>
    </p:spTree>
    <p:extLst>
      <p:ext uri="{BB962C8B-B14F-4D97-AF65-F5344CB8AC3E}">
        <p14:creationId xmlns:p14="http://schemas.microsoft.com/office/powerpoint/2010/main" val="25884924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General Purpose/Standard tier</a:t>
            </a:r>
            <a:endParaRPr lang="fr-FR"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6" name="Rectangle 5">
            <a:extLst>
              <a:ext uri="{FF2B5EF4-FFF2-40B4-BE49-F238E27FC236}">
                <a16:creationId xmlns:a16="http://schemas.microsoft.com/office/drawing/2014/main" id="{E470B9CE-7AB5-495F-B70F-3E03F4F546BC}"/>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6FF0D069-43E7-46AE-981E-3AC6DAE8D2A8}"/>
              </a:ext>
            </a:extLst>
          </p:cNvPr>
          <p:cNvSpPr txBox="1">
            <a:spLocks/>
          </p:cNvSpPr>
          <p:nvPr/>
        </p:nvSpPr>
        <p:spPr>
          <a:xfrm>
            <a:off x="603837" y="2493654"/>
            <a:ext cx="4440062" cy="2923331"/>
          </a:xfrm>
          <a:prstGeom prst="rect">
            <a:avLst/>
          </a:prstGeom>
        </p:spPr>
        <p:txBody>
          <a:bodyPr lIns="0" tIns="45720" rIns="0" bIns="4572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a:t>Designed for common workloads</a:t>
            </a:r>
          </a:p>
          <a:p>
            <a:pPr marL="285750" indent="-285750">
              <a:spcAft>
                <a:spcPts val="1200"/>
              </a:spcAft>
              <a:buFont typeface="Arial" panose="020B0604020202020204" pitchFamily="34" charset="0"/>
              <a:buChar char="•"/>
            </a:pPr>
            <a:r>
              <a:rPr lang="en-US" sz="2000"/>
              <a:t>Budget oriented balanced compute and storage</a:t>
            </a:r>
          </a:p>
          <a:p>
            <a:pPr marL="285750" indent="-285750">
              <a:spcAft>
                <a:spcPts val="1200"/>
              </a:spcAft>
              <a:buFont typeface="Arial" panose="020B0604020202020204" pitchFamily="34" charset="0"/>
              <a:buChar char="•"/>
            </a:pPr>
            <a:r>
              <a:rPr lang="en-US" sz="2000"/>
              <a:t>Uses nodes with spare capacity to spin up a new SQL Server instances </a:t>
            </a:r>
          </a:p>
          <a:p>
            <a:pPr marL="285750" indent="-285750">
              <a:spcAft>
                <a:spcPts val="1200"/>
              </a:spcAft>
              <a:buFont typeface="Arial" panose="020B0604020202020204" pitchFamily="34" charset="0"/>
              <a:buChar char="•"/>
            </a:pPr>
            <a:r>
              <a:rPr lang="en-US" sz="2000"/>
              <a:t>Uses LRS and RA-GRS (backup files)</a:t>
            </a:r>
          </a:p>
          <a:p>
            <a:pPr marL="285750" indent="-285750">
              <a:spcAft>
                <a:spcPts val="1200"/>
              </a:spcAft>
              <a:buFont typeface="Arial" panose="020B0604020202020204" pitchFamily="34" charset="0"/>
              <a:buChar char="•"/>
            </a:pPr>
            <a:endParaRPr lang="en-US" sz="2000"/>
          </a:p>
        </p:txBody>
      </p:sp>
      <p:pic>
        <p:nvPicPr>
          <p:cNvPr id="4" name="Picture 2" descr="SQL high availability with general purpose or standard tier ">
            <a:extLst>
              <a:ext uri="{FF2B5EF4-FFF2-40B4-BE49-F238E27FC236}">
                <a16:creationId xmlns:a16="http://schemas.microsoft.com/office/drawing/2014/main" id="{8B2B8A10-9100-4D65-B81A-9F41EE187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984" y="1796535"/>
            <a:ext cx="4928804" cy="4313983"/>
          </a:xfrm>
          <a:prstGeom prst="rect">
            <a:avLst/>
          </a:prstGeom>
          <a:noFill/>
          <a:ln>
            <a:noFill/>
          </a:ln>
        </p:spPr>
      </p:pic>
    </p:spTree>
    <p:extLst>
      <p:ext uri="{BB962C8B-B14F-4D97-AF65-F5344CB8AC3E}">
        <p14:creationId xmlns:p14="http://schemas.microsoft.com/office/powerpoint/2010/main" val="2947623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Business Critical/Premium tier</a:t>
            </a:r>
            <a:endParaRPr lang="fr-FR"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8" name="Text Placeholder 4">
            <a:extLst>
              <a:ext uri="{FF2B5EF4-FFF2-40B4-BE49-F238E27FC236}">
                <a16:creationId xmlns:a16="http://schemas.microsoft.com/office/drawing/2014/main" id="{91F5C9FB-78B2-46DD-923B-D39BF50A8D8D}"/>
              </a:ext>
            </a:extLst>
          </p:cNvPr>
          <p:cNvSpPr txBox="1">
            <a:spLocks/>
          </p:cNvSpPr>
          <p:nvPr/>
        </p:nvSpPr>
        <p:spPr>
          <a:xfrm>
            <a:off x="551752" y="2174900"/>
            <a:ext cx="4859412" cy="4006852"/>
          </a:xfrm>
          <a:prstGeom prst="rect">
            <a:avLst/>
          </a:prstGeom>
        </p:spPr>
        <p:txBody>
          <a:bodyPr lIns="0" tIns="45720" rIns="0" bIns="4572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defTabSz="932742" fontAlgn="t">
              <a:spcAft>
                <a:spcPts val="1200"/>
              </a:spcAft>
              <a:buFont typeface="Arial" panose="020B0604020202020204" pitchFamily="34" charset="0"/>
              <a:buChar char="•"/>
            </a:pPr>
            <a:r>
              <a:rPr lang="en-US" sz="2000" dirty="0"/>
              <a:t>Designed for OLTP applications</a:t>
            </a:r>
          </a:p>
          <a:p>
            <a:pPr marL="285750" indent="-285750" algn="l" defTabSz="932742" rtl="0" eaLnBrk="1" fontAlgn="t" latinLnBrk="0" hangingPunct="1">
              <a:spcBef>
                <a:spcPts val="0"/>
              </a:spcBef>
              <a:spcAft>
                <a:spcPts val="1200"/>
              </a:spcAft>
              <a:buFont typeface="Arial" panose="020B0604020202020204" pitchFamily="34" charset="0"/>
              <a:buChar char="•"/>
            </a:pPr>
            <a:r>
              <a:rPr lang="en-US" sz="2000" u="none" strike="noStrike" kern="1200" dirty="0">
                <a:solidFill>
                  <a:schemeClr val="dk1"/>
                </a:solidFill>
                <a:effectLst/>
                <a:latin typeface="+mn-lt"/>
                <a:ea typeface="+mn-ea"/>
                <a:cs typeface="+mn-cs"/>
              </a:rPr>
              <a:t>High transaction rate and low I/O latency</a:t>
            </a:r>
          </a:p>
          <a:p>
            <a:pPr marL="285750" indent="-285750" defTabSz="932742" fontAlgn="t">
              <a:spcAft>
                <a:spcPts val="1200"/>
              </a:spcAft>
              <a:buFont typeface="Arial" panose="020B0604020202020204" pitchFamily="34" charset="0"/>
              <a:buChar char="•"/>
            </a:pPr>
            <a:r>
              <a:rPr lang="en-US" sz="2000" dirty="0"/>
              <a:t>Offers the highest resilience to failures by using several isolated replicas</a:t>
            </a:r>
          </a:p>
          <a:p>
            <a:pPr marL="285750" marR="0" lvl="0" indent="-285750" algn="l" defTabSz="932742" rtl="0" eaLnBrk="1" fontAlgn="t" latinLnBrk="0" hangingPunct="1">
              <a:lnSpc>
                <a:spcPct val="100000"/>
              </a:lnSpc>
              <a:spcBef>
                <a:spcPts val="0"/>
              </a:spcBef>
              <a:spcAft>
                <a:spcPts val="1200"/>
              </a:spcAft>
              <a:buClrTx/>
              <a:buSzTx/>
              <a:buFont typeface="Arial" panose="020B0604020202020204" pitchFamily="34" charset="0"/>
              <a:buChar char="•"/>
              <a:tabLst/>
              <a:defRPr/>
            </a:pPr>
            <a:r>
              <a:rPr lang="en-US" sz="2000" u="none" strike="noStrike" kern="1200" dirty="0">
                <a:solidFill>
                  <a:schemeClr val="dk1"/>
                </a:solidFill>
                <a:effectLst/>
                <a:latin typeface="+mn-lt"/>
                <a:ea typeface="+mn-ea"/>
                <a:cs typeface="+mn-cs"/>
              </a:rPr>
              <a:t>Deploys an Always On availability group using multiple synchronously updated replicas</a:t>
            </a:r>
          </a:p>
          <a:p>
            <a:pPr marL="285750" indent="-285750" algn="l" defTabSz="932742" rtl="0" eaLnBrk="1" fontAlgn="t" latinLnBrk="0" hangingPunct="1">
              <a:spcBef>
                <a:spcPts val="0"/>
              </a:spcBef>
              <a:spcAft>
                <a:spcPts val="1200"/>
              </a:spcAft>
              <a:buFont typeface="Arial" panose="020B0604020202020204" pitchFamily="34" charset="0"/>
              <a:buChar char="•"/>
            </a:pPr>
            <a:r>
              <a:rPr lang="en-US" sz="2000" u="none" strike="noStrike" kern="1200" dirty="0">
                <a:solidFill>
                  <a:schemeClr val="dk1"/>
                </a:solidFill>
                <a:effectLst/>
                <a:latin typeface="+mn-lt"/>
                <a:ea typeface="+mn-ea"/>
                <a:cs typeface="+mn-cs"/>
              </a:rPr>
              <a:t>Uses local SSD storage and RA-GRS (backup files)</a:t>
            </a:r>
          </a:p>
          <a:p>
            <a:pPr marL="285750" indent="-285750">
              <a:spcAft>
                <a:spcPts val="1200"/>
              </a:spcAft>
              <a:buFont typeface="Arial" panose="020B0604020202020204" pitchFamily="34" charset="0"/>
              <a:buChar char="•"/>
            </a:pPr>
            <a:endParaRPr lang="en-US" sz="2000" dirty="0"/>
          </a:p>
        </p:txBody>
      </p:sp>
      <p:pic>
        <p:nvPicPr>
          <p:cNvPr id="4" name="Picture 2" descr="SQL High availability with the Business Critical or Premium tier">
            <a:extLst>
              <a:ext uri="{FF2B5EF4-FFF2-40B4-BE49-F238E27FC236}">
                <a16:creationId xmlns:a16="http://schemas.microsoft.com/office/drawing/2014/main" id="{66EAD861-780C-4422-95D5-9D8BE2658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763" y="1793238"/>
            <a:ext cx="4982102" cy="4320578"/>
          </a:xfrm>
          <a:prstGeom prst="rect">
            <a:avLst/>
          </a:prstGeom>
          <a:noFill/>
          <a:ln>
            <a:noFill/>
          </a:ln>
        </p:spPr>
      </p:pic>
      <p:sp>
        <p:nvSpPr>
          <p:cNvPr id="5" name="Rectangle 4">
            <a:extLst>
              <a:ext uri="{FF2B5EF4-FFF2-40B4-BE49-F238E27FC236}">
                <a16:creationId xmlns:a16="http://schemas.microsoft.com/office/drawing/2014/main" id="{8D8B409A-9A28-4280-B685-DFEB75270253}"/>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5114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42840"/>
          </a:xfrm>
        </p:spPr>
        <p:txBody>
          <a:bodyPr/>
          <a:lstStyle/>
          <a:p>
            <a:r>
              <a:rPr lang="en-US" dirty="0"/>
              <a:t>High availability with the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Hyperscale tier</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DD2DBFA3-3DF0-472E-BFF7-8469EF906FE6}"/>
              </a:ext>
            </a:extLst>
          </p:cNvPr>
          <p:cNvSpPr>
            <a:spLocks noGrp="1"/>
          </p:cNvSpPr>
          <p:nvPr>
            <p:ph type="body" sz="quarter" idx="10"/>
          </p:nvPr>
        </p:nvSpPr>
        <p:spPr>
          <a:xfrm>
            <a:off x="432089" y="976802"/>
            <a:ext cx="11341268" cy="430887"/>
          </a:xfrm>
        </p:spPr>
        <p:txBody>
          <a:bodyPr/>
          <a:lstStyle/>
          <a:p>
            <a:r>
              <a:rPr lang="en-US"/>
              <a:t>Azure SQL Database offers three service tiers that are designed for different types of applications:</a:t>
            </a:r>
          </a:p>
        </p:txBody>
      </p:sp>
      <p:sp>
        <p:nvSpPr>
          <p:cNvPr id="10" name="Text Placeholder 4">
            <a:extLst>
              <a:ext uri="{FF2B5EF4-FFF2-40B4-BE49-F238E27FC236}">
                <a16:creationId xmlns:a16="http://schemas.microsoft.com/office/drawing/2014/main" id="{E9DB80CC-7B9E-4448-B7C5-8F00B2EAAB99}"/>
              </a:ext>
            </a:extLst>
          </p:cNvPr>
          <p:cNvSpPr txBox="1">
            <a:spLocks/>
          </p:cNvSpPr>
          <p:nvPr/>
        </p:nvSpPr>
        <p:spPr>
          <a:xfrm>
            <a:off x="418643" y="2078307"/>
            <a:ext cx="4738414" cy="3921891"/>
          </a:xfrm>
          <a:prstGeom prst="rect">
            <a:avLst/>
          </a:prstGeom>
        </p:spPr>
        <p:txBody>
          <a:bodyPr lIns="0" tIns="45720" rIns="0" bIns="45720" anchor="t">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t>Designed for very large OLTP databases – as large as 100 TB </a:t>
            </a:r>
          </a:p>
          <a:p>
            <a:pPr marL="285750" indent="-285750">
              <a:spcAft>
                <a:spcPts val="1200"/>
              </a:spcAft>
              <a:buFont typeface="Arial" panose="020B0604020202020204" pitchFamily="34" charset="0"/>
              <a:buChar char="•"/>
            </a:pPr>
            <a:r>
              <a:rPr lang="en-US" sz="2000" dirty="0"/>
              <a:t>Able to </a:t>
            </a:r>
            <a:r>
              <a:rPr lang="en-US" sz="2000" dirty="0" err="1"/>
              <a:t>autoscale</a:t>
            </a:r>
            <a:r>
              <a:rPr lang="en-US" sz="2000" dirty="0"/>
              <a:t> storage and scale compute</a:t>
            </a:r>
          </a:p>
          <a:p>
            <a:pPr marL="285750" indent="-285750">
              <a:spcAft>
                <a:spcPts val="1200"/>
              </a:spcAft>
              <a:buFont typeface="Arial" panose="020B0604020202020204" pitchFamily="34" charset="0"/>
              <a:buChar char="•"/>
            </a:pPr>
            <a:r>
              <a:rPr lang="en-US" sz="2000" dirty="0"/>
              <a:t>Captures instantaneous backups (using snapshots)</a:t>
            </a:r>
          </a:p>
          <a:p>
            <a:pPr marL="285750" indent="-285750">
              <a:spcAft>
                <a:spcPts val="1200"/>
              </a:spcAft>
              <a:buFont typeface="Arial" panose="020B0604020202020204" pitchFamily="34" charset="0"/>
              <a:buChar char="•"/>
            </a:pPr>
            <a:r>
              <a:rPr lang="en-US" sz="2000" dirty="0"/>
              <a:t>Restores in minutes rather than hours and days</a:t>
            </a:r>
          </a:p>
          <a:p>
            <a:pPr marL="285750" indent="-285750">
              <a:spcAft>
                <a:spcPts val="1200"/>
              </a:spcAft>
              <a:buFont typeface="Arial" panose="020B0604020202020204" pitchFamily="34" charset="0"/>
              <a:buChar char="•"/>
            </a:pPr>
            <a:r>
              <a:rPr lang="en-US" sz="2000" dirty="0"/>
              <a:t>Scale up or down in real time to accommodate workload changes</a:t>
            </a:r>
          </a:p>
          <a:p>
            <a:pPr marL="285750" indent="-285750">
              <a:spcAft>
                <a:spcPts val="12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B210940A-618E-4688-878B-876BD918591B}"/>
              </a:ext>
              <a:ext uri="{C183D7F6-B498-43B3-948B-1728B52AA6E4}">
                <adec:decorative xmlns:adec="http://schemas.microsoft.com/office/drawing/2017/decorative" val="1"/>
              </a:ext>
            </a:extLst>
          </p:cNvPr>
          <p:cNvSpPr/>
          <p:nvPr/>
        </p:nvSpPr>
        <p:spPr bwMode="auto">
          <a:xfrm>
            <a:off x="5544273" y="1726174"/>
            <a:ext cx="6229083" cy="445470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SQL high availability with the Hyperscale tier">
            <a:extLst>
              <a:ext uri="{FF2B5EF4-FFF2-40B4-BE49-F238E27FC236}">
                <a16:creationId xmlns:a16="http://schemas.microsoft.com/office/drawing/2014/main" id="{224A4513-BA9B-43AC-AC2B-8D44CF185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267" y="1791413"/>
            <a:ext cx="5789292" cy="4303152"/>
          </a:xfrm>
          <a:prstGeom prst="rect">
            <a:avLst/>
          </a:prstGeom>
          <a:noFill/>
        </p:spPr>
      </p:pic>
    </p:spTree>
    <p:extLst>
      <p:ext uri="{BB962C8B-B14F-4D97-AF65-F5344CB8AC3E}">
        <p14:creationId xmlns:p14="http://schemas.microsoft.com/office/powerpoint/2010/main" val="33150030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818C-BE0C-41F2-94A7-493BB47C5C6A}"/>
              </a:ext>
            </a:extLst>
          </p:cNvPr>
          <p:cNvSpPr>
            <a:spLocks noGrp="1"/>
          </p:cNvSpPr>
          <p:nvPr>
            <p:ph type="title"/>
          </p:nvPr>
        </p:nvSpPr>
        <p:spPr/>
        <p:txBody>
          <a:bodyPr/>
          <a:lstStyle/>
          <a:p>
            <a:r>
              <a:rPr lang="en-US" dirty="0">
                <a:solidFill>
                  <a:schemeClr val="tx2">
                    <a:lumMod val="50000"/>
                  </a:schemeClr>
                </a:solidFill>
              </a:rPr>
              <a:t>Select a database failover strategy</a:t>
            </a:r>
          </a:p>
        </p:txBody>
      </p:sp>
      <p:sp>
        <p:nvSpPr>
          <p:cNvPr id="3" name="Text Placeholder 2">
            <a:extLst>
              <a:ext uri="{FF2B5EF4-FFF2-40B4-BE49-F238E27FC236}">
                <a16:creationId xmlns:a16="http://schemas.microsoft.com/office/drawing/2014/main" id="{01CADFC1-4268-45F2-8B05-59500DD928F7}"/>
              </a:ext>
            </a:extLst>
          </p:cNvPr>
          <p:cNvSpPr>
            <a:spLocks noGrp="1"/>
          </p:cNvSpPr>
          <p:nvPr>
            <p:ph type="body" sz="quarter" idx="10"/>
          </p:nvPr>
        </p:nvSpPr>
        <p:spPr>
          <a:xfrm>
            <a:off x="432089" y="907794"/>
            <a:ext cx="11341268" cy="430887"/>
          </a:xfrm>
        </p:spPr>
        <p:txBody>
          <a:bodyPr/>
          <a:lstStyle/>
          <a:p>
            <a:r>
              <a:rPr lang="en-US"/>
              <a:t>Consider datacenter and regional failover.</a:t>
            </a:r>
          </a:p>
        </p:txBody>
      </p:sp>
      <p:sp>
        <p:nvSpPr>
          <p:cNvPr id="75" name="TextBox 74">
            <a:extLst>
              <a:ext uri="{FF2B5EF4-FFF2-40B4-BE49-F238E27FC236}">
                <a16:creationId xmlns:a16="http://schemas.microsoft.com/office/drawing/2014/main" id="{9CA713E2-F83F-452B-80A2-3E6A2A1963E6}"/>
              </a:ext>
            </a:extLst>
          </p:cNvPr>
          <p:cNvSpPr txBox="1"/>
          <p:nvPr/>
        </p:nvSpPr>
        <p:spPr>
          <a:xfrm>
            <a:off x="418643" y="2190710"/>
            <a:ext cx="4473527" cy="1834348"/>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hlinkClick r:id="rId3"/>
              </a:rPr>
              <a:t>In the same region </a:t>
            </a:r>
            <a:r>
              <a:rPr lang="en-US" sz="2000" dirty="0">
                <a:gradFill>
                  <a:gsLst>
                    <a:gs pos="2917">
                      <a:schemeClr val="tx1"/>
                    </a:gs>
                    <a:gs pos="30000">
                      <a:schemeClr val="tx1"/>
                    </a:gs>
                  </a:gsLst>
                  <a:lin ang="5400000" scaled="0"/>
                </a:gradFill>
              </a:rPr>
              <a:t>-use </a:t>
            </a:r>
            <a:r>
              <a:rPr lang="en-US" sz="2000" dirty="0" err="1">
                <a:gradFill>
                  <a:gsLst>
                    <a:gs pos="2917">
                      <a:schemeClr val="tx1"/>
                    </a:gs>
                    <a:gs pos="30000">
                      <a:schemeClr val="tx1"/>
                    </a:gs>
                  </a:gsLst>
                  <a:lin ang="5400000" scaled="0"/>
                </a:gradFill>
              </a:rPr>
              <a:t>AlwaysOn</a:t>
            </a:r>
            <a:r>
              <a:rPr lang="en-US" sz="2000" dirty="0">
                <a:gradFill>
                  <a:gsLst>
                    <a:gs pos="2917">
                      <a:schemeClr val="tx1"/>
                    </a:gs>
                    <a:gs pos="30000">
                      <a:schemeClr val="tx1"/>
                    </a:gs>
                  </a:gsLst>
                  <a:lin ang="5400000" scaled="0"/>
                </a:gradFill>
              </a:rPr>
              <a:t> availability zones with failover to secondary replicas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hlinkClick r:id="rId4"/>
              </a:rPr>
              <a:t>Across regions </a:t>
            </a:r>
            <a:r>
              <a:rPr lang="en-US" sz="2000" dirty="0">
                <a:gradFill>
                  <a:gsLst>
                    <a:gs pos="2917">
                      <a:schemeClr val="tx1"/>
                    </a:gs>
                    <a:gs pos="30000">
                      <a:schemeClr val="tx1"/>
                    </a:gs>
                  </a:gsLst>
                  <a:lin ang="5400000" scaled="0"/>
                </a:gradFill>
              </a:rPr>
              <a:t>– use geo-replication and failover groups</a:t>
            </a:r>
          </a:p>
        </p:txBody>
      </p:sp>
      <p:grpSp>
        <p:nvGrpSpPr>
          <p:cNvPr id="4" name="Group 3" descr="SQL regional failover diagram showing the primary and secondary region ">
            <a:extLst>
              <a:ext uri="{FF2B5EF4-FFF2-40B4-BE49-F238E27FC236}">
                <a16:creationId xmlns:a16="http://schemas.microsoft.com/office/drawing/2014/main" id="{ADCD1AC2-52DE-4F5F-91D0-95041479CAD5}"/>
              </a:ext>
            </a:extLst>
          </p:cNvPr>
          <p:cNvGrpSpPr/>
          <p:nvPr/>
        </p:nvGrpSpPr>
        <p:grpSpPr>
          <a:xfrm>
            <a:off x="5566410" y="1477605"/>
            <a:ext cx="6435089" cy="4866044"/>
            <a:chOff x="5566410" y="1477605"/>
            <a:chExt cx="6435089" cy="4866044"/>
          </a:xfrm>
        </p:grpSpPr>
        <p:sp>
          <p:nvSpPr>
            <p:cNvPr id="49" name="Rectangle 48">
              <a:extLst>
                <a:ext uri="{FF2B5EF4-FFF2-40B4-BE49-F238E27FC236}">
                  <a16:creationId xmlns:a16="http://schemas.microsoft.com/office/drawing/2014/main" id="{002F0405-69E2-4348-8FB2-26B59F69904E}"/>
                </a:ext>
                <a:ext uri="{C183D7F6-B498-43B3-948B-1728B52AA6E4}">
                  <adec:decorative xmlns:adec="http://schemas.microsoft.com/office/drawing/2017/decorative" val="1"/>
                </a:ext>
              </a:extLst>
            </p:cNvPr>
            <p:cNvSpPr/>
            <p:nvPr/>
          </p:nvSpPr>
          <p:spPr bwMode="auto">
            <a:xfrm>
              <a:off x="9274197" y="2994832"/>
              <a:ext cx="2476300" cy="31388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0A44ACF8-7081-4231-95EB-24B54246C591}"/>
                </a:ext>
                <a:ext uri="{C183D7F6-B498-43B3-948B-1728B52AA6E4}">
                  <adec:decorative xmlns:adec="http://schemas.microsoft.com/office/drawing/2017/decorative" val="1"/>
                </a:ext>
              </a:extLst>
            </p:cNvPr>
            <p:cNvSpPr/>
            <p:nvPr/>
          </p:nvSpPr>
          <p:spPr bwMode="auto">
            <a:xfrm>
              <a:off x="5923434" y="3005195"/>
              <a:ext cx="2417300" cy="31388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C99F09A8-5330-4C24-A48B-70A253A89B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81060" y="2009168"/>
              <a:ext cx="594360" cy="594360"/>
            </a:xfrm>
            <a:prstGeom prst="rect">
              <a:avLst/>
            </a:prstGeom>
          </p:spPr>
        </p:pic>
        <p:pic>
          <p:nvPicPr>
            <p:cNvPr id="9" name="Graphic 8">
              <a:extLst>
                <a:ext uri="{FF2B5EF4-FFF2-40B4-BE49-F238E27FC236}">
                  <a16:creationId xmlns:a16="http://schemas.microsoft.com/office/drawing/2014/main" id="{A583C15C-5234-4998-9CE6-CE352921C9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66658" y="2708017"/>
              <a:ext cx="653415" cy="653415"/>
            </a:xfrm>
            <a:prstGeom prst="rect">
              <a:avLst/>
            </a:prstGeom>
          </p:spPr>
        </p:pic>
        <p:pic>
          <p:nvPicPr>
            <p:cNvPr id="11" name="Graphic 10">
              <a:extLst>
                <a:ext uri="{FF2B5EF4-FFF2-40B4-BE49-F238E27FC236}">
                  <a16:creationId xmlns:a16="http://schemas.microsoft.com/office/drawing/2014/main" id="{63C4B35C-746B-42EE-A673-69E66C4F29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28049" y="2664238"/>
              <a:ext cx="653415" cy="653415"/>
            </a:xfrm>
            <a:prstGeom prst="rect">
              <a:avLst/>
            </a:prstGeom>
          </p:spPr>
        </p:pic>
        <p:pic>
          <p:nvPicPr>
            <p:cNvPr id="15" name="Graphic 14">
              <a:extLst>
                <a:ext uri="{FF2B5EF4-FFF2-40B4-BE49-F238E27FC236}">
                  <a16:creationId xmlns:a16="http://schemas.microsoft.com/office/drawing/2014/main" id="{3C363746-45D0-4E70-BB6C-E06FB67D09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7203" y="4751744"/>
              <a:ext cx="720091" cy="720091"/>
            </a:xfrm>
            <a:prstGeom prst="rect">
              <a:avLst/>
            </a:prstGeom>
          </p:spPr>
        </p:pic>
        <p:pic>
          <p:nvPicPr>
            <p:cNvPr id="17" name="Graphic 16">
              <a:extLst>
                <a:ext uri="{FF2B5EF4-FFF2-40B4-BE49-F238E27FC236}">
                  <a16:creationId xmlns:a16="http://schemas.microsoft.com/office/drawing/2014/main" id="{2F1CAA16-5A02-48AF-8D0D-F06D5E8996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03677" y="3844188"/>
              <a:ext cx="720091" cy="720091"/>
            </a:xfrm>
            <a:prstGeom prst="rect">
              <a:avLst/>
            </a:prstGeom>
          </p:spPr>
        </p:pic>
        <p:sp>
          <p:nvSpPr>
            <p:cNvPr id="18" name="TextBox 17">
              <a:extLst>
                <a:ext uri="{FF2B5EF4-FFF2-40B4-BE49-F238E27FC236}">
                  <a16:creationId xmlns:a16="http://schemas.microsoft.com/office/drawing/2014/main" id="{4B78D4EC-8F93-4E40-9C1F-523FE6474F45}"/>
                </a:ext>
              </a:extLst>
            </p:cNvPr>
            <p:cNvSpPr txBox="1"/>
            <p:nvPr/>
          </p:nvSpPr>
          <p:spPr>
            <a:xfrm>
              <a:off x="5929083" y="3757444"/>
              <a:ext cx="1149173"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Primary SQL</a:t>
              </a:r>
            </a:p>
          </p:txBody>
        </p:sp>
        <p:pic>
          <p:nvPicPr>
            <p:cNvPr id="20" name="Graphic 19">
              <a:extLst>
                <a:ext uri="{FF2B5EF4-FFF2-40B4-BE49-F238E27FC236}">
                  <a16:creationId xmlns:a16="http://schemas.microsoft.com/office/drawing/2014/main" id="{AE7764BF-CE5C-4782-B5F0-D609D2A35DB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48242" y="3844188"/>
              <a:ext cx="720091" cy="720091"/>
            </a:xfrm>
            <a:prstGeom prst="rect">
              <a:avLst/>
            </a:prstGeom>
          </p:spPr>
        </p:pic>
        <p:sp>
          <p:nvSpPr>
            <p:cNvPr id="22" name="TextBox 21">
              <a:extLst>
                <a:ext uri="{FF2B5EF4-FFF2-40B4-BE49-F238E27FC236}">
                  <a16:creationId xmlns:a16="http://schemas.microsoft.com/office/drawing/2014/main" id="{B804457C-646C-4A9F-BC8C-88D9D3E760C8}"/>
                </a:ext>
              </a:extLst>
            </p:cNvPr>
            <p:cNvSpPr txBox="1"/>
            <p:nvPr/>
          </p:nvSpPr>
          <p:spPr>
            <a:xfrm>
              <a:off x="10414139" y="3715439"/>
              <a:ext cx="1439753" cy="871008"/>
            </a:xfrm>
            <a:prstGeom prst="rect">
              <a:avLst/>
            </a:prstGeom>
            <a:noFill/>
          </p:spPr>
          <p:txBody>
            <a:bodyPr wrap="none" lIns="182880" tIns="146304" rIns="182880" bIns="146304" rtlCol="0">
              <a:spAutoFit/>
            </a:bodyPr>
            <a:lstStyle/>
            <a:p>
              <a:pPr algn="ctr">
                <a:lnSpc>
                  <a:spcPct val="90000"/>
                </a:lnSpc>
                <a:spcAft>
                  <a:spcPts val="600"/>
                </a:spcAft>
              </a:pPr>
              <a:r>
                <a:rPr lang="en-US" sz="1800">
                  <a:gradFill>
                    <a:gsLst>
                      <a:gs pos="2917">
                        <a:schemeClr val="tx1"/>
                      </a:gs>
                      <a:gs pos="30000">
                        <a:schemeClr val="tx1"/>
                      </a:gs>
                    </a:gsLst>
                    <a:lin ang="5400000" scaled="0"/>
                  </a:gradFill>
                </a:rPr>
                <a:t>Secondary</a:t>
              </a:r>
            </a:p>
            <a:p>
              <a:pPr algn="ctr">
                <a:lnSpc>
                  <a:spcPct val="90000"/>
                </a:lnSpc>
                <a:spcAft>
                  <a:spcPts val="600"/>
                </a:spcAft>
              </a:pPr>
              <a:r>
                <a:rPr lang="en-US" sz="1800">
                  <a:gradFill>
                    <a:gsLst>
                      <a:gs pos="2917">
                        <a:schemeClr val="tx1"/>
                      </a:gs>
                      <a:gs pos="30000">
                        <a:schemeClr val="tx1"/>
                      </a:gs>
                    </a:gsLst>
                    <a:lin ang="5400000" scaled="0"/>
                  </a:gradFill>
                </a:rPr>
                <a:t>SQL</a:t>
              </a:r>
            </a:p>
          </p:txBody>
        </p:sp>
        <p:pic>
          <p:nvPicPr>
            <p:cNvPr id="24" name="Graphic 23">
              <a:extLst>
                <a:ext uri="{FF2B5EF4-FFF2-40B4-BE49-F238E27FC236}">
                  <a16:creationId xmlns:a16="http://schemas.microsoft.com/office/drawing/2014/main" id="{74BC5277-0959-4CDA-84A5-3F2B30649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4551" y="4751744"/>
              <a:ext cx="720091" cy="720091"/>
            </a:xfrm>
            <a:prstGeom prst="rect">
              <a:avLst/>
            </a:prstGeom>
          </p:spPr>
        </p:pic>
        <p:pic>
          <p:nvPicPr>
            <p:cNvPr id="26" name="Graphic 25">
              <a:extLst>
                <a:ext uri="{FF2B5EF4-FFF2-40B4-BE49-F238E27FC236}">
                  <a16:creationId xmlns:a16="http://schemas.microsoft.com/office/drawing/2014/main" id="{60470743-5234-40A6-88F4-9C1673DFC1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9545" y="4751744"/>
              <a:ext cx="720091" cy="720091"/>
            </a:xfrm>
            <a:prstGeom prst="rect">
              <a:avLst/>
            </a:prstGeom>
          </p:spPr>
        </p:pic>
        <p:pic>
          <p:nvPicPr>
            <p:cNvPr id="28" name="Graphic 27">
              <a:extLst>
                <a:ext uri="{FF2B5EF4-FFF2-40B4-BE49-F238E27FC236}">
                  <a16:creationId xmlns:a16="http://schemas.microsoft.com/office/drawing/2014/main" id="{597C5160-295C-464C-BE2E-C8C7E482EE1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34043" y="4751744"/>
              <a:ext cx="720091" cy="720091"/>
            </a:xfrm>
            <a:prstGeom prst="rect">
              <a:avLst/>
            </a:prstGeom>
          </p:spPr>
        </p:pic>
        <p:cxnSp>
          <p:nvCxnSpPr>
            <p:cNvPr id="30" name="Connector: Elbow 29">
              <a:extLst>
                <a:ext uri="{FF2B5EF4-FFF2-40B4-BE49-F238E27FC236}">
                  <a16:creationId xmlns:a16="http://schemas.microsoft.com/office/drawing/2014/main" id="{6896208D-5747-48C2-8F5B-762CF5FCE0F8}"/>
                </a:ext>
              </a:extLst>
            </p:cNvPr>
            <p:cNvCxnSpPr>
              <a:stCxn id="7" idx="1"/>
              <a:endCxn id="9" idx="0"/>
            </p:cNvCxnSpPr>
            <p:nvPr/>
          </p:nvCxnSpPr>
          <p:spPr>
            <a:xfrm rot="10800000" flipV="1">
              <a:off x="7893366" y="2306347"/>
              <a:ext cx="587694" cy="40166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C14752A-BA4D-44D0-B851-829A496F417A}"/>
                </a:ext>
              </a:extLst>
            </p:cNvPr>
            <p:cNvCxnSpPr>
              <a:cxnSpLocks/>
              <a:stCxn id="7" idx="3"/>
              <a:endCxn id="11" idx="0"/>
            </p:cNvCxnSpPr>
            <p:nvPr/>
          </p:nvCxnSpPr>
          <p:spPr>
            <a:xfrm>
              <a:off x="9075420" y="2306348"/>
              <a:ext cx="579337" cy="35789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198261E-A2E5-4AB6-854D-ED0468992201}"/>
                </a:ext>
              </a:extLst>
            </p:cNvPr>
            <p:cNvSpPr/>
            <p:nvPr/>
          </p:nvSpPr>
          <p:spPr bwMode="auto">
            <a:xfrm>
              <a:off x="6503670" y="4692705"/>
              <a:ext cx="4914900" cy="92032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3AF199FF-2A52-43EC-B9F5-73131A6E9FB9}"/>
                </a:ext>
              </a:extLst>
            </p:cNvPr>
            <p:cNvSpPr txBox="1"/>
            <p:nvPr/>
          </p:nvSpPr>
          <p:spPr>
            <a:xfrm>
              <a:off x="7989570" y="4887412"/>
              <a:ext cx="1958672" cy="544765"/>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Geo-replication</a:t>
              </a:r>
            </a:p>
          </p:txBody>
        </p:sp>
        <p:sp>
          <p:nvSpPr>
            <p:cNvPr id="39" name="TextBox 38">
              <a:extLst>
                <a:ext uri="{FF2B5EF4-FFF2-40B4-BE49-F238E27FC236}">
                  <a16:creationId xmlns:a16="http://schemas.microsoft.com/office/drawing/2014/main" id="{F6035AC5-4A8E-4ABA-A94A-07205521CB07}"/>
                </a:ext>
              </a:extLst>
            </p:cNvPr>
            <p:cNvSpPr txBox="1"/>
            <p:nvPr/>
          </p:nvSpPr>
          <p:spPr>
            <a:xfrm>
              <a:off x="8035418" y="4291038"/>
              <a:ext cx="1904265" cy="544765"/>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Failover group</a:t>
              </a:r>
            </a:p>
          </p:txBody>
        </p:sp>
        <p:cxnSp>
          <p:nvCxnSpPr>
            <p:cNvPr id="41" name="Connector: Elbow 40">
              <a:extLst>
                <a:ext uri="{FF2B5EF4-FFF2-40B4-BE49-F238E27FC236}">
                  <a16:creationId xmlns:a16="http://schemas.microsoft.com/office/drawing/2014/main" id="{B7BFB07D-23F7-4B1D-95D4-DF05093FBD35}"/>
                </a:ext>
              </a:extLst>
            </p:cNvPr>
            <p:cNvCxnSpPr>
              <a:stCxn id="9" idx="2"/>
              <a:endCxn id="17" idx="0"/>
            </p:cNvCxnSpPr>
            <p:nvPr/>
          </p:nvCxnSpPr>
          <p:spPr>
            <a:xfrm rot="5400000">
              <a:off x="7387167" y="3337989"/>
              <a:ext cx="482756" cy="52964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D9D12AFA-52BF-4188-8837-19070443DD3D}"/>
                </a:ext>
              </a:extLst>
            </p:cNvPr>
            <p:cNvCxnSpPr>
              <a:cxnSpLocks/>
              <a:stCxn id="11" idx="2"/>
              <a:endCxn id="20" idx="0"/>
            </p:cNvCxnSpPr>
            <p:nvPr/>
          </p:nvCxnSpPr>
          <p:spPr>
            <a:xfrm rot="16200000" flipH="1">
              <a:off x="9718255" y="3254154"/>
              <a:ext cx="526535" cy="65353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B5C045A-BA41-4EC8-A12C-75C036E05D9D}"/>
                </a:ext>
              </a:extLst>
            </p:cNvPr>
            <p:cNvSpPr txBox="1"/>
            <p:nvPr/>
          </p:nvSpPr>
          <p:spPr>
            <a:xfrm>
              <a:off x="5925026" y="5795171"/>
              <a:ext cx="1550194" cy="338554"/>
            </a:xfrm>
            <a:prstGeom prst="rect">
              <a:avLst/>
            </a:prstGeom>
            <a:noFill/>
          </p:spPr>
          <p:txBody>
            <a:bodyPr wrap="square">
              <a:spAutoFit/>
            </a:bodyPr>
            <a:lstStyle/>
            <a:p>
              <a:r>
                <a:rPr lang="en-US" sz="1600">
                  <a:gradFill>
                    <a:gsLst>
                      <a:gs pos="2917">
                        <a:schemeClr val="tx1"/>
                      </a:gs>
                      <a:gs pos="30000">
                        <a:schemeClr val="tx1"/>
                      </a:gs>
                    </a:gsLst>
                    <a:lin ang="5400000" scaled="0"/>
                  </a:gradFill>
                </a:rPr>
                <a:t>Primary region</a:t>
              </a:r>
              <a:endParaRPr lang="en-US"/>
            </a:p>
          </p:txBody>
        </p:sp>
        <p:sp>
          <p:nvSpPr>
            <p:cNvPr id="53" name="TextBox 52">
              <a:extLst>
                <a:ext uri="{FF2B5EF4-FFF2-40B4-BE49-F238E27FC236}">
                  <a16:creationId xmlns:a16="http://schemas.microsoft.com/office/drawing/2014/main" id="{355D5B12-6401-491F-AD41-C548D16E8665}"/>
                </a:ext>
              </a:extLst>
            </p:cNvPr>
            <p:cNvSpPr txBox="1"/>
            <p:nvPr/>
          </p:nvSpPr>
          <p:spPr>
            <a:xfrm>
              <a:off x="9340510" y="5787712"/>
              <a:ext cx="2013623" cy="338554"/>
            </a:xfrm>
            <a:prstGeom prst="rect">
              <a:avLst/>
            </a:prstGeom>
            <a:noFill/>
          </p:spPr>
          <p:txBody>
            <a:bodyPr wrap="square">
              <a:spAutoFit/>
            </a:bodyPr>
            <a:lstStyle/>
            <a:p>
              <a:r>
                <a:rPr lang="en-US" sz="1600">
                  <a:gradFill>
                    <a:gsLst>
                      <a:gs pos="2917">
                        <a:schemeClr val="tx1"/>
                      </a:gs>
                      <a:gs pos="30000">
                        <a:schemeClr val="tx1"/>
                      </a:gs>
                    </a:gsLst>
                    <a:lin ang="5400000" scaled="0"/>
                  </a:gradFill>
                </a:rPr>
                <a:t>Secondary region</a:t>
              </a:r>
              <a:endParaRPr lang="en-US"/>
            </a:p>
          </p:txBody>
        </p:sp>
        <p:sp>
          <p:nvSpPr>
            <p:cNvPr id="55" name="TextBox 54">
              <a:extLst>
                <a:ext uri="{FF2B5EF4-FFF2-40B4-BE49-F238E27FC236}">
                  <a16:creationId xmlns:a16="http://schemas.microsoft.com/office/drawing/2014/main" id="{7288FDAF-A936-4BA0-AB3F-6A8647DB8B42}"/>
                </a:ext>
              </a:extLst>
            </p:cNvPr>
            <p:cNvSpPr txBox="1"/>
            <p:nvPr/>
          </p:nvSpPr>
          <p:spPr>
            <a:xfrm>
              <a:off x="7664596" y="1591594"/>
              <a:ext cx="2417300" cy="369332"/>
            </a:xfrm>
            <a:prstGeom prst="rect">
              <a:avLst/>
            </a:prstGeom>
            <a:noFill/>
          </p:spPr>
          <p:txBody>
            <a:bodyPr wrap="square">
              <a:spAutoFit/>
            </a:bodyPr>
            <a:lstStyle/>
            <a:p>
              <a:r>
                <a:rPr lang="en-US" sz="1800">
                  <a:gradFill>
                    <a:gsLst>
                      <a:gs pos="2917">
                        <a:schemeClr val="tx1"/>
                      </a:gs>
                      <a:gs pos="30000">
                        <a:schemeClr val="tx1"/>
                      </a:gs>
                    </a:gsLst>
                    <a:lin ang="5400000" scaled="0"/>
                  </a:gradFill>
                  <a:latin typeface="+mj-lt"/>
                </a:rPr>
                <a:t>Regional failover</a:t>
              </a:r>
              <a:endParaRPr lang="en-US" sz="1800">
                <a:latin typeface="+mj-lt"/>
              </a:endParaRPr>
            </a:p>
          </p:txBody>
        </p:sp>
        <p:sp>
          <p:nvSpPr>
            <p:cNvPr id="77" name="Rectangle 76">
              <a:extLst>
                <a:ext uri="{FF2B5EF4-FFF2-40B4-BE49-F238E27FC236}">
                  <a16:creationId xmlns:a16="http://schemas.microsoft.com/office/drawing/2014/main" id="{6B0A4443-989D-4BCE-A3B1-1FD1B7E849A0}"/>
                </a:ext>
                <a:ext uri="{C183D7F6-B498-43B3-948B-1728B52AA6E4}">
                  <adec:decorative xmlns:adec="http://schemas.microsoft.com/office/drawing/2017/decorative" val="1"/>
                </a:ext>
              </a:extLst>
            </p:cNvPr>
            <p:cNvSpPr/>
            <p:nvPr/>
          </p:nvSpPr>
          <p:spPr bwMode="auto">
            <a:xfrm>
              <a:off x="5566410" y="1477605"/>
              <a:ext cx="6435089" cy="486604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57115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41F6-0C16-4B7F-8D8E-83A58FBAC1D4}"/>
              </a:ext>
            </a:extLst>
          </p:cNvPr>
          <p:cNvSpPr>
            <a:spLocks noGrp="1"/>
          </p:cNvSpPr>
          <p:nvPr>
            <p:ph type="title"/>
          </p:nvPr>
        </p:nvSpPr>
        <p:spPr/>
        <p:txBody>
          <a:bodyPr/>
          <a:lstStyle/>
          <a:p>
            <a:r>
              <a:rPr lang="en-US" dirty="0"/>
              <a:t>Select a database strategy (activity)</a:t>
            </a:r>
          </a:p>
        </p:txBody>
      </p:sp>
      <p:pic>
        <p:nvPicPr>
          <p:cNvPr id="4" name="Picture 3">
            <a:extLst>
              <a:ext uri="{FF2B5EF4-FFF2-40B4-BE49-F238E27FC236}">
                <a16:creationId xmlns:a16="http://schemas.microsoft.com/office/drawing/2014/main" id="{F2DC9FD3-4E3E-4911-AB60-248EDFD37EB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841525" y="323328"/>
            <a:ext cx="914528" cy="914528"/>
          </a:xfrm>
          <a:prstGeom prst="rect">
            <a:avLst/>
          </a:prstGeom>
        </p:spPr>
      </p:pic>
      <p:sp>
        <p:nvSpPr>
          <p:cNvPr id="14" name="TextBox 13">
            <a:extLst>
              <a:ext uri="{FF2B5EF4-FFF2-40B4-BE49-F238E27FC236}">
                <a16:creationId xmlns:a16="http://schemas.microsoft.com/office/drawing/2014/main" id="{E4F08382-0776-4C67-BDEB-392EA9F7324D}"/>
              </a:ext>
            </a:extLst>
          </p:cNvPr>
          <p:cNvSpPr txBox="1"/>
          <p:nvPr/>
        </p:nvSpPr>
        <p:spPr>
          <a:xfrm>
            <a:off x="187806" y="1598458"/>
            <a:ext cx="4912398" cy="392722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Highly available Azure SQL database that is over 16 TB</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On-premises SQL migration to Azure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Known database usage at minimal cost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Replicates across regions</a:t>
            </a:r>
          </a:p>
          <a:p>
            <a:pPr marL="342900" indent="-342900">
              <a:lnSpc>
                <a:spcPct val="90000"/>
              </a:lnSpc>
              <a:spcAft>
                <a:spcPts val="600"/>
              </a:spcAft>
              <a:buFont typeface="Arial" panose="020B0604020202020204" pitchFamily="34" charset="0"/>
              <a:buChar char="•"/>
            </a:pPr>
            <a:r>
              <a:rPr lang="en-US" sz="2400" b="0" i="0" dirty="0">
                <a:solidFill>
                  <a:srgbClr val="171717"/>
                </a:solidFill>
                <a:effectLst/>
                <a:latin typeface="Segoe UI" panose="020B0502040204020203" pitchFamily="34" charset="0"/>
              </a:rPr>
              <a:t>A cloud platform that tracks inventory for multiple car dealerships.</a:t>
            </a:r>
            <a:endParaRPr lang="en-US" sz="2400" dirty="0">
              <a:gradFill>
                <a:gsLst>
                  <a:gs pos="2917">
                    <a:schemeClr val="tx1"/>
                  </a:gs>
                  <a:gs pos="30000">
                    <a:schemeClr val="tx1"/>
                  </a:gs>
                </a:gsLst>
                <a:lin ang="5400000" scaled="0"/>
              </a:gradFill>
            </a:endParaRPr>
          </a:p>
        </p:txBody>
      </p:sp>
      <p:sp>
        <p:nvSpPr>
          <p:cNvPr id="16" name="Rectangle 15">
            <a:extLst>
              <a:ext uri="{FF2B5EF4-FFF2-40B4-BE49-F238E27FC236}">
                <a16:creationId xmlns:a16="http://schemas.microsoft.com/office/drawing/2014/main" id="{9FEAAA0E-D285-467D-A444-6CC65BDB0E65}"/>
              </a:ext>
            </a:extLst>
          </p:cNvPr>
          <p:cNvSpPr/>
          <p:nvPr/>
        </p:nvSpPr>
        <p:spPr bwMode="auto">
          <a:xfrm>
            <a:off x="5430455" y="162045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Auto-failover group</a:t>
            </a:r>
          </a:p>
        </p:txBody>
      </p:sp>
      <p:sp>
        <p:nvSpPr>
          <p:cNvPr id="18" name="Rectangle 17">
            <a:extLst>
              <a:ext uri="{FF2B5EF4-FFF2-40B4-BE49-F238E27FC236}">
                <a16:creationId xmlns:a16="http://schemas.microsoft.com/office/drawing/2014/main" id="{D467D64B-7C1F-46C4-8C32-594D0E719D28}"/>
              </a:ext>
            </a:extLst>
          </p:cNvPr>
          <p:cNvSpPr/>
          <p:nvPr/>
        </p:nvSpPr>
        <p:spPr bwMode="auto">
          <a:xfrm>
            <a:off x="5430454" y="241875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Business critical</a:t>
            </a:r>
          </a:p>
        </p:txBody>
      </p:sp>
      <p:sp>
        <p:nvSpPr>
          <p:cNvPr id="20" name="Rectangle 19">
            <a:extLst>
              <a:ext uri="{FF2B5EF4-FFF2-40B4-BE49-F238E27FC236}">
                <a16:creationId xmlns:a16="http://schemas.microsoft.com/office/drawing/2014/main" id="{6DF7B3E4-D56A-4361-BE71-4633A706BB86}"/>
              </a:ext>
            </a:extLst>
          </p:cNvPr>
          <p:cNvSpPr/>
          <p:nvPr/>
        </p:nvSpPr>
        <p:spPr bwMode="auto">
          <a:xfrm>
            <a:off x="5430454" y="3233743"/>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elastic pools</a:t>
            </a:r>
          </a:p>
        </p:txBody>
      </p:sp>
      <p:sp>
        <p:nvSpPr>
          <p:cNvPr id="7" name="Rectangle 6">
            <a:extLst>
              <a:ext uri="{FF2B5EF4-FFF2-40B4-BE49-F238E27FC236}">
                <a16:creationId xmlns:a16="http://schemas.microsoft.com/office/drawing/2014/main" id="{E380CFE8-BAF3-48E4-AB8C-2546D462EBE9}"/>
              </a:ext>
            </a:extLst>
          </p:cNvPr>
          <p:cNvSpPr/>
          <p:nvPr/>
        </p:nvSpPr>
        <p:spPr bwMode="auto">
          <a:xfrm>
            <a:off x="5430453" y="4056920"/>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Database</a:t>
            </a:r>
          </a:p>
        </p:txBody>
      </p:sp>
      <p:sp>
        <p:nvSpPr>
          <p:cNvPr id="24" name="Rectangle 23">
            <a:extLst>
              <a:ext uri="{FF2B5EF4-FFF2-40B4-BE49-F238E27FC236}">
                <a16:creationId xmlns:a16="http://schemas.microsoft.com/office/drawing/2014/main" id="{C7D11A88-8D1E-483B-AE12-7973A363E745}"/>
              </a:ext>
            </a:extLst>
          </p:cNvPr>
          <p:cNvSpPr/>
          <p:nvPr/>
        </p:nvSpPr>
        <p:spPr bwMode="auto">
          <a:xfrm>
            <a:off x="5430452" y="4857260"/>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Always On</a:t>
            </a:r>
          </a:p>
        </p:txBody>
      </p:sp>
      <p:sp>
        <p:nvSpPr>
          <p:cNvPr id="5" name="Rectangle 4">
            <a:extLst>
              <a:ext uri="{FF2B5EF4-FFF2-40B4-BE49-F238E27FC236}">
                <a16:creationId xmlns:a16="http://schemas.microsoft.com/office/drawing/2014/main" id="{6452AE76-4489-4FE9-B1A5-1016B1DDF6EA}"/>
              </a:ext>
            </a:extLst>
          </p:cNvPr>
          <p:cNvSpPr/>
          <p:nvPr/>
        </p:nvSpPr>
        <p:spPr bwMode="auto">
          <a:xfrm>
            <a:off x="8704162" y="1620456"/>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Hyperscale</a:t>
            </a:r>
          </a:p>
        </p:txBody>
      </p:sp>
      <p:sp>
        <p:nvSpPr>
          <p:cNvPr id="22" name="Rectangle 21">
            <a:extLst>
              <a:ext uri="{FF2B5EF4-FFF2-40B4-BE49-F238E27FC236}">
                <a16:creationId xmlns:a16="http://schemas.microsoft.com/office/drawing/2014/main" id="{4BF218DA-1900-4915-84DA-186990B7E318}"/>
              </a:ext>
            </a:extLst>
          </p:cNvPr>
          <p:cNvSpPr/>
          <p:nvPr/>
        </p:nvSpPr>
        <p:spPr bwMode="auto">
          <a:xfrm>
            <a:off x="8704162" y="2398138"/>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Managed instances</a:t>
            </a:r>
          </a:p>
        </p:txBody>
      </p:sp>
      <p:sp>
        <p:nvSpPr>
          <p:cNvPr id="9" name="Rectangle 8">
            <a:extLst>
              <a:ext uri="{FF2B5EF4-FFF2-40B4-BE49-F238E27FC236}">
                <a16:creationId xmlns:a16="http://schemas.microsoft.com/office/drawing/2014/main" id="{F2163276-2C7D-44CD-A2A4-5983A3D32936}"/>
              </a:ext>
            </a:extLst>
          </p:cNvPr>
          <p:cNvSpPr/>
          <p:nvPr/>
        </p:nvSpPr>
        <p:spPr bwMode="auto">
          <a:xfrm>
            <a:off x="8704162" y="3206997"/>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SQL Server on a VM</a:t>
            </a:r>
          </a:p>
        </p:txBody>
      </p:sp>
      <p:sp>
        <p:nvSpPr>
          <p:cNvPr id="11" name="Rectangle 10">
            <a:extLst>
              <a:ext uri="{FF2B5EF4-FFF2-40B4-BE49-F238E27FC236}">
                <a16:creationId xmlns:a16="http://schemas.microsoft.com/office/drawing/2014/main" id="{E5CD5065-F839-47F6-9ED5-5ED4732FF4B2}"/>
              </a:ext>
            </a:extLst>
          </p:cNvPr>
          <p:cNvSpPr/>
          <p:nvPr/>
        </p:nvSpPr>
        <p:spPr bwMode="auto">
          <a:xfrm>
            <a:off x="8704162" y="4026245"/>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err="1">
                <a:gradFill>
                  <a:gsLst>
                    <a:gs pos="0">
                      <a:srgbClr val="FFFFFF"/>
                    </a:gs>
                    <a:gs pos="100000">
                      <a:srgbClr val="FFFFFF"/>
                    </a:gs>
                  </a:gsLst>
                  <a:lin ang="5400000" scaled="0"/>
                </a:gradFill>
                <a:ea typeface="Segoe UI" pitchFamily="34" charset="0"/>
                <a:cs typeface="Segoe UI" pitchFamily="34" charset="0"/>
              </a:rPr>
              <a:t>vCore</a:t>
            </a:r>
            <a:r>
              <a:rPr lang="en-US" sz="2400">
                <a:gradFill>
                  <a:gsLst>
                    <a:gs pos="0">
                      <a:srgbClr val="FFFFFF"/>
                    </a:gs>
                    <a:gs pos="100000">
                      <a:srgbClr val="FFFFFF"/>
                    </a:gs>
                  </a:gsLst>
                  <a:lin ang="5400000" scaled="0"/>
                </a:gradFill>
                <a:ea typeface="Segoe UI" pitchFamily="34" charset="0"/>
                <a:cs typeface="Segoe UI" pitchFamily="34" charset="0"/>
              </a:rPr>
              <a:t> pricing</a:t>
            </a:r>
          </a:p>
        </p:txBody>
      </p:sp>
      <p:sp>
        <p:nvSpPr>
          <p:cNvPr id="13" name="Rectangle 12">
            <a:extLst>
              <a:ext uri="{FF2B5EF4-FFF2-40B4-BE49-F238E27FC236}">
                <a16:creationId xmlns:a16="http://schemas.microsoft.com/office/drawing/2014/main" id="{F7794ADB-3A19-42C1-99FF-4245E66A7BE7}"/>
              </a:ext>
            </a:extLst>
          </p:cNvPr>
          <p:cNvSpPr/>
          <p:nvPr/>
        </p:nvSpPr>
        <p:spPr bwMode="auto">
          <a:xfrm>
            <a:off x="8704162" y="4845491"/>
            <a:ext cx="3171463" cy="680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DTU pricing</a:t>
            </a:r>
          </a:p>
        </p:txBody>
      </p:sp>
    </p:spTree>
    <p:extLst>
      <p:ext uri="{BB962C8B-B14F-4D97-AF65-F5344CB8AC3E}">
        <p14:creationId xmlns:p14="http://schemas.microsoft.com/office/powerpoint/2010/main" val="130292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A6DF6-3766-4516-8804-569BD6F471A1}"/>
              </a:ext>
            </a:extLst>
          </p:cNvPr>
          <p:cNvSpPr>
            <a:spLocks noGrp="1"/>
          </p:cNvSpPr>
          <p:nvPr>
            <p:ph type="title"/>
          </p:nvPr>
        </p:nvSpPr>
        <p:spPr/>
        <p:txBody>
          <a:bodyPr/>
          <a:lstStyle/>
          <a:p>
            <a:r>
              <a:rPr lang="en-US"/>
              <a:t>Design security for data at rest, data in transit, and data in use </a:t>
            </a:r>
          </a:p>
        </p:txBody>
      </p:sp>
      <p:pic>
        <p:nvPicPr>
          <p:cNvPr id="3" name="Picture Placeholder 2">
            <a:extLst>
              <a:ext uri="{FF2B5EF4-FFF2-40B4-BE49-F238E27FC236}">
                <a16:creationId xmlns:a16="http://schemas.microsoft.com/office/drawing/2014/main" id="{83B699B4-BFB3-4867-B829-7F01F09DAAE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1294498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952F-6CEF-4DD5-A6D9-F2A67125D944}"/>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Protect your database</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43FFE344-5AE2-45EE-9507-26AEF3E9042D}"/>
              </a:ext>
            </a:extLst>
          </p:cNvPr>
          <p:cNvSpPr>
            <a:spLocks noGrp="1"/>
          </p:cNvSpPr>
          <p:nvPr>
            <p:ph type="body" sz="quarter" idx="10"/>
          </p:nvPr>
        </p:nvSpPr>
        <p:spPr>
          <a:xfrm>
            <a:off x="434690" y="894377"/>
            <a:ext cx="11341268" cy="430887"/>
          </a:xfrm>
        </p:spPr>
        <p:txBody>
          <a:bodyPr/>
          <a:lstStyle/>
          <a:p>
            <a:r>
              <a:rPr lang="en-US"/>
              <a:t>Use a layered (defense in depth) approach to data protection.</a:t>
            </a:r>
          </a:p>
        </p:txBody>
      </p:sp>
      <p:grpSp>
        <p:nvGrpSpPr>
          <p:cNvPr id="18" name="Group 17" descr="ways to protect your data include network security, identity and access, data protection, and security management. ">
            <a:extLst>
              <a:ext uri="{FF2B5EF4-FFF2-40B4-BE49-F238E27FC236}">
                <a16:creationId xmlns:a16="http://schemas.microsoft.com/office/drawing/2014/main" id="{876D953F-3360-4280-9A5E-5FFD3B6C4D7D}"/>
              </a:ext>
            </a:extLst>
          </p:cNvPr>
          <p:cNvGrpSpPr/>
          <p:nvPr/>
        </p:nvGrpSpPr>
        <p:grpSpPr>
          <a:xfrm>
            <a:off x="434690" y="1681107"/>
            <a:ext cx="11325220" cy="4351393"/>
            <a:chOff x="432089" y="1955189"/>
            <a:chExt cx="12294091" cy="4011033"/>
          </a:xfrm>
        </p:grpSpPr>
        <p:grpSp>
          <p:nvGrpSpPr>
            <p:cNvPr id="17" name="Group 16">
              <a:extLst>
                <a:ext uri="{FF2B5EF4-FFF2-40B4-BE49-F238E27FC236}">
                  <a16:creationId xmlns:a16="http://schemas.microsoft.com/office/drawing/2014/main" id="{410355C5-27E1-41C9-9C95-979834AAADF0}"/>
                </a:ext>
              </a:extLst>
            </p:cNvPr>
            <p:cNvGrpSpPr/>
            <p:nvPr/>
          </p:nvGrpSpPr>
          <p:grpSpPr>
            <a:xfrm>
              <a:off x="432089" y="1955189"/>
              <a:ext cx="2962621" cy="4011033"/>
              <a:chOff x="432089" y="1955189"/>
              <a:chExt cx="3302066" cy="4011033"/>
            </a:xfrm>
          </p:grpSpPr>
          <p:sp>
            <p:nvSpPr>
              <p:cNvPr id="4" name="Content Placeholder 2">
                <a:extLst>
                  <a:ext uri="{FF2B5EF4-FFF2-40B4-BE49-F238E27FC236}">
                    <a16:creationId xmlns:a16="http://schemas.microsoft.com/office/drawing/2014/main" id="{3E59F8FA-5B5D-4D34-9B42-216E10B4AC2B}"/>
                  </a:ext>
                </a:extLst>
              </p:cNvPr>
              <p:cNvSpPr txBox="1">
                <a:spLocks/>
              </p:cNvSpPr>
              <p:nvPr/>
            </p:nvSpPr>
            <p:spPr>
              <a:xfrm>
                <a:off x="432089" y="26398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VNet</a:t>
                </a:r>
              </a:p>
              <a:p>
                <a:pPr marL="228600" indent="-171450">
                  <a:spcAft>
                    <a:spcPts val="1200"/>
                  </a:spcAft>
                  <a:buFont typeface="Arial" panose="020B0604020202020204" pitchFamily="34" charset="0"/>
                  <a:buChar char="•"/>
                </a:pPr>
                <a:r>
                  <a:rPr lang="en-US" sz="1800" dirty="0">
                    <a:latin typeface="+mn-lt"/>
                  </a:rPr>
                  <a:t>Firewall rules, NSG</a:t>
                </a:r>
              </a:p>
              <a:p>
                <a:pPr marL="228600" indent="-171450">
                  <a:spcAft>
                    <a:spcPts val="1200"/>
                  </a:spcAft>
                  <a:buFont typeface="Arial" panose="020B0604020202020204" pitchFamily="34" charset="0"/>
                  <a:buChar char="•"/>
                </a:pPr>
                <a:r>
                  <a:rPr lang="en-US" sz="1800" dirty="0">
                    <a:solidFill>
                      <a:schemeClr val="tx1"/>
                    </a:solidFill>
                    <a:latin typeface="+mn-lt"/>
                  </a:rPr>
                  <a:t>Private link</a:t>
                </a:r>
              </a:p>
            </p:txBody>
          </p:sp>
          <p:sp>
            <p:nvSpPr>
              <p:cNvPr id="6" name="Rectangle 5">
                <a:extLst>
                  <a:ext uri="{FF2B5EF4-FFF2-40B4-BE49-F238E27FC236}">
                    <a16:creationId xmlns:a16="http://schemas.microsoft.com/office/drawing/2014/main" id="{50041636-4028-4D49-8FBE-639F3903888D}"/>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Network security</a:t>
                </a:r>
              </a:p>
            </p:txBody>
          </p:sp>
        </p:grpSp>
        <p:grpSp>
          <p:nvGrpSpPr>
            <p:cNvPr id="19" name="Group 18">
              <a:extLst>
                <a:ext uri="{FF2B5EF4-FFF2-40B4-BE49-F238E27FC236}">
                  <a16:creationId xmlns:a16="http://schemas.microsoft.com/office/drawing/2014/main" id="{CB6A01EB-8652-402B-89D6-D3D870C36B30}"/>
                </a:ext>
              </a:extLst>
            </p:cNvPr>
            <p:cNvGrpSpPr/>
            <p:nvPr/>
          </p:nvGrpSpPr>
          <p:grpSpPr>
            <a:xfrm>
              <a:off x="3515159" y="1955189"/>
              <a:ext cx="2962621" cy="4011033"/>
              <a:chOff x="432089" y="1955189"/>
              <a:chExt cx="3302066" cy="4011033"/>
            </a:xfrm>
          </p:grpSpPr>
          <p:sp>
            <p:nvSpPr>
              <p:cNvPr id="20" name="Content Placeholder 2">
                <a:extLst>
                  <a:ext uri="{FF2B5EF4-FFF2-40B4-BE49-F238E27FC236}">
                    <a16:creationId xmlns:a16="http://schemas.microsoft.com/office/drawing/2014/main" id="{BD2CEBFA-C275-4658-9B26-2036696D1E56}"/>
                  </a:ext>
                </a:extLst>
              </p:cNvPr>
              <p:cNvSpPr txBox="1">
                <a:spLocks/>
              </p:cNvSpPr>
              <p:nvPr/>
            </p:nvSpPr>
            <p:spPr>
              <a:xfrm>
                <a:off x="432089" y="26398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Authentication options: Azure AD, SQL Auth, Windows Auth</a:t>
                </a:r>
              </a:p>
              <a:p>
                <a:pPr marL="228600" indent="-171450">
                  <a:spcAft>
                    <a:spcPts val="1200"/>
                  </a:spcAft>
                  <a:buFont typeface="Arial" panose="020B0604020202020204" pitchFamily="34" charset="0"/>
                  <a:buChar char="•"/>
                </a:pPr>
                <a:r>
                  <a:rPr lang="en-US" sz="1800" dirty="0">
                    <a:latin typeface="+mn-lt"/>
                  </a:rPr>
                  <a:t>Azure RBAC</a:t>
                </a:r>
              </a:p>
              <a:p>
                <a:pPr marL="228600" indent="-171450">
                  <a:spcAft>
                    <a:spcPts val="1200"/>
                  </a:spcAft>
                  <a:buFont typeface="Arial" panose="020B0604020202020204" pitchFamily="34" charset="0"/>
                  <a:buChar char="•"/>
                </a:pPr>
                <a:r>
                  <a:rPr lang="en-US" sz="1800" dirty="0">
                    <a:solidFill>
                      <a:schemeClr val="tx1"/>
                    </a:solidFill>
                    <a:latin typeface="+mn-lt"/>
                  </a:rPr>
                  <a:t>Roles and permissions</a:t>
                </a:r>
              </a:p>
              <a:p>
                <a:pPr marL="228600" indent="-171450">
                  <a:spcAft>
                    <a:spcPts val="1200"/>
                  </a:spcAft>
                  <a:buFont typeface="Arial" panose="020B0604020202020204" pitchFamily="34" charset="0"/>
                  <a:buChar char="•"/>
                </a:pPr>
                <a:r>
                  <a:rPr lang="en-US" sz="1800" dirty="0">
                    <a:latin typeface="+mn-lt"/>
                  </a:rPr>
                  <a:t>Row level security</a:t>
                </a:r>
                <a:endParaRPr lang="en-US" sz="1800" dirty="0">
                  <a:solidFill>
                    <a:schemeClr val="tx1"/>
                  </a:solidFill>
                  <a:latin typeface="+mn-lt"/>
                </a:endParaRPr>
              </a:p>
              <a:p>
                <a:pPr marL="228600" indent="-171450">
                  <a:spcAft>
                    <a:spcPts val="1200"/>
                  </a:spcAft>
                  <a:buFont typeface="Arial" panose="020B0604020202020204" pitchFamily="34" charset="0"/>
                  <a:buChar char="•"/>
                </a:pPr>
                <a:endParaRPr lang="en-US" sz="1800" dirty="0">
                  <a:solidFill>
                    <a:schemeClr val="tx1"/>
                  </a:solidFill>
                  <a:latin typeface="+mn-lt"/>
                </a:endParaRPr>
              </a:p>
            </p:txBody>
          </p:sp>
          <p:sp>
            <p:nvSpPr>
              <p:cNvPr id="21" name="Rectangle 20">
                <a:extLst>
                  <a:ext uri="{FF2B5EF4-FFF2-40B4-BE49-F238E27FC236}">
                    <a16:creationId xmlns:a16="http://schemas.microsoft.com/office/drawing/2014/main" id="{102BC89A-28E9-4326-A6E9-CD924B1CB32B}"/>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Identity and access</a:t>
                </a:r>
              </a:p>
            </p:txBody>
          </p:sp>
        </p:grpSp>
        <p:grpSp>
          <p:nvGrpSpPr>
            <p:cNvPr id="22" name="Group 21">
              <a:extLst>
                <a:ext uri="{FF2B5EF4-FFF2-40B4-BE49-F238E27FC236}">
                  <a16:creationId xmlns:a16="http://schemas.microsoft.com/office/drawing/2014/main" id="{539A2794-C639-4E8E-878C-B5A38EA4E5E4}"/>
                </a:ext>
              </a:extLst>
            </p:cNvPr>
            <p:cNvGrpSpPr/>
            <p:nvPr/>
          </p:nvGrpSpPr>
          <p:grpSpPr>
            <a:xfrm>
              <a:off x="9763559" y="1970257"/>
              <a:ext cx="2962621" cy="3995965"/>
              <a:chOff x="432089" y="1955189"/>
              <a:chExt cx="3302066" cy="3995965"/>
            </a:xfrm>
          </p:grpSpPr>
          <p:sp>
            <p:nvSpPr>
              <p:cNvPr id="23" name="Content Placeholder 2">
                <a:extLst>
                  <a:ext uri="{FF2B5EF4-FFF2-40B4-BE49-F238E27FC236}">
                    <a16:creationId xmlns:a16="http://schemas.microsoft.com/office/drawing/2014/main" id="{5B2A6A1D-150A-40A1-BE81-10CC72FBDC27}"/>
                  </a:ext>
                </a:extLst>
              </p:cNvPr>
              <p:cNvSpPr txBox="1">
                <a:spLocks/>
              </p:cNvSpPr>
              <p:nvPr/>
            </p:nvSpPr>
            <p:spPr>
              <a:xfrm>
                <a:off x="432089" y="2639808"/>
                <a:ext cx="3302066" cy="3311346"/>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Advanced threat protection</a:t>
                </a:r>
              </a:p>
              <a:p>
                <a:pPr marL="228600" indent="-171450">
                  <a:spcAft>
                    <a:spcPts val="1200"/>
                  </a:spcAft>
                  <a:buFont typeface="Arial" panose="020B0604020202020204" pitchFamily="34" charset="0"/>
                  <a:buChar char="•"/>
                </a:pPr>
                <a:r>
                  <a:rPr lang="en-US" sz="1800" dirty="0">
                    <a:latin typeface="+mn-lt"/>
                  </a:rPr>
                  <a:t>SQL audit</a:t>
                </a:r>
              </a:p>
              <a:p>
                <a:pPr marL="228600" indent="-171450">
                  <a:spcAft>
                    <a:spcPts val="1200"/>
                  </a:spcAft>
                  <a:buFont typeface="Arial" panose="020B0604020202020204" pitchFamily="34" charset="0"/>
                  <a:buChar char="•"/>
                </a:pPr>
                <a:r>
                  <a:rPr lang="en-US" sz="1800" dirty="0">
                    <a:solidFill>
                      <a:schemeClr val="tx1"/>
                    </a:solidFill>
                    <a:latin typeface="+mn-lt"/>
                  </a:rPr>
                  <a:t>Audit integration with log analytics and event hubs</a:t>
                </a:r>
              </a:p>
              <a:p>
                <a:pPr marL="228600" indent="-171450">
                  <a:spcAft>
                    <a:spcPts val="1200"/>
                  </a:spcAft>
                  <a:buFont typeface="Arial" panose="020B0604020202020204" pitchFamily="34" charset="0"/>
                  <a:buChar char="•"/>
                </a:pPr>
                <a:r>
                  <a:rPr lang="en-US" sz="1800" dirty="0">
                    <a:latin typeface="+mn-lt"/>
                  </a:rPr>
                  <a:t>Vulnerability assessment</a:t>
                </a:r>
              </a:p>
              <a:p>
                <a:pPr marL="228600" indent="-171450">
                  <a:spcAft>
                    <a:spcPts val="1200"/>
                  </a:spcAft>
                  <a:buFont typeface="Arial" panose="020B0604020202020204" pitchFamily="34" charset="0"/>
                  <a:buChar char="•"/>
                </a:pPr>
                <a:r>
                  <a:rPr lang="en-US" sz="1800" dirty="0">
                    <a:solidFill>
                      <a:schemeClr val="tx1"/>
                    </a:solidFill>
                    <a:latin typeface="+mn-lt"/>
                  </a:rPr>
                  <a:t>Data disco</a:t>
                </a:r>
                <a:r>
                  <a:rPr lang="en-US" sz="1800" dirty="0">
                    <a:latin typeface="+mn-lt"/>
                  </a:rPr>
                  <a:t>very and classification</a:t>
                </a:r>
              </a:p>
              <a:p>
                <a:pPr marL="228600" indent="-171450">
                  <a:spcAft>
                    <a:spcPts val="1200"/>
                  </a:spcAft>
                  <a:buFont typeface="Arial" panose="020B0604020202020204" pitchFamily="34" charset="0"/>
                  <a:buChar char="•"/>
                </a:pPr>
                <a:r>
                  <a:rPr lang="en-US" sz="1800" dirty="0">
                    <a:solidFill>
                      <a:schemeClr val="tx1"/>
                    </a:solidFill>
                    <a:latin typeface="+mn-lt"/>
                  </a:rPr>
                  <a:t>Microsoft Defender for Cloud</a:t>
                </a:r>
              </a:p>
            </p:txBody>
          </p:sp>
          <p:sp>
            <p:nvSpPr>
              <p:cNvPr id="24" name="Rectangle 23">
                <a:extLst>
                  <a:ext uri="{FF2B5EF4-FFF2-40B4-BE49-F238E27FC236}">
                    <a16:creationId xmlns:a16="http://schemas.microsoft.com/office/drawing/2014/main" id="{82E32BDA-81D0-4E16-B460-082A63DD1643}"/>
                  </a:ext>
                </a:extLst>
              </p:cNvPr>
              <p:cNvSpPr/>
              <p:nvPr/>
            </p:nvSpPr>
            <p:spPr bwMode="auto">
              <a:xfrm>
                <a:off x="432089" y="1955189"/>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Security management</a:t>
                </a:r>
              </a:p>
            </p:txBody>
          </p:sp>
        </p:grpSp>
        <p:grpSp>
          <p:nvGrpSpPr>
            <p:cNvPr id="25" name="Group 24">
              <a:extLst>
                <a:ext uri="{FF2B5EF4-FFF2-40B4-BE49-F238E27FC236}">
                  <a16:creationId xmlns:a16="http://schemas.microsoft.com/office/drawing/2014/main" id="{FF2745FB-BF73-4596-AD24-19C06D6AC0B0}"/>
                </a:ext>
              </a:extLst>
            </p:cNvPr>
            <p:cNvGrpSpPr/>
            <p:nvPr/>
          </p:nvGrpSpPr>
          <p:grpSpPr>
            <a:xfrm>
              <a:off x="6639359" y="1971283"/>
              <a:ext cx="2962621" cy="3994939"/>
              <a:chOff x="3698543" y="1818883"/>
              <a:chExt cx="3302066" cy="3994939"/>
            </a:xfrm>
          </p:grpSpPr>
          <p:sp>
            <p:nvSpPr>
              <p:cNvPr id="26" name="Content Placeholder 2">
                <a:extLst>
                  <a:ext uri="{FF2B5EF4-FFF2-40B4-BE49-F238E27FC236}">
                    <a16:creationId xmlns:a16="http://schemas.microsoft.com/office/drawing/2014/main" id="{59F2F803-5FD7-4B87-939B-95C1102B5820}"/>
                  </a:ext>
                </a:extLst>
              </p:cNvPr>
              <p:cNvSpPr txBox="1">
                <a:spLocks/>
              </p:cNvSpPr>
              <p:nvPr/>
            </p:nvSpPr>
            <p:spPr>
              <a:xfrm>
                <a:off x="3698543" y="2487408"/>
                <a:ext cx="3302066" cy="3326414"/>
              </a:xfrm>
              <a:prstGeom prst="rect">
                <a:avLst/>
              </a:prstGeom>
              <a:solidFill>
                <a:schemeClr val="bg1">
                  <a:lumMod val="95000"/>
                </a:schemeClr>
              </a:solidFill>
              <a:ln>
                <a:solidFill>
                  <a:schemeClr val="bg1">
                    <a:lumMod val="85000"/>
                  </a:schemeClr>
                </a:solidFill>
              </a:ln>
            </p:spPr>
            <p:txBody>
              <a:bodyPr vert="horz" wrap="square" lIns="0" tIns="0" rIns="0" bIns="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28600" indent="-171450">
                  <a:spcAft>
                    <a:spcPts val="1200"/>
                  </a:spcAft>
                  <a:buFont typeface="Arial" panose="020B0604020202020204" pitchFamily="34" charset="0"/>
                  <a:buChar char="•"/>
                </a:pPr>
                <a:r>
                  <a:rPr lang="en-US" sz="1800" dirty="0">
                    <a:solidFill>
                      <a:schemeClr val="tx1"/>
                    </a:solidFill>
                    <a:latin typeface="+mn-lt"/>
                  </a:rPr>
                  <a:t>Encryption-in-use (Always encrypted)</a:t>
                </a:r>
              </a:p>
              <a:p>
                <a:pPr marL="228600" indent="-171450">
                  <a:spcAft>
                    <a:spcPts val="1200"/>
                  </a:spcAft>
                  <a:buFont typeface="Arial" panose="020B0604020202020204" pitchFamily="34" charset="0"/>
                  <a:buChar char="•"/>
                </a:pPr>
                <a:r>
                  <a:rPr lang="en-US" sz="1800" dirty="0">
                    <a:latin typeface="+mn-lt"/>
                  </a:rPr>
                  <a:t>Encryption-at-rest (TDE)</a:t>
                </a:r>
              </a:p>
              <a:p>
                <a:pPr marL="228600" indent="-171450">
                  <a:spcAft>
                    <a:spcPts val="1200"/>
                  </a:spcAft>
                  <a:buFont typeface="Arial" panose="020B0604020202020204" pitchFamily="34" charset="0"/>
                  <a:buChar char="•"/>
                </a:pPr>
                <a:r>
                  <a:rPr lang="en-US" sz="1800" dirty="0">
                    <a:solidFill>
                      <a:schemeClr val="tx1"/>
                    </a:solidFill>
                    <a:latin typeface="+mn-lt"/>
                  </a:rPr>
                  <a:t>Encry</a:t>
                </a:r>
                <a:r>
                  <a:rPr lang="en-US" sz="1800" dirty="0">
                    <a:latin typeface="+mn-lt"/>
                  </a:rPr>
                  <a:t>ption-in-flight (TLS)</a:t>
                </a:r>
              </a:p>
              <a:p>
                <a:pPr marL="228600" indent="-171450">
                  <a:spcAft>
                    <a:spcPts val="1200"/>
                  </a:spcAft>
                  <a:buFont typeface="Arial" panose="020B0604020202020204" pitchFamily="34" charset="0"/>
                  <a:buChar char="•"/>
                </a:pPr>
                <a:r>
                  <a:rPr lang="en-US" sz="1800" dirty="0">
                    <a:solidFill>
                      <a:schemeClr val="tx1"/>
                    </a:solidFill>
                    <a:latin typeface="+mn-lt"/>
                  </a:rPr>
                  <a:t>Customer-managed keys</a:t>
                </a:r>
              </a:p>
              <a:p>
                <a:pPr marL="228600" indent="-171450">
                  <a:spcAft>
                    <a:spcPts val="1200"/>
                  </a:spcAft>
                  <a:buFont typeface="Arial" panose="020B0604020202020204" pitchFamily="34" charset="0"/>
                  <a:buChar char="•"/>
                </a:pPr>
                <a:r>
                  <a:rPr lang="en-US" sz="1800" dirty="0">
                    <a:latin typeface="+mn-lt"/>
                  </a:rPr>
                  <a:t>Dynamic data masking</a:t>
                </a:r>
                <a:endParaRPr lang="en-US" sz="1800" dirty="0">
                  <a:solidFill>
                    <a:schemeClr val="tx1"/>
                  </a:solidFill>
                  <a:latin typeface="+mn-lt"/>
                </a:endParaRPr>
              </a:p>
              <a:p>
                <a:pPr marL="228600" indent="-171450">
                  <a:spcAft>
                    <a:spcPts val="1200"/>
                  </a:spcAft>
                  <a:buFont typeface="Arial" panose="020B0604020202020204" pitchFamily="34" charset="0"/>
                  <a:buChar char="•"/>
                </a:pPr>
                <a:endParaRPr lang="en-US" sz="1800" dirty="0">
                  <a:solidFill>
                    <a:schemeClr val="tx1"/>
                  </a:solidFill>
                  <a:latin typeface="+mn-lt"/>
                </a:endParaRPr>
              </a:p>
            </p:txBody>
          </p:sp>
          <p:sp>
            <p:nvSpPr>
              <p:cNvPr id="27" name="Rectangle 26">
                <a:extLst>
                  <a:ext uri="{FF2B5EF4-FFF2-40B4-BE49-F238E27FC236}">
                    <a16:creationId xmlns:a16="http://schemas.microsoft.com/office/drawing/2014/main" id="{26300616-7C35-4C20-BA33-D424656CAC50}"/>
                  </a:ext>
                </a:extLst>
              </p:cNvPr>
              <p:cNvSpPr/>
              <p:nvPr/>
            </p:nvSpPr>
            <p:spPr bwMode="auto">
              <a:xfrm>
                <a:off x="3698543" y="1818883"/>
                <a:ext cx="3302066" cy="615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a:gradFill>
                      <a:gsLst>
                        <a:gs pos="0">
                          <a:srgbClr val="FFFFFF"/>
                        </a:gs>
                        <a:gs pos="100000">
                          <a:srgbClr val="FFFFFF"/>
                        </a:gs>
                      </a:gsLst>
                      <a:lin ang="5400000" scaled="0"/>
                    </a:gradFill>
                    <a:ea typeface="Segoe UI" pitchFamily="34" charset="0"/>
                    <a:cs typeface="Segoe UI" pitchFamily="34" charset="0"/>
                  </a:rPr>
                  <a:t>Data protection</a:t>
                </a:r>
              </a:p>
            </p:txBody>
          </p:sp>
        </p:grpSp>
      </p:grpSp>
    </p:spTree>
    <p:extLst>
      <p:ext uri="{BB962C8B-B14F-4D97-AF65-F5344CB8AC3E}">
        <p14:creationId xmlns:p14="http://schemas.microsoft.com/office/powerpoint/2010/main" val="52469997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B7DA-5328-4668-8ED4-84CC5A9BADEB}"/>
              </a:ext>
            </a:extLst>
          </p:cNvPr>
          <p:cNvSpPr>
            <a:spLocks noGrp="1"/>
          </p:cNvSpPr>
          <p:nvPr>
            <p:ph type="title"/>
          </p:nvPr>
        </p:nvSpPr>
        <p:spPr/>
        <p:txBody>
          <a:bodyPr/>
          <a:lstStyle/>
          <a:p>
            <a:r>
              <a:rPr lang="en-US" sz="3200" dirty="0">
                <a:solidFill>
                  <a:schemeClr val="tx2">
                    <a:lumMod val="50000"/>
                  </a:schemeClr>
                </a:solidFill>
                <a:hlinkClick r:id="rId3">
                  <a:extLst>
                    <a:ext uri="{A12FA001-AC4F-418D-AE19-62706E023703}">
                      <ahyp:hlinkClr xmlns:ahyp="http://schemas.microsoft.com/office/drawing/2018/hyperlinkcolor" val="tx"/>
                    </a:ext>
                  </a:extLst>
                </a:hlinkClick>
              </a:rPr>
              <a:t>Authenticate to an Azure SQL database</a:t>
            </a:r>
            <a:endParaRPr lang="en-US" sz="3200" dirty="0">
              <a:solidFill>
                <a:schemeClr val="tx2">
                  <a:lumMod val="50000"/>
                </a:schemeClr>
              </a:solidFill>
            </a:endParaRPr>
          </a:p>
        </p:txBody>
      </p:sp>
      <p:sp>
        <p:nvSpPr>
          <p:cNvPr id="6" name="Rectangle 5">
            <a:extLst>
              <a:ext uri="{FF2B5EF4-FFF2-40B4-BE49-F238E27FC236}">
                <a16:creationId xmlns:a16="http://schemas.microsoft.com/office/drawing/2014/main" id="{46B2394B-ECF1-4544-976A-4FD86669B6FF}"/>
              </a:ext>
            </a:extLst>
          </p:cNvPr>
          <p:cNvSpPr/>
          <p:nvPr/>
        </p:nvSpPr>
        <p:spPr>
          <a:xfrm>
            <a:off x="523287" y="1719690"/>
            <a:ext cx="5503533" cy="2971580"/>
          </a:xfrm>
          <a:prstGeom prst="rect">
            <a:avLst/>
          </a:prstGeom>
          <a:noFill/>
          <a:ln w="6350">
            <a:noFill/>
          </a:ln>
          <a:effectLst/>
        </p:spPr>
        <p:style>
          <a:lnRef idx="0">
            <a:scrgbClr r="0" g="0" b="0"/>
          </a:lnRef>
          <a:fillRef idx="0">
            <a:scrgbClr r="0" g="0" b="0"/>
          </a:fillRef>
          <a:effectRef idx="0">
            <a:scrgbClr r="0" g="0" b="0"/>
          </a:effectRef>
          <a:fontRef idx="major"/>
        </p:style>
        <p:txBody>
          <a:bodyPr spcFirstLastPara="0" vert="horz" wrap="square" lIns="182880" tIns="137160" rIns="182880" bIns="137160" numCol="1" spcCol="1270" anchor="ctr" anchorCtr="0">
            <a:noAutofit/>
          </a:bodyPr>
          <a:lstStyle/>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sz="2000" b="0" i="0" u="none" strike="noStrike" kern="0" cap="none" spc="0" normalizeH="0" baseline="0" noProof="0">
                <a:ln>
                  <a:noFill/>
                </a:ln>
                <a:effectLst/>
                <a:uLnTx/>
                <a:uFillTx/>
                <a:latin typeface="Segoe UI"/>
                <a:ea typeface="+mn-ea"/>
                <a:cs typeface="+mn-cs"/>
              </a:rPr>
              <a:t>SQL database supports two types of authentication - </a:t>
            </a:r>
            <a:r>
              <a:rPr lang="en-US" sz="2000" kern="0">
                <a:latin typeface="Segoe UI"/>
                <a:ea typeface="+mn-ea"/>
                <a:cs typeface="+mn-cs"/>
              </a:rPr>
              <a:t>SQL server authentication and Azure AD authentication</a:t>
            </a:r>
          </a:p>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kern="0">
                <a:latin typeface="Segoe UI"/>
                <a:ea typeface="+mn-ea"/>
                <a:cs typeface="+mn-cs"/>
              </a:rPr>
              <a:t>SQL server authentication credentials are stored in the database</a:t>
            </a:r>
          </a:p>
          <a:p>
            <a:pPr marL="342900" marR="0" lvl="0" indent="-342900" defTabSz="106680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sz="2000" b="0" i="0" u="none" strike="noStrike" kern="0" cap="none" spc="0" normalizeH="0" baseline="0" noProof="0">
                <a:ln>
                  <a:noFill/>
                </a:ln>
                <a:effectLst/>
                <a:uLnTx/>
                <a:uFillTx/>
                <a:latin typeface="Segoe UI"/>
                <a:ea typeface="+mn-ea"/>
                <a:cs typeface="+mn-cs"/>
              </a:rPr>
              <a:t>Azure AD authentication uses managed identities</a:t>
            </a:r>
          </a:p>
        </p:txBody>
      </p:sp>
      <p:grpSp>
        <p:nvGrpSpPr>
          <p:cNvPr id="5" name="Group 4" descr="An Azure AD database administrator and SQL Database administrator provide access to database users. ">
            <a:extLst>
              <a:ext uri="{FF2B5EF4-FFF2-40B4-BE49-F238E27FC236}">
                <a16:creationId xmlns:a16="http://schemas.microsoft.com/office/drawing/2014/main" id="{11EFC6A8-FCEC-4687-9F4A-29D73A1621F5}"/>
              </a:ext>
            </a:extLst>
          </p:cNvPr>
          <p:cNvGrpSpPr/>
          <p:nvPr/>
        </p:nvGrpSpPr>
        <p:grpSpPr>
          <a:xfrm>
            <a:off x="7145487" y="1335339"/>
            <a:ext cx="4229865" cy="4294819"/>
            <a:chOff x="6508963" y="1291350"/>
            <a:chExt cx="5286431" cy="4943425"/>
          </a:xfrm>
        </p:grpSpPr>
        <p:pic>
          <p:nvPicPr>
            <p:cNvPr id="10" name="Picture 9">
              <a:extLst>
                <a:ext uri="{FF2B5EF4-FFF2-40B4-BE49-F238E27FC236}">
                  <a16:creationId xmlns:a16="http://schemas.microsoft.com/office/drawing/2014/main" id="{19466128-07C7-4DCC-97F1-2727E338842D}"/>
                </a:ext>
              </a:extLst>
            </p:cNvPr>
            <p:cNvPicPr>
              <a:picLocks noChangeAspect="1"/>
            </p:cNvPicPr>
            <p:nvPr/>
          </p:nvPicPr>
          <p:blipFill>
            <a:blip r:embed="rId4"/>
            <a:stretch>
              <a:fillRect/>
            </a:stretch>
          </p:blipFill>
          <p:spPr>
            <a:xfrm>
              <a:off x="8901366" y="1291350"/>
              <a:ext cx="521264" cy="672905"/>
            </a:xfrm>
            <a:prstGeom prst="rect">
              <a:avLst/>
            </a:prstGeom>
          </p:spPr>
        </p:pic>
        <p:grpSp>
          <p:nvGrpSpPr>
            <p:cNvPr id="55" name="Group 54">
              <a:extLst>
                <a:ext uri="{FF2B5EF4-FFF2-40B4-BE49-F238E27FC236}">
                  <a16:creationId xmlns:a16="http://schemas.microsoft.com/office/drawing/2014/main" id="{46BA9829-7B5F-4AAA-8ACE-EAFA29092928}"/>
                </a:ext>
              </a:extLst>
            </p:cNvPr>
            <p:cNvGrpSpPr/>
            <p:nvPr/>
          </p:nvGrpSpPr>
          <p:grpSpPr>
            <a:xfrm>
              <a:off x="6508963" y="1627800"/>
              <a:ext cx="5286431" cy="3600475"/>
              <a:chOff x="6678428" y="1388807"/>
              <a:chExt cx="5544629" cy="4300166"/>
            </a:xfrm>
          </p:grpSpPr>
          <p:pic>
            <p:nvPicPr>
              <p:cNvPr id="4" name="Picture 3">
                <a:extLst>
                  <a:ext uri="{FF2B5EF4-FFF2-40B4-BE49-F238E27FC236}">
                    <a16:creationId xmlns:a16="http://schemas.microsoft.com/office/drawing/2014/main" id="{78EFA5C7-5D85-4962-B290-88BC049974C4}"/>
                  </a:ext>
                </a:extLst>
              </p:cNvPr>
              <p:cNvPicPr>
                <a:picLocks noChangeAspect="1"/>
              </p:cNvPicPr>
              <p:nvPr/>
            </p:nvPicPr>
            <p:blipFill>
              <a:blip r:embed="rId5"/>
              <a:stretch>
                <a:fillRect/>
              </a:stretch>
            </p:blipFill>
            <p:spPr>
              <a:xfrm>
                <a:off x="6762907" y="2757534"/>
                <a:ext cx="1334396" cy="1337021"/>
              </a:xfrm>
              <a:prstGeom prst="rect">
                <a:avLst/>
              </a:prstGeom>
            </p:spPr>
          </p:pic>
          <p:sp>
            <p:nvSpPr>
              <p:cNvPr id="8" name="TextBox 7">
                <a:extLst>
                  <a:ext uri="{FF2B5EF4-FFF2-40B4-BE49-F238E27FC236}">
                    <a16:creationId xmlns:a16="http://schemas.microsoft.com/office/drawing/2014/main" id="{77AFDDA9-391D-4664-A8D0-30151D053D48}"/>
                  </a:ext>
                </a:extLst>
              </p:cNvPr>
              <p:cNvSpPr txBox="1"/>
              <p:nvPr/>
            </p:nvSpPr>
            <p:spPr>
              <a:xfrm>
                <a:off x="6678428" y="4007994"/>
                <a:ext cx="1494440" cy="803891"/>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Azure AD account </a:t>
                </a:r>
                <a:endParaRPr lang="en-US" sz="1600"/>
              </a:p>
            </p:txBody>
          </p:sp>
          <p:sp>
            <p:nvSpPr>
              <p:cNvPr id="12" name="TextBox 11">
                <a:extLst>
                  <a:ext uri="{FF2B5EF4-FFF2-40B4-BE49-F238E27FC236}">
                    <a16:creationId xmlns:a16="http://schemas.microsoft.com/office/drawing/2014/main" id="{83F88B47-0EF4-44D7-AA35-1E89AB8A234D}"/>
                  </a:ext>
                </a:extLst>
              </p:cNvPr>
              <p:cNvSpPr txBox="1"/>
              <p:nvPr/>
            </p:nvSpPr>
            <p:spPr>
              <a:xfrm>
                <a:off x="8495761" y="1709460"/>
                <a:ext cx="1863648" cy="992487"/>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Azure AD Database Administrator</a:t>
                </a:r>
                <a:endParaRPr lang="en-US" sz="1600"/>
              </a:p>
            </p:txBody>
          </p:sp>
          <p:cxnSp>
            <p:nvCxnSpPr>
              <p:cNvPr id="19" name="Straight Arrow Connector 18">
                <a:extLst>
                  <a:ext uri="{FF2B5EF4-FFF2-40B4-BE49-F238E27FC236}">
                    <a16:creationId xmlns:a16="http://schemas.microsoft.com/office/drawing/2014/main" id="{16A2F8A6-AF38-4147-82AA-C3E08DA4BB6D}"/>
                  </a:ext>
                </a:extLst>
              </p:cNvPr>
              <p:cNvCxnSpPr>
                <a:cxnSpLocks/>
                <a:stCxn id="10" idx="1"/>
                <a:endCxn id="4" idx="0"/>
              </p:cNvCxnSpPr>
              <p:nvPr/>
            </p:nvCxnSpPr>
            <p:spPr>
              <a:xfrm flipH="1">
                <a:off x="7430106" y="1388807"/>
                <a:ext cx="1757572" cy="1368727"/>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05A942B-A71B-486F-A3B4-32DE8E2A2BC9}"/>
                  </a:ext>
                </a:extLst>
              </p:cNvPr>
              <p:cNvPicPr>
                <a:picLocks noChangeAspect="1"/>
              </p:cNvPicPr>
              <p:nvPr/>
            </p:nvPicPr>
            <p:blipFill>
              <a:blip r:embed="rId6"/>
              <a:stretch>
                <a:fillRect/>
              </a:stretch>
            </p:blipFill>
            <p:spPr>
              <a:xfrm>
                <a:off x="8998994" y="3934025"/>
                <a:ext cx="719390" cy="951058"/>
              </a:xfrm>
              <a:prstGeom prst="rect">
                <a:avLst/>
              </a:prstGeom>
            </p:spPr>
          </p:pic>
          <p:sp>
            <p:nvSpPr>
              <p:cNvPr id="28" name="TextBox 27">
                <a:extLst>
                  <a:ext uri="{FF2B5EF4-FFF2-40B4-BE49-F238E27FC236}">
                    <a16:creationId xmlns:a16="http://schemas.microsoft.com/office/drawing/2014/main" id="{11615A21-F044-412A-9A88-53BFCAF1E743}"/>
                  </a:ext>
                </a:extLst>
              </p:cNvPr>
              <p:cNvSpPr txBox="1"/>
              <p:nvPr/>
            </p:nvSpPr>
            <p:spPr>
              <a:xfrm>
                <a:off x="8796266" y="4885082"/>
                <a:ext cx="1482975" cy="803891"/>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SQL account</a:t>
                </a:r>
                <a:endParaRPr lang="en-US" sz="1600"/>
              </a:p>
            </p:txBody>
          </p:sp>
          <p:pic>
            <p:nvPicPr>
              <p:cNvPr id="30" name="Picture 29">
                <a:extLst>
                  <a:ext uri="{FF2B5EF4-FFF2-40B4-BE49-F238E27FC236}">
                    <a16:creationId xmlns:a16="http://schemas.microsoft.com/office/drawing/2014/main" id="{EDB37D0A-4396-47F1-AD2C-A027D7968FA0}"/>
                  </a:ext>
                </a:extLst>
              </p:cNvPr>
              <p:cNvPicPr>
                <a:picLocks noChangeAspect="1"/>
              </p:cNvPicPr>
              <p:nvPr/>
            </p:nvPicPr>
            <p:blipFill>
              <a:blip r:embed="rId4"/>
              <a:stretch>
                <a:fillRect/>
              </a:stretch>
            </p:blipFill>
            <p:spPr>
              <a:xfrm>
                <a:off x="10841664" y="2346663"/>
                <a:ext cx="651262" cy="840721"/>
              </a:xfrm>
              <a:prstGeom prst="rect">
                <a:avLst/>
              </a:prstGeom>
            </p:spPr>
          </p:pic>
          <p:sp>
            <p:nvSpPr>
              <p:cNvPr id="32" name="TextBox 31">
                <a:extLst>
                  <a:ext uri="{FF2B5EF4-FFF2-40B4-BE49-F238E27FC236}">
                    <a16:creationId xmlns:a16="http://schemas.microsoft.com/office/drawing/2014/main" id="{6A25E703-9817-4EF1-B3B1-0E33FF7DA7F0}"/>
                  </a:ext>
                </a:extLst>
              </p:cNvPr>
              <p:cNvSpPr txBox="1"/>
              <p:nvPr/>
            </p:nvSpPr>
            <p:spPr>
              <a:xfrm>
                <a:off x="10359409" y="3126629"/>
                <a:ext cx="1863648" cy="698416"/>
              </a:xfrm>
              <a:prstGeom prst="rect">
                <a:avLst/>
              </a:prstGeom>
              <a:noFill/>
            </p:spPr>
            <p:txBody>
              <a:bodyPr wrap="square">
                <a:spAutoFit/>
              </a:bodyPr>
              <a:lstStyle/>
              <a:p>
                <a:pPr algn="ctr"/>
                <a:r>
                  <a:rPr lang="en-US" sz="1600" b="0" i="0">
                    <a:solidFill>
                      <a:srgbClr val="171717"/>
                    </a:solidFill>
                    <a:effectLst/>
                    <a:latin typeface="Segoe UI" panose="020B0502040204020203" pitchFamily="34" charset="0"/>
                  </a:rPr>
                  <a:t>SQL Database Administrator</a:t>
                </a:r>
                <a:endParaRPr lang="en-US" sz="1600"/>
              </a:p>
            </p:txBody>
          </p:sp>
          <p:cxnSp>
            <p:nvCxnSpPr>
              <p:cNvPr id="34" name="Straight Arrow Connector 33">
                <a:extLst>
                  <a:ext uri="{FF2B5EF4-FFF2-40B4-BE49-F238E27FC236}">
                    <a16:creationId xmlns:a16="http://schemas.microsoft.com/office/drawing/2014/main" id="{C0FCB249-B413-45D4-98D1-7334708C10F9}"/>
                  </a:ext>
                </a:extLst>
              </p:cNvPr>
              <p:cNvCxnSpPr>
                <a:cxnSpLocks/>
                <a:stCxn id="30" idx="1"/>
                <a:endCxn id="26" idx="0"/>
              </p:cNvCxnSpPr>
              <p:nvPr/>
            </p:nvCxnSpPr>
            <p:spPr>
              <a:xfrm flipH="1">
                <a:off x="9358689" y="2767024"/>
                <a:ext cx="1482975" cy="1167001"/>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62108-EAC9-4205-9CD6-5BE530AA543A}"/>
                  </a:ext>
                </a:extLst>
              </p:cNvPr>
              <p:cNvCxnSpPr>
                <a:cxnSpLocks/>
                <a:stCxn id="26" idx="1"/>
              </p:cNvCxnSpPr>
              <p:nvPr/>
            </p:nvCxnSpPr>
            <p:spPr>
              <a:xfrm flipH="1" flipV="1">
                <a:off x="7992528" y="3659744"/>
                <a:ext cx="1006466" cy="74981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4" name="Picture 43">
              <a:extLst>
                <a:ext uri="{FF2B5EF4-FFF2-40B4-BE49-F238E27FC236}">
                  <a16:creationId xmlns:a16="http://schemas.microsoft.com/office/drawing/2014/main" id="{AF51ECC4-30B9-49BD-A70F-BF03404D1D71}"/>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58131" y="5626831"/>
              <a:ext cx="542952" cy="582177"/>
            </a:xfrm>
            <a:prstGeom prst="rect">
              <a:avLst/>
            </a:prstGeom>
          </p:spPr>
        </p:pic>
        <p:pic>
          <p:nvPicPr>
            <p:cNvPr id="48" name="Picture 47">
              <a:extLst>
                <a:ext uri="{FF2B5EF4-FFF2-40B4-BE49-F238E27FC236}">
                  <a16:creationId xmlns:a16="http://schemas.microsoft.com/office/drawing/2014/main" id="{487D60CE-0580-43F0-9193-BDDA48E016D0}"/>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501083" y="5625908"/>
              <a:ext cx="542952" cy="582177"/>
            </a:xfrm>
            <a:prstGeom prst="rect">
              <a:avLst/>
            </a:prstGeom>
          </p:spPr>
        </p:pic>
        <p:sp>
          <p:nvSpPr>
            <p:cNvPr id="50" name="TextBox 49">
              <a:extLst>
                <a:ext uri="{FF2B5EF4-FFF2-40B4-BE49-F238E27FC236}">
                  <a16:creationId xmlns:a16="http://schemas.microsoft.com/office/drawing/2014/main" id="{3C5277D0-0D3C-41BB-9C44-5F2644C99B1F}"/>
                </a:ext>
              </a:extLst>
            </p:cNvPr>
            <p:cNvSpPr txBox="1"/>
            <p:nvPr/>
          </p:nvSpPr>
          <p:spPr>
            <a:xfrm>
              <a:off x="8066574" y="5599216"/>
              <a:ext cx="2846150" cy="635559"/>
            </a:xfrm>
            <a:prstGeom prst="rect">
              <a:avLst/>
            </a:prstGeom>
            <a:noFill/>
          </p:spPr>
          <p:txBody>
            <a:bodyPr wrap="square">
              <a:spAutoFit/>
            </a:bodyPr>
            <a:lstStyle/>
            <a:p>
              <a:r>
                <a:rPr lang="en-US" b="0" i="0">
                  <a:solidFill>
                    <a:srgbClr val="171717"/>
                  </a:solidFill>
                  <a:effectLst/>
                  <a:latin typeface="Segoe UI" panose="020B0502040204020203" pitchFamily="34" charset="0"/>
                </a:rPr>
                <a:t>Database users mapped to Azure AD identities</a:t>
              </a:r>
              <a:endParaRPr lang="en-US"/>
            </a:p>
          </p:txBody>
        </p:sp>
        <p:cxnSp>
          <p:nvCxnSpPr>
            <p:cNvPr id="52" name="Straight Arrow Connector 51">
              <a:extLst>
                <a:ext uri="{FF2B5EF4-FFF2-40B4-BE49-F238E27FC236}">
                  <a16:creationId xmlns:a16="http://schemas.microsoft.com/office/drawing/2014/main" id="{D993AA64-67FC-44D4-8663-4AE72EC04F52}"/>
                </a:ext>
              </a:extLst>
            </p:cNvPr>
            <p:cNvCxnSpPr>
              <a:cxnSpLocks/>
              <a:stCxn id="44" idx="0"/>
              <a:endCxn id="8" idx="2"/>
            </p:cNvCxnSpPr>
            <p:nvPr/>
          </p:nvCxnSpPr>
          <p:spPr>
            <a:xfrm flipH="1" flipV="1">
              <a:off x="7221389" y="4493902"/>
              <a:ext cx="8219" cy="113293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DBADAC7E-58D0-4390-A736-57267C37E470}"/>
              </a:ext>
              <a:ext uri="{C183D7F6-B498-43B3-948B-1728B52AA6E4}">
                <adec:decorative xmlns:adec="http://schemas.microsoft.com/office/drawing/2017/decorative" val="1"/>
              </a:ext>
            </a:extLst>
          </p:cNvPr>
          <p:cNvSpPr/>
          <p:nvPr/>
        </p:nvSpPr>
        <p:spPr bwMode="auto">
          <a:xfrm>
            <a:off x="6512675" y="1163706"/>
            <a:ext cx="5094108" cy="497098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378431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Design a data storage solution for relational data</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1052661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ED5C0-F0A7-49A0-A5CB-FF41CCAE66C4}"/>
              </a:ext>
            </a:extLst>
          </p:cNvPr>
          <p:cNvSpPr>
            <a:spLocks noGrp="1"/>
          </p:cNvSpPr>
          <p:nvPr>
            <p:ph type="title"/>
          </p:nvPr>
        </p:nvSpPr>
        <p:spPr/>
        <p:txBody>
          <a:bodyPr/>
          <a:lstStyle/>
          <a:p>
            <a:r>
              <a:rPr lang="en-US"/>
              <a:t>Design for Azure SQL Edge </a:t>
            </a:r>
          </a:p>
        </p:txBody>
      </p:sp>
      <p:pic>
        <p:nvPicPr>
          <p:cNvPr id="9" name="Picture Placeholder 8">
            <a:extLst>
              <a:ext uri="{FF2B5EF4-FFF2-40B4-BE49-F238E27FC236}">
                <a16:creationId xmlns:a16="http://schemas.microsoft.com/office/drawing/2014/main" id="{83536C7C-4703-4F9F-8A4A-03608DED142A}"/>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9494" r="9494"/>
          <a:stretch>
            <a:fillRect/>
          </a:stretch>
        </p:blipFill>
        <p:spPr/>
      </p:pic>
    </p:spTree>
    <p:extLst>
      <p:ext uri="{BB962C8B-B14F-4D97-AF65-F5344CB8AC3E}">
        <p14:creationId xmlns:p14="http://schemas.microsoft.com/office/powerpoint/2010/main" val="30897661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SQL Edge</a:t>
            </a:r>
            <a:br>
              <a:rPr lang="en-US" dirty="0">
                <a:solidFill>
                  <a:srgbClr val="0078D4"/>
                </a:solidFill>
                <a:hlinkClick r:id="rId3">
                  <a:extLst>
                    <a:ext uri="{A12FA001-AC4F-418D-AE19-62706E023703}">
                      <ahyp:hlinkClr xmlns:ahyp="http://schemas.microsoft.com/office/drawing/2018/hyperlinkcolor" val="tx"/>
                    </a:ext>
                  </a:extLst>
                </a:hlinkClick>
              </a:rPr>
            </a:br>
            <a:endParaRPr lang="en-US" dirty="0"/>
          </a:p>
        </p:txBody>
      </p:sp>
      <p:sp>
        <p:nvSpPr>
          <p:cNvPr id="2" name="Text Placeholder 1">
            <a:extLst>
              <a:ext uri="{FF2B5EF4-FFF2-40B4-BE49-F238E27FC236}">
                <a16:creationId xmlns:a16="http://schemas.microsoft.com/office/drawing/2014/main" id="{F17F8D6A-C3CD-40BF-8BF2-1D8298D542A6}"/>
              </a:ext>
            </a:extLst>
          </p:cNvPr>
          <p:cNvSpPr>
            <a:spLocks noGrp="1"/>
          </p:cNvSpPr>
          <p:nvPr>
            <p:ph type="body" sz="quarter" idx="10"/>
          </p:nvPr>
        </p:nvSpPr>
        <p:spPr>
          <a:xfrm>
            <a:off x="432089" y="1083334"/>
            <a:ext cx="11341268" cy="755631"/>
          </a:xfrm>
        </p:spPr>
        <p:txBody>
          <a:bodyPr/>
          <a:lstStyle/>
          <a:p>
            <a:r>
              <a:rPr lang="en-US"/>
              <a:t>An optimized relational database engine geared for IoT and IoT Edge deployments. It is a containerized Linux application that runs on a process that's based on ARM64 or x64. </a:t>
            </a:r>
          </a:p>
          <a:p>
            <a:endParaRPr lang="en-US"/>
          </a:p>
        </p:txBody>
      </p:sp>
      <p:sp>
        <p:nvSpPr>
          <p:cNvPr id="4" name="Content Placeholder 2">
            <a:extLst>
              <a:ext uri="{FF2B5EF4-FFF2-40B4-BE49-F238E27FC236}">
                <a16:creationId xmlns:a16="http://schemas.microsoft.com/office/drawing/2014/main" id="{08AA4A27-8FE7-4D1D-8BC2-B7C0B8EB32C8}"/>
              </a:ext>
            </a:extLst>
          </p:cNvPr>
          <p:cNvSpPr txBox="1">
            <a:spLocks/>
          </p:cNvSpPr>
          <p:nvPr/>
        </p:nvSpPr>
        <p:spPr>
          <a:xfrm>
            <a:off x="418643" y="1954746"/>
            <a:ext cx="5125935" cy="4693593"/>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000">
                <a:solidFill>
                  <a:schemeClr val="tx1"/>
                </a:solidFill>
                <a:latin typeface="+mn-lt"/>
              </a:rPr>
              <a:t>Use SQL Edge </a:t>
            </a:r>
            <a:r>
              <a:rPr lang="en-US">
                <a:latin typeface="+mn-lt"/>
              </a:rPr>
              <a:t>when you need to</a:t>
            </a:r>
            <a:r>
              <a:rPr lang="en-US" sz="2000">
                <a:solidFill>
                  <a:schemeClr val="tx1"/>
                </a:solidFill>
                <a:latin typeface="+mn-lt"/>
              </a:rPr>
              <a:t>:</a:t>
            </a:r>
          </a:p>
          <a:p>
            <a:pPr marL="342900" indent="-342900">
              <a:spcBef>
                <a:spcPts val="600"/>
              </a:spcBef>
              <a:buFont typeface="Arial" panose="020B0604020202020204" pitchFamily="34" charset="0"/>
              <a:buChar char="•"/>
            </a:pPr>
            <a:r>
              <a:rPr lang="en-US">
                <a:latin typeface="+mn-lt"/>
              </a:rPr>
              <a:t>C</a:t>
            </a:r>
            <a:r>
              <a:rPr lang="en-US" sz="2000">
                <a:solidFill>
                  <a:schemeClr val="tx1"/>
                </a:solidFill>
                <a:latin typeface="+mn-lt"/>
              </a:rPr>
              <a:t>apture continuous data streams in real time</a:t>
            </a:r>
          </a:p>
          <a:p>
            <a:pPr marL="342900" indent="-342900">
              <a:spcBef>
                <a:spcPts val="600"/>
              </a:spcBef>
              <a:buFont typeface="Arial" panose="020B0604020202020204" pitchFamily="34" charset="0"/>
              <a:buChar char="•"/>
            </a:pPr>
            <a:r>
              <a:rPr lang="en-US" sz="2000">
                <a:solidFill>
                  <a:schemeClr val="tx1"/>
                </a:solidFill>
                <a:latin typeface="+mn-lt"/>
              </a:rPr>
              <a:t>Integrate the data in a comprehensive organizational data solution</a:t>
            </a:r>
          </a:p>
          <a:p>
            <a:pPr marL="342900" indent="-342900">
              <a:spcBef>
                <a:spcPts val="600"/>
              </a:spcBef>
              <a:buFont typeface="Arial" panose="020B0604020202020204" pitchFamily="34" charset="0"/>
              <a:buChar char="•"/>
            </a:pPr>
            <a:r>
              <a:rPr kumimoji="0" lang="en-US" sz="2000" b="0" i="0" u="none" strike="noStrike" kern="1200" cap="none" spc="0" normalizeH="0" baseline="0" noProof="0">
                <a:ln>
                  <a:noFill/>
                </a:ln>
                <a:solidFill>
                  <a:srgbClr val="000000"/>
                </a:solidFill>
                <a:effectLst/>
                <a:uLnTx/>
                <a:uFillTx/>
                <a:latin typeface="+mn-lt"/>
                <a:ea typeface="+mn-ea"/>
                <a:cs typeface="+mn-cs"/>
              </a:rPr>
              <a:t>Synchronization and connectivity to back-end systems</a:t>
            </a:r>
          </a:p>
          <a:p>
            <a:pPr marL="342900" indent="-342900">
              <a:spcBef>
                <a:spcPts val="600"/>
              </a:spcBef>
              <a:buFont typeface="Arial" panose="020B0604020202020204" pitchFamily="34" charset="0"/>
              <a:buChar char="•"/>
            </a:pPr>
            <a:r>
              <a:rPr lang="en-US" spc="0">
                <a:solidFill>
                  <a:srgbClr val="000000"/>
                </a:solidFill>
                <a:latin typeface="+mn-lt"/>
              </a:rPr>
              <a:t>Overcome </a:t>
            </a:r>
            <a:r>
              <a:rPr lang="en-US" spc="0">
                <a:latin typeface="+mn-lt"/>
              </a:rPr>
              <a:t>c</a:t>
            </a:r>
            <a:r>
              <a:rPr lang="en-US" sz="2000" kern="1200">
                <a:solidFill>
                  <a:schemeClr val="tx1"/>
                </a:solidFill>
                <a:latin typeface="+mn-lt"/>
                <a:ea typeface="+mn-ea"/>
                <a:cs typeface="+mn-cs"/>
              </a:rPr>
              <a:t>onnectivity limitations</a:t>
            </a:r>
          </a:p>
          <a:p>
            <a:pPr marL="342900" indent="-342900">
              <a:spcBef>
                <a:spcPts val="600"/>
              </a:spcBef>
              <a:buFont typeface="Arial" panose="020B0604020202020204" pitchFamily="34" charset="0"/>
              <a:buChar char="•"/>
            </a:pPr>
            <a:r>
              <a:rPr kumimoji="0" lang="en-US" b="0" i="0" u="none" strike="noStrike" cap="none" spc="0" normalizeH="0" baseline="0" noProof="0">
                <a:ln>
                  <a:noFill/>
                </a:ln>
                <a:effectLst/>
                <a:uLnTx/>
                <a:uFillTx/>
                <a:latin typeface="+mn-lt"/>
              </a:rPr>
              <a:t>Overcome s</a:t>
            </a:r>
            <a:r>
              <a:rPr kumimoji="0" lang="en-US" sz="2000" b="0" i="0" u="none" strike="noStrike" kern="1200" cap="none" spc="0" normalizeH="0" baseline="0" noProof="0">
                <a:ln>
                  <a:noFill/>
                </a:ln>
                <a:solidFill>
                  <a:srgbClr val="000000"/>
                </a:solidFill>
                <a:effectLst/>
                <a:uLnTx/>
                <a:uFillTx/>
                <a:latin typeface="+mn-lt"/>
                <a:ea typeface="+mn-ea"/>
                <a:cs typeface="+mn-cs"/>
              </a:rPr>
              <a:t>low or intermittent broadband connection</a:t>
            </a:r>
          </a:p>
          <a:p>
            <a:pPr marL="342900" indent="-342900">
              <a:spcBef>
                <a:spcPts val="600"/>
              </a:spcBef>
              <a:buFont typeface="Arial" panose="020B0604020202020204" pitchFamily="34" charset="0"/>
              <a:buChar char="•"/>
            </a:pPr>
            <a:endParaRPr lang="en-US" sz="2000" kern="1200">
              <a:solidFill>
                <a:schemeClr val="tx1"/>
              </a:solidFill>
              <a:latin typeface="+mn-lt"/>
              <a:ea typeface="+mn-ea"/>
              <a:cs typeface="+mn-cs"/>
            </a:endParaRPr>
          </a:p>
          <a:p>
            <a:pPr marL="342900" indent="-342900">
              <a:spcBef>
                <a:spcPts val="600"/>
              </a:spcBef>
              <a:buFont typeface="Arial" panose="020B0604020202020204" pitchFamily="34" charset="0"/>
              <a:buChar char="•"/>
            </a:pPr>
            <a:endParaRPr kumimoji="0" lang="en-US" sz="2000" b="0" i="0" u="none" strike="noStrike" kern="1200" cap="none" spc="0" normalizeH="0" baseline="0" noProof="0">
              <a:ln>
                <a:noFill/>
              </a:ln>
              <a:solidFill>
                <a:srgbClr val="000000"/>
              </a:solidFill>
              <a:effectLst/>
              <a:uLnTx/>
              <a:uFillTx/>
              <a:latin typeface="+mn-lt"/>
              <a:ea typeface="+mn-ea"/>
              <a:cs typeface="+mn-cs"/>
            </a:endParaRPr>
          </a:p>
          <a:p>
            <a:pPr marL="342900" indent="-342900">
              <a:spcBef>
                <a:spcPts val="600"/>
              </a:spcBef>
              <a:buFont typeface="Arial" panose="020B0604020202020204" pitchFamily="34" charset="0"/>
              <a:buChar char="•"/>
            </a:pPr>
            <a:endParaRPr lang="en-US" sz="2000">
              <a:solidFill>
                <a:schemeClr val="tx1"/>
              </a:solidFill>
              <a:latin typeface="+mn-lt"/>
            </a:endParaRPr>
          </a:p>
          <a:p>
            <a:pPr>
              <a:spcAft>
                <a:spcPts val="600"/>
              </a:spcAft>
            </a:pPr>
            <a:endParaRPr lang="en-US">
              <a:latin typeface="+mn-lt"/>
            </a:endParaRPr>
          </a:p>
        </p:txBody>
      </p:sp>
      <p:pic>
        <p:nvPicPr>
          <p:cNvPr id="6" name="Picture 5" descr="Diagram shows SQL Edge's capability of capturing and storing streaming data">
            <a:extLst>
              <a:ext uri="{FF2B5EF4-FFF2-40B4-BE49-F238E27FC236}">
                <a16:creationId xmlns:a16="http://schemas.microsoft.com/office/drawing/2014/main" id="{2C0E76A0-173E-43BA-80F7-DEBFDFC0FA35}"/>
              </a:ext>
            </a:extLst>
          </p:cNvPr>
          <p:cNvPicPr>
            <a:picLocks noChangeAspect="1"/>
          </p:cNvPicPr>
          <p:nvPr/>
        </p:nvPicPr>
        <p:blipFill>
          <a:blip r:embed="rId4"/>
          <a:srcRect/>
          <a:stretch/>
        </p:blipFill>
        <p:spPr>
          <a:xfrm>
            <a:off x="6647423" y="2031394"/>
            <a:ext cx="5025769" cy="4429764"/>
          </a:xfrm>
          <a:prstGeom prst="rect">
            <a:avLst/>
          </a:prstGeom>
        </p:spPr>
      </p:pic>
      <p:sp>
        <p:nvSpPr>
          <p:cNvPr id="8" name="Rectangle 7">
            <a:extLst>
              <a:ext uri="{FF2B5EF4-FFF2-40B4-BE49-F238E27FC236}">
                <a16:creationId xmlns:a16="http://schemas.microsoft.com/office/drawing/2014/main" id="{198C6797-830D-449B-84F8-5CC74A0C8324}"/>
              </a:ext>
              <a:ext uri="{C183D7F6-B498-43B3-948B-1728B52AA6E4}">
                <adec:decorative xmlns:adec="http://schemas.microsoft.com/office/drawing/2017/decorative" val="1"/>
              </a:ext>
            </a:extLst>
          </p:cNvPr>
          <p:cNvSpPr/>
          <p:nvPr/>
        </p:nvSpPr>
        <p:spPr bwMode="auto">
          <a:xfrm>
            <a:off x="6321630" y="2031394"/>
            <a:ext cx="5677356" cy="4313983"/>
          </a:xfrm>
          <a:prstGeom prst="rect">
            <a:avLst/>
          </a:prstGeom>
          <a:no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39868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E78F76-6849-4EFD-93FE-B20ACF41E026}"/>
              </a:ext>
            </a:extLst>
          </p:cNvPr>
          <p:cNvSpPr>
            <a:spLocks noGrp="1"/>
          </p:cNvSpPr>
          <p:nvPr>
            <p:ph type="title"/>
          </p:nvPr>
        </p:nvSpPr>
        <p:spPr/>
        <p:txBody>
          <a:bodyPr/>
          <a:lstStyle/>
          <a:p>
            <a:r>
              <a:rPr lang="en-US"/>
              <a:t>Design for Azure Cosmos DB</a:t>
            </a:r>
          </a:p>
        </p:txBody>
      </p:sp>
      <p:pic>
        <p:nvPicPr>
          <p:cNvPr id="5" name="Picture Placeholder 4">
            <a:extLst>
              <a:ext uri="{FF2B5EF4-FFF2-40B4-BE49-F238E27FC236}">
                <a16:creationId xmlns:a16="http://schemas.microsoft.com/office/drawing/2014/main" id="{884B3541-7DA2-46F6-8336-7626FC698C8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297813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Cosmos DB</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AFCE6FBE-A072-4698-B620-29AA234B8489}"/>
              </a:ext>
            </a:extLst>
          </p:cNvPr>
          <p:cNvSpPr>
            <a:spLocks noGrp="1"/>
          </p:cNvSpPr>
          <p:nvPr>
            <p:ph type="body" sz="quarter" idx="10"/>
          </p:nvPr>
        </p:nvSpPr>
        <p:spPr>
          <a:xfrm>
            <a:off x="432089" y="1083334"/>
            <a:ext cx="11341268" cy="1107996"/>
          </a:xfrm>
        </p:spPr>
        <p:txBody>
          <a:bodyPr/>
          <a:lstStyle/>
          <a:p>
            <a:r>
              <a:rPr lang="en-US"/>
              <a:t>A fully managed NoSQL database service for modern app development. It has single-digit millisecond response times and guaranteed speed at any scale.</a:t>
            </a:r>
          </a:p>
          <a:p>
            <a:endParaRPr lang="en-US"/>
          </a:p>
        </p:txBody>
      </p:sp>
      <p:sp>
        <p:nvSpPr>
          <p:cNvPr id="36" name="Content Placeholder 2">
            <a:extLst>
              <a:ext uri="{FF2B5EF4-FFF2-40B4-BE49-F238E27FC236}">
                <a16:creationId xmlns:a16="http://schemas.microsoft.com/office/drawing/2014/main" id="{9F3BEF2F-FDF4-4CE8-A88D-976B3714F2AB}"/>
              </a:ext>
            </a:extLst>
          </p:cNvPr>
          <p:cNvSpPr txBox="1">
            <a:spLocks/>
          </p:cNvSpPr>
          <p:nvPr/>
        </p:nvSpPr>
        <p:spPr>
          <a:xfrm>
            <a:off x="403349" y="2076487"/>
            <a:ext cx="6172815" cy="4231928"/>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dirty="0">
                <a:latin typeface="+mn-lt"/>
              </a:rPr>
              <a:t>Web and mobile applications that store and query user generated content like Tweets or blog posts</a:t>
            </a:r>
          </a:p>
          <a:p>
            <a:pPr marL="342900" indent="-342900">
              <a:spcAft>
                <a:spcPts val="600"/>
              </a:spcAft>
              <a:buFont typeface="Arial" panose="020B0604020202020204" pitchFamily="34" charset="0"/>
              <a:buChar char="•"/>
            </a:pPr>
            <a:r>
              <a:rPr lang="en-US" dirty="0">
                <a:latin typeface="+mn-lt"/>
              </a:rPr>
              <a:t>Retail and marketing industry that store catalog data and event sourcing in order proccing pipelines </a:t>
            </a:r>
          </a:p>
          <a:p>
            <a:pPr marL="342900" indent="-342900">
              <a:spcAft>
                <a:spcPts val="600"/>
              </a:spcAft>
              <a:buFont typeface="Arial" panose="020B0604020202020204" pitchFamily="34" charset="0"/>
              <a:buChar char="•"/>
            </a:pPr>
            <a:r>
              <a:rPr lang="en-US" dirty="0">
                <a:latin typeface="+mn-lt"/>
              </a:rPr>
              <a:t>Gaming that requires single-millisecond latencies for reads and writes and can handle massive spikes in request rates during new game launches or feature updates. </a:t>
            </a:r>
          </a:p>
          <a:p>
            <a:pPr marL="342900" indent="-342900">
              <a:spcAft>
                <a:spcPts val="600"/>
              </a:spcAft>
              <a:buFont typeface="Arial" panose="020B0604020202020204" pitchFamily="34" charset="0"/>
              <a:buChar char="•"/>
            </a:pPr>
            <a:r>
              <a:rPr lang="en-US" dirty="0">
                <a:latin typeface="+mn-lt"/>
              </a:rPr>
              <a:t>IoT use cases can load data into Azure Cosmos DB for </a:t>
            </a:r>
            <a:r>
              <a:rPr lang="en-US" dirty="0" err="1">
                <a:latin typeface="+mn-lt"/>
              </a:rPr>
              <a:t>adhoc</a:t>
            </a:r>
            <a:r>
              <a:rPr lang="en-US" dirty="0">
                <a:latin typeface="+mn-lt"/>
              </a:rPr>
              <a:t> querying. New data and changes to existing data can be read on change feed. Then all data or just changes to data in Azure Cosmos DB can be used as reference data as part of real-time analytics.</a:t>
            </a:r>
          </a:p>
        </p:txBody>
      </p:sp>
      <p:pic>
        <p:nvPicPr>
          <p:cNvPr id="4" name="Picture 3" descr="multi region web app with cosmos db replication ">
            <a:extLst>
              <a:ext uri="{FF2B5EF4-FFF2-40B4-BE49-F238E27FC236}">
                <a16:creationId xmlns:a16="http://schemas.microsoft.com/office/drawing/2014/main" id="{2861F6EE-8A31-43DA-8431-216A03C9EB5F}"/>
              </a:ext>
            </a:extLst>
          </p:cNvPr>
          <p:cNvPicPr>
            <a:picLocks noChangeAspect="1"/>
          </p:cNvPicPr>
          <p:nvPr/>
        </p:nvPicPr>
        <p:blipFill>
          <a:blip r:embed="rId4"/>
          <a:stretch>
            <a:fillRect/>
          </a:stretch>
        </p:blipFill>
        <p:spPr>
          <a:xfrm>
            <a:off x="6814158" y="2349691"/>
            <a:ext cx="5118187" cy="3165827"/>
          </a:xfrm>
          <a:prstGeom prst="rect">
            <a:avLst/>
          </a:prstGeom>
        </p:spPr>
      </p:pic>
    </p:spTree>
    <p:extLst>
      <p:ext uri="{BB962C8B-B14F-4D97-AF65-F5344CB8AC3E}">
        <p14:creationId xmlns:p14="http://schemas.microsoft.com/office/powerpoint/2010/main" val="14107098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Azure Storage tables and Azure Cosmos DB tables</a:t>
            </a:r>
            <a:br>
              <a:rPr lang="en-US"/>
            </a:br>
            <a:endParaRPr lang="en-US"/>
          </a:p>
        </p:txBody>
      </p:sp>
      <p:sp>
        <p:nvSpPr>
          <p:cNvPr id="34" name="Content Placeholder 2">
            <a:extLst>
              <a:ext uri="{FF2B5EF4-FFF2-40B4-BE49-F238E27FC236}">
                <a16:creationId xmlns:a16="http://schemas.microsoft.com/office/drawing/2014/main" id="{F893D163-CCB8-4E34-866A-FE9370D50497}"/>
              </a:ext>
            </a:extLst>
          </p:cNvPr>
          <p:cNvSpPr txBox="1">
            <a:spLocks/>
          </p:cNvSpPr>
          <p:nvPr/>
        </p:nvSpPr>
        <p:spPr>
          <a:xfrm>
            <a:off x="418644" y="1467058"/>
            <a:ext cx="5104737" cy="4055666"/>
          </a:xfrm>
          <a:prstGeom prst="rect">
            <a:avLst/>
          </a:prstGeom>
          <a:noFill/>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2000" b="1">
                <a:solidFill>
                  <a:schemeClr val="tx1"/>
                </a:solidFill>
                <a:latin typeface="+mn-lt"/>
              </a:rPr>
              <a:t>Azure Table storage</a:t>
            </a:r>
            <a:r>
              <a:rPr lang="en-US" sz="2000">
                <a:solidFill>
                  <a:schemeClr val="tx1"/>
                </a:solidFill>
                <a:latin typeface="+mn-lt"/>
              </a:rPr>
              <a:t> is a service that stores non-relational structured data (also known as structured NoSQL data) in the cloud, providing a key/attribute store with a schemeless design.</a:t>
            </a:r>
          </a:p>
          <a:p>
            <a:pPr marL="342900" indent="-342900">
              <a:spcBef>
                <a:spcPts val="600"/>
              </a:spcBef>
              <a:buFont typeface="Arial" panose="020B0604020202020204" pitchFamily="34" charset="0"/>
              <a:buChar char="•"/>
            </a:pPr>
            <a:r>
              <a:rPr lang="en-US" sz="2000" b="1">
                <a:solidFill>
                  <a:schemeClr val="tx1"/>
                </a:solidFill>
                <a:latin typeface="+mn-lt"/>
              </a:rPr>
              <a:t>Azure Cosmos DB</a:t>
            </a:r>
            <a:r>
              <a:rPr lang="en-US" sz="2000">
                <a:solidFill>
                  <a:schemeClr val="tx1"/>
                </a:solidFill>
                <a:latin typeface="+mn-lt"/>
              </a:rPr>
              <a:t> provides the Table API for applications that are written for Azure Table storage and that need premium capabilities like high availability, scalability, and dedicated throughput.</a:t>
            </a:r>
          </a:p>
        </p:txBody>
      </p:sp>
      <p:sp>
        <p:nvSpPr>
          <p:cNvPr id="36" name="Content Placeholder 2">
            <a:extLst>
              <a:ext uri="{FF2B5EF4-FFF2-40B4-BE49-F238E27FC236}">
                <a16:creationId xmlns:a16="http://schemas.microsoft.com/office/drawing/2014/main" id="{9F3BEF2F-FDF4-4CE8-A88D-976B3714F2AB}"/>
              </a:ext>
            </a:extLst>
          </p:cNvPr>
          <p:cNvSpPr txBox="1">
            <a:spLocks/>
          </p:cNvSpPr>
          <p:nvPr/>
        </p:nvSpPr>
        <p:spPr>
          <a:xfrm>
            <a:off x="6223746" y="1458000"/>
            <a:ext cx="5536165" cy="3801041"/>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400">
                <a:solidFill>
                  <a:schemeClr val="tx2">
                    <a:lumMod val="50000"/>
                  </a:schemeClr>
                </a:solidFill>
              </a:rPr>
              <a:t>Differences in behavior</a:t>
            </a:r>
          </a:p>
          <a:p>
            <a:pPr marL="342900" indent="-342900">
              <a:spcAft>
                <a:spcPts val="600"/>
              </a:spcAft>
              <a:buFont typeface="Arial" panose="020B0604020202020204" pitchFamily="34" charset="0"/>
              <a:buChar char="•"/>
            </a:pPr>
            <a:r>
              <a:rPr lang="en-US" sz="1800">
                <a:latin typeface="+mn-lt"/>
              </a:rPr>
              <a:t>You are charged for the capacity of an Azure Cosmos DB table as soon as it is created, even if that capacity isn't used.</a:t>
            </a:r>
          </a:p>
          <a:p>
            <a:pPr marL="342900" indent="-342900">
              <a:spcAft>
                <a:spcPts val="600"/>
              </a:spcAft>
              <a:buFont typeface="Arial" panose="020B0604020202020204" pitchFamily="34" charset="0"/>
              <a:buChar char="•"/>
            </a:pPr>
            <a:r>
              <a:rPr lang="en-US" sz="1800">
                <a:latin typeface="+mn-lt"/>
              </a:rPr>
              <a:t>Query results from Azure Cosmos DB are not sorted in order of partition key and row key as they are from Storage tables.</a:t>
            </a:r>
          </a:p>
          <a:p>
            <a:pPr marL="342900" indent="-342900">
              <a:spcAft>
                <a:spcPts val="600"/>
              </a:spcAft>
              <a:buFont typeface="Arial" panose="020B0604020202020204" pitchFamily="34" charset="0"/>
              <a:buChar char="•"/>
            </a:pPr>
            <a:r>
              <a:rPr lang="en-US" sz="1800">
                <a:latin typeface="+mn-lt"/>
              </a:rPr>
              <a:t>Row keys in Azure Cosmos DB are limited to 255 bytes.</a:t>
            </a:r>
          </a:p>
          <a:p>
            <a:pPr marL="342900" indent="-342900">
              <a:spcAft>
                <a:spcPts val="600"/>
              </a:spcAft>
              <a:buFont typeface="Arial" panose="020B0604020202020204" pitchFamily="34" charset="0"/>
              <a:buChar char="•"/>
            </a:pPr>
            <a:r>
              <a:rPr lang="en-US" sz="1800">
                <a:latin typeface="+mn-lt"/>
              </a:rPr>
              <a:t>Cross-Origin Resource Sharing (CORS) is supported by Azure Cosmos DB.</a:t>
            </a:r>
          </a:p>
          <a:p>
            <a:pPr marL="342900" indent="-342900">
              <a:spcAft>
                <a:spcPts val="600"/>
              </a:spcAft>
              <a:buFont typeface="Arial" panose="020B0604020202020204" pitchFamily="34" charset="0"/>
              <a:buChar char="•"/>
            </a:pPr>
            <a:r>
              <a:rPr lang="en-US" sz="1800">
                <a:latin typeface="+mn-lt"/>
              </a:rPr>
              <a:t>Table names are case-sensitive in Azure Cosmos DB. They are not case-sensitive in Storage tables.</a:t>
            </a:r>
          </a:p>
        </p:txBody>
      </p:sp>
      <p:cxnSp>
        <p:nvCxnSpPr>
          <p:cNvPr id="38" name="Straight Connector 37">
            <a:extLst>
              <a:ext uri="{FF2B5EF4-FFF2-40B4-BE49-F238E27FC236}">
                <a16:creationId xmlns:a16="http://schemas.microsoft.com/office/drawing/2014/main" id="{FC1FA087-F232-46BE-B522-7910BC3A9D48}"/>
              </a:ext>
              <a:ext uri="{C183D7F6-B498-43B3-948B-1728B52AA6E4}">
                <adec:decorative xmlns:adec="http://schemas.microsoft.com/office/drawing/2017/decorative" val="1"/>
              </a:ext>
            </a:extLst>
          </p:cNvPr>
          <p:cNvCxnSpPr>
            <a:cxnSpLocks/>
          </p:cNvCxnSpPr>
          <p:nvPr/>
        </p:nvCxnSpPr>
        <p:spPr>
          <a:xfrm>
            <a:off x="5841627" y="1428370"/>
            <a:ext cx="0" cy="4184614"/>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608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What Cosmos DB APIs are supported?</a:t>
            </a:r>
            <a:endParaRPr lang="en-US" dirty="0">
              <a:solidFill>
                <a:schemeClr val="tx2">
                  <a:lumMod val="50000"/>
                </a:schemeClr>
              </a:solidFill>
            </a:endParaRPr>
          </a:p>
        </p:txBody>
      </p:sp>
      <p:grpSp>
        <p:nvGrpSpPr>
          <p:cNvPr id="2051" name="Group 2050" descr="Decision tree to choose an API in Azure Cosmos DB.&#10;">
            <a:extLst>
              <a:ext uri="{FF2B5EF4-FFF2-40B4-BE49-F238E27FC236}">
                <a16:creationId xmlns:a16="http://schemas.microsoft.com/office/drawing/2014/main" id="{879697EB-A02A-4707-A63A-928FDFDE2173}"/>
              </a:ext>
            </a:extLst>
          </p:cNvPr>
          <p:cNvGrpSpPr/>
          <p:nvPr/>
        </p:nvGrpSpPr>
        <p:grpSpPr>
          <a:xfrm>
            <a:off x="201036" y="1192703"/>
            <a:ext cx="11789927" cy="4741169"/>
            <a:chOff x="105447" y="1192703"/>
            <a:chExt cx="11966582" cy="4929459"/>
          </a:xfrm>
        </p:grpSpPr>
        <p:sp>
          <p:nvSpPr>
            <p:cNvPr id="2" name="Flowchart: Decision 1">
              <a:extLst>
                <a:ext uri="{FF2B5EF4-FFF2-40B4-BE49-F238E27FC236}">
                  <a16:creationId xmlns:a16="http://schemas.microsoft.com/office/drawing/2014/main" id="{0D9CE157-D064-47AF-BC5B-8B1EA6F5B7E3}"/>
                </a:ext>
              </a:extLst>
            </p:cNvPr>
            <p:cNvSpPr/>
            <p:nvPr/>
          </p:nvSpPr>
          <p:spPr bwMode="auto">
            <a:xfrm>
              <a:off x="1355129" y="1998963"/>
              <a:ext cx="2955627" cy="527965"/>
            </a:xfrm>
            <a:prstGeom prst="flowChartDecision">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Coming from?</a:t>
              </a:r>
            </a:p>
          </p:txBody>
        </p:sp>
        <p:sp>
          <p:nvSpPr>
            <p:cNvPr id="3" name="Flowchart: Decision 2">
              <a:extLst>
                <a:ext uri="{FF2B5EF4-FFF2-40B4-BE49-F238E27FC236}">
                  <a16:creationId xmlns:a16="http://schemas.microsoft.com/office/drawing/2014/main" id="{3426CE2A-0F2A-4113-BF68-067F623F3691}"/>
                </a:ext>
              </a:extLst>
            </p:cNvPr>
            <p:cNvSpPr/>
            <p:nvPr/>
          </p:nvSpPr>
          <p:spPr bwMode="auto">
            <a:xfrm>
              <a:off x="4859529" y="1333101"/>
              <a:ext cx="2562675" cy="502265"/>
            </a:xfrm>
            <a:prstGeom prst="flowChartDecision">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New app?</a:t>
              </a:r>
            </a:p>
          </p:txBody>
        </p:sp>
        <p:sp>
          <p:nvSpPr>
            <p:cNvPr id="4" name="Flowchart: Decision 3">
              <a:extLst>
                <a:ext uri="{FF2B5EF4-FFF2-40B4-BE49-F238E27FC236}">
                  <a16:creationId xmlns:a16="http://schemas.microsoft.com/office/drawing/2014/main" id="{D0C692A8-124A-4E0A-8386-8DC56DAF0169}"/>
                </a:ext>
              </a:extLst>
            </p:cNvPr>
            <p:cNvSpPr/>
            <p:nvPr/>
          </p:nvSpPr>
          <p:spPr bwMode="auto">
            <a:xfrm>
              <a:off x="9241357" y="2587090"/>
              <a:ext cx="2830672" cy="513630"/>
            </a:xfrm>
            <a:prstGeom prst="flowChartDecision">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Optimizing for?    </a:t>
              </a:r>
            </a:p>
          </p:txBody>
        </p:sp>
        <p:sp>
          <p:nvSpPr>
            <p:cNvPr id="6" name="TextBox 5">
              <a:extLst>
                <a:ext uri="{FF2B5EF4-FFF2-40B4-BE49-F238E27FC236}">
                  <a16:creationId xmlns:a16="http://schemas.microsoft.com/office/drawing/2014/main" id="{67FBA7B6-AE61-49AE-939C-801679C27E04}"/>
                </a:ext>
              </a:extLst>
            </p:cNvPr>
            <p:cNvSpPr txBox="1"/>
            <p:nvPr/>
          </p:nvSpPr>
          <p:spPr>
            <a:xfrm>
              <a:off x="105447" y="5441966"/>
              <a:ext cx="1317588" cy="680196"/>
            </a:xfrm>
            <a:prstGeom prst="rect">
              <a:avLst/>
            </a:prstGeom>
            <a:solidFill>
              <a:schemeClr val="accent5">
                <a:lumMod val="20000"/>
                <a:lumOff val="80000"/>
              </a:schemeClr>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Cassandra API</a:t>
              </a:r>
            </a:p>
          </p:txBody>
        </p:sp>
        <p:sp>
          <p:nvSpPr>
            <p:cNvPr id="8" name="TextBox 7">
              <a:extLst>
                <a:ext uri="{FF2B5EF4-FFF2-40B4-BE49-F238E27FC236}">
                  <a16:creationId xmlns:a16="http://schemas.microsoft.com/office/drawing/2014/main" id="{973668FC-D70A-4C10-AE41-87CA1928BE84}"/>
                </a:ext>
              </a:extLst>
            </p:cNvPr>
            <p:cNvSpPr txBox="1"/>
            <p:nvPr/>
          </p:nvSpPr>
          <p:spPr>
            <a:xfrm>
              <a:off x="1477940" y="5441966"/>
              <a:ext cx="1317587" cy="680196"/>
            </a:xfrm>
            <a:prstGeom prst="rect">
              <a:avLst/>
            </a:prstGeom>
            <a:solidFill>
              <a:srgbClr val="92D050"/>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Mongo DB API</a:t>
              </a:r>
            </a:p>
          </p:txBody>
        </p:sp>
        <p:sp>
          <p:nvSpPr>
            <p:cNvPr id="11" name="TextBox 10">
              <a:extLst>
                <a:ext uri="{FF2B5EF4-FFF2-40B4-BE49-F238E27FC236}">
                  <a16:creationId xmlns:a16="http://schemas.microsoft.com/office/drawing/2014/main" id="{D8938809-9C83-4E0B-AE64-56382AFA8204}"/>
                </a:ext>
              </a:extLst>
            </p:cNvPr>
            <p:cNvSpPr txBox="1"/>
            <p:nvPr/>
          </p:nvSpPr>
          <p:spPr>
            <a:xfrm>
              <a:off x="2904114" y="5441966"/>
              <a:ext cx="1210979" cy="680196"/>
            </a:xfrm>
            <a:prstGeom prst="rect">
              <a:avLst/>
            </a:prstGeom>
            <a:solidFill>
              <a:srgbClr val="FFFF00"/>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Gremlin API</a:t>
              </a:r>
            </a:p>
          </p:txBody>
        </p:sp>
        <p:sp>
          <p:nvSpPr>
            <p:cNvPr id="13" name="TextBox 12">
              <a:extLst>
                <a:ext uri="{FF2B5EF4-FFF2-40B4-BE49-F238E27FC236}">
                  <a16:creationId xmlns:a16="http://schemas.microsoft.com/office/drawing/2014/main" id="{9C978578-623B-45F7-9270-D348A196268E}"/>
                </a:ext>
              </a:extLst>
            </p:cNvPr>
            <p:cNvSpPr txBox="1"/>
            <p:nvPr/>
          </p:nvSpPr>
          <p:spPr>
            <a:xfrm>
              <a:off x="4199442" y="5441966"/>
              <a:ext cx="1210979" cy="680196"/>
            </a:xfrm>
            <a:prstGeom prst="rect">
              <a:avLst/>
            </a:prstGeom>
            <a:solidFill>
              <a:schemeClr val="accent3">
                <a:lumMod val="10000"/>
                <a:lumOff val="90000"/>
              </a:schemeClr>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Table API</a:t>
              </a:r>
            </a:p>
          </p:txBody>
        </p:sp>
        <p:sp>
          <p:nvSpPr>
            <p:cNvPr id="15" name="TextBox 14">
              <a:extLst>
                <a:ext uri="{FF2B5EF4-FFF2-40B4-BE49-F238E27FC236}">
                  <a16:creationId xmlns:a16="http://schemas.microsoft.com/office/drawing/2014/main" id="{D0ABA43C-C6CD-46E4-B147-7C80140C722F}"/>
                </a:ext>
              </a:extLst>
            </p:cNvPr>
            <p:cNvSpPr txBox="1"/>
            <p:nvPr/>
          </p:nvSpPr>
          <p:spPr>
            <a:xfrm>
              <a:off x="4582797" y="2756549"/>
              <a:ext cx="1651459" cy="567385"/>
            </a:xfrm>
            <a:prstGeom prst="rect">
              <a:avLst/>
            </a:prstGeom>
            <a:solidFill>
              <a:schemeClr val="bg1">
                <a:lumMod val="95000"/>
              </a:schemeClr>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Modernization Guide</a:t>
              </a:r>
            </a:p>
          </p:txBody>
        </p:sp>
        <p:cxnSp>
          <p:nvCxnSpPr>
            <p:cNvPr id="18" name="Connector: Elbow 17">
              <a:extLst>
                <a:ext uri="{FF2B5EF4-FFF2-40B4-BE49-F238E27FC236}">
                  <a16:creationId xmlns:a16="http://schemas.microsoft.com/office/drawing/2014/main" id="{BA320CC5-77E2-4470-8264-1CFAD67134D7}"/>
                </a:ext>
              </a:extLst>
            </p:cNvPr>
            <p:cNvCxnSpPr>
              <a:cxnSpLocks/>
              <a:stCxn id="3" idx="1"/>
              <a:endCxn id="2" idx="0"/>
            </p:cNvCxnSpPr>
            <p:nvPr/>
          </p:nvCxnSpPr>
          <p:spPr>
            <a:xfrm rot="10800000" flipV="1">
              <a:off x="2832943" y="1584233"/>
              <a:ext cx="2026586" cy="41472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059BADB-85C1-41EB-AB17-34CD99079F37}"/>
                </a:ext>
              </a:extLst>
            </p:cNvPr>
            <p:cNvCxnSpPr>
              <a:cxnSpLocks/>
              <a:stCxn id="2" idx="2"/>
              <a:endCxn id="6" idx="0"/>
            </p:cNvCxnSpPr>
            <p:nvPr/>
          </p:nvCxnSpPr>
          <p:spPr>
            <a:xfrm rot="5400000">
              <a:off x="341073" y="2950096"/>
              <a:ext cx="2915038" cy="206870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15E81B31-D8FD-476D-AB05-2C944EA8C719}"/>
                </a:ext>
              </a:extLst>
            </p:cNvPr>
            <p:cNvCxnSpPr>
              <a:cxnSpLocks/>
              <a:stCxn id="2" idx="2"/>
              <a:endCxn id="8" idx="0"/>
            </p:cNvCxnSpPr>
            <p:nvPr/>
          </p:nvCxnSpPr>
          <p:spPr>
            <a:xfrm rot="5400000">
              <a:off x="1027320" y="3636343"/>
              <a:ext cx="2915038" cy="69620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F392ECA-63A7-4D33-816A-D389288BC74F}"/>
                </a:ext>
              </a:extLst>
            </p:cNvPr>
            <p:cNvCxnSpPr>
              <a:cxnSpLocks/>
              <a:stCxn id="2" idx="2"/>
              <a:endCxn id="11" idx="0"/>
            </p:cNvCxnSpPr>
            <p:nvPr/>
          </p:nvCxnSpPr>
          <p:spPr>
            <a:xfrm rot="16200000" flipH="1">
              <a:off x="1713754" y="3646116"/>
              <a:ext cx="2915038" cy="67666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B8314F6-B629-490C-8B19-715D83179C92}"/>
                </a:ext>
              </a:extLst>
            </p:cNvPr>
            <p:cNvCxnSpPr>
              <a:cxnSpLocks/>
              <a:stCxn id="2" idx="2"/>
              <a:endCxn id="13" idx="0"/>
            </p:cNvCxnSpPr>
            <p:nvPr/>
          </p:nvCxnSpPr>
          <p:spPr>
            <a:xfrm rot="16200000" flipH="1">
              <a:off x="2361418" y="2998452"/>
              <a:ext cx="2915038" cy="197198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D4B7DD29-FFD0-4ADC-B2BF-8FE66E865533}"/>
                </a:ext>
              </a:extLst>
            </p:cNvPr>
            <p:cNvCxnSpPr>
              <a:cxnSpLocks/>
              <a:stCxn id="3" idx="3"/>
              <a:endCxn id="4" idx="0"/>
            </p:cNvCxnSpPr>
            <p:nvPr/>
          </p:nvCxnSpPr>
          <p:spPr>
            <a:xfrm>
              <a:off x="7422204" y="1584234"/>
              <a:ext cx="3234489" cy="100285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086DBDE-C81F-41A3-B354-3B877E9279FA}"/>
                </a:ext>
              </a:extLst>
            </p:cNvPr>
            <p:cNvSpPr txBox="1"/>
            <p:nvPr/>
          </p:nvSpPr>
          <p:spPr>
            <a:xfrm>
              <a:off x="226016" y="4641998"/>
              <a:ext cx="1095905" cy="307777"/>
            </a:xfrm>
            <a:prstGeom prst="rect">
              <a:avLst/>
            </a:prstGeom>
            <a:solidFill>
              <a:schemeClr val="bg1"/>
            </a:solidFill>
          </p:spPr>
          <p:txBody>
            <a:bodyPr wrap="square">
              <a:spAutoFit/>
            </a:bodyPr>
            <a:lstStyle/>
            <a:p>
              <a:r>
                <a:rPr lang="en-US" sz="1400" dirty="0">
                  <a:solidFill>
                    <a:schemeClr val="tx1"/>
                  </a:solidFill>
                  <a:ea typeface="Segoe UI" pitchFamily="34" charset="0"/>
                  <a:cs typeface="Segoe UI" pitchFamily="34" charset="0"/>
                </a:rPr>
                <a:t>Cassandra</a:t>
              </a:r>
              <a:endParaRPr lang="en-US" sz="1400" dirty="0"/>
            </a:p>
          </p:txBody>
        </p:sp>
        <p:sp>
          <p:nvSpPr>
            <p:cNvPr id="63" name="TextBox 62">
              <a:extLst>
                <a:ext uri="{FF2B5EF4-FFF2-40B4-BE49-F238E27FC236}">
                  <a16:creationId xmlns:a16="http://schemas.microsoft.com/office/drawing/2014/main" id="{6128C619-34DD-42C8-8086-B66F26C1DA8D}"/>
                </a:ext>
              </a:extLst>
            </p:cNvPr>
            <p:cNvSpPr txBox="1"/>
            <p:nvPr/>
          </p:nvSpPr>
          <p:spPr>
            <a:xfrm>
              <a:off x="1597072" y="4638091"/>
              <a:ext cx="1198456" cy="307777"/>
            </a:xfrm>
            <a:prstGeom prst="rect">
              <a:avLst/>
            </a:prstGeom>
            <a:solidFill>
              <a:schemeClr val="bg1"/>
            </a:solidFill>
          </p:spPr>
          <p:txBody>
            <a:bodyPr wrap="square">
              <a:spAutoFit/>
            </a:bodyPr>
            <a:lstStyle/>
            <a:p>
              <a:r>
                <a:rPr lang="en-US" sz="1400" dirty="0">
                  <a:solidFill>
                    <a:schemeClr val="tx1"/>
                  </a:solidFill>
                  <a:ea typeface="Segoe UI" pitchFamily="34" charset="0"/>
                  <a:cs typeface="Segoe UI" pitchFamily="34" charset="0"/>
                </a:rPr>
                <a:t>Mongo DB</a:t>
              </a:r>
              <a:endParaRPr lang="en-US" sz="1400" dirty="0"/>
            </a:p>
          </p:txBody>
        </p:sp>
        <p:sp>
          <p:nvSpPr>
            <p:cNvPr id="65" name="TextBox 64">
              <a:extLst>
                <a:ext uri="{FF2B5EF4-FFF2-40B4-BE49-F238E27FC236}">
                  <a16:creationId xmlns:a16="http://schemas.microsoft.com/office/drawing/2014/main" id="{EFB91F21-8D2C-4F8D-A1F8-F856F0944B4D}"/>
                </a:ext>
              </a:extLst>
            </p:cNvPr>
            <p:cNvSpPr txBox="1"/>
            <p:nvPr/>
          </p:nvSpPr>
          <p:spPr>
            <a:xfrm>
              <a:off x="3067178" y="4647910"/>
              <a:ext cx="900820" cy="307777"/>
            </a:xfrm>
            <a:prstGeom prst="rect">
              <a:avLst/>
            </a:prstGeom>
            <a:solidFill>
              <a:schemeClr val="bg1"/>
            </a:solidFill>
          </p:spPr>
          <p:txBody>
            <a:bodyPr wrap="square">
              <a:spAutoFit/>
            </a:bodyPr>
            <a:lstStyle/>
            <a:p>
              <a:r>
                <a:rPr lang="en-US" sz="1400" dirty="0">
                  <a:solidFill>
                    <a:schemeClr val="tx1"/>
                  </a:solidFill>
                  <a:ea typeface="Segoe UI" pitchFamily="34" charset="0"/>
                  <a:cs typeface="Segoe UI" pitchFamily="34" charset="0"/>
                </a:rPr>
                <a:t>Gremlin</a:t>
              </a:r>
              <a:endParaRPr lang="en-US" sz="1400" dirty="0"/>
            </a:p>
          </p:txBody>
        </p:sp>
        <p:sp>
          <p:nvSpPr>
            <p:cNvPr id="67" name="TextBox 66">
              <a:extLst>
                <a:ext uri="{FF2B5EF4-FFF2-40B4-BE49-F238E27FC236}">
                  <a16:creationId xmlns:a16="http://schemas.microsoft.com/office/drawing/2014/main" id="{7A7230F6-E2A7-4E5E-A1B1-71B33887527A}"/>
                </a:ext>
              </a:extLst>
            </p:cNvPr>
            <p:cNvSpPr txBox="1"/>
            <p:nvPr/>
          </p:nvSpPr>
          <p:spPr>
            <a:xfrm>
              <a:off x="4310756" y="4558388"/>
              <a:ext cx="1012295" cy="523220"/>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Table storage</a:t>
              </a:r>
              <a:endParaRPr lang="en-US" sz="1400" dirty="0"/>
            </a:p>
          </p:txBody>
        </p:sp>
        <p:cxnSp>
          <p:nvCxnSpPr>
            <p:cNvPr id="69" name="Connector: Elbow 68">
              <a:extLst>
                <a:ext uri="{FF2B5EF4-FFF2-40B4-BE49-F238E27FC236}">
                  <a16:creationId xmlns:a16="http://schemas.microsoft.com/office/drawing/2014/main" id="{B89192AB-7E50-4C8D-9E8D-66D13642C2A2}"/>
                </a:ext>
              </a:extLst>
            </p:cNvPr>
            <p:cNvCxnSpPr>
              <a:cxnSpLocks/>
              <a:stCxn id="2" idx="2"/>
              <a:endCxn id="15" idx="1"/>
            </p:cNvCxnSpPr>
            <p:nvPr/>
          </p:nvCxnSpPr>
          <p:spPr>
            <a:xfrm rot="16200000" flipH="1">
              <a:off x="3451213" y="1908658"/>
              <a:ext cx="513314" cy="174985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03E83DE-F7B3-4DDF-982D-8B2A806FDD05}"/>
                </a:ext>
              </a:extLst>
            </p:cNvPr>
            <p:cNvSpPr txBox="1"/>
            <p:nvPr/>
          </p:nvSpPr>
          <p:spPr>
            <a:xfrm>
              <a:off x="3339233" y="2728928"/>
              <a:ext cx="1012295" cy="307777"/>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Other</a:t>
              </a:r>
              <a:endParaRPr lang="en-US" sz="1400" dirty="0"/>
            </a:p>
          </p:txBody>
        </p:sp>
        <p:sp>
          <p:nvSpPr>
            <p:cNvPr id="76" name="TextBox 75">
              <a:extLst>
                <a:ext uri="{FF2B5EF4-FFF2-40B4-BE49-F238E27FC236}">
                  <a16:creationId xmlns:a16="http://schemas.microsoft.com/office/drawing/2014/main" id="{7635E0F5-562F-4C7B-BE6F-C8D2BCAA5FDD}"/>
                </a:ext>
              </a:extLst>
            </p:cNvPr>
            <p:cNvSpPr txBox="1"/>
            <p:nvPr/>
          </p:nvSpPr>
          <p:spPr>
            <a:xfrm>
              <a:off x="3517245" y="1217932"/>
              <a:ext cx="1012295" cy="307777"/>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No</a:t>
              </a:r>
              <a:endParaRPr lang="en-US" sz="1400" dirty="0"/>
            </a:p>
          </p:txBody>
        </p:sp>
        <p:sp>
          <p:nvSpPr>
            <p:cNvPr id="78" name="TextBox 77">
              <a:extLst>
                <a:ext uri="{FF2B5EF4-FFF2-40B4-BE49-F238E27FC236}">
                  <a16:creationId xmlns:a16="http://schemas.microsoft.com/office/drawing/2014/main" id="{FEF87CDD-CCB4-4E3C-A4C4-FB2C35414105}"/>
                </a:ext>
              </a:extLst>
            </p:cNvPr>
            <p:cNvSpPr txBox="1"/>
            <p:nvPr/>
          </p:nvSpPr>
          <p:spPr>
            <a:xfrm>
              <a:off x="8082181" y="1192703"/>
              <a:ext cx="1012295" cy="307777"/>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Yes</a:t>
              </a:r>
              <a:endParaRPr lang="en-US" sz="1400" dirty="0"/>
            </a:p>
          </p:txBody>
        </p:sp>
        <p:sp>
          <p:nvSpPr>
            <p:cNvPr id="86" name="TextBox 85">
              <a:extLst>
                <a:ext uri="{FF2B5EF4-FFF2-40B4-BE49-F238E27FC236}">
                  <a16:creationId xmlns:a16="http://schemas.microsoft.com/office/drawing/2014/main" id="{B2AB4186-B68D-4301-BD70-4880DB84D2D8}"/>
                </a:ext>
              </a:extLst>
            </p:cNvPr>
            <p:cNvSpPr txBox="1"/>
            <p:nvPr/>
          </p:nvSpPr>
          <p:spPr>
            <a:xfrm>
              <a:off x="7027236" y="2364660"/>
              <a:ext cx="1562330" cy="965575"/>
            </a:xfrm>
            <a:prstGeom prst="rect">
              <a:avLst/>
            </a:prstGeom>
            <a:noFill/>
            <a:ln>
              <a:solidFill>
                <a:schemeClr val="bg1"/>
              </a:solidFill>
            </a:ln>
          </p:spPr>
          <p:txBody>
            <a:bodyPr wrap="square" lIns="91440" tIns="146304" rIns="91440" bIns="146304" rtlCol="0" anchor="ctr" anchorCtr="0">
              <a:noAutofit/>
            </a:bodyPr>
            <a:lstStyle/>
            <a:p>
              <a:pPr algn="ctr"/>
              <a:r>
                <a:rPr lang="en-US" sz="1400" dirty="0">
                  <a:gradFill>
                    <a:gsLst>
                      <a:gs pos="2917">
                        <a:schemeClr val="tx1"/>
                      </a:gs>
                      <a:gs pos="30000">
                        <a:schemeClr val="tx1"/>
                      </a:gs>
                    </a:gsLst>
                    <a:lin ang="5400000" scaled="0"/>
                  </a:gradFill>
                </a:rPr>
                <a:t>Team skills and data access</a:t>
              </a:r>
            </a:p>
          </p:txBody>
        </p:sp>
        <p:sp>
          <p:nvSpPr>
            <p:cNvPr id="95" name="Flowchart: Decision 94">
              <a:extLst>
                <a:ext uri="{FF2B5EF4-FFF2-40B4-BE49-F238E27FC236}">
                  <a16:creationId xmlns:a16="http://schemas.microsoft.com/office/drawing/2014/main" id="{6354376D-750C-4D7C-AAC9-24787921FB83}"/>
                </a:ext>
              </a:extLst>
            </p:cNvPr>
            <p:cNvSpPr/>
            <p:nvPr/>
          </p:nvSpPr>
          <p:spPr bwMode="auto">
            <a:xfrm>
              <a:off x="6331997" y="3500213"/>
              <a:ext cx="2955626" cy="523220"/>
            </a:xfrm>
            <a:prstGeom prst="flowChartDecision">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Interop APIs</a:t>
              </a:r>
            </a:p>
          </p:txBody>
        </p:sp>
        <p:cxnSp>
          <p:nvCxnSpPr>
            <p:cNvPr id="119" name="Straight Connector 118">
              <a:extLst>
                <a:ext uri="{FF2B5EF4-FFF2-40B4-BE49-F238E27FC236}">
                  <a16:creationId xmlns:a16="http://schemas.microsoft.com/office/drawing/2014/main" id="{D83FD8D1-AC58-4417-983C-2A947B56B6E6}"/>
                </a:ext>
              </a:extLst>
            </p:cNvPr>
            <p:cNvCxnSpPr>
              <a:cxnSpLocks/>
              <a:stCxn id="4" idx="1"/>
              <a:endCxn id="86" idx="3"/>
            </p:cNvCxnSpPr>
            <p:nvPr/>
          </p:nvCxnSpPr>
          <p:spPr>
            <a:xfrm flipH="1">
              <a:off x="8589566" y="2843905"/>
              <a:ext cx="651791" cy="35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8F6B2C7-E915-4E14-9B1D-F2BB4EFEFD27}"/>
                </a:ext>
              </a:extLst>
            </p:cNvPr>
            <p:cNvSpPr txBox="1"/>
            <p:nvPr/>
          </p:nvSpPr>
          <p:spPr>
            <a:xfrm>
              <a:off x="5811550" y="5432147"/>
              <a:ext cx="1317588" cy="680196"/>
            </a:xfrm>
            <a:prstGeom prst="rect">
              <a:avLst/>
            </a:prstGeom>
            <a:solidFill>
              <a:schemeClr val="accent5">
                <a:lumMod val="20000"/>
                <a:lumOff val="80000"/>
              </a:schemeClr>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Cassandra API</a:t>
              </a:r>
            </a:p>
          </p:txBody>
        </p:sp>
        <p:sp>
          <p:nvSpPr>
            <p:cNvPr id="122" name="TextBox 121">
              <a:extLst>
                <a:ext uri="{FF2B5EF4-FFF2-40B4-BE49-F238E27FC236}">
                  <a16:creationId xmlns:a16="http://schemas.microsoft.com/office/drawing/2014/main" id="{D9B0588B-0E6A-4AF7-9405-0E20FCFE5C8B}"/>
                </a:ext>
              </a:extLst>
            </p:cNvPr>
            <p:cNvSpPr txBox="1"/>
            <p:nvPr/>
          </p:nvSpPr>
          <p:spPr>
            <a:xfrm>
              <a:off x="7203790" y="5432147"/>
              <a:ext cx="1317587" cy="680196"/>
            </a:xfrm>
            <a:prstGeom prst="rect">
              <a:avLst/>
            </a:prstGeom>
            <a:solidFill>
              <a:srgbClr val="92D050"/>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Mongo DB API</a:t>
              </a:r>
            </a:p>
          </p:txBody>
        </p:sp>
        <p:sp>
          <p:nvSpPr>
            <p:cNvPr id="124" name="TextBox 123">
              <a:extLst>
                <a:ext uri="{FF2B5EF4-FFF2-40B4-BE49-F238E27FC236}">
                  <a16:creationId xmlns:a16="http://schemas.microsoft.com/office/drawing/2014/main" id="{979DC0F9-9422-466C-8167-3823B6B0E90A}"/>
                </a:ext>
              </a:extLst>
            </p:cNvPr>
            <p:cNvSpPr txBox="1"/>
            <p:nvPr/>
          </p:nvSpPr>
          <p:spPr>
            <a:xfrm>
              <a:off x="8610217" y="5432147"/>
              <a:ext cx="1210979" cy="680196"/>
            </a:xfrm>
            <a:prstGeom prst="rect">
              <a:avLst/>
            </a:prstGeom>
            <a:solidFill>
              <a:srgbClr val="FFFF00"/>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Gremlin API</a:t>
              </a:r>
            </a:p>
          </p:txBody>
        </p:sp>
        <p:cxnSp>
          <p:nvCxnSpPr>
            <p:cNvPr id="135" name="Connector: Elbow 134">
              <a:extLst>
                <a:ext uri="{FF2B5EF4-FFF2-40B4-BE49-F238E27FC236}">
                  <a16:creationId xmlns:a16="http://schemas.microsoft.com/office/drawing/2014/main" id="{14802013-7A13-4140-B1A7-4E618D49506E}"/>
                </a:ext>
              </a:extLst>
            </p:cNvPr>
            <p:cNvCxnSpPr>
              <a:cxnSpLocks/>
              <a:stCxn id="15" idx="0"/>
              <a:endCxn id="4" idx="0"/>
            </p:cNvCxnSpPr>
            <p:nvPr/>
          </p:nvCxnSpPr>
          <p:spPr>
            <a:xfrm rot="5400000" flipH="1" flipV="1">
              <a:off x="7947881" y="47737"/>
              <a:ext cx="169459" cy="5248166"/>
            </a:xfrm>
            <a:prstGeom prst="bentConnector3">
              <a:avLst>
                <a:gd name="adj1" fmla="val 36692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ABF7BE2-6F41-4ED5-85C6-3FCE5F3DA24E}"/>
                </a:ext>
              </a:extLst>
            </p:cNvPr>
            <p:cNvCxnSpPr>
              <a:cxnSpLocks/>
              <a:endCxn id="95" idx="0"/>
            </p:cNvCxnSpPr>
            <p:nvPr/>
          </p:nvCxnSpPr>
          <p:spPr>
            <a:xfrm>
              <a:off x="7809810" y="3122045"/>
              <a:ext cx="0" cy="3781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A148052A-8AB9-49A6-83D9-47F16EEAB8A5}"/>
                </a:ext>
              </a:extLst>
            </p:cNvPr>
            <p:cNvCxnSpPr>
              <a:cxnSpLocks/>
              <a:stCxn id="95" idx="2"/>
              <a:endCxn id="120" idx="0"/>
            </p:cNvCxnSpPr>
            <p:nvPr/>
          </p:nvCxnSpPr>
          <p:spPr>
            <a:xfrm rot="5400000">
              <a:off x="6435720" y="4058057"/>
              <a:ext cx="1408714" cy="1339466"/>
            </a:xfrm>
            <a:prstGeom prst="bentConnector3">
              <a:avLst>
                <a:gd name="adj1" fmla="val 1685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7F1606E-A457-471F-87F0-9E86759F8B53}"/>
                </a:ext>
              </a:extLst>
            </p:cNvPr>
            <p:cNvSpPr txBox="1"/>
            <p:nvPr/>
          </p:nvSpPr>
          <p:spPr>
            <a:xfrm>
              <a:off x="5922012" y="4560201"/>
              <a:ext cx="1095905" cy="523220"/>
            </a:xfrm>
            <a:prstGeom prst="rect">
              <a:avLst/>
            </a:prstGeom>
            <a:solidFill>
              <a:schemeClr val="bg1"/>
            </a:solidFill>
          </p:spPr>
          <p:txBody>
            <a:bodyPr wrap="square">
              <a:spAutoFit/>
            </a:bodyPr>
            <a:lstStyle/>
            <a:p>
              <a:pPr algn="ctr"/>
              <a:r>
                <a:rPr lang="en-US" sz="1400" dirty="0">
                  <a:ea typeface="Segoe UI" pitchFamily="34" charset="0"/>
                  <a:cs typeface="Segoe UI" pitchFamily="34" charset="0"/>
                </a:rPr>
                <a:t>Schema on write</a:t>
              </a:r>
              <a:endParaRPr lang="en-US" sz="1400" dirty="0"/>
            </a:p>
          </p:txBody>
        </p:sp>
        <p:cxnSp>
          <p:nvCxnSpPr>
            <p:cNvPr id="162" name="Connector: Elbow 161">
              <a:extLst>
                <a:ext uri="{FF2B5EF4-FFF2-40B4-BE49-F238E27FC236}">
                  <a16:creationId xmlns:a16="http://schemas.microsoft.com/office/drawing/2014/main" id="{9451237B-263D-49AC-A703-CE3EC971B947}"/>
                </a:ext>
              </a:extLst>
            </p:cNvPr>
            <p:cNvCxnSpPr>
              <a:cxnSpLocks/>
              <a:stCxn id="95" idx="2"/>
              <a:endCxn id="122" idx="0"/>
            </p:cNvCxnSpPr>
            <p:nvPr/>
          </p:nvCxnSpPr>
          <p:spPr>
            <a:xfrm rot="16200000" flipH="1">
              <a:off x="7131840" y="4701402"/>
              <a:ext cx="1408713" cy="5277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F248789E-10AE-46AB-AC88-B0CF78BAE1F2}"/>
                </a:ext>
              </a:extLst>
            </p:cNvPr>
            <p:cNvSpPr txBox="1"/>
            <p:nvPr/>
          </p:nvSpPr>
          <p:spPr>
            <a:xfrm>
              <a:off x="7243608" y="4558388"/>
              <a:ext cx="1198456" cy="523220"/>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Schema on read</a:t>
              </a:r>
              <a:endParaRPr lang="en-US" sz="1400" dirty="0"/>
            </a:p>
          </p:txBody>
        </p:sp>
        <p:cxnSp>
          <p:nvCxnSpPr>
            <p:cNvPr id="166" name="Connector: Elbow 165">
              <a:extLst>
                <a:ext uri="{FF2B5EF4-FFF2-40B4-BE49-F238E27FC236}">
                  <a16:creationId xmlns:a16="http://schemas.microsoft.com/office/drawing/2014/main" id="{F5193B3C-3B67-4708-BA15-FE2C350DDEF9}"/>
                </a:ext>
              </a:extLst>
            </p:cNvPr>
            <p:cNvCxnSpPr>
              <a:cxnSpLocks/>
              <a:stCxn id="95" idx="2"/>
              <a:endCxn id="124" idx="0"/>
            </p:cNvCxnSpPr>
            <p:nvPr/>
          </p:nvCxnSpPr>
          <p:spPr>
            <a:xfrm rot="16200000" flipH="1">
              <a:off x="7808401" y="4024841"/>
              <a:ext cx="1408714" cy="1405897"/>
            </a:xfrm>
            <a:prstGeom prst="bentConnector3">
              <a:avLst>
                <a:gd name="adj1" fmla="val 1688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9FCF1EFA-DB90-4C42-B46D-446B39F7B995}"/>
                </a:ext>
              </a:extLst>
            </p:cNvPr>
            <p:cNvSpPr txBox="1"/>
            <p:nvPr/>
          </p:nvSpPr>
          <p:spPr>
            <a:xfrm>
              <a:off x="8501629" y="4477338"/>
              <a:ext cx="1418248" cy="767999"/>
            </a:xfrm>
            <a:prstGeom prst="rect">
              <a:avLst/>
            </a:prstGeom>
            <a:solidFill>
              <a:schemeClr val="bg1"/>
            </a:solidFill>
          </p:spPr>
          <p:txBody>
            <a:bodyPr wrap="square">
              <a:spAutoFit/>
            </a:bodyPr>
            <a:lstStyle/>
            <a:p>
              <a:pPr algn="ctr"/>
              <a:r>
                <a:rPr lang="en-US" sz="1400" dirty="0">
                  <a:solidFill>
                    <a:schemeClr val="tx1"/>
                  </a:solidFill>
                  <a:ea typeface="Segoe UI" pitchFamily="34" charset="0"/>
                  <a:cs typeface="Segoe UI" pitchFamily="34" charset="0"/>
                </a:rPr>
                <a:t>Queries fo</a:t>
              </a:r>
              <a:r>
                <a:rPr lang="en-US" sz="1400" dirty="0">
                  <a:ea typeface="Segoe UI" pitchFamily="34" charset="0"/>
                  <a:cs typeface="Segoe UI" pitchFamily="34" charset="0"/>
                </a:rPr>
                <a:t>r graph traversals</a:t>
              </a:r>
              <a:endParaRPr lang="en-US" sz="1400" dirty="0"/>
            </a:p>
          </p:txBody>
        </p:sp>
        <p:sp>
          <p:nvSpPr>
            <p:cNvPr id="180" name="TextBox 179">
              <a:extLst>
                <a:ext uri="{FF2B5EF4-FFF2-40B4-BE49-F238E27FC236}">
                  <a16:creationId xmlns:a16="http://schemas.microsoft.com/office/drawing/2014/main" id="{C9277351-5319-402D-AC08-467AF7153EA6}"/>
                </a:ext>
              </a:extLst>
            </p:cNvPr>
            <p:cNvSpPr txBox="1"/>
            <p:nvPr/>
          </p:nvSpPr>
          <p:spPr>
            <a:xfrm>
              <a:off x="10031948" y="5432147"/>
              <a:ext cx="1210979" cy="680196"/>
            </a:xfrm>
            <a:prstGeom prst="rect">
              <a:avLst/>
            </a:prstGeom>
            <a:solidFill>
              <a:srgbClr val="EBEBEB"/>
            </a:solidFill>
            <a:ln>
              <a:solidFill>
                <a:schemeClr val="accent1"/>
              </a:solidFill>
            </a:ln>
          </p:spPr>
          <p:txBody>
            <a:bodyPr wrap="square" lIns="182880" tIns="146304" rIns="182880" bIns="146304" rtlCol="0" anchor="ctr" anchorCtr="0">
              <a:noAutofit/>
            </a:bodyPr>
            <a:lstStyle/>
            <a:p>
              <a:pPr algn="ctr">
                <a:lnSpc>
                  <a:spcPct val="90000"/>
                </a:lnSpc>
                <a:spcAft>
                  <a:spcPts val="600"/>
                </a:spcAft>
              </a:pPr>
              <a:r>
                <a:rPr lang="en-US" sz="1400" dirty="0">
                  <a:gradFill>
                    <a:gsLst>
                      <a:gs pos="2917">
                        <a:schemeClr val="tx1"/>
                      </a:gs>
                      <a:gs pos="30000">
                        <a:schemeClr val="tx1"/>
                      </a:gs>
                    </a:gsLst>
                    <a:lin ang="5400000" scaled="0"/>
                  </a:gradFill>
                </a:rPr>
                <a:t>Core (SQL) API</a:t>
              </a:r>
            </a:p>
          </p:txBody>
        </p:sp>
        <p:cxnSp>
          <p:nvCxnSpPr>
            <p:cNvPr id="187" name="Straight Connector 186">
              <a:extLst>
                <a:ext uri="{FF2B5EF4-FFF2-40B4-BE49-F238E27FC236}">
                  <a16:creationId xmlns:a16="http://schemas.microsoft.com/office/drawing/2014/main" id="{F4926F09-3283-4757-98C5-D944B9E096EB}"/>
                </a:ext>
              </a:extLst>
            </p:cNvPr>
            <p:cNvCxnSpPr>
              <a:cxnSpLocks/>
              <a:stCxn id="4" idx="2"/>
              <a:endCxn id="180" idx="0"/>
            </p:cNvCxnSpPr>
            <p:nvPr/>
          </p:nvCxnSpPr>
          <p:spPr>
            <a:xfrm flipH="1">
              <a:off x="10637438" y="3100720"/>
              <a:ext cx="19255" cy="23314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1BEAA6B4-BA41-4639-B86C-C36442BDC9ED}"/>
                </a:ext>
              </a:extLst>
            </p:cNvPr>
            <p:cNvSpPr txBox="1"/>
            <p:nvPr/>
          </p:nvSpPr>
          <p:spPr>
            <a:xfrm>
              <a:off x="9774068" y="3284607"/>
              <a:ext cx="1782443" cy="965575"/>
            </a:xfrm>
            <a:prstGeom prst="rect">
              <a:avLst/>
            </a:prstGeom>
            <a:solidFill>
              <a:schemeClr val="bg1"/>
            </a:solidFill>
            <a:ln>
              <a:solidFill>
                <a:schemeClr val="bg1"/>
              </a:solidFill>
            </a:ln>
          </p:spPr>
          <p:txBody>
            <a:bodyPr wrap="square" lIns="91440" tIns="146304" rIns="91440" bIns="146304" rtlCol="0" anchor="ctr" anchorCtr="0">
              <a:noAutofit/>
            </a:bodyPr>
            <a:lstStyle/>
            <a:p>
              <a:pPr algn="ctr"/>
              <a:r>
                <a:rPr lang="en-US" sz="1400" dirty="0">
                  <a:gradFill>
                    <a:gsLst>
                      <a:gs pos="2917">
                        <a:schemeClr val="tx1"/>
                      </a:gs>
                      <a:gs pos="30000">
                        <a:schemeClr val="tx1"/>
                      </a:gs>
                    </a:gsLst>
                    <a:lin ang="5400000" scaled="0"/>
                  </a:gradFill>
                </a:rPr>
                <a:t>SQL native queries and advanced Cosmos DB features</a:t>
              </a:r>
            </a:p>
          </p:txBody>
        </p:sp>
      </p:grpSp>
    </p:spTree>
    <p:extLst>
      <p:ext uri="{BB962C8B-B14F-4D97-AF65-F5344CB8AC3E}">
        <p14:creationId xmlns:p14="http://schemas.microsoft.com/office/powerpoint/2010/main" val="31579041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6EA4-314D-4ACF-8E97-8EC6E8887559}"/>
              </a:ext>
            </a:extLst>
          </p:cNvPr>
          <p:cNvSpPr>
            <a:spLocks noGrp="1"/>
          </p:cNvSpPr>
          <p:nvPr>
            <p:ph type="title"/>
          </p:nvPr>
        </p:nvSpPr>
        <p:spPr/>
        <p:txBody>
          <a:bodyPr/>
          <a:lstStyle/>
          <a:p>
            <a:r>
              <a:rPr lang="en-US" dirty="0"/>
              <a:t>Select a structured data product (activity)</a:t>
            </a:r>
          </a:p>
        </p:txBody>
      </p:sp>
      <p:sp>
        <p:nvSpPr>
          <p:cNvPr id="8" name="Rectangle 7">
            <a:extLst>
              <a:ext uri="{FF2B5EF4-FFF2-40B4-BE49-F238E27FC236}">
                <a16:creationId xmlns:a16="http://schemas.microsoft.com/office/drawing/2014/main" id="{B18408E5-7EA7-4CBE-B49B-E354DAAF66C7}"/>
              </a:ext>
            </a:extLst>
          </p:cNvPr>
          <p:cNvSpPr/>
          <p:nvPr/>
        </p:nvSpPr>
        <p:spPr>
          <a:xfrm>
            <a:off x="442765" y="1266973"/>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globally distributed, multi-model database with support for NoSQL choices.</a:t>
            </a:r>
          </a:p>
        </p:txBody>
      </p:sp>
      <p:sp>
        <p:nvSpPr>
          <p:cNvPr id="16" name="Rectangle 15">
            <a:extLst>
              <a:ext uri="{FF2B5EF4-FFF2-40B4-BE49-F238E27FC236}">
                <a16:creationId xmlns:a16="http://schemas.microsoft.com/office/drawing/2014/main" id="{A90D77A9-B428-431D-AEF0-BCFC8AC80D9B}"/>
              </a:ext>
            </a:extLst>
          </p:cNvPr>
          <p:cNvSpPr/>
          <p:nvPr/>
        </p:nvSpPr>
        <p:spPr>
          <a:xfrm>
            <a:off x="442765" y="2483549"/>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fully managed, scalable MySQL relational database that has high availability and security built in at no extra cost.</a:t>
            </a:r>
          </a:p>
        </p:txBody>
      </p:sp>
      <p:sp>
        <p:nvSpPr>
          <p:cNvPr id="19" name="Rectangle 18">
            <a:extLst>
              <a:ext uri="{FF2B5EF4-FFF2-40B4-BE49-F238E27FC236}">
                <a16:creationId xmlns:a16="http://schemas.microsoft.com/office/drawing/2014/main" id="{C941218F-C46D-4BEE-91E0-1B958BEE5D61}"/>
              </a:ext>
            </a:extLst>
          </p:cNvPr>
          <p:cNvSpPr/>
          <p:nvPr/>
        </p:nvSpPr>
        <p:spPr>
          <a:xfrm>
            <a:off x="442765" y="3700125"/>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a fully managed relational database that provisions quickly, scales on the fly, and includes built-in intelligence and security.</a:t>
            </a:r>
          </a:p>
        </p:txBody>
      </p:sp>
      <p:sp>
        <p:nvSpPr>
          <p:cNvPr id="21" name="Rectangle 20">
            <a:extLst>
              <a:ext uri="{FF2B5EF4-FFF2-40B4-BE49-F238E27FC236}">
                <a16:creationId xmlns:a16="http://schemas.microsoft.com/office/drawing/2014/main" id="{6BEDD12F-662F-4EE9-83D2-6B9855864571}"/>
              </a:ext>
            </a:extLst>
          </p:cNvPr>
          <p:cNvSpPr/>
          <p:nvPr/>
        </p:nvSpPr>
        <p:spPr>
          <a:xfrm>
            <a:off x="442765" y="4916702"/>
            <a:ext cx="4758367" cy="105554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730" kern="0">
                <a:latin typeface="Segoe UI"/>
                <a:ea typeface="+mn-ea"/>
                <a:cs typeface="+mn-cs"/>
              </a:rPr>
              <a:t>You need to host enterprise SQL Server applications in the cloud and have full control over the server OS.</a:t>
            </a:r>
          </a:p>
        </p:txBody>
      </p:sp>
      <p:sp>
        <p:nvSpPr>
          <p:cNvPr id="23" name="Rectangle 22">
            <a:extLst>
              <a:ext uri="{FF2B5EF4-FFF2-40B4-BE49-F238E27FC236}">
                <a16:creationId xmlns:a16="http://schemas.microsoft.com/office/drawing/2014/main" id="{23184AE1-66FD-4C92-A6A5-78B2CA55E9E9}"/>
              </a:ext>
              <a:ext uri="{C183D7F6-B498-43B3-948B-1728B52AA6E4}">
                <adec:decorative xmlns:adec="http://schemas.microsoft.com/office/drawing/2017/decorative" val="1"/>
              </a:ext>
            </a:extLst>
          </p:cNvPr>
          <p:cNvSpPr/>
          <p:nvPr/>
        </p:nvSpPr>
        <p:spPr bwMode="auto">
          <a:xfrm>
            <a:off x="5321332" y="1159925"/>
            <a:ext cx="6682729" cy="4835402"/>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flowchart to decide the best option for the scenarios listed on the left ">
            <a:extLst>
              <a:ext uri="{FF2B5EF4-FFF2-40B4-BE49-F238E27FC236}">
                <a16:creationId xmlns:a16="http://schemas.microsoft.com/office/drawing/2014/main" id="{65F17E2B-4886-484C-AD45-5544288A00F3}"/>
              </a:ext>
            </a:extLst>
          </p:cNvPr>
          <p:cNvGrpSpPr/>
          <p:nvPr/>
        </p:nvGrpSpPr>
        <p:grpSpPr>
          <a:xfrm>
            <a:off x="5427296" y="1442257"/>
            <a:ext cx="6470803" cy="4250168"/>
            <a:chOff x="5536122" y="1470679"/>
            <a:chExt cx="6600557" cy="4335392"/>
          </a:xfrm>
        </p:grpSpPr>
        <p:sp>
          <p:nvSpPr>
            <p:cNvPr id="10" name="Flowchart: Alternate Process 9">
              <a:extLst>
                <a:ext uri="{FF2B5EF4-FFF2-40B4-BE49-F238E27FC236}">
                  <a16:creationId xmlns:a16="http://schemas.microsoft.com/office/drawing/2014/main" id="{2EBDA47D-7222-4C3E-8EFF-FA31332CF2DE}"/>
                </a:ext>
              </a:extLst>
            </p:cNvPr>
            <p:cNvSpPr/>
            <p:nvPr/>
          </p:nvSpPr>
          <p:spPr bwMode="auto">
            <a:xfrm>
              <a:off x="5542542" y="2736263"/>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Database type?</a:t>
              </a:r>
            </a:p>
          </p:txBody>
        </p:sp>
        <p:sp>
          <p:nvSpPr>
            <p:cNvPr id="11" name="TextBox 10">
              <a:extLst>
                <a:ext uri="{FF2B5EF4-FFF2-40B4-BE49-F238E27FC236}">
                  <a16:creationId xmlns:a16="http://schemas.microsoft.com/office/drawing/2014/main" id="{237299E7-C3E8-4193-99ED-ED7B6929DF46}"/>
                </a:ext>
              </a:extLst>
            </p:cNvPr>
            <p:cNvSpPr txBox="1"/>
            <p:nvPr/>
          </p:nvSpPr>
          <p:spPr>
            <a:xfrm>
              <a:off x="6258812" y="2276679"/>
              <a:ext cx="476343" cy="261610"/>
            </a:xfrm>
            <a:prstGeom prst="rect">
              <a:avLst/>
            </a:prstGeom>
            <a:noFill/>
          </p:spPr>
          <p:txBody>
            <a:bodyPr wrap="square">
              <a:spAutoFit/>
            </a:bodyPr>
            <a:lstStyle/>
            <a:p>
              <a:r>
                <a:rPr lang="en-US" sz="1078">
                  <a:cs typeface="Segoe UI" pitchFamily="34" charset="0"/>
                </a:rPr>
                <a:t>No</a:t>
              </a:r>
              <a:endParaRPr lang="en-US" sz="1078"/>
            </a:p>
          </p:txBody>
        </p:sp>
        <p:sp>
          <p:nvSpPr>
            <p:cNvPr id="12" name="Flowchart: Alternate Process 11">
              <a:extLst>
                <a:ext uri="{FF2B5EF4-FFF2-40B4-BE49-F238E27FC236}">
                  <a16:creationId xmlns:a16="http://schemas.microsoft.com/office/drawing/2014/main" id="{65A49795-9300-4DCD-9362-654DD64AD1C9}"/>
                </a:ext>
              </a:extLst>
            </p:cNvPr>
            <p:cNvSpPr/>
            <p:nvPr/>
          </p:nvSpPr>
          <p:spPr bwMode="auto">
            <a:xfrm>
              <a:off x="5536122" y="1480351"/>
              <a:ext cx="1520658"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Need control of DB software or host OS?</a:t>
              </a:r>
            </a:p>
          </p:txBody>
        </p:sp>
        <p:sp>
          <p:nvSpPr>
            <p:cNvPr id="13" name="Flowchart: Alternate Process 12">
              <a:extLst>
                <a:ext uri="{FF2B5EF4-FFF2-40B4-BE49-F238E27FC236}">
                  <a16:creationId xmlns:a16="http://schemas.microsoft.com/office/drawing/2014/main" id="{25C34D55-7662-416A-9456-78BF292348E6}"/>
                </a:ext>
              </a:extLst>
            </p:cNvPr>
            <p:cNvSpPr/>
            <p:nvPr/>
          </p:nvSpPr>
          <p:spPr bwMode="auto">
            <a:xfrm>
              <a:off x="7670525" y="2742613"/>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Relational  database type?</a:t>
              </a:r>
            </a:p>
          </p:txBody>
        </p:sp>
        <p:sp>
          <p:nvSpPr>
            <p:cNvPr id="14" name="Flowchart: Alternate Process 13">
              <a:extLst>
                <a:ext uri="{FF2B5EF4-FFF2-40B4-BE49-F238E27FC236}">
                  <a16:creationId xmlns:a16="http://schemas.microsoft.com/office/drawing/2014/main" id="{00080FFF-9C1B-48AD-885C-D124833B0FF0}"/>
                </a:ext>
              </a:extLst>
            </p:cNvPr>
            <p:cNvSpPr/>
            <p:nvPr/>
          </p:nvSpPr>
          <p:spPr bwMode="auto">
            <a:xfrm>
              <a:off x="9795303" y="2744340"/>
              <a:ext cx="1360310" cy="629469"/>
            </a:xfrm>
            <a:prstGeom prst="flowChartAlternateProcess">
              <a:avLst/>
            </a:prstGeom>
            <a:solidFill>
              <a:schemeClr val="bg1">
                <a:lumMod val="8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cs typeface="Segoe UI" pitchFamily="34" charset="0"/>
                </a:rPr>
                <a:t>Apps compatible with Azure SQL Database?</a:t>
              </a:r>
            </a:p>
          </p:txBody>
        </p:sp>
        <p:sp>
          <p:nvSpPr>
            <p:cNvPr id="15" name="Flowchart: Process 14">
              <a:extLst>
                <a:ext uri="{FF2B5EF4-FFF2-40B4-BE49-F238E27FC236}">
                  <a16:creationId xmlns:a16="http://schemas.microsoft.com/office/drawing/2014/main" id="{DD68865F-7BE6-4255-A8DF-44D693F325C2}"/>
                </a:ext>
              </a:extLst>
            </p:cNvPr>
            <p:cNvSpPr/>
            <p:nvPr/>
          </p:nvSpPr>
          <p:spPr bwMode="auto">
            <a:xfrm>
              <a:off x="7694401" y="1470679"/>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ea typeface="Segoe UI" pitchFamily="34" charset="0"/>
                  <a:cs typeface="Segoe UI" pitchFamily="34" charset="0"/>
                </a:rPr>
                <a:t>Custom IaaS VM deployment</a:t>
              </a:r>
            </a:p>
          </p:txBody>
        </p:sp>
        <p:sp>
          <p:nvSpPr>
            <p:cNvPr id="17" name="Flowchart: Process 16">
              <a:extLst>
                <a:ext uri="{FF2B5EF4-FFF2-40B4-BE49-F238E27FC236}">
                  <a16:creationId xmlns:a16="http://schemas.microsoft.com/office/drawing/2014/main" id="{9D27D859-5899-4CFF-BB8D-797099D7A29C}"/>
                </a:ext>
              </a:extLst>
            </p:cNvPr>
            <p:cNvSpPr/>
            <p:nvPr/>
          </p:nvSpPr>
          <p:spPr bwMode="auto">
            <a:xfrm>
              <a:off x="8677025" y="3867941"/>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SQL Server on Azure VMs</a:t>
              </a:r>
            </a:p>
          </p:txBody>
        </p:sp>
        <p:sp>
          <p:nvSpPr>
            <p:cNvPr id="18" name="Flowchart: Process 17">
              <a:extLst>
                <a:ext uri="{FF2B5EF4-FFF2-40B4-BE49-F238E27FC236}">
                  <a16:creationId xmlns:a16="http://schemas.microsoft.com/office/drawing/2014/main" id="{E4465A74-FA7F-47BD-8BB6-7D1BC0A01291}"/>
                </a:ext>
              </a:extLst>
            </p:cNvPr>
            <p:cNvSpPr/>
            <p:nvPr/>
          </p:nvSpPr>
          <p:spPr bwMode="auto">
            <a:xfrm>
              <a:off x="10840810" y="3859275"/>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SQL Database</a:t>
              </a:r>
            </a:p>
          </p:txBody>
        </p:sp>
        <p:sp>
          <p:nvSpPr>
            <p:cNvPr id="20" name="Flowchart: Process 19">
              <a:extLst>
                <a:ext uri="{FF2B5EF4-FFF2-40B4-BE49-F238E27FC236}">
                  <a16:creationId xmlns:a16="http://schemas.microsoft.com/office/drawing/2014/main" id="{5D2AEA81-FC69-41B5-8357-BAAB5C6DF8BA}"/>
                </a:ext>
              </a:extLst>
            </p:cNvPr>
            <p:cNvSpPr/>
            <p:nvPr/>
          </p:nvSpPr>
          <p:spPr bwMode="auto">
            <a:xfrm>
              <a:off x="7689322" y="5168748"/>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MySQL </a:t>
              </a:r>
            </a:p>
          </p:txBody>
        </p:sp>
        <p:sp>
          <p:nvSpPr>
            <p:cNvPr id="22" name="Flowchart: Process 21">
              <a:extLst>
                <a:ext uri="{FF2B5EF4-FFF2-40B4-BE49-F238E27FC236}">
                  <a16:creationId xmlns:a16="http://schemas.microsoft.com/office/drawing/2014/main" id="{0C076406-6207-4D13-B861-82340920C32F}"/>
                </a:ext>
              </a:extLst>
            </p:cNvPr>
            <p:cNvSpPr/>
            <p:nvPr/>
          </p:nvSpPr>
          <p:spPr bwMode="auto">
            <a:xfrm>
              <a:off x="9238206" y="5168747"/>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PostgreSQL</a:t>
              </a:r>
            </a:p>
          </p:txBody>
        </p:sp>
        <p:sp>
          <p:nvSpPr>
            <p:cNvPr id="24" name="Flowchart: Process 23">
              <a:extLst>
                <a:ext uri="{FF2B5EF4-FFF2-40B4-BE49-F238E27FC236}">
                  <a16:creationId xmlns:a16="http://schemas.microsoft.com/office/drawing/2014/main" id="{F5E834F8-C7B5-46B5-8916-CCF3AAFE3A6C}"/>
                </a:ext>
              </a:extLst>
            </p:cNvPr>
            <p:cNvSpPr/>
            <p:nvPr/>
          </p:nvSpPr>
          <p:spPr bwMode="auto">
            <a:xfrm>
              <a:off x="10685157" y="5168210"/>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Database for MariaDB</a:t>
              </a:r>
            </a:p>
          </p:txBody>
        </p:sp>
        <p:sp>
          <p:nvSpPr>
            <p:cNvPr id="25" name="Flowchart: Process 24">
              <a:extLst>
                <a:ext uri="{FF2B5EF4-FFF2-40B4-BE49-F238E27FC236}">
                  <a16:creationId xmlns:a16="http://schemas.microsoft.com/office/drawing/2014/main" id="{14BE0AFD-051F-4B47-B089-F2DCE61C95AF}"/>
                </a:ext>
              </a:extLst>
            </p:cNvPr>
            <p:cNvSpPr/>
            <p:nvPr/>
          </p:nvSpPr>
          <p:spPr bwMode="auto">
            <a:xfrm>
              <a:off x="5568343" y="4220974"/>
              <a:ext cx="1295869" cy="637323"/>
            </a:xfrm>
            <a:prstGeom prst="flowChartProcess">
              <a:avLst/>
            </a:prstGeom>
            <a:solidFill>
              <a:schemeClr val="tx2">
                <a:lumMod val="50000"/>
              </a:schemeClr>
            </a:solid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200">
                  <a:gradFill>
                    <a:gsLst>
                      <a:gs pos="0">
                        <a:srgbClr val="FFFFFF"/>
                      </a:gs>
                      <a:gs pos="100000">
                        <a:srgbClr val="FFFFFF"/>
                      </a:gs>
                    </a:gsLst>
                    <a:lin ang="5400000" scaled="0"/>
                  </a:gradFill>
                  <a:latin typeface="+mj-lt"/>
                  <a:cs typeface="Segoe UI" pitchFamily="34" charset="0"/>
                </a:rPr>
                <a:t>Azure Cosmos DB</a:t>
              </a:r>
            </a:p>
          </p:txBody>
        </p:sp>
        <p:cxnSp>
          <p:nvCxnSpPr>
            <p:cNvPr id="26" name="Straight Arrow Connector 25">
              <a:extLst>
                <a:ext uri="{FF2B5EF4-FFF2-40B4-BE49-F238E27FC236}">
                  <a16:creationId xmlns:a16="http://schemas.microsoft.com/office/drawing/2014/main" id="{38885467-8573-45BC-9AF8-B12239135E25}"/>
                </a:ext>
                <a:ext uri="{C183D7F6-B498-43B3-948B-1728B52AA6E4}">
                  <adec:decorative xmlns:adec="http://schemas.microsoft.com/office/drawing/2017/decorative" val="1"/>
                </a:ext>
              </a:extLst>
            </p:cNvPr>
            <p:cNvCxnSpPr>
              <a:cxnSpLocks/>
              <a:stCxn id="12" idx="3"/>
              <a:endCxn id="15" idx="1"/>
            </p:cNvCxnSpPr>
            <p:nvPr/>
          </p:nvCxnSpPr>
          <p:spPr>
            <a:xfrm flipV="1">
              <a:off x="7056780" y="1789341"/>
              <a:ext cx="637621" cy="57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509ECD2-6D91-450C-A3B6-2219A017697E}"/>
                </a:ext>
              </a:extLst>
            </p:cNvPr>
            <p:cNvCxnSpPr>
              <a:stCxn id="10" idx="3"/>
              <a:endCxn id="13" idx="1"/>
            </p:cNvCxnSpPr>
            <p:nvPr/>
          </p:nvCxnSpPr>
          <p:spPr>
            <a:xfrm>
              <a:off x="6902852" y="3050998"/>
              <a:ext cx="767673" cy="63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EB991A1-3C93-4BE8-A065-29DA119784C6}"/>
                </a:ext>
              </a:extLst>
            </p:cNvPr>
            <p:cNvCxnSpPr>
              <a:cxnSpLocks/>
              <a:stCxn id="14" idx="2"/>
              <a:endCxn id="17" idx="3"/>
            </p:cNvCxnSpPr>
            <p:nvPr/>
          </p:nvCxnSpPr>
          <p:spPr>
            <a:xfrm rot="5400000">
              <a:off x="9817779" y="3528924"/>
              <a:ext cx="812794" cy="50256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69F7C96-1FF7-4736-926B-A9936D0848BD}"/>
                </a:ext>
              </a:extLst>
            </p:cNvPr>
            <p:cNvCxnSpPr>
              <a:cxnSpLocks/>
              <a:stCxn id="14" idx="2"/>
              <a:endCxn id="18" idx="1"/>
            </p:cNvCxnSpPr>
            <p:nvPr/>
          </p:nvCxnSpPr>
          <p:spPr>
            <a:xfrm rot="16200000" flipH="1">
              <a:off x="10256070" y="3593197"/>
              <a:ext cx="804128" cy="36535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524181-B7F0-4F5F-90B2-B967C3DBAA43}"/>
                </a:ext>
              </a:extLst>
            </p:cNvPr>
            <p:cNvCxnSpPr>
              <a:cxnSpLocks/>
              <a:stCxn id="13" idx="2"/>
              <a:endCxn id="22" idx="0"/>
            </p:cNvCxnSpPr>
            <p:nvPr/>
          </p:nvCxnSpPr>
          <p:spPr>
            <a:xfrm rot="16200000" flipH="1">
              <a:off x="8220078" y="3502683"/>
              <a:ext cx="1796665" cy="1535461"/>
            </a:xfrm>
            <a:prstGeom prst="bentConnector3">
              <a:avLst>
                <a:gd name="adj1" fmla="val 7869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5783DD2-E39E-4E32-B49E-74E59EA95696}"/>
                </a:ext>
              </a:extLst>
            </p:cNvPr>
            <p:cNvCxnSpPr>
              <a:cxnSpLocks/>
              <a:stCxn id="13" idx="2"/>
              <a:endCxn id="24" idx="0"/>
            </p:cNvCxnSpPr>
            <p:nvPr/>
          </p:nvCxnSpPr>
          <p:spPr>
            <a:xfrm rot="16200000" flipH="1">
              <a:off x="8943822" y="2778940"/>
              <a:ext cx="1796128" cy="2982412"/>
            </a:xfrm>
            <a:prstGeom prst="bentConnector3">
              <a:avLst>
                <a:gd name="adj1" fmla="val 7870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B5A8ED2-BACA-4152-BEBB-D697CF171B30}"/>
                </a:ext>
              </a:extLst>
            </p:cNvPr>
            <p:cNvCxnSpPr>
              <a:cxnSpLocks/>
              <a:stCxn id="10" idx="2"/>
              <a:endCxn id="25" idx="0"/>
            </p:cNvCxnSpPr>
            <p:nvPr/>
          </p:nvCxnSpPr>
          <p:spPr>
            <a:xfrm flipH="1">
              <a:off x="6216278" y="3365732"/>
              <a:ext cx="6419" cy="8552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AABD9FE-46A2-4E7C-B95C-B5A1247070EB}"/>
                </a:ext>
              </a:extLst>
            </p:cNvPr>
            <p:cNvCxnSpPr>
              <a:cxnSpLocks/>
              <a:stCxn id="13" idx="3"/>
              <a:endCxn id="14" idx="1"/>
            </p:cNvCxnSpPr>
            <p:nvPr/>
          </p:nvCxnSpPr>
          <p:spPr>
            <a:xfrm>
              <a:off x="9030835" y="3057348"/>
              <a:ext cx="764468" cy="172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D1BE4E-87F4-4057-97AE-5758D7659822}"/>
                </a:ext>
              </a:extLst>
            </p:cNvPr>
            <p:cNvSpPr txBox="1"/>
            <p:nvPr/>
          </p:nvSpPr>
          <p:spPr>
            <a:xfrm>
              <a:off x="7127055" y="1504526"/>
              <a:ext cx="501635" cy="261610"/>
            </a:xfrm>
            <a:prstGeom prst="rect">
              <a:avLst/>
            </a:prstGeom>
            <a:noFill/>
          </p:spPr>
          <p:txBody>
            <a:bodyPr wrap="square">
              <a:spAutoFit/>
            </a:bodyPr>
            <a:lstStyle/>
            <a:p>
              <a:r>
                <a:rPr lang="en-US" sz="1078">
                  <a:cs typeface="Segoe UI" pitchFamily="34" charset="0"/>
                </a:rPr>
                <a:t>Yes</a:t>
              </a:r>
              <a:endParaRPr lang="en-US" sz="1078"/>
            </a:p>
          </p:txBody>
        </p:sp>
        <p:sp>
          <p:nvSpPr>
            <p:cNvPr id="35" name="TextBox 34">
              <a:extLst>
                <a:ext uri="{FF2B5EF4-FFF2-40B4-BE49-F238E27FC236}">
                  <a16:creationId xmlns:a16="http://schemas.microsoft.com/office/drawing/2014/main" id="{4A8AD8F6-3C52-4B9D-A436-D570C991B20D}"/>
                </a:ext>
              </a:extLst>
            </p:cNvPr>
            <p:cNvSpPr txBox="1"/>
            <p:nvPr/>
          </p:nvSpPr>
          <p:spPr>
            <a:xfrm>
              <a:off x="6902852" y="2787570"/>
              <a:ext cx="847138" cy="261610"/>
            </a:xfrm>
            <a:prstGeom prst="rect">
              <a:avLst/>
            </a:prstGeom>
            <a:noFill/>
          </p:spPr>
          <p:txBody>
            <a:bodyPr wrap="square">
              <a:spAutoFit/>
            </a:bodyPr>
            <a:lstStyle/>
            <a:p>
              <a:r>
                <a:rPr lang="en-US" sz="1078">
                  <a:cs typeface="Segoe UI" pitchFamily="34" charset="0"/>
                </a:rPr>
                <a:t>Relational</a:t>
              </a:r>
              <a:endParaRPr lang="en-US" sz="1078"/>
            </a:p>
          </p:txBody>
        </p:sp>
        <p:sp>
          <p:nvSpPr>
            <p:cNvPr id="36" name="TextBox 35">
              <a:extLst>
                <a:ext uri="{FF2B5EF4-FFF2-40B4-BE49-F238E27FC236}">
                  <a16:creationId xmlns:a16="http://schemas.microsoft.com/office/drawing/2014/main" id="{397246A9-A763-463F-906F-67875B97BDC0}"/>
                </a:ext>
              </a:extLst>
            </p:cNvPr>
            <p:cNvSpPr txBox="1"/>
            <p:nvPr/>
          </p:nvSpPr>
          <p:spPr>
            <a:xfrm>
              <a:off x="6194793" y="3650869"/>
              <a:ext cx="1360309" cy="430887"/>
            </a:xfrm>
            <a:prstGeom prst="rect">
              <a:avLst/>
            </a:prstGeom>
            <a:noFill/>
          </p:spPr>
          <p:txBody>
            <a:bodyPr wrap="square">
              <a:spAutoFit/>
            </a:bodyPr>
            <a:lstStyle/>
            <a:p>
              <a:r>
                <a:rPr lang="en-US" sz="1078">
                  <a:cs typeface="Segoe UI" pitchFamily="34" charset="0"/>
                </a:rPr>
                <a:t>Document/Graph</a:t>
              </a:r>
            </a:p>
            <a:p>
              <a:r>
                <a:rPr lang="en-US" sz="1078">
                  <a:cs typeface="Segoe UI" pitchFamily="34" charset="0"/>
                </a:rPr>
                <a:t>Key/Value</a:t>
              </a:r>
              <a:endParaRPr lang="en-US" sz="1078"/>
            </a:p>
          </p:txBody>
        </p:sp>
        <p:sp>
          <p:nvSpPr>
            <p:cNvPr id="37" name="TextBox 36">
              <a:extLst>
                <a:ext uri="{FF2B5EF4-FFF2-40B4-BE49-F238E27FC236}">
                  <a16:creationId xmlns:a16="http://schemas.microsoft.com/office/drawing/2014/main" id="{E54B4879-A88B-4497-96B7-B65DE4CCE6DD}"/>
                </a:ext>
              </a:extLst>
            </p:cNvPr>
            <p:cNvSpPr txBox="1"/>
            <p:nvPr/>
          </p:nvSpPr>
          <p:spPr>
            <a:xfrm>
              <a:off x="8980546" y="2786632"/>
              <a:ext cx="992348" cy="261610"/>
            </a:xfrm>
            <a:prstGeom prst="rect">
              <a:avLst/>
            </a:prstGeom>
            <a:noFill/>
          </p:spPr>
          <p:txBody>
            <a:bodyPr wrap="square">
              <a:spAutoFit/>
            </a:bodyPr>
            <a:lstStyle/>
            <a:p>
              <a:r>
                <a:rPr lang="en-US" sz="1078">
                  <a:cs typeface="Segoe UI" pitchFamily="34" charset="0"/>
                </a:rPr>
                <a:t>SQL Server</a:t>
              </a:r>
              <a:endParaRPr lang="en-US" sz="1078"/>
            </a:p>
          </p:txBody>
        </p:sp>
        <p:sp>
          <p:nvSpPr>
            <p:cNvPr id="38" name="TextBox 37">
              <a:extLst>
                <a:ext uri="{FF2B5EF4-FFF2-40B4-BE49-F238E27FC236}">
                  <a16:creationId xmlns:a16="http://schemas.microsoft.com/office/drawing/2014/main" id="{2CBFBE46-01E6-402B-93B8-61C0F9F050AC}"/>
                </a:ext>
              </a:extLst>
            </p:cNvPr>
            <p:cNvSpPr txBox="1"/>
            <p:nvPr/>
          </p:nvSpPr>
          <p:spPr>
            <a:xfrm>
              <a:off x="10038180" y="3959258"/>
              <a:ext cx="400220" cy="261610"/>
            </a:xfrm>
            <a:prstGeom prst="rect">
              <a:avLst/>
            </a:prstGeom>
            <a:noFill/>
          </p:spPr>
          <p:txBody>
            <a:bodyPr wrap="square">
              <a:spAutoFit/>
            </a:bodyPr>
            <a:lstStyle/>
            <a:p>
              <a:r>
                <a:rPr lang="en-US" sz="1078">
                  <a:cs typeface="Segoe UI" pitchFamily="34" charset="0"/>
                </a:rPr>
                <a:t>No</a:t>
              </a:r>
              <a:endParaRPr lang="en-US" sz="1078"/>
            </a:p>
          </p:txBody>
        </p:sp>
        <p:sp>
          <p:nvSpPr>
            <p:cNvPr id="39" name="TextBox 38">
              <a:extLst>
                <a:ext uri="{FF2B5EF4-FFF2-40B4-BE49-F238E27FC236}">
                  <a16:creationId xmlns:a16="http://schemas.microsoft.com/office/drawing/2014/main" id="{0351A56A-C83F-480C-B4E3-928635245C80}"/>
                </a:ext>
              </a:extLst>
            </p:cNvPr>
            <p:cNvSpPr txBox="1"/>
            <p:nvPr/>
          </p:nvSpPr>
          <p:spPr>
            <a:xfrm>
              <a:off x="10430063" y="3958719"/>
              <a:ext cx="447805" cy="261610"/>
            </a:xfrm>
            <a:prstGeom prst="rect">
              <a:avLst/>
            </a:prstGeom>
            <a:noFill/>
          </p:spPr>
          <p:txBody>
            <a:bodyPr wrap="square">
              <a:spAutoFit/>
            </a:bodyPr>
            <a:lstStyle/>
            <a:p>
              <a:r>
                <a:rPr lang="en-US" sz="1078">
                  <a:cs typeface="Segoe UI" pitchFamily="34" charset="0"/>
                </a:rPr>
                <a:t>Yes</a:t>
              </a:r>
              <a:endParaRPr lang="en-US" sz="1078"/>
            </a:p>
          </p:txBody>
        </p:sp>
        <p:cxnSp>
          <p:nvCxnSpPr>
            <p:cNvPr id="41" name="Straight Arrow Connector 40">
              <a:extLst>
                <a:ext uri="{FF2B5EF4-FFF2-40B4-BE49-F238E27FC236}">
                  <a16:creationId xmlns:a16="http://schemas.microsoft.com/office/drawing/2014/main" id="{BDCA6EA3-EDD4-4A6E-BB5A-035FD95C3E60}"/>
                </a:ext>
              </a:extLst>
            </p:cNvPr>
            <p:cNvCxnSpPr>
              <a:cxnSpLocks/>
              <a:stCxn id="13" idx="2"/>
              <a:endCxn id="20" idx="0"/>
            </p:cNvCxnSpPr>
            <p:nvPr/>
          </p:nvCxnSpPr>
          <p:spPr>
            <a:xfrm flipH="1">
              <a:off x="8337257" y="3372082"/>
              <a:ext cx="13423" cy="17966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2846D232-20B8-4352-BD5A-8AF87B901739}"/>
                </a:ext>
              </a:extLst>
            </p:cNvPr>
            <p:cNvCxnSpPr>
              <a:cxnSpLocks/>
            </p:cNvCxnSpPr>
            <p:nvPr/>
          </p:nvCxnSpPr>
          <p:spPr>
            <a:xfrm flipH="1">
              <a:off x="6258812" y="2116017"/>
              <a:ext cx="6419" cy="7093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4BAA512-E194-4D85-9AA0-79D01DE28CF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121508" y="170958"/>
            <a:ext cx="914528" cy="914528"/>
          </a:xfrm>
          <a:prstGeom prst="rect">
            <a:avLst/>
          </a:prstGeom>
        </p:spPr>
      </p:pic>
    </p:spTree>
    <p:extLst>
      <p:ext uri="{BB962C8B-B14F-4D97-AF65-F5344CB8AC3E}">
        <p14:creationId xmlns:p14="http://schemas.microsoft.com/office/powerpoint/2010/main" val="35456409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Relational data</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78EFFF69-7CE3-49A6-B994-9147D73E1585}"/>
              </a:ext>
            </a:extLst>
          </p:cNvPr>
          <p:cNvSpPr txBox="1"/>
          <p:nvPr/>
        </p:nvSpPr>
        <p:spPr>
          <a:xfrm>
            <a:off x="299804" y="1716374"/>
            <a:ext cx="3723016" cy="3170099"/>
          </a:xfrm>
          <a:prstGeom prst="rect">
            <a:avLst/>
          </a:prstGeom>
          <a:noFill/>
        </p:spPr>
        <p:txBody>
          <a:bodyPr wrap="square">
            <a:spAutoFit/>
          </a:bodyPr>
          <a:lstStyle/>
          <a:p>
            <a:pPr marL="342900" indent="-342900" algn="l">
              <a:buFontTx/>
              <a:buChar char="-"/>
            </a:pPr>
            <a:r>
              <a:rPr lang="en-US" sz="2000" b="0" i="0" dirty="0">
                <a:solidFill>
                  <a:srgbClr val="222222"/>
                </a:solidFill>
                <a:effectLst/>
                <a:latin typeface="segoe-ui_normal"/>
              </a:rPr>
              <a:t>Design a database solution. </a:t>
            </a:r>
          </a:p>
          <a:p>
            <a:pPr marL="342900" indent="-342900" algn="l">
              <a:buFontTx/>
              <a:buChar char="-"/>
            </a:pPr>
            <a:endParaRPr lang="en-US" sz="2000" dirty="0">
              <a:solidFill>
                <a:srgbClr val="222222"/>
              </a:solidFill>
              <a:latin typeface="segoe-ui_normal"/>
            </a:endParaRPr>
          </a:p>
          <a:p>
            <a:pPr marL="342900" indent="-342900" algn="l">
              <a:buFontTx/>
              <a:buChar char="-"/>
            </a:pPr>
            <a:r>
              <a:rPr lang="en-US" sz="2000" b="0" i="0" dirty="0">
                <a:solidFill>
                  <a:srgbClr val="222222"/>
                </a:solidFill>
                <a:effectLst/>
                <a:latin typeface="segoe-ui_normal"/>
              </a:rPr>
              <a:t>Your design should include authorization, authentication, pricing, performance, and high availability.</a:t>
            </a:r>
          </a:p>
          <a:p>
            <a:pPr marL="342900" indent="-342900" algn="l">
              <a:buFontTx/>
              <a:buChar char="-"/>
            </a:pPr>
            <a:endParaRPr lang="en-US" sz="2000" dirty="0">
              <a:solidFill>
                <a:srgbClr val="222222"/>
              </a:solidFill>
              <a:latin typeface="segoe-ui_normal"/>
            </a:endParaRPr>
          </a:p>
          <a:p>
            <a:pPr marL="342900" indent="-342900" algn="l">
              <a:buFontTx/>
              <a:buChar char="-"/>
            </a:pPr>
            <a:r>
              <a:rPr lang="en-US" sz="2000" b="0" i="0" dirty="0">
                <a:solidFill>
                  <a:srgbClr val="222222"/>
                </a:solidFill>
                <a:effectLst/>
                <a:latin typeface="segoe-ui_normal"/>
              </a:rPr>
              <a:t>Diagram what you decide and explain your solution.</a:t>
            </a:r>
          </a:p>
        </p:txBody>
      </p:sp>
      <p:pic>
        <p:nvPicPr>
          <p:cNvPr id="2050" name="Picture 2" descr="Tailwind Traders existing public website database architecture ">
            <a:extLst>
              <a:ext uri="{FF2B5EF4-FFF2-40B4-BE49-F238E27FC236}">
                <a16:creationId xmlns:a16="http://schemas.microsoft.com/office/drawing/2014/main" id="{C3F24610-8287-4B84-A61E-A1856CE7B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525" y="2227445"/>
            <a:ext cx="7225386" cy="36886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2C8F27-92CC-41F1-B60F-C8606CF46F90}"/>
              </a:ext>
              <a:ext uri="{C183D7F6-B498-43B3-948B-1728B52AA6E4}">
                <adec:decorative xmlns:adec="http://schemas.microsoft.com/office/drawing/2017/decorative" val="1"/>
              </a:ext>
            </a:extLst>
          </p:cNvPr>
          <p:cNvSpPr/>
          <p:nvPr/>
        </p:nvSpPr>
        <p:spPr bwMode="auto">
          <a:xfrm>
            <a:off x="4339651" y="1716375"/>
            <a:ext cx="7664409" cy="4504544"/>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66179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8BA6-55DB-46C4-BB29-8BFAC913F462}"/>
              </a:ext>
            </a:extLst>
          </p:cNvPr>
          <p:cNvSpPr>
            <a:spLocks noGrp="1"/>
          </p:cNvSpPr>
          <p:nvPr>
            <p:ph type="title"/>
          </p:nvPr>
        </p:nvSpPr>
        <p:spPr/>
        <p:txBody>
          <a:bodyPr/>
          <a:lstStyle/>
          <a:p>
            <a:r>
              <a:rPr lang="en-US" dirty="0"/>
              <a:t>Instructor Solution Diagram</a:t>
            </a:r>
          </a:p>
        </p:txBody>
      </p:sp>
      <p:grpSp>
        <p:nvGrpSpPr>
          <p:cNvPr id="8" name="Group 7">
            <a:extLst>
              <a:ext uri="{FF2B5EF4-FFF2-40B4-BE49-F238E27FC236}">
                <a16:creationId xmlns:a16="http://schemas.microsoft.com/office/drawing/2014/main" id="{6F09F6C5-A70F-ECFC-5B82-677690CD94D1}"/>
              </a:ext>
              <a:ext uri="{C183D7F6-B498-43B3-948B-1728B52AA6E4}">
                <adec:decorative xmlns:adec="http://schemas.microsoft.com/office/drawing/2017/decorative" val="1"/>
              </a:ext>
            </a:extLst>
          </p:cNvPr>
          <p:cNvGrpSpPr/>
          <p:nvPr/>
        </p:nvGrpSpPr>
        <p:grpSpPr>
          <a:xfrm>
            <a:off x="10047239" y="4680787"/>
            <a:ext cx="1010739" cy="1002898"/>
            <a:chOff x="9120268" y="247071"/>
            <a:chExt cx="1010739" cy="1002898"/>
          </a:xfrm>
        </p:grpSpPr>
        <p:pic>
          <p:nvPicPr>
            <p:cNvPr id="7" name="Graphic 6">
              <a:extLst>
                <a:ext uri="{FF2B5EF4-FFF2-40B4-BE49-F238E27FC236}">
                  <a16:creationId xmlns:a16="http://schemas.microsoft.com/office/drawing/2014/main" id="{A6B9EF44-CE29-943E-E350-6F2A272937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5208" y="247071"/>
              <a:ext cx="460863" cy="460863"/>
            </a:xfrm>
            <a:prstGeom prst="rect">
              <a:avLst/>
            </a:prstGeom>
          </p:spPr>
        </p:pic>
        <p:sp>
          <p:nvSpPr>
            <p:cNvPr id="6" name="TextBox 5">
              <a:extLst>
                <a:ext uri="{FF2B5EF4-FFF2-40B4-BE49-F238E27FC236}">
                  <a16:creationId xmlns:a16="http://schemas.microsoft.com/office/drawing/2014/main" id="{34F11E3D-8177-FBA6-134B-71B12549BE37}"/>
                </a:ext>
              </a:extLst>
            </p:cNvPr>
            <p:cNvSpPr txBox="1"/>
            <p:nvPr/>
          </p:nvSpPr>
          <p:spPr>
            <a:xfrm>
              <a:off x="9120268" y="622105"/>
              <a:ext cx="101073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Traffic Manager</a:t>
              </a:r>
            </a:p>
          </p:txBody>
        </p:sp>
      </p:grpSp>
      <p:grpSp>
        <p:nvGrpSpPr>
          <p:cNvPr id="12" name="Group 11">
            <a:extLst>
              <a:ext uri="{FF2B5EF4-FFF2-40B4-BE49-F238E27FC236}">
                <a16:creationId xmlns:a16="http://schemas.microsoft.com/office/drawing/2014/main" id="{51356671-5531-FFA6-6427-E5E0BE22EF91}"/>
              </a:ext>
              <a:ext uri="{C183D7F6-B498-43B3-948B-1728B52AA6E4}">
                <adec:decorative xmlns:adec="http://schemas.microsoft.com/office/drawing/2017/decorative" val="1"/>
              </a:ext>
            </a:extLst>
          </p:cNvPr>
          <p:cNvGrpSpPr/>
          <p:nvPr/>
        </p:nvGrpSpPr>
        <p:grpSpPr>
          <a:xfrm>
            <a:off x="10071502" y="2346614"/>
            <a:ext cx="1010739" cy="895868"/>
            <a:chOff x="8687574" y="563670"/>
            <a:chExt cx="1010739" cy="895868"/>
          </a:xfrm>
        </p:grpSpPr>
        <p:pic>
          <p:nvPicPr>
            <p:cNvPr id="23" name="Graphic 22">
              <a:extLst>
                <a:ext uri="{FF2B5EF4-FFF2-40B4-BE49-F238E27FC236}">
                  <a16:creationId xmlns:a16="http://schemas.microsoft.com/office/drawing/2014/main" id="{BC066CAA-B71B-C868-7FE8-D374C5DA1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51824" y="563670"/>
              <a:ext cx="540413" cy="540413"/>
            </a:xfrm>
            <a:prstGeom prst="rect">
              <a:avLst/>
            </a:prstGeom>
          </p:spPr>
        </p:pic>
        <p:sp>
          <p:nvSpPr>
            <p:cNvPr id="10" name="TextBox 9">
              <a:extLst>
                <a:ext uri="{FF2B5EF4-FFF2-40B4-BE49-F238E27FC236}">
                  <a16:creationId xmlns:a16="http://schemas.microsoft.com/office/drawing/2014/main" id="{A2FD8E03-48B8-2E23-D503-FA65BA7A3E49}"/>
                </a:ext>
              </a:extLst>
            </p:cNvPr>
            <p:cNvSpPr txBox="1"/>
            <p:nvPr/>
          </p:nvSpPr>
          <p:spPr>
            <a:xfrm>
              <a:off x="8687574" y="997873"/>
              <a:ext cx="1010739"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AD</a:t>
              </a:r>
            </a:p>
          </p:txBody>
        </p:sp>
      </p:grpSp>
      <p:grpSp>
        <p:nvGrpSpPr>
          <p:cNvPr id="16" name="Group 15">
            <a:extLst>
              <a:ext uri="{FF2B5EF4-FFF2-40B4-BE49-F238E27FC236}">
                <a16:creationId xmlns:a16="http://schemas.microsoft.com/office/drawing/2014/main" id="{84868033-5D89-99E2-84F9-B7A7D0D8915F}"/>
              </a:ext>
              <a:ext uri="{C183D7F6-B498-43B3-948B-1728B52AA6E4}">
                <adec:decorative xmlns:adec="http://schemas.microsoft.com/office/drawing/2017/decorative" val="1"/>
              </a:ext>
            </a:extLst>
          </p:cNvPr>
          <p:cNvGrpSpPr/>
          <p:nvPr/>
        </p:nvGrpSpPr>
        <p:grpSpPr>
          <a:xfrm>
            <a:off x="9071369" y="2310032"/>
            <a:ext cx="931403" cy="1021169"/>
            <a:chOff x="8413564" y="303479"/>
            <a:chExt cx="931403" cy="1021169"/>
          </a:xfrm>
        </p:grpSpPr>
        <p:pic>
          <p:nvPicPr>
            <p:cNvPr id="11" name="Graphic 10">
              <a:extLst>
                <a:ext uri="{FF2B5EF4-FFF2-40B4-BE49-F238E27FC236}">
                  <a16:creationId xmlns:a16="http://schemas.microsoft.com/office/drawing/2014/main" id="{DEC9CDFE-23CE-5D2D-0C4F-7A70A75843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09474" y="303479"/>
              <a:ext cx="539581" cy="539581"/>
            </a:xfrm>
            <a:prstGeom prst="rect">
              <a:avLst/>
            </a:prstGeom>
          </p:spPr>
        </p:pic>
        <p:sp>
          <p:nvSpPr>
            <p:cNvPr id="14" name="TextBox 13">
              <a:extLst>
                <a:ext uri="{FF2B5EF4-FFF2-40B4-BE49-F238E27FC236}">
                  <a16:creationId xmlns:a16="http://schemas.microsoft.com/office/drawing/2014/main" id="{3786A974-4B93-4C9B-55B0-2DB61400BFBD}"/>
                </a:ext>
              </a:extLst>
            </p:cNvPr>
            <p:cNvSpPr txBox="1"/>
            <p:nvPr/>
          </p:nvSpPr>
          <p:spPr>
            <a:xfrm>
              <a:off x="8413564" y="696784"/>
              <a:ext cx="93140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Cosmos DB</a:t>
              </a:r>
            </a:p>
          </p:txBody>
        </p:sp>
      </p:grpSp>
      <p:grpSp>
        <p:nvGrpSpPr>
          <p:cNvPr id="24" name="Group 23">
            <a:extLst>
              <a:ext uri="{FF2B5EF4-FFF2-40B4-BE49-F238E27FC236}">
                <a16:creationId xmlns:a16="http://schemas.microsoft.com/office/drawing/2014/main" id="{0A2CD32B-181B-989D-AE8C-95BDFE111A72}"/>
              </a:ext>
              <a:ext uri="{C183D7F6-B498-43B3-948B-1728B52AA6E4}">
                <adec:decorative xmlns:adec="http://schemas.microsoft.com/office/drawing/2017/decorative" val="1"/>
              </a:ext>
            </a:extLst>
          </p:cNvPr>
          <p:cNvGrpSpPr/>
          <p:nvPr/>
        </p:nvGrpSpPr>
        <p:grpSpPr>
          <a:xfrm>
            <a:off x="10040256" y="1314701"/>
            <a:ext cx="931403" cy="822728"/>
            <a:chOff x="10028344" y="400851"/>
            <a:chExt cx="931403" cy="822728"/>
          </a:xfrm>
        </p:grpSpPr>
        <p:pic>
          <p:nvPicPr>
            <p:cNvPr id="15" name="Graphic 14">
              <a:extLst>
                <a:ext uri="{FF2B5EF4-FFF2-40B4-BE49-F238E27FC236}">
                  <a16:creationId xmlns:a16="http://schemas.microsoft.com/office/drawing/2014/main" id="{AC5BB7DC-09A4-8A62-1C53-ACC155D2A4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68639" y="400851"/>
              <a:ext cx="450815" cy="450815"/>
            </a:xfrm>
            <a:prstGeom prst="rect">
              <a:avLst/>
            </a:prstGeom>
          </p:spPr>
        </p:pic>
        <p:sp>
          <p:nvSpPr>
            <p:cNvPr id="18" name="TextBox 17">
              <a:extLst>
                <a:ext uri="{FF2B5EF4-FFF2-40B4-BE49-F238E27FC236}">
                  <a16:creationId xmlns:a16="http://schemas.microsoft.com/office/drawing/2014/main" id="{A2631C55-0738-7CAA-6B32-B4015318C81B}"/>
                </a:ext>
              </a:extLst>
            </p:cNvPr>
            <p:cNvSpPr txBox="1"/>
            <p:nvPr/>
          </p:nvSpPr>
          <p:spPr>
            <a:xfrm>
              <a:off x="10028344" y="761914"/>
              <a:ext cx="931403"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NSG</a:t>
              </a:r>
            </a:p>
          </p:txBody>
        </p:sp>
      </p:grpSp>
      <p:grpSp>
        <p:nvGrpSpPr>
          <p:cNvPr id="30" name="Group 29">
            <a:extLst>
              <a:ext uri="{FF2B5EF4-FFF2-40B4-BE49-F238E27FC236}">
                <a16:creationId xmlns:a16="http://schemas.microsoft.com/office/drawing/2014/main" id="{05582DFC-B770-A870-9C5F-E85C74FD997F}"/>
              </a:ext>
              <a:ext uri="{C183D7F6-B498-43B3-948B-1728B52AA6E4}">
                <adec:decorative xmlns:adec="http://schemas.microsoft.com/office/drawing/2017/decorative" val="1"/>
              </a:ext>
            </a:extLst>
          </p:cNvPr>
          <p:cNvGrpSpPr/>
          <p:nvPr/>
        </p:nvGrpSpPr>
        <p:grpSpPr>
          <a:xfrm>
            <a:off x="11053358" y="1320757"/>
            <a:ext cx="931403" cy="928885"/>
            <a:chOff x="9782022" y="1838548"/>
            <a:chExt cx="931403" cy="928885"/>
          </a:xfrm>
        </p:grpSpPr>
        <p:pic>
          <p:nvPicPr>
            <p:cNvPr id="9" name="Graphic 8">
              <a:extLst>
                <a:ext uri="{FF2B5EF4-FFF2-40B4-BE49-F238E27FC236}">
                  <a16:creationId xmlns:a16="http://schemas.microsoft.com/office/drawing/2014/main" id="{8D857E80-54B9-D6D3-EF27-E85786BFB7C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45484" y="1838548"/>
              <a:ext cx="404478" cy="404478"/>
            </a:xfrm>
            <a:prstGeom prst="rect">
              <a:avLst/>
            </a:prstGeom>
          </p:spPr>
        </p:pic>
        <p:sp>
          <p:nvSpPr>
            <p:cNvPr id="27" name="TextBox 26">
              <a:extLst>
                <a:ext uri="{FF2B5EF4-FFF2-40B4-BE49-F238E27FC236}">
                  <a16:creationId xmlns:a16="http://schemas.microsoft.com/office/drawing/2014/main" id="{82323406-F89F-0E6E-53D4-550E322F4F33}"/>
                </a:ext>
              </a:extLst>
            </p:cNvPr>
            <p:cNvSpPr txBox="1"/>
            <p:nvPr/>
          </p:nvSpPr>
          <p:spPr>
            <a:xfrm>
              <a:off x="9782022" y="2139569"/>
              <a:ext cx="931403" cy="627864"/>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App</a:t>
              </a:r>
            </a:p>
            <a:p>
              <a:pPr algn="ctr">
                <a:lnSpc>
                  <a:spcPct val="90000"/>
                </a:lnSpc>
              </a:pPr>
              <a:r>
                <a:rPr lang="en-US" sz="1200" dirty="0">
                  <a:gradFill>
                    <a:gsLst>
                      <a:gs pos="2917">
                        <a:schemeClr val="tx1"/>
                      </a:gs>
                      <a:gs pos="30000">
                        <a:schemeClr val="tx1"/>
                      </a:gs>
                    </a:gsLst>
                    <a:lin ang="5400000" scaled="0"/>
                  </a:gradFill>
                </a:rPr>
                <a:t>Services</a:t>
              </a:r>
            </a:p>
          </p:txBody>
        </p:sp>
      </p:grpSp>
      <p:grpSp>
        <p:nvGrpSpPr>
          <p:cNvPr id="33" name="Group 32">
            <a:extLst>
              <a:ext uri="{FF2B5EF4-FFF2-40B4-BE49-F238E27FC236}">
                <a16:creationId xmlns:a16="http://schemas.microsoft.com/office/drawing/2014/main" id="{F96C54B1-8050-6393-2C20-EFB4ECF4C141}"/>
              </a:ext>
              <a:ext uri="{C183D7F6-B498-43B3-948B-1728B52AA6E4}">
                <adec:decorative xmlns:adec="http://schemas.microsoft.com/office/drawing/2017/decorative" val="1"/>
              </a:ext>
            </a:extLst>
          </p:cNvPr>
          <p:cNvGrpSpPr/>
          <p:nvPr/>
        </p:nvGrpSpPr>
        <p:grpSpPr>
          <a:xfrm>
            <a:off x="11059387" y="2335169"/>
            <a:ext cx="931403" cy="1104053"/>
            <a:chOff x="8564943" y="1786061"/>
            <a:chExt cx="931403" cy="1104053"/>
          </a:xfrm>
        </p:grpSpPr>
        <p:pic>
          <p:nvPicPr>
            <p:cNvPr id="13" name="Graphic 12">
              <a:extLst>
                <a:ext uri="{FF2B5EF4-FFF2-40B4-BE49-F238E27FC236}">
                  <a16:creationId xmlns:a16="http://schemas.microsoft.com/office/drawing/2014/main" id="{77686F5F-0AB0-6A7C-CFA3-8E2AB1D921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12234" y="1786061"/>
              <a:ext cx="627864" cy="627864"/>
            </a:xfrm>
            <a:prstGeom prst="rect">
              <a:avLst/>
            </a:prstGeom>
          </p:spPr>
        </p:pic>
        <p:sp>
          <p:nvSpPr>
            <p:cNvPr id="32" name="TextBox 31">
              <a:extLst>
                <a:ext uri="{FF2B5EF4-FFF2-40B4-BE49-F238E27FC236}">
                  <a16:creationId xmlns:a16="http://schemas.microsoft.com/office/drawing/2014/main" id="{04BEF2A5-A098-DCA0-0C6D-DBCABB1F1794}"/>
                </a:ext>
              </a:extLst>
            </p:cNvPr>
            <p:cNvSpPr txBox="1"/>
            <p:nvPr/>
          </p:nvSpPr>
          <p:spPr>
            <a:xfrm>
              <a:off x="8564943" y="2262250"/>
              <a:ext cx="931403" cy="627864"/>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Cache Redis</a:t>
              </a:r>
            </a:p>
          </p:txBody>
        </p:sp>
      </p:grpSp>
      <p:grpSp>
        <p:nvGrpSpPr>
          <p:cNvPr id="36" name="Group 35">
            <a:extLst>
              <a:ext uri="{FF2B5EF4-FFF2-40B4-BE49-F238E27FC236}">
                <a16:creationId xmlns:a16="http://schemas.microsoft.com/office/drawing/2014/main" id="{848697F8-142C-0FC0-90FB-D8D25893BA16}"/>
              </a:ext>
              <a:ext uri="{C183D7F6-B498-43B3-948B-1728B52AA6E4}">
                <adec:decorative xmlns:adec="http://schemas.microsoft.com/office/drawing/2017/decorative" val="1"/>
              </a:ext>
            </a:extLst>
          </p:cNvPr>
          <p:cNvGrpSpPr/>
          <p:nvPr/>
        </p:nvGrpSpPr>
        <p:grpSpPr>
          <a:xfrm>
            <a:off x="9092770" y="3572179"/>
            <a:ext cx="931403" cy="900469"/>
            <a:chOff x="8591744" y="3355034"/>
            <a:chExt cx="931403" cy="900469"/>
          </a:xfrm>
        </p:grpSpPr>
        <p:pic>
          <p:nvPicPr>
            <p:cNvPr id="19" name="Graphic 18">
              <a:extLst>
                <a:ext uri="{FF2B5EF4-FFF2-40B4-BE49-F238E27FC236}">
                  <a16:creationId xmlns:a16="http://schemas.microsoft.com/office/drawing/2014/main" id="{5661BAC3-F9D8-21D9-248E-8347307D8CE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82322" y="3355034"/>
              <a:ext cx="550248" cy="550248"/>
            </a:xfrm>
            <a:prstGeom prst="rect">
              <a:avLst/>
            </a:prstGeom>
          </p:spPr>
        </p:pic>
        <p:sp>
          <p:nvSpPr>
            <p:cNvPr id="35" name="TextBox 34">
              <a:extLst>
                <a:ext uri="{FF2B5EF4-FFF2-40B4-BE49-F238E27FC236}">
                  <a16:creationId xmlns:a16="http://schemas.microsoft.com/office/drawing/2014/main" id="{0B9AEFC8-BC2B-395F-8294-60BD32FB1E37}"/>
                </a:ext>
              </a:extLst>
            </p:cNvPr>
            <p:cNvSpPr txBox="1"/>
            <p:nvPr/>
          </p:nvSpPr>
          <p:spPr>
            <a:xfrm>
              <a:off x="8591744" y="3793838"/>
              <a:ext cx="931403" cy="461665"/>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SQL DB</a:t>
              </a:r>
            </a:p>
          </p:txBody>
        </p:sp>
      </p:grpSp>
      <p:grpSp>
        <p:nvGrpSpPr>
          <p:cNvPr id="39" name="Group 38">
            <a:extLst>
              <a:ext uri="{FF2B5EF4-FFF2-40B4-BE49-F238E27FC236}">
                <a16:creationId xmlns:a16="http://schemas.microsoft.com/office/drawing/2014/main" id="{352A114E-D35C-7C56-BE41-83560B752258}"/>
              </a:ext>
              <a:ext uri="{C183D7F6-B498-43B3-948B-1728B52AA6E4}">
                <adec:decorative xmlns:adec="http://schemas.microsoft.com/office/drawing/2017/decorative" val="1"/>
              </a:ext>
            </a:extLst>
          </p:cNvPr>
          <p:cNvGrpSpPr/>
          <p:nvPr/>
        </p:nvGrpSpPr>
        <p:grpSpPr>
          <a:xfrm>
            <a:off x="10088446" y="3479359"/>
            <a:ext cx="931403" cy="939150"/>
            <a:chOff x="10044717" y="3095215"/>
            <a:chExt cx="931403" cy="939150"/>
          </a:xfrm>
        </p:grpSpPr>
        <p:pic>
          <p:nvPicPr>
            <p:cNvPr id="17" name="Graphic 16">
              <a:extLst>
                <a:ext uri="{FF2B5EF4-FFF2-40B4-BE49-F238E27FC236}">
                  <a16:creationId xmlns:a16="http://schemas.microsoft.com/office/drawing/2014/main" id="{B34EDFA1-7835-A505-E35B-88C043101A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68875" y="3095215"/>
              <a:ext cx="442024" cy="442024"/>
            </a:xfrm>
            <a:prstGeom prst="rect">
              <a:avLst/>
            </a:prstGeom>
          </p:spPr>
        </p:pic>
        <p:sp>
          <p:nvSpPr>
            <p:cNvPr id="38" name="TextBox 37">
              <a:extLst>
                <a:ext uri="{FF2B5EF4-FFF2-40B4-BE49-F238E27FC236}">
                  <a16:creationId xmlns:a16="http://schemas.microsoft.com/office/drawing/2014/main" id="{77604AE5-C6E9-6763-4DB8-0B038C34CCA3}"/>
                </a:ext>
              </a:extLst>
            </p:cNvPr>
            <p:cNvSpPr txBox="1"/>
            <p:nvPr/>
          </p:nvSpPr>
          <p:spPr>
            <a:xfrm>
              <a:off x="10044717" y="3406501"/>
              <a:ext cx="931403" cy="627864"/>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Private Link</a:t>
              </a:r>
            </a:p>
          </p:txBody>
        </p:sp>
      </p:grpSp>
      <p:grpSp>
        <p:nvGrpSpPr>
          <p:cNvPr id="42" name="Group 41">
            <a:extLst>
              <a:ext uri="{FF2B5EF4-FFF2-40B4-BE49-F238E27FC236}">
                <a16:creationId xmlns:a16="http://schemas.microsoft.com/office/drawing/2014/main" id="{FFED4605-B0F6-83FE-530C-94190B88C8DE}"/>
              </a:ext>
              <a:ext uri="{C183D7F6-B498-43B3-948B-1728B52AA6E4}">
                <adec:decorative xmlns:adec="http://schemas.microsoft.com/office/drawing/2017/decorative" val="1"/>
              </a:ext>
            </a:extLst>
          </p:cNvPr>
          <p:cNvGrpSpPr/>
          <p:nvPr/>
        </p:nvGrpSpPr>
        <p:grpSpPr>
          <a:xfrm>
            <a:off x="9024631" y="1373829"/>
            <a:ext cx="931403" cy="732998"/>
            <a:chOff x="9613000" y="4969029"/>
            <a:chExt cx="931403" cy="732998"/>
          </a:xfrm>
        </p:grpSpPr>
        <p:pic>
          <p:nvPicPr>
            <p:cNvPr id="21" name="Graphic 20">
              <a:extLst>
                <a:ext uri="{FF2B5EF4-FFF2-40B4-BE49-F238E27FC236}">
                  <a16:creationId xmlns:a16="http://schemas.microsoft.com/office/drawing/2014/main" id="{87142B0F-23BF-E00D-F6AC-C68B651D15E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894136" y="4969029"/>
              <a:ext cx="412190" cy="374046"/>
            </a:xfrm>
            <a:prstGeom prst="rect">
              <a:avLst/>
            </a:prstGeom>
          </p:spPr>
        </p:pic>
        <p:sp>
          <p:nvSpPr>
            <p:cNvPr id="41" name="TextBox 40">
              <a:extLst>
                <a:ext uri="{FF2B5EF4-FFF2-40B4-BE49-F238E27FC236}">
                  <a16:creationId xmlns:a16="http://schemas.microsoft.com/office/drawing/2014/main" id="{38D6AA10-3B4C-F351-6DD6-FFDEC1C0956F}"/>
                </a:ext>
              </a:extLst>
            </p:cNvPr>
            <p:cNvSpPr txBox="1"/>
            <p:nvPr/>
          </p:nvSpPr>
          <p:spPr>
            <a:xfrm>
              <a:off x="9613000" y="5240362"/>
              <a:ext cx="931403" cy="461665"/>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VNet</a:t>
              </a:r>
            </a:p>
          </p:txBody>
        </p:sp>
      </p:grpSp>
      <p:grpSp>
        <p:nvGrpSpPr>
          <p:cNvPr id="45" name="Group 44">
            <a:extLst>
              <a:ext uri="{FF2B5EF4-FFF2-40B4-BE49-F238E27FC236}">
                <a16:creationId xmlns:a16="http://schemas.microsoft.com/office/drawing/2014/main" id="{A62D429E-5A11-F96F-7C52-80AE47BF8F7A}"/>
              </a:ext>
              <a:ext uri="{C183D7F6-B498-43B3-948B-1728B52AA6E4}">
                <adec:decorative xmlns:adec="http://schemas.microsoft.com/office/drawing/2017/decorative" val="1"/>
              </a:ext>
            </a:extLst>
          </p:cNvPr>
          <p:cNvGrpSpPr/>
          <p:nvPr/>
        </p:nvGrpSpPr>
        <p:grpSpPr>
          <a:xfrm>
            <a:off x="9115836" y="4665594"/>
            <a:ext cx="931403" cy="838423"/>
            <a:chOff x="8831345" y="4608979"/>
            <a:chExt cx="931403" cy="838423"/>
          </a:xfrm>
        </p:grpSpPr>
        <p:pic>
          <p:nvPicPr>
            <p:cNvPr id="25" name="Graphic 24">
              <a:extLst>
                <a:ext uri="{FF2B5EF4-FFF2-40B4-BE49-F238E27FC236}">
                  <a16:creationId xmlns:a16="http://schemas.microsoft.com/office/drawing/2014/main" id="{71E9454D-0790-EDDD-9D3F-9E4EB1E4A85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26166" y="4608979"/>
              <a:ext cx="550248" cy="550248"/>
            </a:xfrm>
            <a:prstGeom prst="rect">
              <a:avLst/>
            </a:prstGeom>
          </p:spPr>
        </p:pic>
        <p:sp>
          <p:nvSpPr>
            <p:cNvPr id="44" name="TextBox 43">
              <a:extLst>
                <a:ext uri="{FF2B5EF4-FFF2-40B4-BE49-F238E27FC236}">
                  <a16:creationId xmlns:a16="http://schemas.microsoft.com/office/drawing/2014/main" id="{5F2E604A-9A81-3E5B-1058-2C308AA14593}"/>
                </a:ext>
              </a:extLst>
            </p:cNvPr>
            <p:cNvSpPr txBox="1"/>
            <p:nvPr/>
          </p:nvSpPr>
          <p:spPr>
            <a:xfrm>
              <a:off x="8831345" y="4985737"/>
              <a:ext cx="931403" cy="461665"/>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App GW</a:t>
              </a:r>
            </a:p>
          </p:txBody>
        </p:sp>
      </p:grpSp>
      <p:grpSp>
        <p:nvGrpSpPr>
          <p:cNvPr id="48" name="Group 47">
            <a:extLst>
              <a:ext uri="{FF2B5EF4-FFF2-40B4-BE49-F238E27FC236}">
                <a16:creationId xmlns:a16="http://schemas.microsoft.com/office/drawing/2014/main" id="{D644E81A-6214-B4EC-654C-0FDF7DC4641A}"/>
              </a:ext>
              <a:ext uri="{C183D7F6-B498-43B3-948B-1728B52AA6E4}">
                <adec:decorative xmlns:adec="http://schemas.microsoft.com/office/drawing/2017/decorative" val="1"/>
              </a:ext>
            </a:extLst>
          </p:cNvPr>
          <p:cNvGrpSpPr/>
          <p:nvPr/>
        </p:nvGrpSpPr>
        <p:grpSpPr>
          <a:xfrm>
            <a:off x="11121779" y="3538004"/>
            <a:ext cx="931403" cy="909803"/>
            <a:chOff x="9738295" y="4969030"/>
            <a:chExt cx="931403" cy="909803"/>
          </a:xfrm>
        </p:grpSpPr>
        <p:pic>
          <p:nvPicPr>
            <p:cNvPr id="4" name="Graphic 3">
              <a:extLst>
                <a:ext uri="{FF2B5EF4-FFF2-40B4-BE49-F238E27FC236}">
                  <a16:creationId xmlns:a16="http://schemas.microsoft.com/office/drawing/2014/main" id="{02E90FA6-3989-3F36-8125-22C23D3AF77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73566" y="4969030"/>
              <a:ext cx="460863" cy="460863"/>
            </a:xfrm>
            <a:prstGeom prst="rect">
              <a:avLst/>
            </a:prstGeom>
          </p:spPr>
        </p:pic>
        <p:sp>
          <p:nvSpPr>
            <p:cNvPr id="47" name="TextBox 46">
              <a:extLst>
                <a:ext uri="{FF2B5EF4-FFF2-40B4-BE49-F238E27FC236}">
                  <a16:creationId xmlns:a16="http://schemas.microsoft.com/office/drawing/2014/main" id="{7F678395-E610-0EB2-7BD6-B77720427113}"/>
                </a:ext>
              </a:extLst>
            </p:cNvPr>
            <p:cNvSpPr txBox="1"/>
            <p:nvPr/>
          </p:nvSpPr>
          <p:spPr>
            <a:xfrm>
              <a:off x="9738295" y="5250969"/>
              <a:ext cx="931403" cy="627864"/>
            </a:xfrm>
            <a:prstGeom prst="rect">
              <a:avLst/>
            </a:prstGeom>
            <a:noFill/>
          </p:spPr>
          <p:txBody>
            <a:bodyPr wrap="square" lIns="182880" tIns="146304" rIns="182880" bIns="146304" rtlCol="0">
              <a:spAutoFit/>
            </a:bodyPr>
            <a:lstStyle/>
            <a:p>
              <a:pPr algn="ctr">
                <a:lnSpc>
                  <a:spcPct val="90000"/>
                </a:lnSpc>
              </a:pPr>
              <a:r>
                <a:rPr lang="en-US" sz="1200" dirty="0">
                  <a:gradFill>
                    <a:gsLst>
                      <a:gs pos="2917">
                        <a:schemeClr val="tx1"/>
                      </a:gs>
                      <a:gs pos="30000">
                        <a:schemeClr val="tx1"/>
                      </a:gs>
                    </a:gsLst>
                    <a:lin ang="5400000" scaled="0"/>
                  </a:gradFill>
                </a:rPr>
                <a:t>Security</a:t>
              </a:r>
            </a:p>
            <a:p>
              <a:pPr algn="ctr">
                <a:lnSpc>
                  <a:spcPct val="90000"/>
                </a:lnSpc>
              </a:pPr>
              <a:r>
                <a:rPr lang="en-US" sz="1200" dirty="0">
                  <a:gradFill>
                    <a:gsLst>
                      <a:gs pos="2917">
                        <a:schemeClr val="tx1"/>
                      </a:gs>
                      <a:gs pos="30000">
                        <a:schemeClr val="tx1"/>
                      </a:gs>
                    </a:gsLst>
                    <a:lin ang="5400000" scaled="0"/>
                  </a:gradFill>
                </a:rPr>
                <a:t>Center</a:t>
              </a:r>
            </a:p>
          </p:txBody>
        </p:sp>
      </p:grpSp>
      <p:graphicFrame>
        <p:nvGraphicFramePr>
          <p:cNvPr id="49" name="Object 48" descr="Empty solution diagram. ">
            <a:extLst>
              <a:ext uri="{FF2B5EF4-FFF2-40B4-BE49-F238E27FC236}">
                <a16:creationId xmlns:a16="http://schemas.microsoft.com/office/drawing/2014/main" id="{13BFD935-80AA-E5D7-2D4C-8F671C55DF2E}"/>
              </a:ext>
            </a:extLst>
          </p:cNvPr>
          <p:cNvGraphicFramePr>
            <a:graphicFrameLocks noChangeAspect="1"/>
          </p:cNvGraphicFramePr>
          <p:nvPr>
            <p:extLst>
              <p:ext uri="{D42A27DB-BD31-4B8C-83A1-F6EECF244321}">
                <p14:modId xmlns:p14="http://schemas.microsoft.com/office/powerpoint/2010/main" val="1513424330"/>
              </p:ext>
            </p:extLst>
          </p:nvPr>
        </p:nvGraphicFramePr>
        <p:xfrm>
          <a:off x="261173" y="1185771"/>
          <a:ext cx="8496300" cy="5029200"/>
        </p:xfrm>
        <a:graphic>
          <a:graphicData uri="http://schemas.openxmlformats.org/presentationml/2006/ole">
            <mc:AlternateContent xmlns:mc="http://schemas.openxmlformats.org/markup-compatibility/2006">
              <mc:Choice xmlns:v="urn:schemas-microsoft-com:vml" Requires="v">
                <p:oleObj name="Bitmap Image" r:id="rId25" imgW="8496360" imgH="5029200" progId="Paint.Picture">
                  <p:embed/>
                </p:oleObj>
              </mc:Choice>
              <mc:Fallback>
                <p:oleObj name="Bitmap Image" r:id="rId25" imgW="8496360" imgH="5029200" progId="Paint.Picture">
                  <p:embed/>
                  <p:pic>
                    <p:nvPicPr>
                      <p:cNvPr id="49" name="Object 48">
                        <a:extLst>
                          <a:ext uri="{FF2B5EF4-FFF2-40B4-BE49-F238E27FC236}">
                            <a16:creationId xmlns:a16="http://schemas.microsoft.com/office/drawing/2014/main" id="{13BFD935-80AA-E5D7-2D4C-8F671C55DF2E}"/>
                          </a:ext>
                        </a:extLst>
                      </p:cNvPr>
                      <p:cNvPicPr/>
                      <p:nvPr/>
                    </p:nvPicPr>
                    <p:blipFill>
                      <a:blip r:embed="rId26"/>
                      <a:stretch>
                        <a:fillRect/>
                      </a:stretch>
                    </p:blipFill>
                    <p:spPr>
                      <a:xfrm>
                        <a:off x="261173" y="1185771"/>
                        <a:ext cx="8496300" cy="5029200"/>
                      </a:xfrm>
                      <a:prstGeom prst="rect">
                        <a:avLst/>
                      </a:prstGeom>
                    </p:spPr>
                  </p:pic>
                </p:oleObj>
              </mc:Fallback>
            </mc:AlternateContent>
          </a:graphicData>
        </a:graphic>
      </p:graphicFrame>
    </p:spTree>
    <p:extLst>
      <p:ext uri="{BB962C8B-B14F-4D97-AF65-F5344CB8AC3E}">
        <p14:creationId xmlns:p14="http://schemas.microsoft.com/office/powerpoint/2010/main" val="338706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573562"/>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600"/>
              </a:spcBef>
              <a:spcAft>
                <a:spcPts val="0"/>
              </a:spcAft>
              <a:buFont typeface="Arial" panose="020B0604020202020204" pitchFamily="34" charset="0"/>
              <a:buChar char="•"/>
            </a:pPr>
            <a:r>
              <a:rPr lang="en-US"/>
              <a:t>Design for data storage </a:t>
            </a:r>
          </a:p>
          <a:p>
            <a:pPr marL="342900" lvl="1" indent="-342900">
              <a:spcBef>
                <a:spcPts val="600"/>
              </a:spcBef>
              <a:spcAft>
                <a:spcPts val="0"/>
              </a:spcAft>
              <a:buFont typeface="Arial" panose="020B0604020202020204" pitchFamily="34" charset="0"/>
              <a:buChar char="•"/>
            </a:pPr>
            <a:r>
              <a:rPr lang="en-US"/>
              <a:t>Design for Azure SQL databases</a:t>
            </a:r>
          </a:p>
          <a:p>
            <a:pPr marL="342900" lvl="1" indent="-342900">
              <a:spcBef>
                <a:spcPts val="600"/>
              </a:spcBef>
              <a:spcAft>
                <a:spcPts val="0"/>
              </a:spcAft>
              <a:buFont typeface="Arial" panose="020B0604020202020204" pitchFamily="34" charset="0"/>
              <a:buChar char="•"/>
            </a:pPr>
            <a:r>
              <a:rPr lang="en-US"/>
              <a:t>Recommend a solution for database scalability</a:t>
            </a:r>
          </a:p>
          <a:p>
            <a:pPr marL="342900" lvl="1" indent="-342900">
              <a:spcBef>
                <a:spcPts val="600"/>
              </a:spcBef>
              <a:spcAft>
                <a:spcPts val="0"/>
              </a:spcAft>
              <a:buFont typeface="Arial" panose="020B0604020202020204" pitchFamily="34" charset="0"/>
              <a:buChar char="•"/>
            </a:pPr>
            <a:r>
              <a:rPr lang="en-US" sz="2000">
                <a:effectLst/>
                <a:ea typeface="Calibri" panose="020F0502020204030204" pitchFamily="34" charset="0"/>
                <a:cs typeface="Times New Roman" panose="02020603050405020304" pitchFamily="18" charset="0"/>
              </a:rPr>
              <a:t>Recommend a solution for database availability</a:t>
            </a:r>
          </a:p>
          <a:p>
            <a:pPr marL="342900" lvl="1" indent="-342900">
              <a:spcBef>
                <a:spcPts val="600"/>
              </a:spcBef>
              <a:spcAft>
                <a:spcPts val="0"/>
              </a:spcAft>
              <a:buFont typeface="Arial" panose="020B0604020202020204" pitchFamily="34" charset="0"/>
              <a:buChar char="•"/>
            </a:pPr>
            <a:r>
              <a:rPr lang="en-US"/>
              <a:t>Design security for data at rest, data in transmission, and data in use</a:t>
            </a:r>
          </a:p>
          <a:p>
            <a:pPr marL="342900" lvl="1" indent="-342900">
              <a:spcBef>
                <a:spcPts val="600"/>
              </a:spcBef>
              <a:spcAft>
                <a:spcPts val="0"/>
              </a:spcAft>
              <a:buFont typeface="Arial" panose="020B0604020202020204" pitchFamily="34" charset="0"/>
              <a:buChar char="•"/>
            </a:pPr>
            <a:r>
              <a:rPr lang="en-US"/>
              <a:t>Design for Azure SQL Edge </a:t>
            </a:r>
          </a:p>
          <a:p>
            <a:pPr marL="342900" lvl="1" indent="-342900">
              <a:spcBef>
                <a:spcPts val="600"/>
              </a:spcBef>
              <a:spcAft>
                <a:spcPts val="0"/>
              </a:spcAft>
              <a:buFont typeface="Arial" panose="020B0604020202020204" pitchFamily="34" charset="0"/>
              <a:buChar char="•"/>
            </a:pPr>
            <a:r>
              <a:rPr lang="en-US"/>
              <a:t>Design for Azure Cosmos DB and tables</a:t>
            </a:r>
          </a:p>
        </p:txBody>
      </p:sp>
      <p:sp>
        <p:nvSpPr>
          <p:cNvPr id="4" name="TextBox 3">
            <a:extLst>
              <a:ext uri="{FF2B5EF4-FFF2-40B4-BE49-F238E27FC236}">
                <a16:creationId xmlns:a16="http://schemas.microsoft.com/office/drawing/2014/main" id="{73A57A74-C940-4B47-9ECF-8CBDBF298E0A}"/>
              </a:ext>
            </a:extLst>
          </p:cNvPr>
          <p:cNvSpPr txBox="1"/>
          <p:nvPr/>
        </p:nvSpPr>
        <p:spPr>
          <a:xfrm>
            <a:off x="6355406" y="573692"/>
            <a:ext cx="5322412" cy="5529719"/>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a Data Storage Solution for relational Data</a:t>
            </a:r>
            <a:endParaRPr lang="en-US" sz="180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database service tier sizing</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database scalability</a:t>
            </a:r>
          </a:p>
          <a:p>
            <a:pPr marL="342900" marR="0" lvl="0" indent="-342900">
              <a:lnSpc>
                <a:spcPct val="107000"/>
              </a:lnSpc>
              <a:spcBef>
                <a:spcPts val="0"/>
              </a:spcBef>
              <a:spcAft>
                <a:spcPts val="0"/>
              </a:spcAft>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solution for encrypting data at rest, data in transmission, and data in use</a:t>
            </a:r>
          </a:p>
          <a:p>
            <a:pPr>
              <a:lnSpc>
                <a:spcPct val="107000"/>
              </a:lnSpc>
            </a:pPr>
            <a:r>
              <a:rPr lang="en-US" sz="1800">
                <a:solidFill>
                  <a:schemeClr val="tx2">
                    <a:lumMod val="50000"/>
                  </a:schemeClr>
                </a:solidFill>
                <a:effectLst/>
                <a:ea typeface="Times New Roman" panose="02020603050405020304" pitchFamily="18" charset="0"/>
                <a:cs typeface="Times New Roman" panose="02020603050405020304" pitchFamily="18" charset="0"/>
              </a:rPr>
              <a:t>Recommend a Data Storage Solution</a:t>
            </a:r>
          </a:p>
          <a:p>
            <a:pPr marL="342900" marR="0" lvl="0" indent="-342900">
              <a:lnSpc>
                <a:spcPct val="107000"/>
              </a:lnSpc>
              <a:spcBef>
                <a:spcPts val="0"/>
              </a:spcBef>
              <a:spcAft>
                <a:spcPts val="0"/>
              </a:spcAft>
              <a:buFont typeface="Symbol" panose="05050102010706020507" pitchFamily="18" charset="2"/>
              <a:buChar char=""/>
            </a:pPr>
            <a:r>
              <a:rPr lang="en-US" sz="1800">
                <a:cs typeface="Times New Roman" panose="02020603050405020304" pitchFamily="18" charset="0"/>
              </a:rPr>
              <a:t>Recommend a solution for storing relational data</a:t>
            </a:r>
          </a:p>
          <a:p>
            <a:pPr>
              <a:lnSpc>
                <a:spcPct val="90000"/>
              </a:lnSpc>
              <a:spcAft>
                <a:spcPts val="6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a:solidFill>
                  <a:schemeClr val="tx2">
                    <a:lumMod val="50000"/>
                  </a:schemeClr>
                </a:solidFill>
                <a:effectLst/>
                <a:ea typeface="Times New Roman" panose="02020603050405020304" pitchFamily="18" charset="0"/>
                <a:cs typeface="Times New Roman" panose="02020603050405020304" pitchFamily="18" charset="0"/>
              </a:rPr>
              <a:t>Design for High Availability</a:t>
            </a:r>
          </a:p>
          <a:p>
            <a:pPr marL="342900" indent="-342900">
              <a:lnSpc>
                <a:spcPct val="107000"/>
              </a:lnSpc>
              <a:buFont typeface="Symbol" panose="05050102010706020507" pitchFamily="18" charset="2"/>
              <a:buChar char=""/>
            </a:pPr>
            <a:r>
              <a:rPr lang="en-US" sz="1800">
                <a:effectLst/>
                <a:ea typeface="Calibri" panose="020F0502020204030204" pitchFamily="34" charset="0"/>
                <a:cs typeface="Times New Roman" panose="02020603050405020304" pitchFamily="18" charset="0"/>
              </a:rPr>
              <a:t>Recommend a high availability solution for relational data storage</a:t>
            </a:r>
          </a:p>
          <a:p>
            <a:pPr marR="0" lvl="0">
              <a:lnSpc>
                <a:spcPct val="107000"/>
              </a:lnSpc>
              <a:spcBef>
                <a:spcPts val="0"/>
              </a:spcBef>
              <a:spcAft>
                <a:spcPts val="0"/>
              </a:spcAft>
            </a:pPr>
            <a:endParaRPr lang="en-US" sz="1800">
              <a:cs typeface="Times New Roman" panose="02020603050405020304" pitchFamily="18" charset="0"/>
            </a:endParaRPr>
          </a:p>
        </p:txBody>
      </p:sp>
    </p:spTree>
    <p:extLst>
      <p:ext uri="{BB962C8B-B14F-4D97-AF65-F5344CB8AC3E}">
        <p14:creationId xmlns:p14="http://schemas.microsoft.com/office/powerpoint/2010/main" val="34973355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8BA6-55DB-46C4-BB29-8BFAC913F462}"/>
              </a:ext>
            </a:extLst>
          </p:cNvPr>
          <p:cNvSpPr>
            <a:spLocks noGrp="1"/>
          </p:cNvSpPr>
          <p:nvPr>
            <p:ph type="title"/>
          </p:nvPr>
        </p:nvSpPr>
        <p:spPr/>
        <p:txBody>
          <a:bodyPr/>
          <a:lstStyle/>
          <a:p>
            <a:r>
              <a:rPr lang="en-US" dirty="0"/>
              <a:t>Instructor Solution Diagram (completed)</a:t>
            </a:r>
          </a:p>
        </p:txBody>
      </p:sp>
      <p:pic>
        <p:nvPicPr>
          <p:cNvPr id="5" name="Picture 4" descr="Solution as described in the instructor handout. ">
            <a:extLst>
              <a:ext uri="{FF2B5EF4-FFF2-40B4-BE49-F238E27FC236}">
                <a16:creationId xmlns:a16="http://schemas.microsoft.com/office/drawing/2014/main" id="{CC12B8D0-CE4E-4BD0-A4E3-D7D9E5C77153}"/>
              </a:ext>
            </a:extLst>
          </p:cNvPr>
          <p:cNvPicPr>
            <a:picLocks noChangeAspect="1"/>
          </p:cNvPicPr>
          <p:nvPr/>
        </p:nvPicPr>
        <p:blipFill>
          <a:blip r:embed="rId2"/>
          <a:stretch>
            <a:fillRect/>
          </a:stretch>
        </p:blipFill>
        <p:spPr>
          <a:xfrm>
            <a:off x="2071097" y="1211125"/>
            <a:ext cx="7448550" cy="5057775"/>
          </a:xfrm>
          <a:prstGeom prst="rect">
            <a:avLst/>
          </a:prstGeom>
        </p:spPr>
      </p:pic>
    </p:spTree>
    <p:extLst>
      <p:ext uri="{BB962C8B-B14F-4D97-AF65-F5344CB8AC3E}">
        <p14:creationId xmlns:p14="http://schemas.microsoft.com/office/powerpoint/2010/main" val="13364568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39795" y="1999620"/>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3">
                  <a:extLst>
                    <a:ext uri="{A12FA001-AC4F-418D-AE19-62706E023703}">
                      <ahyp:hlinkClr xmlns:ahyp="http://schemas.microsoft.com/office/drawing/2018/hyperlinkcolor" val="tx"/>
                    </a:ext>
                  </a:extLst>
                </a:hlinkClick>
              </a:rPr>
              <a:t>Choose the appropriate API for Azure Cosmos DB</a:t>
            </a:r>
            <a:endParaRPr lang="en-US" sz="1730" dirty="0">
              <a:solidFill>
                <a:schemeClr val="tx2">
                  <a:lumMod val="50000"/>
                </a:schemeClr>
              </a:solidFill>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39795" y="2610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39795" y="2626750"/>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Introduction to securing data at rest on Azure</a:t>
            </a:r>
            <a:endParaRPr lang="en-US" sz="1730" dirty="0">
              <a:solidFill>
                <a:schemeClr val="tx2">
                  <a:lumMod val="50000"/>
                </a:schemeClr>
              </a:solidFill>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39795" y="32164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172420" y="387446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172420" y="448046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6693D49-1ADB-4DC1-85BF-425D7156AAFD}"/>
              </a:ext>
            </a:extLst>
          </p:cNvPr>
          <p:cNvSpPr txBox="1"/>
          <p:nvPr/>
        </p:nvSpPr>
        <p:spPr>
          <a:xfrm>
            <a:off x="4172420" y="3323125"/>
            <a:ext cx="6406736" cy="363946"/>
          </a:xfrm>
          <a:prstGeom prst="rect">
            <a:avLst/>
          </a:prstGeom>
          <a:noFill/>
        </p:spPr>
        <p:txBody>
          <a:bodyPr wrap="square">
            <a:spAutoFit/>
          </a:bodyPr>
          <a:lstStyle/>
          <a:p>
            <a:r>
              <a:rPr lang="en-US" dirty="0">
                <a:solidFill>
                  <a:schemeClr val="tx2">
                    <a:lumMod val="50000"/>
                  </a:schemeClr>
                </a:solidFill>
                <a:hlinkClick r:id="rId6">
                  <a:extLst>
                    <a:ext uri="{A12FA001-AC4F-418D-AE19-62706E023703}">
                      <ahyp:hlinkClr xmlns:ahyp="http://schemas.microsoft.com/office/drawing/2018/hyperlinkcolor" val="tx"/>
                    </a:ext>
                  </a:extLst>
                </a:hlinkClick>
              </a:rPr>
              <a:t>Secure your Azure SQL database</a:t>
            </a:r>
            <a:endParaRPr lang="en-US" dirty="0">
              <a:solidFill>
                <a:schemeClr val="tx2">
                  <a:lumMod val="50000"/>
                </a:schemeClr>
              </a:solidFill>
            </a:endParaRPr>
          </a:p>
        </p:txBody>
      </p:sp>
      <p:sp>
        <p:nvSpPr>
          <p:cNvPr id="21" name="TextBox 20">
            <a:extLst>
              <a:ext uri="{FF2B5EF4-FFF2-40B4-BE49-F238E27FC236}">
                <a16:creationId xmlns:a16="http://schemas.microsoft.com/office/drawing/2014/main" id="{E04E7F72-3FE3-4541-8879-B9DD9D18253F}"/>
              </a:ext>
            </a:extLst>
          </p:cNvPr>
          <p:cNvSpPr txBox="1"/>
          <p:nvPr/>
        </p:nvSpPr>
        <p:spPr>
          <a:xfrm>
            <a:off x="4172420" y="3991056"/>
            <a:ext cx="6406736" cy="369332"/>
          </a:xfrm>
          <a:prstGeom prst="rect">
            <a:avLst/>
          </a:prstGeom>
          <a:noFill/>
        </p:spPr>
        <p:txBody>
          <a:bodyPr wrap="square">
            <a:spAutoFit/>
          </a:bodyPr>
          <a:lstStyle/>
          <a:p>
            <a:pPr lvl="0">
              <a:spcAft>
                <a:spcPts val="1200"/>
              </a:spcAft>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Scale multiple Azure SQL Databases with SQL elastic pools</a:t>
            </a:r>
            <a:endParaRPr lang="en-US" sz="1730" dirty="0">
              <a:solidFill>
                <a:schemeClr val="tx2">
                  <a:lumMod val="50000"/>
                </a:schemeClr>
              </a:solidFill>
            </a:endParaRPr>
          </a:p>
        </p:txBody>
      </p:sp>
      <p:sp>
        <p:nvSpPr>
          <p:cNvPr id="15" name="TextBox 14">
            <a:extLst>
              <a:ext uri="{FF2B5EF4-FFF2-40B4-BE49-F238E27FC236}">
                <a16:creationId xmlns:a16="http://schemas.microsoft.com/office/drawing/2014/main" id="{1EAD8F2C-F519-4DC0-92F2-4BE6E510F9AC}"/>
              </a:ext>
            </a:extLst>
          </p:cNvPr>
          <p:cNvSpPr txBox="1"/>
          <p:nvPr/>
        </p:nvSpPr>
        <p:spPr>
          <a:xfrm>
            <a:off x="4172420" y="4607772"/>
            <a:ext cx="6409764" cy="363946"/>
          </a:xfrm>
          <a:prstGeom prst="rect">
            <a:avLst/>
          </a:prstGeom>
          <a:noFill/>
        </p:spPr>
        <p:txBody>
          <a:bodyPr wrap="square">
            <a:spAutoFit/>
          </a:bodyPr>
          <a:lstStyle/>
          <a:p>
            <a:r>
              <a:rPr lang="en-US" dirty="0">
                <a:solidFill>
                  <a:schemeClr val="tx2">
                    <a:lumMod val="50000"/>
                  </a:schemeClr>
                </a:solidFill>
                <a:hlinkClick r:id="rId8">
                  <a:extLst>
                    <a:ext uri="{A12FA001-AC4F-418D-AE19-62706E023703}">
                      <ahyp:hlinkClr xmlns:ahyp="http://schemas.microsoft.com/office/drawing/2018/hyperlinkcolor" val="tx"/>
                    </a:ext>
                  </a:extLst>
                </a:hlinkClick>
              </a:rPr>
              <a:t>Configure database authentication and authorization</a:t>
            </a:r>
            <a:endParaRPr lang="en-US" dirty="0">
              <a:solidFill>
                <a:schemeClr val="tx2">
                  <a:lumMod val="50000"/>
                </a:schemeClr>
              </a:solidFill>
            </a:endParaRPr>
          </a:p>
        </p:txBody>
      </p:sp>
      <p:cxnSp>
        <p:nvCxnSpPr>
          <p:cNvPr id="12" name="Straight Connector 11">
            <a:extLst>
              <a:ext uri="{FF2B5EF4-FFF2-40B4-BE49-F238E27FC236}">
                <a16:creationId xmlns:a16="http://schemas.microsoft.com/office/drawing/2014/main" id="{C33C0E69-3E54-4766-8903-C989783D1F5B}"/>
              </a:ext>
              <a:ext uri="{C183D7F6-B498-43B3-948B-1728B52AA6E4}">
                <adec:decorative xmlns:adec="http://schemas.microsoft.com/office/drawing/2017/decorative" val="1"/>
              </a:ext>
            </a:extLst>
          </p:cNvPr>
          <p:cNvCxnSpPr>
            <a:cxnSpLocks/>
          </p:cNvCxnSpPr>
          <p:nvPr/>
        </p:nvCxnSpPr>
        <p:spPr>
          <a:xfrm>
            <a:off x="4172420" y="509902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7C274B-4F6A-4A11-8F71-B81537176F0B}"/>
              </a:ext>
            </a:extLst>
          </p:cNvPr>
          <p:cNvSpPr txBox="1"/>
          <p:nvPr/>
        </p:nvSpPr>
        <p:spPr>
          <a:xfrm>
            <a:off x="872475" y="5408308"/>
            <a:ext cx="9289833" cy="363946"/>
          </a:xfrm>
          <a:prstGeom prst="rect">
            <a:avLst/>
          </a:prstGeom>
          <a:noFill/>
        </p:spPr>
        <p:txBody>
          <a:bodyPr wrap="square">
            <a:spAutoFit/>
          </a:bodyPr>
          <a:lstStyle/>
          <a:p>
            <a:r>
              <a:rPr lang="it-IT" dirty="0"/>
              <a:t>Optional hands-on exercise </a:t>
            </a:r>
            <a:r>
              <a:rPr lang="it-IT" dirty="0">
                <a:solidFill>
                  <a:schemeClr val="tx2">
                    <a:lumMod val="50000"/>
                  </a:schemeClr>
                </a:solidFill>
              </a:rPr>
              <a:t>- </a:t>
            </a:r>
            <a:r>
              <a:rPr lang="it-IT" dirty="0">
                <a:solidFill>
                  <a:schemeClr val="tx2">
                    <a:lumMod val="50000"/>
                  </a:schemeClr>
                </a:solidFill>
                <a:hlinkClick r:id="rId9">
                  <a:extLst>
                    <a:ext uri="{A12FA001-AC4F-418D-AE19-62706E023703}">
                      <ahyp:hlinkClr xmlns:ahyp="http://schemas.microsoft.com/office/drawing/2018/hyperlinkcolor" val="tx"/>
                    </a:ext>
                  </a:extLst>
                </a:hlinkClick>
              </a:rPr>
              <a:t>Create a SQL database</a:t>
            </a:r>
            <a:endParaRPr lang="en-US" dirty="0">
              <a:solidFill>
                <a:schemeClr val="tx2">
                  <a:lumMod val="50000"/>
                </a:schemeClr>
              </a:solidFill>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AC3D48-41FF-4821-81CD-217D3EB117EA}"/>
              </a:ext>
            </a:extLst>
          </p:cNvPr>
          <p:cNvSpPr>
            <a:spLocks noGrp="1"/>
          </p:cNvSpPr>
          <p:nvPr>
            <p:ph type="title"/>
          </p:nvPr>
        </p:nvSpPr>
        <p:spPr/>
        <p:txBody>
          <a:bodyPr/>
          <a:lstStyle/>
          <a:p>
            <a:r>
              <a:rPr lang="en-US"/>
              <a:t>End of presentation</a:t>
            </a:r>
          </a:p>
        </p:txBody>
      </p:sp>
      <p:pic>
        <p:nvPicPr>
          <p:cNvPr id="5" name="Picture 4">
            <a:extLst>
              <a:ext uri="{FF2B5EF4-FFF2-40B4-BE49-F238E27FC236}">
                <a16:creationId xmlns:a16="http://schemas.microsoft.com/office/drawing/2014/main" id="{FB501534-377A-4273-A594-6E31A02B667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98361" y="2788373"/>
            <a:ext cx="1281253" cy="1281253"/>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117AC5-CB62-4865-884F-CD60BFB11A7F}"/>
              </a:ext>
            </a:extLst>
          </p:cNvPr>
          <p:cNvSpPr>
            <a:spLocks noGrp="1"/>
          </p:cNvSpPr>
          <p:nvPr>
            <p:ph type="title"/>
          </p:nvPr>
        </p:nvSpPr>
        <p:spPr/>
        <p:txBody>
          <a:bodyPr/>
          <a:lstStyle/>
          <a:p>
            <a:r>
              <a:rPr lang="en-US" dirty="0"/>
              <a:t>Optional - Whiteboard discussion #1</a:t>
            </a:r>
          </a:p>
        </p:txBody>
      </p:sp>
      <p:sp>
        <p:nvSpPr>
          <p:cNvPr id="4" name="Text Placeholder 3">
            <a:extLst>
              <a:ext uri="{FF2B5EF4-FFF2-40B4-BE49-F238E27FC236}">
                <a16:creationId xmlns:a16="http://schemas.microsoft.com/office/drawing/2014/main" id="{E341F369-C33C-4697-88E9-58FE6ECA2BDA}"/>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Process high-traffic web calls and API requests, such as e-commerce and retail applications</a:t>
            </a:r>
            <a:endParaRPr lang="en-US" dirty="0"/>
          </a:p>
        </p:txBody>
      </p:sp>
      <p:pic>
        <p:nvPicPr>
          <p:cNvPr id="5" name="Picture 4" descr="Architecture diagram of high-traffic web calls being processed. ">
            <a:extLst>
              <a:ext uri="{FF2B5EF4-FFF2-40B4-BE49-F238E27FC236}">
                <a16:creationId xmlns:a16="http://schemas.microsoft.com/office/drawing/2014/main" id="{602ECD52-44A5-4585-86A8-2B217EAF2838}"/>
              </a:ext>
            </a:extLst>
          </p:cNvPr>
          <p:cNvPicPr>
            <a:picLocks noChangeAspect="1"/>
          </p:cNvPicPr>
          <p:nvPr/>
        </p:nvPicPr>
        <p:blipFill>
          <a:blip r:embed="rId4"/>
          <a:stretch>
            <a:fillRect/>
          </a:stretch>
        </p:blipFill>
        <p:spPr>
          <a:xfrm>
            <a:off x="736412" y="2228850"/>
            <a:ext cx="9616155" cy="3080175"/>
          </a:xfrm>
          <a:prstGeom prst="rect">
            <a:avLst/>
          </a:prstGeom>
        </p:spPr>
      </p:pic>
    </p:spTree>
    <p:extLst>
      <p:ext uri="{BB962C8B-B14F-4D97-AF65-F5344CB8AC3E}">
        <p14:creationId xmlns:p14="http://schemas.microsoft.com/office/powerpoint/2010/main" val="16861804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210EA-B9EE-4CDE-80EB-974E891A590B}"/>
              </a:ext>
            </a:extLst>
          </p:cNvPr>
          <p:cNvSpPr>
            <a:spLocks noGrp="1"/>
          </p:cNvSpPr>
          <p:nvPr>
            <p:ph type="title"/>
          </p:nvPr>
        </p:nvSpPr>
        <p:spPr/>
        <p:txBody>
          <a:bodyPr/>
          <a:lstStyle/>
          <a:p>
            <a:r>
              <a:rPr lang="en-US" dirty="0"/>
              <a:t>Optional - Whiteboard discussion #2</a:t>
            </a:r>
          </a:p>
        </p:txBody>
      </p:sp>
      <p:sp>
        <p:nvSpPr>
          <p:cNvPr id="4" name="Text Placeholder 3">
            <a:extLst>
              <a:ext uri="{FF2B5EF4-FFF2-40B4-BE49-F238E27FC236}">
                <a16:creationId xmlns:a16="http://schemas.microsoft.com/office/drawing/2014/main" id="{80671010-80FA-49B8-84CA-146600D293C0}"/>
              </a:ext>
            </a:extLst>
          </p:cNvPr>
          <p:cNvSpPr>
            <a:spLocks noGrp="1"/>
          </p:cNvSpPr>
          <p:nvPr>
            <p:ph type="body" sz="quarter" idx="10"/>
          </p:nvPr>
        </p:nvSpPr>
        <p:spPr/>
        <p:txBody>
          <a:bodyPr/>
          <a:lstStyle/>
          <a:p>
            <a:r>
              <a:rPr lang="en-US" dirty="0">
                <a:solidFill>
                  <a:srgbClr val="243A5E"/>
                </a:solidFill>
                <a:hlinkClick r:id="rId3">
                  <a:extLst>
                    <a:ext uri="{A12FA001-AC4F-418D-AE19-62706E023703}">
                      <ahyp:hlinkClr xmlns:ahyp="http://schemas.microsoft.com/office/drawing/2018/hyperlinkcolor" val="tx"/>
                    </a:ext>
                  </a:extLst>
                </a:hlinkClick>
              </a:rPr>
              <a:t>Multi-region web application with custom storage table </a:t>
            </a:r>
            <a:r>
              <a:rPr lang="en-US" dirty="0">
                <a:hlinkClick r:id="rId3">
                  <a:extLst>
                    <a:ext uri="{A12FA001-AC4F-418D-AE19-62706E023703}">
                      <ahyp:hlinkClr xmlns:ahyp="http://schemas.microsoft.com/office/drawing/2018/hyperlinkcolor" val="tx"/>
                    </a:ext>
                  </a:extLst>
                </a:hlinkClick>
              </a:rPr>
              <a:t>replication</a:t>
            </a:r>
            <a:endParaRPr lang="en-US" dirty="0"/>
          </a:p>
        </p:txBody>
      </p:sp>
      <p:pic>
        <p:nvPicPr>
          <p:cNvPr id="6" name="Picture 5" descr="This architecture diagram provides a high availability solution for a web application that uses massive amounts of data.">
            <a:extLst>
              <a:ext uri="{FF2B5EF4-FFF2-40B4-BE49-F238E27FC236}">
                <a16:creationId xmlns:a16="http://schemas.microsoft.com/office/drawing/2014/main" id="{B44CBF99-E86A-4CC6-866C-AC1BEC9C74AD}"/>
              </a:ext>
            </a:extLst>
          </p:cNvPr>
          <p:cNvPicPr>
            <a:picLocks noChangeAspect="1"/>
          </p:cNvPicPr>
          <p:nvPr/>
        </p:nvPicPr>
        <p:blipFill>
          <a:blip r:embed="rId4"/>
          <a:stretch>
            <a:fillRect/>
          </a:stretch>
        </p:blipFill>
        <p:spPr>
          <a:xfrm>
            <a:off x="2559524" y="1619642"/>
            <a:ext cx="8001000" cy="4686300"/>
          </a:xfrm>
          <a:prstGeom prst="rect">
            <a:avLst/>
          </a:prstGeom>
        </p:spPr>
      </p:pic>
    </p:spTree>
    <p:extLst>
      <p:ext uri="{BB962C8B-B14F-4D97-AF65-F5344CB8AC3E}">
        <p14:creationId xmlns:p14="http://schemas.microsoft.com/office/powerpoint/2010/main" val="27699394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FC336-2E66-482C-BDD0-6F715C46186E}"/>
              </a:ext>
            </a:extLst>
          </p:cNvPr>
          <p:cNvSpPr>
            <a:spLocks noGrp="1"/>
          </p:cNvSpPr>
          <p:nvPr>
            <p:ph type="title"/>
          </p:nvPr>
        </p:nvSpPr>
        <p:spPr/>
        <p:txBody>
          <a:bodyPr/>
          <a:lstStyle/>
          <a:p>
            <a:r>
              <a:rPr lang="en-US"/>
              <a:t>Design for data storage</a:t>
            </a:r>
          </a:p>
        </p:txBody>
      </p:sp>
      <p:pic>
        <p:nvPicPr>
          <p:cNvPr id="6" name="Picture Placeholder 5" descr="Binary with solid fill">
            <a:extLst>
              <a:ext uri="{FF2B5EF4-FFF2-40B4-BE49-F238E27FC236}">
                <a16:creationId xmlns:a16="http://schemas.microsoft.com/office/drawing/2014/main" id="{8A9FA2B4-F6B2-469D-BB1F-A1AC66798C1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4756252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a:t>Design for structured and semi-structured data</a:t>
            </a:r>
          </a:p>
        </p:txBody>
      </p:sp>
      <p:pic>
        <p:nvPicPr>
          <p:cNvPr id="7" name="Picture 6" descr="Structured, semi-structured, and unstructured. ">
            <a:extLst>
              <a:ext uri="{FF2B5EF4-FFF2-40B4-BE49-F238E27FC236}">
                <a16:creationId xmlns:a16="http://schemas.microsoft.com/office/drawing/2014/main" id="{8AB5BF24-006B-41BB-96C8-ED93250AE9EF}"/>
              </a:ext>
            </a:extLst>
          </p:cNvPr>
          <p:cNvPicPr>
            <a:picLocks noChangeAspect="1"/>
          </p:cNvPicPr>
          <p:nvPr/>
        </p:nvPicPr>
        <p:blipFill>
          <a:blip r:embed="rId3"/>
          <a:stretch>
            <a:fillRect/>
          </a:stretch>
        </p:blipFill>
        <p:spPr>
          <a:xfrm>
            <a:off x="809625" y="1611195"/>
            <a:ext cx="10572750" cy="2162175"/>
          </a:xfrm>
          <a:prstGeom prst="rect">
            <a:avLst/>
          </a:prstGeom>
          <a:ln>
            <a:solidFill>
              <a:schemeClr val="bg1">
                <a:lumMod val="95000"/>
              </a:schemeClr>
            </a:solidFill>
          </a:ln>
        </p:spPr>
      </p:pic>
      <p:sp>
        <p:nvSpPr>
          <p:cNvPr id="4" name="Content Placeholder 2">
            <a:extLst>
              <a:ext uri="{FF2B5EF4-FFF2-40B4-BE49-F238E27FC236}">
                <a16:creationId xmlns:a16="http://schemas.microsoft.com/office/drawing/2014/main" id="{CB1C8400-7CD6-4687-B086-103F0D7AD6DE}"/>
              </a:ext>
            </a:extLst>
          </p:cNvPr>
          <p:cNvSpPr txBox="1">
            <a:spLocks/>
          </p:cNvSpPr>
          <p:nvPr/>
        </p:nvSpPr>
        <p:spPr>
          <a:xfrm>
            <a:off x="561935" y="4292294"/>
            <a:ext cx="11341268" cy="163121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a:latin typeface="+mn-lt"/>
              </a:rPr>
              <a:t>To design Azure storage, you first must determine what type of data you have. </a:t>
            </a:r>
          </a:p>
          <a:p>
            <a:pPr marL="285750" indent="-285750">
              <a:spcBef>
                <a:spcPts val="600"/>
              </a:spcBef>
              <a:buFont typeface="Arial" panose="020B0604020202020204" pitchFamily="34" charset="0"/>
              <a:buChar char="•"/>
            </a:pPr>
            <a:r>
              <a:rPr lang="en-US" sz="2000" b="1">
                <a:latin typeface="+mn-lt"/>
              </a:rPr>
              <a:t>Structured data</a:t>
            </a:r>
            <a:r>
              <a:rPr lang="en-US" sz="2000">
                <a:latin typeface="+mn-lt"/>
              </a:rPr>
              <a:t> includes relational data and has a shared schema</a:t>
            </a:r>
          </a:p>
          <a:p>
            <a:pPr marL="285750" indent="-285750">
              <a:spcBef>
                <a:spcPts val="600"/>
              </a:spcBef>
              <a:buFont typeface="Arial" panose="020B0604020202020204" pitchFamily="34" charset="0"/>
              <a:buChar char="•"/>
            </a:pPr>
            <a:r>
              <a:rPr lang="en-US" sz="2000" b="1">
                <a:latin typeface="+mn-lt"/>
              </a:rPr>
              <a:t>Semi-structured</a:t>
            </a:r>
            <a:r>
              <a:rPr lang="en-US" sz="2000">
                <a:latin typeface="+mn-lt"/>
              </a:rPr>
              <a:t> is less organized than structured data and isn’t stored in a relational format</a:t>
            </a:r>
          </a:p>
          <a:p>
            <a:pPr marL="285750" indent="-285750">
              <a:spcBef>
                <a:spcPts val="600"/>
              </a:spcBef>
              <a:buFont typeface="Arial" panose="020B0604020202020204" pitchFamily="34" charset="0"/>
              <a:buChar char="•"/>
            </a:pPr>
            <a:r>
              <a:rPr lang="en-US" sz="2000" b="1">
                <a:latin typeface="+mn-lt"/>
              </a:rPr>
              <a:t>Unstructured data</a:t>
            </a:r>
            <a:r>
              <a:rPr lang="en-US" sz="2000">
                <a:latin typeface="+mn-lt"/>
              </a:rPr>
              <a:t> is the least organized type of data</a:t>
            </a:r>
          </a:p>
        </p:txBody>
      </p:sp>
      <p:sp>
        <p:nvSpPr>
          <p:cNvPr id="3" name="Rectangle 2">
            <a:extLst>
              <a:ext uri="{FF2B5EF4-FFF2-40B4-BE49-F238E27FC236}">
                <a16:creationId xmlns:a16="http://schemas.microsoft.com/office/drawing/2014/main" id="{8C05719B-C660-4C8B-B6F5-AB779FE7AEA6}"/>
              </a:ext>
              <a:ext uri="{C183D7F6-B498-43B3-948B-1728B52AA6E4}">
                <adec:decorative xmlns:adec="http://schemas.microsoft.com/office/drawing/2017/decorative" val="1"/>
              </a:ext>
            </a:extLst>
          </p:cNvPr>
          <p:cNvSpPr/>
          <p:nvPr/>
        </p:nvSpPr>
        <p:spPr bwMode="auto">
          <a:xfrm>
            <a:off x="561935" y="1225794"/>
            <a:ext cx="11054683" cy="278915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36DE73-2667-4E17-8559-67885A9E354A}"/>
              </a:ext>
              <a:ext uri="{C183D7F6-B498-43B3-948B-1728B52AA6E4}">
                <adec:decorative xmlns:adec="http://schemas.microsoft.com/office/drawing/2017/decorative" val="1"/>
              </a:ext>
            </a:extLst>
          </p:cNvPr>
          <p:cNvSpPr/>
          <p:nvPr/>
        </p:nvSpPr>
        <p:spPr bwMode="auto">
          <a:xfrm>
            <a:off x="725401" y="1432703"/>
            <a:ext cx="6998870" cy="2489591"/>
          </a:xfrm>
          <a:prstGeom prst="rect">
            <a:avLst/>
          </a:prstGeom>
          <a:no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0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B1C3F-7A8C-47CD-817D-842635F263D6}"/>
              </a:ext>
            </a:extLst>
          </p:cNvPr>
          <p:cNvSpPr>
            <a:spLocks noGrp="1"/>
          </p:cNvSpPr>
          <p:nvPr>
            <p:ph type="title"/>
          </p:nvPr>
        </p:nvSpPr>
        <p:spPr/>
        <p:txBody>
          <a:bodyPr/>
          <a:lstStyle/>
          <a:p>
            <a:r>
              <a:rPr lang="en-US"/>
              <a:t>Design for Azure SQL databases</a:t>
            </a:r>
          </a:p>
        </p:txBody>
      </p:sp>
      <p:pic>
        <p:nvPicPr>
          <p:cNvPr id="6" name="Picture Placeholder 5">
            <a:extLst>
              <a:ext uri="{FF2B5EF4-FFF2-40B4-BE49-F238E27FC236}">
                <a16:creationId xmlns:a16="http://schemas.microsoft.com/office/drawing/2014/main" id="{E2489BB5-F7D9-4387-BC44-2556F130AB5A}"/>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5053779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29A0-3E3E-424E-A86A-83D676587C75}"/>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When to use Azure SQL databases</a:t>
            </a:r>
            <a:endParaRPr lang="en-US" dirty="0">
              <a:solidFill>
                <a:schemeClr val="tx2">
                  <a:lumMod val="50000"/>
                </a:schemeClr>
              </a:solidFill>
            </a:endParaRPr>
          </a:p>
        </p:txBody>
      </p:sp>
      <p:sp>
        <p:nvSpPr>
          <p:cNvPr id="39" name="Rectangle 38">
            <a:extLst>
              <a:ext uri="{FF2B5EF4-FFF2-40B4-BE49-F238E27FC236}">
                <a16:creationId xmlns:a16="http://schemas.microsoft.com/office/drawing/2014/main" id="{EFC8D7BF-52A2-4CED-9DFB-39B378CD4062}"/>
              </a:ext>
            </a:extLst>
          </p:cNvPr>
          <p:cNvSpPr/>
          <p:nvPr/>
        </p:nvSpPr>
        <p:spPr>
          <a:xfrm>
            <a:off x="81871" y="1347198"/>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SQL virtual machines</a:t>
            </a:r>
            <a:endParaRPr lang="en-US" sz="2400" kern="0">
              <a:solidFill>
                <a:schemeClr val="tx2">
                  <a:lumMod val="50000"/>
                </a:schemeClr>
              </a:solidFill>
              <a:latin typeface="Segoe UI Semibold"/>
              <a:cs typeface="Segoe UI Semibold" panose="020B0502040204020203" pitchFamily="34" charset="0"/>
            </a:endParaRPr>
          </a:p>
        </p:txBody>
      </p:sp>
      <p:sp>
        <p:nvSpPr>
          <p:cNvPr id="41" name="Text Placeholder 8">
            <a:extLst>
              <a:ext uri="{FF2B5EF4-FFF2-40B4-BE49-F238E27FC236}">
                <a16:creationId xmlns:a16="http://schemas.microsoft.com/office/drawing/2014/main" id="{E95B5411-FCF8-4D4F-A987-154A31EE25EC}"/>
              </a:ext>
            </a:extLst>
          </p:cNvPr>
          <p:cNvSpPr txBox="1">
            <a:spLocks/>
          </p:cNvSpPr>
          <p:nvPr/>
        </p:nvSpPr>
        <p:spPr>
          <a:xfrm>
            <a:off x="169981" y="1755019"/>
            <a:ext cx="2885623" cy="523206"/>
          </a:xfrm>
          <a:prstGeom prst="rect">
            <a:avLst/>
          </a:prstGeom>
        </p:spPr>
        <p:txBody>
          <a:bodyPr vert="horz" wrap="square" lIns="91427" tIns="45713" rIns="91427" bIns="45713"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201">
              <a:spcAft>
                <a:spcPts val="800"/>
              </a:spcAft>
            </a:pPr>
            <a:r>
              <a:rPr lang="en-US" sz="1400" kern="0">
                <a:gradFill>
                  <a:gsLst>
                    <a:gs pos="1770">
                      <a:schemeClr val="tx1"/>
                    </a:gs>
                    <a:gs pos="16000">
                      <a:schemeClr val="tx1"/>
                    </a:gs>
                  </a:gsLst>
                  <a:lin ang="0" scaled="0"/>
                </a:gradFill>
              </a:rPr>
              <a:t>Best for migrations and applications requiring OS-level access</a:t>
            </a:r>
          </a:p>
        </p:txBody>
      </p:sp>
      <p:grpSp>
        <p:nvGrpSpPr>
          <p:cNvPr id="3" name="Group 2" descr="Azure SQL deployment options include SQL on a virtual machine, SQL managed instance or SQL database. ">
            <a:extLst>
              <a:ext uri="{FF2B5EF4-FFF2-40B4-BE49-F238E27FC236}">
                <a16:creationId xmlns:a16="http://schemas.microsoft.com/office/drawing/2014/main" id="{5735D8DD-1BA7-4971-B714-6FBDC7566D0B}"/>
              </a:ext>
            </a:extLst>
          </p:cNvPr>
          <p:cNvGrpSpPr/>
          <p:nvPr/>
        </p:nvGrpSpPr>
        <p:grpSpPr>
          <a:xfrm>
            <a:off x="394843" y="1377613"/>
            <a:ext cx="11608322" cy="4622162"/>
            <a:chOff x="394843" y="1377613"/>
            <a:chExt cx="11608322" cy="4622162"/>
          </a:xfrm>
        </p:grpSpPr>
        <p:sp>
          <p:nvSpPr>
            <p:cNvPr id="45" name="Freeform: Shape 44">
              <a:extLst>
                <a:ext uri="{FF2B5EF4-FFF2-40B4-BE49-F238E27FC236}">
                  <a16:creationId xmlns:a16="http://schemas.microsoft.com/office/drawing/2014/main" id="{06E7D26A-8D8B-4791-B043-0C62E5AEF5DE}"/>
                </a:ext>
              </a:extLst>
            </p:cNvPr>
            <p:cNvSpPr/>
            <p:nvPr/>
          </p:nvSpPr>
          <p:spPr>
            <a:xfrm>
              <a:off x="394843" y="3423291"/>
              <a:ext cx="2150908" cy="2561289"/>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SQL Server and OS server access</a:t>
              </a:r>
            </a:p>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Expansive SQL and OS version support</a:t>
              </a:r>
            </a:p>
            <a:p>
              <a:pPr marL="224006" lvl="1" indent="-224006" defTabSz="1045357">
                <a:spcBef>
                  <a:spcPts val="400"/>
                </a:spcBef>
                <a:buFontTx/>
                <a:buChar char="•"/>
                <a:defRPr/>
              </a:pPr>
              <a:r>
                <a:rPr lang="en-US" sz="1400" kern="0">
                  <a:solidFill>
                    <a:prstClr val="black">
                      <a:hueOff val="0"/>
                      <a:satOff val="0"/>
                      <a:lumOff val="0"/>
                      <a:alphaOff val="0"/>
                    </a:prstClr>
                  </a:solidFill>
                  <a:latin typeface="Segoe UI"/>
                </a:rPr>
                <a:t>Automated manageability features </a:t>
              </a:r>
            </a:p>
            <a:p>
              <a:pPr marL="224006" lvl="1" indent="-224006" defTabSz="1045357">
                <a:spcBef>
                  <a:spcPts val="400"/>
                </a:spcBef>
                <a:buFontTx/>
                <a:buChar char="•"/>
                <a:defRPr/>
              </a:pPr>
              <a:endParaRPr lang="en-US" sz="1400" kern="0">
                <a:solidFill>
                  <a:prstClr val="black">
                    <a:hueOff val="0"/>
                    <a:satOff val="0"/>
                    <a:lumOff val="0"/>
                    <a:alphaOff val="0"/>
                  </a:prstClr>
                </a:solidFill>
                <a:latin typeface="Segoe UI"/>
              </a:endParaRPr>
            </a:p>
          </p:txBody>
        </p:sp>
        <p:cxnSp>
          <p:nvCxnSpPr>
            <p:cNvPr id="6" name="Straight Connector 5">
              <a:extLst>
                <a:ext uri="{FF2B5EF4-FFF2-40B4-BE49-F238E27FC236}">
                  <a16:creationId xmlns:a16="http://schemas.microsoft.com/office/drawing/2014/main" id="{67B9FCFB-0886-438B-8263-6FB90796D2D0}"/>
                </a:ext>
              </a:extLst>
            </p:cNvPr>
            <p:cNvCxnSpPr>
              <a:cxnSpLocks/>
            </p:cNvCxnSpPr>
            <p:nvPr/>
          </p:nvCxnSpPr>
          <p:spPr>
            <a:xfrm flipV="1">
              <a:off x="479686" y="1897877"/>
              <a:ext cx="197656" cy="108074"/>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CC310FD-DFD1-4DF4-8744-DA837C8E2CC7}"/>
                </a:ext>
              </a:extLst>
            </p:cNvPr>
            <p:cNvSpPr/>
            <p:nvPr/>
          </p:nvSpPr>
          <p:spPr>
            <a:xfrm>
              <a:off x="3729833" y="1377613"/>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Managed instances</a:t>
              </a:r>
              <a:endParaRPr lang="en-US" sz="2400" kern="0">
                <a:solidFill>
                  <a:schemeClr val="tx2">
                    <a:lumMod val="50000"/>
                  </a:schemeClr>
                </a:solidFill>
                <a:latin typeface="Segoe UI Semibold"/>
                <a:cs typeface="Segoe UI Semibold" panose="020B0502040204020203" pitchFamily="34" charset="0"/>
              </a:endParaRPr>
            </a:p>
          </p:txBody>
        </p:sp>
        <p:sp>
          <p:nvSpPr>
            <p:cNvPr id="5" name="Text Placeholder 8">
              <a:extLst>
                <a:ext uri="{FF2B5EF4-FFF2-40B4-BE49-F238E27FC236}">
                  <a16:creationId xmlns:a16="http://schemas.microsoft.com/office/drawing/2014/main" id="{7AE5CBFA-6922-48A0-A65C-2A7582812429}"/>
                </a:ext>
              </a:extLst>
            </p:cNvPr>
            <p:cNvSpPr txBox="1">
              <a:spLocks/>
            </p:cNvSpPr>
            <p:nvPr/>
          </p:nvSpPr>
          <p:spPr>
            <a:xfrm>
              <a:off x="3126317" y="1758859"/>
              <a:ext cx="4060183" cy="307762"/>
            </a:xfrm>
            <a:prstGeom prst="rect">
              <a:avLst/>
            </a:prstGeom>
          </p:spPr>
          <p:txBody>
            <a:bodyPr vert="horz" wrap="square" lIns="91427" tIns="45713" rIns="91427" bIns="45713"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201">
                <a:spcAft>
                  <a:spcPts val="800"/>
                </a:spcAft>
              </a:pPr>
              <a:r>
                <a:rPr lang="en-US" sz="1400" kern="0">
                  <a:gradFill>
                    <a:gsLst>
                      <a:gs pos="1770">
                        <a:schemeClr val="tx1"/>
                      </a:gs>
                      <a:gs pos="16000">
                        <a:schemeClr val="tx1"/>
                      </a:gs>
                    </a:gsLst>
                    <a:lin ang="0" scaled="0"/>
                  </a:gradFill>
                </a:rPr>
                <a:t>Best for most lift-and-shift migrations to the cloud</a:t>
              </a:r>
            </a:p>
          </p:txBody>
        </p:sp>
        <p:sp>
          <p:nvSpPr>
            <p:cNvPr id="11" name="Freeform: Shape 10">
              <a:extLst>
                <a:ext uri="{FF2B5EF4-FFF2-40B4-BE49-F238E27FC236}">
                  <a16:creationId xmlns:a16="http://schemas.microsoft.com/office/drawing/2014/main" id="{AE5764EE-CCAA-4142-BC06-66770343519E}"/>
                </a:ext>
              </a:extLst>
            </p:cNvPr>
            <p:cNvSpPr/>
            <p:nvPr/>
          </p:nvSpPr>
          <p:spPr>
            <a:xfrm>
              <a:off x="2940318" y="2894148"/>
              <a:ext cx="2150909" cy="553920"/>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Single instance</a:t>
              </a:r>
            </a:p>
          </p:txBody>
        </p:sp>
        <p:sp>
          <p:nvSpPr>
            <p:cNvPr id="12" name="Freeform: Shape 11">
              <a:extLst>
                <a:ext uri="{FF2B5EF4-FFF2-40B4-BE49-F238E27FC236}">
                  <a16:creationId xmlns:a16="http://schemas.microsoft.com/office/drawing/2014/main" id="{5192D3F8-F1C8-46F6-B918-3E46A36D44DF}"/>
                </a:ext>
              </a:extLst>
            </p:cNvPr>
            <p:cNvSpPr/>
            <p:nvPr/>
          </p:nvSpPr>
          <p:spPr>
            <a:xfrm>
              <a:off x="2940318" y="3447622"/>
              <a:ext cx="2150909" cy="2539554"/>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SQL Server surface area (vast majority)</a:t>
              </a:r>
            </a:p>
            <a:p>
              <a:pPr marL="224006" lvl="1" indent="-224006" defTabSz="1045357">
                <a:spcBef>
                  <a:spcPts val="400"/>
                </a:spcBef>
                <a:buFontTx/>
                <a:buChar char="•"/>
                <a:defRPr/>
              </a:pPr>
              <a:r>
                <a:rPr lang="en-US" sz="1400" kern="0">
                  <a:latin typeface="Segoe UI"/>
                </a:rPr>
                <a:t>Native virtual network support</a:t>
              </a:r>
            </a:p>
            <a:p>
              <a:pPr marL="224006" lvl="1" indent="-224006" defTabSz="1045357">
                <a:spcBef>
                  <a:spcPts val="400"/>
                </a:spcBef>
                <a:buFontTx/>
                <a:buChar char="•"/>
                <a:defRPr/>
              </a:pPr>
              <a:r>
                <a:rPr lang="en-US" sz="1400" kern="0">
                  <a:latin typeface="Segoe UI"/>
                </a:rPr>
                <a:t>Fully managed service</a:t>
              </a:r>
            </a:p>
          </p:txBody>
        </p:sp>
        <p:sp>
          <p:nvSpPr>
            <p:cNvPr id="14" name="Freeform: Shape 13">
              <a:extLst>
                <a:ext uri="{FF2B5EF4-FFF2-40B4-BE49-F238E27FC236}">
                  <a16:creationId xmlns:a16="http://schemas.microsoft.com/office/drawing/2014/main" id="{074ABB7E-BB37-4B1A-B5EC-BB2556075BB6}"/>
                </a:ext>
              </a:extLst>
            </p:cNvPr>
            <p:cNvSpPr/>
            <p:nvPr/>
          </p:nvSpPr>
          <p:spPr>
            <a:xfrm>
              <a:off x="5230549" y="3447620"/>
              <a:ext cx="2150909" cy="253955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Resource sharing between multiple instances to price optimize</a:t>
              </a:r>
            </a:p>
            <a:p>
              <a:pPr marL="224006" lvl="1" indent="-224006" defTabSz="1045357">
                <a:spcBef>
                  <a:spcPts val="400"/>
                </a:spcBef>
                <a:buFontTx/>
                <a:buChar char="•"/>
                <a:defRPr/>
              </a:pPr>
              <a:r>
                <a:rPr lang="en-US" sz="1400" kern="0">
                  <a:latin typeface="Segoe UI"/>
                </a:rPr>
                <a:t>Simplified performance management for multiple databases</a:t>
              </a:r>
            </a:p>
            <a:p>
              <a:pPr marL="224006" lvl="1" indent="-224006" defTabSz="1045357">
                <a:spcBef>
                  <a:spcPts val="400"/>
                </a:spcBef>
                <a:buFontTx/>
                <a:buChar char="•"/>
                <a:defRPr/>
              </a:pPr>
              <a:r>
                <a:rPr lang="en-US" sz="1400" kern="0">
                  <a:latin typeface="Segoe UI"/>
                </a:rPr>
                <a:t>Fully managed service</a:t>
              </a:r>
            </a:p>
          </p:txBody>
        </p:sp>
        <p:sp>
          <p:nvSpPr>
            <p:cNvPr id="15" name="Freeform: Shape 14">
              <a:extLst>
                <a:ext uri="{FF2B5EF4-FFF2-40B4-BE49-F238E27FC236}">
                  <a16:creationId xmlns:a16="http://schemas.microsoft.com/office/drawing/2014/main" id="{19A97B48-C86D-4E09-A256-790493BB60D6}"/>
                </a:ext>
              </a:extLst>
            </p:cNvPr>
            <p:cNvSpPr/>
            <p:nvPr/>
          </p:nvSpPr>
          <p:spPr>
            <a:xfrm>
              <a:off x="5230549" y="2893701"/>
              <a:ext cx="2150909" cy="553919"/>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Instance pool</a:t>
              </a:r>
            </a:p>
          </p:txBody>
        </p:sp>
        <p:pic>
          <p:nvPicPr>
            <p:cNvPr id="22" name="Graphic 21">
              <a:extLst>
                <a:ext uri="{FF2B5EF4-FFF2-40B4-BE49-F238E27FC236}">
                  <a16:creationId xmlns:a16="http://schemas.microsoft.com/office/drawing/2014/main" id="{25A855E0-25F0-4D67-8CCB-BFB59D8836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62023" y="2300020"/>
              <a:ext cx="532487" cy="532487"/>
            </a:xfrm>
            <a:prstGeom prst="rect">
              <a:avLst/>
            </a:prstGeom>
          </p:spPr>
        </p:pic>
        <p:pic>
          <p:nvPicPr>
            <p:cNvPr id="23" name="Graphic 22">
              <a:extLst>
                <a:ext uri="{FF2B5EF4-FFF2-40B4-BE49-F238E27FC236}">
                  <a16:creationId xmlns:a16="http://schemas.microsoft.com/office/drawing/2014/main" id="{C7702071-85A7-4108-AF6D-78CD909A39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5998" y="2300020"/>
              <a:ext cx="532487" cy="532487"/>
            </a:xfrm>
            <a:prstGeom prst="rect">
              <a:avLst/>
            </a:prstGeom>
          </p:spPr>
        </p:pic>
        <p:sp>
          <p:nvSpPr>
            <p:cNvPr id="7" name="Rectangle 6">
              <a:extLst>
                <a:ext uri="{FF2B5EF4-FFF2-40B4-BE49-F238E27FC236}">
                  <a16:creationId xmlns:a16="http://schemas.microsoft.com/office/drawing/2014/main" id="{AA403C73-1499-4D37-9706-33FDA7375BA2}"/>
                </a:ext>
              </a:extLst>
            </p:cNvPr>
            <p:cNvSpPr/>
            <p:nvPr/>
          </p:nvSpPr>
          <p:spPr>
            <a:xfrm>
              <a:off x="8288588" y="1377613"/>
              <a:ext cx="2853152" cy="390501"/>
            </a:xfrm>
            <a:prstGeom prst="rect">
              <a:avLst/>
            </a:prstGeom>
          </p:spPr>
          <p:txBody>
            <a:bodyPr wrap="square" lIns="91427">
              <a:spAutoFit/>
            </a:bodyPr>
            <a:lstStyle/>
            <a:p>
              <a:pPr algn="ctr" defTabSz="913904" fontAlgn="base">
                <a:lnSpc>
                  <a:spcPct val="95000"/>
                </a:lnSpc>
                <a:spcBef>
                  <a:spcPct val="0"/>
                </a:spcBef>
                <a:spcAft>
                  <a:spcPct val="0"/>
                </a:spcAft>
                <a:defRPr/>
              </a:pPr>
              <a:r>
                <a:rPr lang="en-US" sz="2000" b="1" kern="0">
                  <a:solidFill>
                    <a:schemeClr val="tx2">
                      <a:lumMod val="50000"/>
                    </a:schemeClr>
                  </a:solidFill>
                  <a:latin typeface="Segoe UI Semibold"/>
                  <a:cs typeface="Segoe UI Semibold" panose="020B0502040204020203" pitchFamily="34" charset="0"/>
                </a:rPr>
                <a:t>Databases</a:t>
              </a:r>
              <a:endParaRPr lang="en-US" sz="2400" kern="0">
                <a:solidFill>
                  <a:schemeClr val="tx2">
                    <a:lumMod val="50000"/>
                  </a:schemeClr>
                </a:solidFill>
                <a:latin typeface="Segoe UI Semibold"/>
                <a:cs typeface="Segoe UI Semibold" panose="020B0502040204020203" pitchFamily="34" charset="0"/>
              </a:endParaRPr>
            </a:p>
          </p:txBody>
        </p:sp>
        <p:sp>
          <p:nvSpPr>
            <p:cNvPr id="8" name="Text Placeholder 8">
              <a:extLst>
                <a:ext uri="{FF2B5EF4-FFF2-40B4-BE49-F238E27FC236}">
                  <a16:creationId xmlns:a16="http://schemas.microsoft.com/office/drawing/2014/main" id="{2F47B66A-5E99-451B-BF7F-3146C4D9482D}"/>
                </a:ext>
              </a:extLst>
            </p:cNvPr>
            <p:cNvSpPr txBox="1">
              <a:spLocks/>
            </p:cNvSpPr>
            <p:nvPr/>
          </p:nvSpPr>
          <p:spPr>
            <a:xfrm>
              <a:off x="7427163" y="1728272"/>
              <a:ext cx="4576002" cy="307762"/>
            </a:xfrm>
            <a:prstGeom prst="rect">
              <a:avLst/>
            </a:prstGeom>
          </p:spPr>
          <p:txBody>
            <a:bodyPr vert="horz" wrap="square" lIns="91427" tIns="45713" rIns="91427" bIns="45713"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201">
                <a:spcBef>
                  <a:spcPts val="0"/>
                </a:spcBef>
                <a:spcAft>
                  <a:spcPts val="800"/>
                </a:spcAft>
                <a:buSzTx/>
                <a:buNone/>
                <a:defRPr/>
              </a:pPr>
              <a:r>
                <a:rPr lang="en-US" sz="1400" kern="0">
                  <a:gradFill>
                    <a:gsLst>
                      <a:gs pos="1770">
                        <a:srgbClr val="1A1A1A"/>
                      </a:gs>
                      <a:gs pos="16000">
                        <a:srgbClr val="1A1A1A"/>
                      </a:gs>
                    </a:gsLst>
                    <a:lin ang="0" scaled="0"/>
                  </a:gradFill>
                  <a:latin typeface="Segoe UI Semibold"/>
                </a:rPr>
                <a:t>Best for modern cloud applications</a:t>
              </a:r>
            </a:p>
          </p:txBody>
        </p:sp>
        <p:sp>
          <p:nvSpPr>
            <p:cNvPr id="17" name="Freeform: Shape 16">
              <a:extLst>
                <a:ext uri="{FF2B5EF4-FFF2-40B4-BE49-F238E27FC236}">
                  <a16:creationId xmlns:a16="http://schemas.microsoft.com/office/drawing/2014/main" id="{FA41DA0D-CDBC-45A5-95D4-8447028F3A92}"/>
                </a:ext>
              </a:extLst>
            </p:cNvPr>
            <p:cNvSpPr/>
            <p:nvPr/>
          </p:nvSpPr>
          <p:spPr>
            <a:xfrm>
              <a:off x="9853058" y="3423291"/>
              <a:ext cx="2072453" cy="2562730"/>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Resource sharing between multiple databases to price optimize</a:t>
              </a:r>
            </a:p>
            <a:p>
              <a:pPr marL="224006" lvl="1" indent="-224006" defTabSz="1045357">
                <a:spcBef>
                  <a:spcPts val="400"/>
                </a:spcBef>
                <a:buFontTx/>
                <a:buChar char="•"/>
                <a:defRPr/>
              </a:pPr>
              <a:r>
                <a:rPr lang="en-US" sz="1400" kern="0">
                  <a:latin typeface="Segoe UI"/>
                </a:rPr>
                <a:t>Simplified performance management for multiple databases</a:t>
              </a:r>
            </a:p>
            <a:p>
              <a:pPr marL="224006" lvl="1" indent="-224006" defTabSz="1045357">
                <a:spcBef>
                  <a:spcPts val="400"/>
                </a:spcBef>
                <a:buFontTx/>
                <a:buChar char="•"/>
                <a:defRPr/>
              </a:pPr>
              <a:r>
                <a:rPr lang="en-US" sz="1400" kern="0">
                  <a:latin typeface="Segoe UI"/>
                </a:rPr>
                <a:t>Fully managed service</a:t>
              </a:r>
            </a:p>
          </p:txBody>
        </p:sp>
        <p:sp>
          <p:nvSpPr>
            <p:cNvPr id="18" name="Freeform: Shape 17">
              <a:extLst>
                <a:ext uri="{FF2B5EF4-FFF2-40B4-BE49-F238E27FC236}">
                  <a16:creationId xmlns:a16="http://schemas.microsoft.com/office/drawing/2014/main" id="{D6C970EF-6136-4FDA-9AC0-C23D339649E2}"/>
                </a:ext>
              </a:extLst>
            </p:cNvPr>
            <p:cNvSpPr/>
            <p:nvPr/>
          </p:nvSpPr>
          <p:spPr>
            <a:xfrm>
              <a:off x="9853061" y="2871505"/>
              <a:ext cx="2072450" cy="557754"/>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Elastic pool</a:t>
              </a:r>
            </a:p>
          </p:txBody>
        </p:sp>
        <p:sp>
          <p:nvSpPr>
            <p:cNvPr id="20" name="Freeform: Shape 19">
              <a:extLst>
                <a:ext uri="{FF2B5EF4-FFF2-40B4-BE49-F238E27FC236}">
                  <a16:creationId xmlns:a16="http://schemas.microsoft.com/office/drawing/2014/main" id="{FF6D99F3-4F92-4557-AD9C-E1409BD30ADF}"/>
                </a:ext>
              </a:extLst>
            </p:cNvPr>
            <p:cNvSpPr/>
            <p:nvPr/>
          </p:nvSpPr>
          <p:spPr>
            <a:xfrm>
              <a:off x="7675809" y="3437044"/>
              <a:ext cx="2014647" cy="25627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63" tIns="125463" rIns="167286" bIns="188196" numCol="1" spcCol="1270" anchor="t" anchorCtr="0">
              <a:noAutofit/>
            </a:bodyPr>
            <a:lstStyle/>
            <a:p>
              <a:pPr marL="224006" lvl="1" indent="-224006" defTabSz="1045357">
                <a:spcBef>
                  <a:spcPts val="400"/>
                </a:spcBef>
                <a:buFontTx/>
                <a:buChar char="•"/>
                <a:defRPr/>
              </a:pPr>
              <a:r>
                <a:rPr lang="en-US" sz="1400" kern="0">
                  <a:latin typeface="Segoe UI"/>
                </a:rPr>
                <a:t>Hyperscale storage (up to 100TB)</a:t>
              </a:r>
            </a:p>
            <a:p>
              <a:pPr marL="224006" lvl="1" indent="-224006" defTabSz="1045357">
                <a:spcBef>
                  <a:spcPts val="400"/>
                </a:spcBef>
                <a:buFontTx/>
                <a:buChar char="•"/>
                <a:defRPr/>
              </a:pPr>
              <a:r>
                <a:rPr lang="en-US" sz="1400" kern="0">
                  <a:latin typeface="Segoe UI"/>
                </a:rPr>
                <a:t>Serverless compute</a:t>
              </a:r>
            </a:p>
            <a:p>
              <a:pPr marL="224006" lvl="1" indent="-224006" defTabSz="1045357">
                <a:spcBef>
                  <a:spcPts val="400"/>
                </a:spcBef>
                <a:buFontTx/>
                <a:buChar char="•"/>
                <a:defRPr/>
              </a:pPr>
              <a:r>
                <a:rPr lang="en-US" sz="1400" kern="0">
                  <a:latin typeface="Segoe UI"/>
                </a:rPr>
                <a:t>Fully managed service</a:t>
              </a:r>
            </a:p>
          </p:txBody>
        </p:sp>
        <p:sp>
          <p:nvSpPr>
            <p:cNvPr id="21" name="Freeform: Shape 20">
              <a:extLst>
                <a:ext uri="{FF2B5EF4-FFF2-40B4-BE49-F238E27FC236}">
                  <a16:creationId xmlns:a16="http://schemas.microsoft.com/office/drawing/2014/main" id="{B66D6D11-72CF-4FF7-8D6A-2A6CB814D4C1}"/>
                </a:ext>
              </a:extLst>
            </p:cNvPr>
            <p:cNvSpPr/>
            <p:nvPr/>
          </p:nvSpPr>
          <p:spPr>
            <a:xfrm>
              <a:off x="7675811" y="2883125"/>
              <a:ext cx="2014646" cy="553919"/>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Single database</a:t>
              </a:r>
            </a:p>
          </p:txBody>
        </p:sp>
        <p:pic>
          <p:nvPicPr>
            <p:cNvPr id="24" name="Graphic 23">
              <a:extLst>
                <a:ext uri="{FF2B5EF4-FFF2-40B4-BE49-F238E27FC236}">
                  <a16:creationId xmlns:a16="http://schemas.microsoft.com/office/drawing/2014/main" id="{929D0248-5633-43AF-AB4A-E354C1848A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7654" y="2290372"/>
              <a:ext cx="532486" cy="532486"/>
            </a:xfrm>
            <a:prstGeom prst="rect">
              <a:avLst/>
            </a:prstGeom>
          </p:spPr>
        </p:pic>
        <p:pic>
          <p:nvPicPr>
            <p:cNvPr id="25" name="Graphic 24">
              <a:extLst>
                <a:ext uri="{FF2B5EF4-FFF2-40B4-BE49-F238E27FC236}">
                  <a16:creationId xmlns:a16="http://schemas.microsoft.com/office/drawing/2014/main" id="{80CE42BD-7EA3-43B3-BE1C-3012851450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81629" y="2287606"/>
              <a:ext cx="532486" cy="532486"/>
            </a:xfrm>
            <a:prstGeom prst="rect">
              <a:avLst/>
            </a:prstGeom>
          </p:spPr>
        </p:pic>
        <p:sp>
          <p:nvSpPr>
            <p:cNvPr id="43" name="Freeform: Shape 42">
              <a:extLst>
                <a:ext uri="{FF2B5EF4-FFF2-40B4-BE49-F238E27FC236}">
                  <a16:creationId xmlns:a16="http://schemas.microsoft.com/office/drawing/2014/main" id="{646D21BC-C53A-4160-A251-5356BE7C4106}"/>
                </a:ext>
              </a:extLst>
            </p:cNvPr>
            <p:cNvSpPr/>
            <p:nvPr/>
          </p:nvSpPr>
          <p:spPr>
            <a:xfrm>
              <a:off x="394843" y="2897626"/>
              <a:ext cx="2150908" cy="553920"/>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chemeClr val="tx2">
                <a:lumMod val="50000"/>
              </a:schemeClr>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29" fontAlgn="base">
                <a:spcBef>
                  <a:spcPct val="0"/>
                </a:spcBef>
                <a:spcAft>
                  <a:spcPct val="0"/>
                </a:spcAft>
                <a:defRPr/>
              </a:pPr>
              <a:r>
                <a:rPr lang="en-US" sz="1600" kern="0">
                  <a:gradFill>
                    <a:gsLst>
                      <a:gs pos="0">
                        <a:srgbClr val="FFFFFF"/>
                      </a:gs>
                      <a:gs pos="100000">
                        <a:srgbClr val="FFFFFF"/>
                      </a:gs>
                    </a:gsLst>
                    <a:lin ang="5400000" scaled="0"/>
                  </a:gradFill>
                  <a:latin typeface="Segoe UI"/>
                  <a:cs typeface="Segoe UI" pitchFamily="34" charset="0"/>
                </a:rPr>
                <a:t>SQL virtual machine</a:t>
              </a:r>
            </a:p>
          </p:txBody>
        </p:sp>
        <p:pic>
          <p:nvPicPr>
            <p:cNvPr id="47" name="Graphic 46">
              <a:extLst>
                <a:ext uri="{FF2B5EF4-FFF2-40B4-BE49-F238E27FC236}">
                  <a16:creationId xmlns:a16="http://schemas.microsoft.com/office/drawing/2014/main" id="{3D4E51AC-7EA7-43D4-91E1-906533EB1A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72124" y="2361574"/>
              <a:ext cx="465939" cy="465939"/>
            </a:xfrm>
            <a:prstGeom prst="rect">
              <a:avLst/>
            </a:prstGeom>
          </p:spPr>
        </p:pic>
      </p:grpSp>
    </p:spTree>
    <p:extLst>
      <p:ext uri="{BB962C8B-B14F-4D97-AF65-F5344CB8AC3E}">
        <p14:creationId xmlns:p14="http://schemas.microsoft.com/office/powerpoint/2010/main" val="14318206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0746F-8788-416C-98D6-CDE46C149AD5}"/>
              </a:ext>
            </a:extLst>
          </p:cNvPr>
          <p:cNvSpPr>
            <a:spLocks noGrp="1"/>
          </p:cNvSpPr>
          <p:nvPr>
            <p:ph type="title"/>
          </p:nvPr>
        </p:nvSpPr>
        <p:spPr/>
        <p:txBody>
          <a:bodyPr/>
          <a:lstStyle/>
          <a:p>
            <a:r>
              <a:rPr lang="en-US"/>
              <a:t>Recommend a solution for database scalability</a:t>
            </a:r>
          </a:p>
        </p:txBody>
      </p:sp>
      <p:pic>
        <p:nvPicPr>
          <p:cNvPr id="3" name="Picture Placeholder 2">
            <a:extLst>
              <a:ext uri="{FF2B5EF4-FFF2-40B4-BE49-F238E27FC236}">
                <a16:creationId xmlns:a16="http://schemas.microsoft.com/office/drawing/2014/main" id="{2D022CAB-F8BF-4FD3-98F1-A8775ADED47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78909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Database scaling strategy</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8411B55C-B038-4F1D-900C-5DE733F4BD06}"/>
              </a:ext>
            </a:extLst>
          </p:cNvPr>
          <p:cNvSpPr>
            <a:spLocks noGrp="1"/>
          </p:cNvSpPr>
          <p:nvPr>
            <p:ph type="body" sz="quarter" idx="10"/>
          </p:nvPr>
        </p:nvSpPr>
        <p:spPr>
          <a:xfrm>
            <a:off x="432089" y="1083334"/>
            <a:ext cx="11341268" cy="430887"/>
          </a:xfrm>
        </p:spPr>
        <p:txBody>
          <a:bodyPr/>
          <a:lstStyle/>
          <a:p>
            <a:r>
              <a:rPr lang="en-US" dirty="0"/>
              <a:t>The following table identifies scenarios that require different scaling solutions</a:t>
            </a:r>
          </a:p>
        </p:txBody>
      </p:sp>
      <p:graphicFrame>
        <p:nvGraphicFramePr>
          <p:cNvPr id="4" name="Table 12">
            <a:extLst>
              <a:ext uri="{FF2B5EF4-FFF2-40B4-BE49-F238E27FC236}">
                <a16:creationId xmlns:a16="http://schemas.microsoft.com/office/drawing/2014/main" id="{65A6BD84-F272-477C-8D97-EF808154C8F6}"/>
              </a:ext>
            </a:extLst>
          </p:cNvPr>
          <p:cNvGraphicFramePr>
            <a:graphicFrameLocks noGrp="1"/>
          </p:cNvGraphicFramePr>
          <p:nvPr>
            <p:extLst>
              <p:ext uri="{D42A27DB-BD31-4B8C-83A1-F6EECF244321}">
                <p14:modId xmlns:p14="http://schemas.microsoft.com/office/powerpoint/2010/main" val="2943512675"/>
              </p:ext>
            </p:extLst>
          </p:nvPr>
        </p:nvGraphicFramePr>
        <p:xfrm>
          <a:off x="418643" y="2276410"/>
          <a:ext cx="11341266" cy="2728816"/>
        </p:xfrm>
        <a:graphic>
          <a:graphicData uri="http://schemas.openxmlformats.org/drawingml/2006/table">
            <a:tbl>
              <a:tblPr firstRow="1" bandRow="1">
                <a:tableStyleId>{5C22544A-7EE6-4342-B048-85BDC9FD1C3A}</a:tableStyleId>
              </a:tblPr>
              <a:tblGrid>
                <a:gridCol w="7207842">
                  <a:extLst>
                    <a:ext uri="{9D8B030D-6E8A-4147-A177-3AD203B41FA5}">
                      <a16:colId xmlns:a16="http://schemas.microsoft.com/office/drawing/2014/main" val="3419358315"/>
                    </a:ext>
                  </a:extLst>
                </a:gridCol>
                <a:gridCol w="4133424">
                  <a:extLst>
                    <a:ext uri="{9D8B030D-6E8A-4147-A177-3AD203B41FA5}">
                      <a16:colId xmlns:a16="http://schemas.microsoft.com/office/drawing/2014/main" val="2428792440"/>
                    </a:ext>
                  </a:extLst>
                </a:gridCol>
              </a:tblGrid>
              <a:tr h="478093">
                <a:tc>
                  <a:txBody>
                    <a:bodyPr/>
                    <a:lstStyle/>
                    <a:p>
                      <a:pPr algn="ctr"/>
                      <a:r>
                        <a:rPr lang="en-US" sz="2000">
                          <a:solidFill>
                            <a:schemeClr val="bg1"/>
                          </a:solidFill>
                          <a:latin typeface="+mj-lt"/>
                        </a:rPr>
                        <a:t>Requirement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mj-lt"/>
                          <a:ea typeface="+mn-ea"/>
                          <a:cs typeface="+mn-cs"/>
                        </a:rPr>
                        <a:t>Solution</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442983">
                <a:tc>
                  <a:txBody>
                    <a:bodyPr/>
                    <a:lstStyle/>
                    <a:p>
                      <a:r>
                        <a:rPr lang="en-US" sz="1600" dirty="0">
                          <a:solidFill>
                            <a:schemeClr val="tx1"/>
                          </a:solidFill>
                          <a:latin typeface="+mj-lt"/>
                        </a:rPr>
                        <a:t>Do you have to manage and scale multiple Azure SQL databases that have varying and predictable resource requirements?</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b="1" dirty="0">
                          <a:solidFill>
                            <a:schemeClr val="tx1"/>
                          </a:solidFill>
                          <a:hlinkClick r:id="rId4"/>
                        </a:rPr>
                        <a:t>SQL elastic pools</a:t>
                      </a:r>
                      <a:r>
                        <a:rPr lang="en-US" sz="1600" dirty="0">
                          <a:solidFill>
                            <a:schemeClr val="tx1"/>
                          </a:solidFill>
                        </a:rPr>
                        <a: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Are you developing a new application with a single database that you want to test before launching it to thousands of users? </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1" dirty="0">
                          <a:solidFill>
                            <a:schemeClr val="tx1"/>
                          </a:solidFill>
                          <a:hlinkClick r:id="rId5"/>
                        </a:rPr>
                        <a:t>Azure SQL Database or SQL Managed Instance</a:t>
                      </a:r>
                      <a:endParaRPr lang="en-US" sz="1600" dirty="0">
                        <a:solidFill>
                          <a:schemeClr val="tx1"/>
                        </a:solidFill>
                      </a:endParaRP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Do you need to optimize the price performance for a group of databases within a prescribed budget while delivering performance elasticity for each database?</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b="1" dirty="0">
                          <a:solidFill>
                            <a:schemeClr val="tx1"/>
                          </a:solidFill>
                          <a:hlinkClick r:id="rId4"/>
                        </a:rPr>
                        <a:t>SQL elastic pools</a:t>
                      </a:r>
                      <a:r>
                        <a:rPr lang="en-US" sz="1600" dirty="0">
                          <a:solidFill>
                            <a:schemeClr val="tx1"/>
                          </a:solidFill>
                        </a:rPr>
                        <a:t>.</a:t>
                      </a:r>
                    </a:p>
                  </a:txBody>
                  <a:tcPr marL="89642" marR="89642" marT="89642" marB="89642">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3554734"/>
                  </a:ext>
                </a:extLst>
              </a:tr>
            </a:tbl>
          </a:graphicData>
        </a:graphic>
      </p:graphicFrame>
      <p:sp>
        <p:nvSpPr>
          <p:cNvPr id="3" name="TextBox 2">
            <a:extLst>
              <a:ext uri="{FF2B5EF4-FFF2-40B4-BE49-F238E27FC236}">
                <a16:creationId xmlns:a16="http://schemas.microsoft.com/office/drawing/2014/main" id="{9DBBF2F2-6225-45B6-9C4A-87283DCF08EB}"/>
              </a:ext>
            </a:extLst>
          </p:cNvPr>
          <p:cNvSpPr txBox="1"/>
          <p:nvPr/>
        </p:nvSpPr>
        <p:spPr>
          <a:xfrm>
            <a:off x="297519" y="5428861"/>
            <a:ext cx="9857635" cy="600164"/>
          </a:xfrm>
          <a:prstGeom prst="rect">
            <a:avLst/>
          </a:prstGeom>
          <a:noFill/>
        </p:spPr>
        <p:txBody>
          <a:bodyPr wrap="none" lIns="182880" tIns="146304" rIns="182880" bIns="146304" rtlCol="0">
            <a:spAutoFit/>
          </a:bodyPr>
          <a:lstStyle/>
          <a:p>
            <a:pPr>
              <a:lnSpc>
                <a:spcPct val="90000"/>
              </a:lnSpc>
              <a:spcAft>
                <a:spcPts val="600"/>
              </a:spcAft>
            </a:pPr>
            <a:r>
              <a:rPr lang="en-US" sz="2200">
                <a:gradFill>
                  <a:gsLst>
                    <a:gs pos="2917">
                      <a:schemeClr val="tx1"/>
                    </a:gs>
                    <a:gs pos="30000">
                      <a:schemeClr val="tx1"/>
                    </a:gs>
                  </a:gsLst>
                  <a:lin ang="5400000" scaled="0"/>
                </a:gradFill>
              </a:rPr>
              <a:t>Consider cost together with your scaling strategy to find an optimal solution</a:t>
            </a:r>
          </a:p>
        </p:txBody>
      </p:sp>
    </p:spTree>
    <p:extLst>
      <p:ext uri="{BB962C8B-B14F-4D97-AF65-F5344CB8AC3E}">
        <p14:creationId xmlns:p14="http://schemas.microsoft.com/office/powerpoint/2010/main" val="259705360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4029</Words>
  <Application>Microsoft Office PowerPoint</Application>
  <PresentationFormat>Widescreen</PresentationFormat>
  <Paragraphs>468</Paragraphs>
  <Slides>34</Slides>
  <Notes>26</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Arial</vt:lpstr>
      <vt:lpstr>Calibri</vt:lpstr>
      <vt:lpstr>Calibri Light</vt:lpstr>
      <vt:lpstr>Consolas</vt:lpstr>
      <vt:lpstr>Segoe UI</vt:lpstr>
      <vt:lpstr>Segoe UI Light</vt:lpstr>
      <vt:lpstr>Segoe UI Semibold</vt:lpstr>
      <vt:lpstr>segoe-ui_normal</vt:lpstr>
      <vt:lpstr>Symbol</vt:lpstr>
      <vt:lpstr>Wingdings</vt:lpstr>
      <vt:lpstr>Microsoft Power Platform Template</vt:lpstr>
      <vt:lpstr>Bitmap Image</vt:lpstr>
      <vt:lpstr>AZ-305T00A Designing Microsoft Azure Infrastructure Solutions</vt:lpstr>
      <vt:lpstr>Design a data storage solution for relational data</vt:lpstr>
      <vt:lpstr>Introduction</vt:lpstr>
      <vt:lpstr>Design for data storage</vt:lpstr>
      <vt:lpstr>Design for structured and semi-structured data</vt:lpstr>
      <vt:lpstr>Design for Azure SQL databases</vt:lpstr>
      <vt:lpstr>When to use Azure SQL databases</vt:lpstr>
      <vt:lpstr>Recommend a solution for database scalability</vt:lpstr>
      <vt:lpstr>Database scaling strategy</vt:lpstr>
      <vt:lpstr>Recommend a solution for database availability</vt:lpstr>
      <vt:lpstr>Select an Azure SQL Database pricing model</vt:lpstr>
      <vt:lpstr>High availability with the General Purpose/Standard tier</vt:lpstr>
      <vt:lpstr>High availability with the Business Critical/Premium tier</vt:lpstr>
      <vt:lpstr>High availability with the Hyperscale tier</vt:lpstr>
      <vt:lpstr>Select a database failover strategy</vt:lpstr>
      <vt:lpstr>Select a database strategy (activity)</vt:lpstr>
      <vt:lpstr>Design security for data at rest, data in transit, and data in use </vt:lpstr>
      <vt:lpstr>Protect your database</vt:lpstr>
      <vt:lpstr>Authenticate to an Azure SQL database</vt:lpstr>
      <vt:lpstr>Design for Azure SQL Edge </vt:lpstr>
      <vt:lpstr>When to use Azure SQL Edge </vt:lpstr>
      <vt:lpstr>Design for Azure Cosmos DB</vt:lpstr>
      <vt:lpstr>When to use Azure Cosmos DB</vt:lpstr>
      <vt:lpstr>Azure Storage tables and Azure Cosmos DB tables </vt:lpstr>
      <vt:lpstr>What Cosmos DB APIs are supported?</vt:lpstr>
      <vt:lpstr>Review</vt:lpstr>
      <vt:lpstr>Select a structured data product (activity)</vt:lpstr>
      <vt:lpstr>Case Study – Relational data</vt:lpstr>
      <vt:lpstr>Instructor Solution Diagram</vt:lpstr>
      <vt:lpstr>Instructor Solution Diagram (completed)</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2021-11-13T14:25:42Z</dcterms:created>
  <dcterms:modified xsi:type="dcterms:W3CDTF">2022-05-10T20:09:08Z</dcterms:modified>
</cp:coreProperties>
</file>