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5"/>
  </p:notesMasterIdLst>
  <p:handoutMasterIdLst>
    <p:handoutMasterId r:id="rId36"/>
  </p:handoutMasterIdLst>
  <p:sldIdLst>
    <p:sldId id="1810" r:id="rId2"/>
    <p:sldId id="1684" r:id="rId3"/>
    <p:sldId id="1811" r:id="rId4"/>
    <p:sldId id="2076138160" r:id="rId5"/>
    <p:sldId id="9035" r:id="rId6"/>
    <p:sldId id="1800" r:id="rId7"/>
    <p:sldId id="2076138161" r:id="rId8"/>
    <p:sldId id="1798" r:id="rId9"/>
    <p:sldId id="2076138162" r:id="rId10"/>
    <p:sldId id="1799" r:id="rId11"/>
    <p:sldId id="2076138163" r:id="rId12"/>
    <p:sldId id="9122" r:id="rId13"/>
    <p:sldId id="1763" r:id="rId14"/>
    <p:sldId id="2076138164" r:id="rId15"/>
    <p:sldId id="1805" r:id="rId16"/>
    <p:sldId id="2076138165" r:id="rId17"/>
    <p:sldId id="1806" r:id="rId18"/>
    <p:sldId id="2076138166" r:id="rId19"/>
    <p:sldId id="1807" r:id="rId20"/>
    <p:sldId id="2076138149" r:id="rId21"/>
    <p:sldId id="2076138150" r:id="rId22"/>
    <p:sldId id="2076138159" r:id="rId23"/>
    <p:sldId id="2076138153" r:id="rId24"/>
    <p:sldId id="2076138155" r:id="rId25"/>
    <p:sldId id="2076138167" r:id="rId26"/>
    <p:sldId id="2076138157" r:id="rId27"/>
    <p:sldId id="2076138168" r:id="rId28"/>
    <p:sldId id="2076138148" r:id="rId29"/>
    <p:sldId id="2076138171" r:id="rId30"/>
    <p:sldId id="2076138169" r:id="rId31"/>
    <p:sldId id="2076138170" r:id="rId32"/>
    <p:sldId id="2076138147" r:id="rId33"/>
    <p:sldId id="1891"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820BD-86CC-4BBF-8E70-2EE98F85C252}" v="62" dt="2021-11-01T17:13:06.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9" autoAdjust="0"/>
    <p:restoredTop sz="86545" autoAdjust="0"/>
  </p:normalViewPr>
  <p:slideViewPr>
    <p:cSldViewPr snapToGrid="0">
      <p:cViewPr varScale="1">
        <p:scale>
          <a:sx n="92" d="100"/>
          <a:sy n="92" d="100"/>
        </p:scale>
        <p:origin x="82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1:06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security/business/zero-trus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solidFill>
                  <a:srgbClr val="000000"/>
                </a:solidFill>
                <a:effectLst/>
                <a:latin typeface="Consolas" panose="020B0609020204030204" pitchFamily="49" charset="0"/>
              </a:rPr>
              <a:t>Conditional Access</a:t>
            </a:r>
            <a:r>
              <a:rPr lang="en-US" b="0" dirty="0">
                <a:solidFill>
                  <a:srgbClr val="A31515"/>
                </a:solidFill>
                <a:effectLst/>
                <a:latin typeface="Consolas" panose="020B0609020204030204" pitchFamily="49" charset="0"/>
              </a:rPr>
              <a:t>  - https://docs.microsoft.com/azure/active-directory/conditional-access/overview</a:t>
            </a:r>
            <a:endParaRPr lang="en-US" b="0" dirty="0">
              <a:solidFill>
                <a:srgbClr val="000000"/>
              </a:solidFill>
              <a:effectLst/>
              <a:latin typeface="Consolas" panose="020B0609020204030204" pitchFamily="49" charset="0"/>
            </a:endParaRP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identity protection? https://docs.microsoft.com/azure/active-directory/identity-protection/overview-identity-protection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Additional licensing may be required.</a:t>
            </a:r>
          </a:p>
          <a:p>
            <a:endParaRPr lang="en-US" dirty="0"/>
          </a:p>
          <a:p>
            <a:r>
              <a:rPr lang="en-US" dirty="0"/>
              <a:t>User risk policies</a:t>
            </a:r>
          </a:p>
          <a:p>
            <a:r>
              <a:rPr lang="en-US" dirty="0"/>
              <a:t>A user risk represents the probability that a given identity or account is compromised. For example, the user's valid credentials have been leaked. These risks are calculated offline using Microsoft's internal and external threat intelligence sources. Here are some user risks that can be identified.</a:t>
            </a:r>
          </a:p>
          <a:p>
            <a:pPr marL="171450" indent="-171450">
              <a:buFont typeface="Arial" panose="020B0604020202020204" pitchFamily="34" charset="0"/>
              <a:buChar char="•"/>
            </a:pPr>
            <a:r>
              <a:rPr lang="en-US" dirty="0"/>
              <a:t>Leaked credentials. Microsoft checks for leaked credentials from the dark web, paste sites, or other sources. These leaked credentials are checked against Azure AD users' current valid credentials for valid matches.</a:t>
            </a:r>
          </a:p>
          <a:p>
            <a:pPr marL="171450" indent="-171450">
              <a:buFont typeface="Arial" panose="020B0604020202020204" pitchFamily="34" charset="0"/>
              <a:buChar char="•"/>
            </a:pPr>
            <a:r>
              <a:rPr lang="en-US" dirty="0"/>
              <a:t>Azure AD threat intelligence. This risk detection type indicates user activity that is unusual for the given user or is consistent with known attack patterns.</a:t>
            </a:r>
          </a:p>
          <a:p>
            <a:endParaRPr lang="en-US" dirty="0"/>
          </a:p>
          <a:p>
            <a:r>
              <a:rPr lang="en-US" dirty="0"/>
              <a:t>Sign- in risk policies</a:t>
            </a:r>
          </a:p>
          <a:p>
            <a:r>
              <a:rPr lang="en-US" dirty="0"/>
              <a:t>A sign- in risk represents the probability that a given sign- in (authentication request) isn't authorized by the identity owner. Sign-in risk can be calculated in real-time or calculated offline. Here are some sign-in risks that can be identified.</a:t>
            </a:r>
          </a:p>
          <a:p>
            <a:pPr marL="171450" indent="-171450">
              <a:buFont typeface="Arial" panose="020B0604020202020204" pitchFamily="34" charset="0"/>
              <a:buChar char="•"/>
            </a:pPr>
            <a:r>
              <a:rPr lang="en-US" dirty="0"/>
              <a:t>Anonymous IP address. This risk detection type indicates sign-ins from an anonymous IP address. For example, a Tor browser or anonymized VPNs.</a:t>
            </a:r>
          </a:p>
          <a:p>
            <a:pPr marL="171450" indent="-171450">
              <a:buFont typeface="Arial" panose="020B0604020202020204" pitchFamily="34" charset="0"/>
              <a:buChar char="•"/>
            </a:pPr>
            <a:r>
              <a:rPr lang="en-US" dirty="0"/>
              <a:t>Atypical travel. This risk detection type identifies two sign-ins originating from geographically distant location. Given past behavior, at least one of the locations may also be atypical for the user.</a:t>
            </a:r>
          </a:p>
          <a:p>
            <a:pPr marL="171450" indent="-171450">
              <a:buFont typeface="Arial" panose="020B0604020202020204" pitchFamily="34" charset="0"/>
              <a:buChar char="•"/>
            </a:pPr>
            <a:r>
              <a:rPr lang="en-US" dirty="0"/>
              <a:t>Malware linked IP address. This risk detection type indicates sign-ins from IP addresses infected with malware. This malware is known to actively communicate with a bot server.</a:t>
            </a:r>
          </a:p>
          <a:p>
            <a:pPr marL="171450" indent="-171450">
              <a:buFont typeface="Arial" panose="020B0604020202020204" pitchFamily="34" charset="0"/>
              <a:buChar char="•"/>
            </a:pPr>
            <a:r>
              <a:rPr lang="en-US" dirty="0"/>
              <a:t>Password spray. This risk detection is triggered when a password spray attack has been performed. Password spray is one of the most popular attacks. Bad actors try to defeat lockout and detection by trying many users against one password.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Azure AD access reviews? - https://docs.microsoft.com/azure/active-directory/governance/access-reviews-overview</a:t>
            </a:r>
          </a:p>
          <a:p>
            <a:endParaRPr lang="en-US" dirty="0"/>
          </a:p>
          <a:p>
            <a:r>
              <a:rPr lang="en-US" dirty="0"/>
              <a:t>Additional licensing may be required.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5/10/2022 1:06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906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t>Managed identities - https://docs.microsoft.com/azure/active-directory/managed-identities-azure-resources/overview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Resources that support system assigned managed identities allow you to: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Enable or disable managed identities at the resource level.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Use RBAC roles to grant permissions.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View create, read, update, delete (CRUD) operations in Azure Activity logs.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View sign-in activity in Azure AD sign-in logs.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49600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protection – https://docs.microsoft.com/learn/modules/azure-well-architected-security/4-infrastructure-protection</a:t>
            </a:r>
          </a:p>
          <a:p>
            <a:r>
              <a:rPr lang="en-US" dirty="0"/>
              <a:t>Managed identities overview - https://docs.microsoft.com/azure/active-directory/managed-identities-azure-resources/overview</a:t>
            </a:r>
          </a:p>
          <a:p>
            <a:endParaRPr lang="en-US" dirty="0"/>
          </a:p>
          <a:p>
            <a:r>
              <a:rPr lang="en-US" dirty="0"/>
              <a:t>System-assigned example – an application that runs on a virtual machine.</a:t>
            </a:r>
          </a:p>
          <a:p>
            <a:r>
              <a:rPr lang="en-US" dirty="0"/>
              <a:t>User-assigned example - a workload where multiple virtual machines need to access the same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98806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Authenticate apps with managed identities - https://docs.microsoft.com/learn/modules/authenticate-apps-with-managed-identities/2-service-principals</a:t>
            </a:r>
          </a:p>
          <a:p>
            <a:r>
              <a:rPr lang="en-US" dirty="0"/>
              <a:t>Application and service principal objects in Azure Active Directory - https://docs.microsoft.com/azure/active-directory/develop/app-objects-and-service-principals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96949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Microsoft recommends restricting user consent to allow users to consent only for app from verified publishers, and only for permissions you select. For apps which do not meet this policy, the decision-making process will be centralized with your organization's security and identity administrator 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143749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050" dirty="0">
                <a:solidFill>
                  <a:schemeClr val="tx2"/>
                </a:solidFill>
              </a:rPr>
              <a:t>Azure Key Vault basic concepts - https://docs.microsoft.com/azure/key-vault/general/basic-concepts</a:t>
            </a:r>
          </a:p>
          <a:p>
            <a:pPr>
              <a:spcAft>
                <a:spcPts val="600"/>
              </a:spcAft>
            </a:pPr>
            <a:endParaRPr lang="en-US" sz="1050" dirty="0">
              <a:solidFill>
                <a:schemeClr val="tx2"/>
              </a:solidFill>
            </a:endParaRPr>
          </a:p>
          <a:p>
            <a:pPr>
              <a:spcAft>
                <a:spcPts val="600"/>
              </a:spcAft>
            </a:pPr>
            <a:r>
              <a:rPr lang="en-US" sz="1050" dirty="0">
                <a:solidFill>
                  <a:schemeClr val="tx2"/>
                </a:solidFill>
              </a:rPr>
              <a:t>Azure Key Vault helps with:</a:t>
            </a:r>
          </a:p>
          <a:p>
            <a:pPr marL="285750" indent="-285750">
              <a:spcAft>
                <a:spcPts val="600"/>
              </a:spcAft>
              <a:buFont typeface="Arial" panose="020B0604020202020204" pitchFamily="34" charset="0"/>
              <a:buChar char="•"/>
            </a:pPr>
            <a:r>
              <a:rPr lang="en-US" sz="900" b="1" dirty="0">
                <a:latin typeface="+mn-lt"/>
              </a:rPr>
              <a:t>Secrets Management</a:t>
            </a:r>
            <a:r>
              <a:rPr lang="en-US" sz="900" dirty="0">
                <a:latin typeface="+mn-lt"/>
              </a:rPr>
              <a:t> - Securely store and tightly control access to tokens, passwords, certificates, API keys, and other secrets.</a:t>
            </a:r>
          </a:p>
          <a:p>
            <a:pPr marL="285750" indent="-285750">
              <a:spcAft>
                <a:spcPts val="600"/>
              </a:spcAft>
              <a:buFont typeface="Arial" panose="020B0604020202020204" pitchFamily="34" charset="0"/>
              <a:buChar char="•"/>
            </a:pPr>
            <a:r>
              <a:rPr lang="en-US" sz="900" b="1" dirty="0">
                <a:latin typeface="+mn-lt"/>
              </a:rPr>
              <a:t>Key Management</a:t>
            </a:r>
            <a:r>
              <a:rPr lang="en-US" sz="900" dirty="0">
                <a:latin typeface="+mn-lt"/>
              </a:rPr>
              <a:t> - Can also be used as a Key Management solution.</a:t>
            </a:r>
          </a:p>
          <a:p>
            <a:pPr marL="285750" indent="-285750">
              <a:spcAft>
                <a:spcPts val="600"/>
              </a:spcAft>
              <a:buFont typeface="Arial" panose="020B0604020202020204" pitchFamily="34" charset="0"/>
              <a:buChar char="•"/>
            </a:pPr>
            <a:r>
              <a:rPr lang="en-US" sz="900" b="1" dirty="0">
                <a:latin typeface="+mn-lt"/>
              </a:rPr>
              <a:t>Certificate Management</a:t>
            </a:r>
            <a:r>
              <a:rPr lang="en-US" sz="900" dirty="0">
                <a:latin typeface="+mn-lt"/>
              </a:rPr>
              <a:t> - lets you easily enroll, manage, and deploy public and private Transport Layer Security/Secure Sockets Layer (TLS/SSL) certificates for use with Azure and your internal connected resources.</a:t>
            </a:r>
            <a:endParaRPr lang="en-US" sz="800" dirty="0">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537497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Drag and drop the icons on the right side onto the diagram to create the solution. The next slide has the completed diagram.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488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Plan, implement, and administer conditional access - Learn | Microsoft Docs</a:t>
            </a:r>
            <a:r>
              <a:rPr lang="en-US" b="0" dirty="0">
                <a:solidFill>
                  <a:srgbClr val="A31515"/>
                </a:solidFill>
                <a:effectLst/>
                <a:latin typeface="Consolas" panose="020B0609020204030204" pitchFamily="49" charset="0"/>
              </a:rPr>
              <a:t> - https://docs.microsoft.com/learn/modules/plan-implement-administer-conditional-access/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Plan, implement, and manage access review - Learn | Microsoft Docs</a:t>
            </a:r>
            <a:r>
              <a:rPr lang="en-US" b="0" dirty="0">
                <a:solidFill>
                  <a:srgbClr val="A31515"/>
                </a:solidFill>
                <a:effectLst/>
                <a:latin typeface="Consolas" panose="020B0609020204030204" pitchFamily="49" charset="0"/>
              </a:rPr>
              <a:t> - https://docs.microsoft.com/learn/modules/plan-implement-manage-access-review/</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Create custom roles for Azure resources with Azure role-based access control (Azure RBAC) - Learn | Microsoft Docs </a:t>
            </a:r>
            <a:r>
              <a:rPr lang="en-US" b="0" dirty="0">
                <a:solidFill>
                  <a:srgbClr val="A31515"/>
                </a:solidFill>
                <a:effectLst/>
                <a:latin typeface="Consolas" panose="020B0609020204030204" pitchFamily="49" charset="0"/>
              </a:rPr>
              <a:t> - https://docs.microsoft.com/learn/modules/create-custom-azure-roles-with-rbac/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Enable secure external collaboration for your applications with Azure AD B2B - Learn | Microsoft Docs</a:t>
            </a:r>
            <a:r>
              <a:rPr lang="en-US" b="0" dirty="0">
                <a:solidFill>
                  <a:srgbClr val="A31515"/>
                </a:solidFill>
                <a:effectLst/>
                <a:latin typeface="Consolas" panose="020B0609020204030204" pitchFamily="49" charset="0"/>
              </a:rPr>
              <a:t> - https://docs.microsoft.com/learn/modules/enable-external-collaboration-with-b2b/</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Enable secure access to apps for external users with Azure AD B2C - Learn | Microsoft Docs</a:t>
            </a:r>
            <a:r>
              <a:rPr lang="en-US" b="0" dirty="0">
                <a:solidFill>
                  <a:srgbClr val="A31515"/>
                </a:solidFill>
                <a:effectLst/>
                <a:latin typeface="Consolas" panose="020B0609020204030204" pitchFamily="49" charset="0"/>
              </a:rPr>
              <a:t> - https://docs.microsoft.com/learn/modules/enable-external-access-with-b2c/</a:t>
            </a:r>
          </a:p>
          <a:p>
            <a:pPr marL="0" indent="0">
              <a:spcAft>
                <a:spcPts val="1000"/>
              </a:spcAft>
              <a:buFont typeface="Arial" panose="020B0604020202020204" pitchFamily="34" charset="0"/>
              <a:buNone/>
            </a:pPr>
            <a:r>
              <a:rPr lang="en-US" b="0" dirty="0">
                <a:solidFill>
                  <a:srgbClr val="000000"/>
                </a:solidFill>
                <a:effectLst/>
                <a:latin typeface="Consolas" panose="020B0609020204030204" pitchFamily="49" charset="0"/>
              </a:rPr>
              <a:t>Configure and manage secrets in Azure Key Vault </a:t>
            </a:r>
            <a:r>
              <a:rPr lang="en-US" u="none" dirty="0">
                <a:solidFill>
                  <a:srgbClr val="0000FF"/>
                </a:solidFill>
                <a:effectLst/>
                <a:latin typeface="+mn-lt"/>
                <a:ea typeface="Calibri" panose="020F0502020204030204" pitchFamily="34" charset="0"/>
                <a:cs typeface="Arial" panose="020B0604020202020204" pitchFamily="34" charset="0"/>
              </a:rPr>
              <a:t>- https://docs.microsoft.com/learn/modules/configure-and-manage-azure-key-vault/</a:t>
            </a:r>
          </a:p>
          <a:p>
            <a:pPr marL="0" indent="0">
              <a:spcAft>
                <a:spcPts val="1000"/>
              </a:spcAft>
              <a:buFont typeface="Arial" panose="020B0604020202020204" pitchFamily="34" charset="0"/>
              <a:buNone/>
            </a:pPr>
            <a:r>
              <a:rPr lang="en-US" b="0" dirty="0">
                <a:solidFill>
                  <a:srgbClr val="000000"/>
                </a:solidFill>
                <a:effectLst/>
                <a:latin typeface="Consolas" panose="020B0609020204030204" pitchFamily="49" charset="0"/>
              </a:rPr>
              <a:t>Manage secrets in your server apps with Azure Key Vault - https://docs.microsoft.com/learn/modules/manage-secrets-with-azure-key-vault/</a:t>
            </a:r>
          </a:p>
          <a:p>
            <a:r>
              <a:rPr lang="en-US" b="0" dirty="0">
                <a:solidFill>
                  <a:srgbClr val="000000"/>
                </a:solidFill>
                <a:effectLst/>
                <a:latin typeface="Consolas" panose="020B0609020204030204" pitchFamily="49" charset="0"/>
              </a:rPr>
              <a:t>Authenticate apps to Azure services by using service principals and managed identities for Azure resources - https://docs.microsoft.com/learn/modules/authenticate-apps-with-managed-identities/</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page - https://docs.microsoft.com/learn/certifications/exams/az-305</a:t>
            </a:r>
          </a:p>
          <a:p>
            <a:endParaRPr lang="en-US" dirty="0"/>
          </a:p>
          <a:p>
            <a:r>
              <a:rPr lang="en-US" b="1" dirty="0">
                <a:solidFill>
                  <a:srgbClr val="0000FF"/>
                </a:solidFill>
                <a:effectLst/>
                <a:latin typeface="Consolas" panose="020B0609020204030204" pitchFamily="49" charset="0"/>
              </a:rPr>
              <a:t>Prerequisites</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Working experience creating, assigning, and securing corporate identities.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Conceptual knowledge of identity assignment solutions, role-based access control, and identity protection methods.   </a:t>
            </a:r>
          </a:p>
          <a:p>
            <a:r>
              <a:rPr lang="en-US" dirty="0"/>
              <a:t>earn/certifications/exams/az-305</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Light"/>
                <a:cs typeface="Segoe UI Light"/>
              </a:rPr>
              <a:t>Use this slide to introduction authentication and authorization.  Zero Trust Model - </a:t>
            </a:r>
            <a:r>
              <a:rPr lang="en-US" sz="1200" dirty="0">
                <a:latin typeface="Segoe UI Light"/>
                <a:cs typeface="Segoe UI Light"/>
                <a:hlinkClick r:id="rId3"/>
              </a:rPr>
              <a:t>https://www.microsoft</a:t>
            </a:r>
            <a:r>
              <a:rPr lang="en-US" sz="1200">
                <a:latin typeface="Segoe UI Light"/>
                <a:cs typeface="Segoe UI Light"/>
                <a:hlinkClick r:id="rId3"/>
              </a:rPr>
              <a:t>.com/</a:t>
            </a:r>
            <a:r>
              <a:rPr lang="en-US" sz="1200" dirty="0">
                <a:latin typeface="Segoe UI Light"/>
                <a:cs typeface="Segoe UI Light"/>
                <a:hlinkClick r:id="rId3"/>
              </a:rPr>
              <a:t>security/business/zero-trust</a:t>
            </a:r>
            <a:endParaRPr lang="en-US" sz="1200" dirty="0">
              <a:effectLst/>
              <a:latin typeface="Segoe UI Light"/>
              <a:cs typeface="Segoe UI Light"/>
            </a:endParaRPr>
          </a:p>
          <a:p>
            <a:endParaRPr lang="en-US" dirty="0"/>
          </a:p>
          <a:p>
            <a:r>
              <a:rPr lang="en-US" sz="1200" dirty="0">
                <a:latin typeface="Segoe UI Light"/>
                <a:cs typeface="Segoe UI Light"/>
              </a:rPr>
              <a:t>Gone are the days when security was focused on a strong perimeter defense to keep attackers out. Outside your perimeter was treated as hostile, inside the wall an organizations systems were trusted. Today's security posture is to “assume breach” and or “zero trust model”. The perimeter defense is no longer the focus of security professionals. Modern organizations must support access to data and services as evenly as from inside the corporate firewall and outside it.</a:t>
            </a:r>
          </a:p>
          <a:p>
            <a:endParaRPr lang="en-US" sz="1200" dirty="0">
              <a:cs typeface="Segoe UI Light"/>
            </a:endParaRPr>
          </a:p>
          <a:p>
            <a:r>
              <a:rPr lang="en-US" sz="1200" dirty="0">
                <a:latin typeface="Segoe UI Light"/>
                <a:cs typeface="Segoe UI Light"/>
              </a:rPr>
              <a:t>The Zero Trust Model (ZTM) was introduced by analyst firm Forrester Research. ZTM states to never assume trust but instead to continually validate trust. When users, devices, and data all resided inside the organizations firewall, they were assumed to be trusted. This assumed trust allows for easy lateral movement once an endpoint device was compromised by a bad actor. The Zero Trust Model relies on verifiable user and device trust claims to grant access to organization resources. No longer is trust assumed based on the location inside an organization's perimeter. With most users now accessing apps and data from the internet, most transaction components are no longer under organizational control.</a:t>
            </a:r>
          </a:p>
          <a:p>
            <a:endParaRPr lang="en-US" sz="1200" dirty="0">
              <a:latin typeface="Segoe UI Light"/>
              <a:cs typeface="Segoe UI Light"/>
            </a:endParaRPr>
          </a:p>
          <a:p>
            <a:r>
              <a:rPr lang="en-US" sz="1200" dirty="0">
                <a:latin typeface="Segoe UI Light"/>
                <a:cs typeface="Segoe UI Light"/>
              </a:rPr>
              <a:t>Zero Trust Architecture includes applying Zero Trust conditions and controls. </a:t>
            </a:r>
            <a:endParaRPr lang="en-US" sz="1200" dirty="0">
              <a:cs typeface="Segoe UI Light" pitchFamily="34" charset="0"/>
            </a:endParaRPr>
          </a:p>
          <a:p>
            <a:pPr marL="171450" indent="-171450">
              <a:buFont typeface="Arial" panose="020B0604020202020204" pitchFamily="34" charset="0"/>
              <a:buChar char="•"/>
            </a:pPr>
            <a:r>
              <a:rPr lang="en-US" dirty="0">
                <a:cs typeface="Segoe UI Light" pitchFamily="34" charset="0"/>
              </a:rPr>
              <a:t>Employee and partner user and roles (Azure AD, ADFS,  MSA, Google ID)</a:t>
            </a:r>
          </a:p>
          <a:p>
            <a:pPr marL="171450" indent="-171450">
              <a:buFont typeface="Arial" panose="020B0604020202020204" pitchFamily="34" charset="0"/>
              <a:buChar char="•"/>
            </a:pPr>
            <a:r>
              <a:rPr lang="en-US" dirty="0">
                <a:cs typeface="Segoe UI Light" pitchFamily="34" charset="0"/>
              </a:rPr>
              <a:t>Trusted and compliant devices (Android, iOS, MacOS, Windows, Microsoft Defender ATP)</a:t>
            </a:r>
          </a:p>
          <a:p>
            <a:pPr marL="171450" indent="-171450">
              <a:buFont typeface="Arial" panose="020B0604020202020204" pitchFamily="34" charset="0"/>
              <a:buChar char="•"/>
            </a:pPr>
            <a:r>
              <a:rPr lang="en-US" dirty="0">
                <a:cs typeface="Segoe UI Light" pitchFamily="34" charset="0"/>
              </a:rPr>
              <a:t>Physical and virtual location (Geo-location, corporate network)</a:t>
            </a:r>
          </a:p>
          <a:p>
            <a:pPr marL="171450" indent="-171450">
              <a:buFont typeface="Arial" panose="020B0604020202020204" pitchFamily="34" charset="0"/>
              <a:buChar char="•"/>
            </a:pPr>
            <a:r>
              <a:rPr lang="en-US" dirty="0">
                <a:cs typeface="Segoe UI Light" pitchFamily="34" charset="0"/>
              </a:rPr>
              <a:t>Client apps and authentication method (Browser apps, client apps)</a:t>
            </a:r>
            <a:endParaRPr lang="en-US" dirty="0"/>
          </a:p>
        </p:txBody>
      </p:sp>
      <p:sp>
        <p:nvSpPr>
          <p:cNvPr id="4" name="Slide Number Placeholder 3"/>
          <p:cNvSpPr>
            <a:spLocks noGrp="1"/>
          </p:cNvSpPr>
          <p:nvPr>
            <p:ph type="sldNum" sz="quarter" idx="5"/>
          </p:nvPr>
        </p:nvSpPr>
        <p:spPr/>
        <p:txBody>
          <a:bodyPr/>
          <a:lstStyle/>
          <a:p>
            <a:fld id="{52523523-2EA0-43A5-8BD8-67B86DEF3C52}" type="slidenum">
              <a:rPr lang="en-US" smtClean="0"/>
              <a:t>5</a:t>
            </a:fld>
            <a:endParaRPr lang="en-US"/>
          </a:p>
        </p:txBody>
      </p:sp>
    </p:spTree>
    <p:extLst>
      <p:ext uri="{BB962C8B-B14F-4D97-AF65-F5344CB8AC3E}">
        <p14:creationId xmlns:p14="http://schemas.microsoft.com/office/powerpoint/2010/main" val="61036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Azure identity management security overview - https://docs.microsoft.com/azure/security/fundamentals/identity-management-overview</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this lesson we are covering “identity” things: Azure AD, B2B, and B2C. And we are covering “access” things: RBAC, conditional access, identity protection, and access reviews.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1318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What is Azure Active Directory - </a:t>
            </a:r>
            <a:r>
              <a:rPr lang="en-US" b="0" dirty="0">
                <a:solidFill>
                  <a:srgbClr val="A31515"/>
                </a:solidFill>
                <a:effectLst/>
                <a:latin typeface="Consolas" panose="020B0609020204030204" pitchFamily="49" charset="0"/>
              </a:rPr>
              <a:t>https://docs.microsoft.com/azure/active-directory/fundamentals/active-directory-whatis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solidFill>
                  <a:srgbClr val="A31515"/>
                </a:solidFill>
                <a:effectLst/>
                <a:latin typeface="Consolas" panose="020B0609020204030204" pitchFamily="49" charset="0"/>
              </a:rPr>
              <a:t>Discussion – Is anyone responsible for on-premises users? </a:t>
            </a:r>
            <a:endParaRPr lang="en-US" b="0" dirty="0">
              <a:solidFill>
                <a:srgbClr val="000000"/>
              </a:solidFill>
              <a:effectLst/>
              <a:latin typeface="Consolas" panose="020B0609020204030204" pitchFamily="49" charset="0"/>
            </a:endParaRPr>
          </a:p>
          <a:p>
            <a:endParaRPr lang="en-US" dirty="0"/>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Establish a single enterprise directory for managing identities of full-time employees and enterprise resources</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A single authoritative source for identities increases clarity and consistency for all roles in IT and Security. </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Using a single authoritative source allows teams to make changes in one place that effect everywhere.</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Designate a single Azure Active Directory (Azure AD) instance directory as the authoritative source for corporate and organizational accounts.</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Don’t synchronize accounts to Azure AD that have high privileges in your existing Active Directory instance. </a:t>
            </a:r>
            <a:endParaRPr lang="en-US" dirty="0"/>
          </a:p>
          <a:p>
            <a:pPr marL="171450" indent="-171450">
              <a:buFont typeface="Arial" panose="020B0604020202020204" pitchFamily="34" charset="0"/>
              <a:buChar char="•"/>
            </a:pPr>
            <a:r>
              <a:rPr lang="en-US" dirty="0">
                <a:latin typeface="Segoe UI" panose="020B0502040204020203" pitchFamily="34" charset="0"/>
              </a:rPr>
              <a:t>Use modern password protection offerings.</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B2B best practices - https://docs.microsoft.com/azure/active-directory/external-identities/b2b-fundamentals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Active Directory B2B collaboration demonstration - </a:t>
            </a:r>
            <a:r>
              <a:rPr lang="en-US" b="0" dirty="0">
                <a:solidFill>
                  <a:srgbClr val="A31515"/>
                </a:solidFill>
                <a:effectLst/>
                <a:latin typeface="Consolas" panose="020B0609020204030204" pitchFamily="49" charset="0"/>
              </a:rPr>
              <a:t>https://azure.microsoft.com/resources/videos/azure-active-directory-b2b-collaboration-demo</a:t>
            </a:r>
            <a:endParaRPr lang="en-US" b="0" dirty="0">
              <a:solidFill>
                <a:srgbClr val="000000"/>
              </a:solidFill>
              <a:effectLst/>
              <a:latin typeface="Consolas" panose="020B0609020204030204" pitchFamily="49" charset="0"/>
            </a:endParaRPr>
          </a:p>
          <a:p>
            <a:endParaRPr lang="en-US" dirty="0"/>
          </a:p>
          <a:p>
            <a:r>
              <a:rPr lang="en-US" dirty="0"/>
              <a:t>Discussion – Does anyone have a usage scenario for Azure B2B?</a:t>
            </a:r>
          </a:p>
          <a:p>
            <a:endParaRPr lang="en-US" dirty="0"/>
          </a:p>
          <a:p>
            <a:r>
              <a:rPr lang="en-US" dirty="0"/>
              <a:t>The following steps show how Azure AD B2B lets you collaborate with external partner users. The numbers in the diagram are explained after the diagram.</a:t>
            </a:r>
          </a:p>
          <a:p>
            <a:pPr marL="228600" indent="-228600">
              <a:buFont typeface="+mj-lt"/>
              <a:buAutoNum type="arabicPeriod"/>
            </a:pPr>
            <a:r>
              <a:rPr lang="en-US" dirty="0"/>
              <a:t>You invite external users as guest users to your directory. For example, you fill in a form with your guest user's details and a custom invitation message.</a:t>
            </a:r>
          </a:p>
          <a:p>
            <a:pPr marL="228600" indent="-228600">
              <a:buFont typeface="+mj-lt"/>
              <a:buAutoNum type="arabicPeriod"/>
            </a:pPr>
            <a:r>
              <a:rPr lang="en-US" dirty="0"/>
              <a:t>Guest user receives an invitation via email. The first time the link is used, the user is asked for consent. The user must accept the permissions needed by Azure AD B2B before they can gain access. </a:t>
            </a:r>
          </a:p>
          <a:p>
            <a:pPr marL="228600" indent="-228600">
              <a:buFont typeface="+mj-lt"/>
              <a:buAutoNum type="arabicPeriod"/>
            </a:pPr>
            <a:r>
              <a:rPr lang="en-US" dirty="0"/>
              <a:t>If you've enabled multifactor authentication (MFA), the user provides these extra details for their account. When MFA is configured, the user must enter a verification code sent to their mobile device before they're granted access.</a:t>
            </a:r>
          </a:p>
          <a:p>
            <a:pPr marL="228600" indent="-228600">
              <a:buFont typeface="+mj-lt"/>
              <a:buAutoNum type="arabicPeriod"/>
            </a:pPr>
            <a:r>
              <a:rPr lang="en-US" dirty="0"/>
              <a:t>Your guest user is then forwarded to the access panel page. This page presents all the applications and services you've shared with them. These applications and services can be cloud-based, or on-premises.</a:t>
            </a:r>
          </a:p>
          <a:p>
            <a:pPr marL="0" indent="0">
              <a:buFont typeface="+mj-lt"/>
              <a:buNone/>
            </a:pPr>
            <a:endParaRPr lang="en-US" dirty="0"/>
          </a:p>
          <a:p>
            <a:pPr marL="171450" indent="-171450">
              <a:buFont typeface="Arial" panose="020B0604020202020204" pitchFamily="34" charset="0"/>
              <a:buChar char="•"/>
            </a:pPr>
            <a:r>
              <a:rPr lang="en-US" dirty="0"/>
              <a:t>Designate an application owner to manage guest users. It’s a good idea to delegate guest user access to application owners.  Application owners are in the best position to decide who should be given access to a particular application.</a:t>
            </a:r>
          </a:p>
          <a:p>
            <a:pPr marL="171450" indent="-171450">
              <a:buFont typeface="Arial" panose="020B0604020202020204" pitchFamily="34" charset="0"/>
              <a:buChar char="•"/>
            </a:pPr>
            <a:r>
              <a:rPr lang="en-US" dirty="0"/>
              <a:t>Use conditional access policies to intelligently grant or deny access. Conditional access policies use factors that aren't credential-based. For example, you can make it mandatory for users to be on specific device platforms, such as Android or Windows. Another example, you can block users if they don't meet the required location criteria.</a:t>
            </a:r>
          </a:p>
          <a:p>
            <a:pPr marL="171450" indent="-171450">
              <a:buFont typeface="Arial" panose="020B0604020202020204" pitchFamily="34" charset="0"/>
              <a:buChar char="•"/>
            </a:pPr>
            <a:r>
              <a:rPr lang="en-US" dirty="0"/>
              <a:t>Enable MFA  You can use conditional access policies to require a MFA process, before they can access applications. This action ensures that everyone who uses the application must pass an additional authentication challenge before accessing it.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Active Directory B2C? - https://docs.microsoft.com/azure/active-directory-b2c/overview</a:t>
            </a:r>
          </a:p>
          <a:p>
            <a:endParaRPr lang="en-US" dirty="0"/>
          </a:p>
          <a:p>
            <a:r>
              <a:rPr lang="en-US" dirty="0"/>
              <a:t>Social IDs, email, or local accounts = Twitter, Facebook, Google, Microsoft ..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 Does anyone have a usage scenario for Azure B2C?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 Different licensing is required for certain features. </a:t>
            </a:r>
          </a:p>
          <a:p>
            <a:endParaRPr lang="en-US" dirty="0"/>
          </a:p>
          <a:p>
            <a:r>
              <a:rPr lang="en-US" dirty="0"/>
              <a:t>Use Azure AD B2C to:</a:t>
            </a:r>
          </a:p>
          <a:p>
            <a:pPr marL="171450" indent="-171450">
              <a:buFont typeface="Arial" panose="020B0604020202020204" pitchFamily="34" charset="0"/>
              <a:buChar char="•"/>
            </a:pPr>
            <a:r>
              <a:rPr lang="en-US" dirty="0"/>
              <a:t>Securely authenticate your customers using their preferred identity providers</a:t>
            </a:r>
          </a:p>
          <a:p>
            <a:pPr marL="171450" indent="-171450">
              <a:buFont typeface="Arial" panose="020B0604020202020204" pitchFamily="34" charset="0"/>
              <a:buChar char="•"/>
            </a:pPr>
            <a:r>
              <a:rPr lang="en-US" dirty="0"/>
              <a:t>Capture sign in, preference, and conversion data for customers.</a:t>
            </a:r>
          </a:p>
          <a:p>
            <a:pPr marL="171450" indent="-171450">
              <a:buFont typeface="Arial" panose="020B0604020202020204" pitchFamily="34" charset="0"/>
              <a:buChar char="•"/>
            </a:pPr>
            <a:r>
              <a:rPr lang="en-US" dirty="0"/>
              <a:t>Store custom attributes about customers to be leveraged by your applications</a:t>
            </a:r>
          </a:p>
          <a:p>
            <a:pPr marL="171450" indent="-171450">
              <a:buFont typeface="Arial" panose="020B0604020202020204" pitchFamily="34" charset="0"/>
              <a:buChar char="•"/>
            </a:pPr>
            <a:r>
              <a:rPr lang="en-US" dirty="0"/>
              <a:t>Provide branded registration and sign in experiences.</a:t>
            </a:r>
          </a:p>
          <a:p>
            <a:pPr marL="171450" indent="-171450">
              <a:buFont typeface="Arial" panose="020B0604020202020204" pitchFamily="34" charset="0"/>
              <a:buChar char="•"/>
            </a:pPr>
            <a:r>
              <a:rPr lang="en-US" dirty="0"/>
              <a:t>Provide separation of your organizational accounts your customer accounts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a discussion and review. For each item determine if it is B2B or B2C or Both. Suggested answers:</a:t>
            </a:r>
          </a:p>
          <a:p>
            <a:pPr marL="342900" indent="-342900">
              <a:spcAft>
                <a:spcPts val="1200"/>
              </a:spcAft>
              <a:buFont typeface="Arial" panose="020B0604020202020204" pitchFamily="34" charset="0"/>
              <a:buChar char="•"/>
            </a:pPr>
            <a:r>
              <a:rPr lang="en-US" sz="900" b="0" i="0" dirty="0">
                <a:effectLst/>
                <a:latin typeface="Segoe UI" panose="020B0502040204020203" pitchFamily="34" charset="0"/>
              </a:rPr>
              <a:t>Customers are invisible to other users (B2C)</a:t>
            </a:r>
          </a:p>
          <a:p>
            <a:pPr marL="342900" marR="0" lvl="0" indent="-342900" algn="l" defTabSz="914367" rtl="0" eaLnBrk="1" fontAlgn="auto" latinLnBrk="0" hangingPunct="1">
              <a:lnSpc>
                <a:spcPct val="90000"/>
              </a:lnSpc>
              <a:spcBef>
                <a:spcPts val="0"/>
              </a:spcBef>
              <a:spcAft>
                <a:spcPts val="1200"/>
              </a:spcAft>
              <a:buClrTx/>
              <a:buSzTx/>
              <a:buFont typeface="Arial" panose="020B0604020202020204" pitchFamily="34" charset="0"/>
              <a:buChar char="•"/>
              <a:tabLst/>
              <a:defRPr/>
            </a:pPr>
            <a:r>
              <a:rPr lang="en-US" sz="900" dirty="0"/>
              <a:t>Users are managed in a separate Azure AD directory </a:t>
            </a:r>
            <a:r>
              <a:rPr lang="en-US" sz="900" b="0" i="0" dirty="0">
                <a:effectLst/>
                <a:latin typeface="Segoe UI" panose="020B0502040204020203" pitchFamily="34" charset="0"/>
              </a:rPr>
              <a:t>(Both)</a:t>
            </a:r>
          </a:p>
          <a:p>
            <a:pPr marL="342900" indent="-342900">
              <a:spcAft>
                <a:spcPts val="1200"/>
              </a:spcAft>
              <a:buFont typeface="Arial" panose="020B0604020202020204" pitchFamily="34" charset="0"/>
              <a:buChar char="•"/>
            </a:pPr>
            <a:r>
              <a:rPr lang="en-US" sz="900" dirty="0"/>
              <a:t>Users are managed as guest users (B2B)</a:t>
            </a:r>
          </a:p>
          <a:p>
            <a:pPr marL="342900" marR="0" lvl="0" indent="-342900" algn="l" defTabSz="914367" rtl="0" eaLnBrk="1" fontAlgn="auto" latinLnBrk="0" hangingPunct="1">
              <a:lnSpc>
                <a:spcPct val="90000"/>
              </a:lnSpc>
              <a:spcBef>
                <a:spcPts val="0"/>
              </a:spcBef>
              <a:spcAft>
                <a:spcPts val="1200"/>
              </a:spcAft>
              <a:buClrTx/>
              <a:buSzTx/>
              <a:buFont typeface="Arial" panose="020B0604020202020204" pitchFamily="34" charset="0"/>
              <a:buChar char="•"/>
              <a:tabLst/>
              <a:defRPr/>
            </a:pPr>
            <a:r>
              <a:rPr lang="en-US" sz="900" dirty="0"/>
              <a:t>Users manage their own profiles </a:t>
            </a:r>
            <a:r>
              <a:rPr lang="en-US" sz="900" b="0" i="0" dirty="0">
                <a:effectLst/>
                <a:latin typeface="Segoe UI" panose="020B0502040204020203" pitchFamily="34" charset="0"/>
              </a:rPr>
              <a:t>(B2C)</a:t>
            </a:r>
          </a:p>
          <a:p>
            <a:pPr marL="342900" indent="-342900">
              <a:spcAft>
                <a:spcPts val="1200"/>
              </a:spcAft>
              <a:buFont typeface="Arial" panose="020B0604020202020204" pitchFamily="34" charset="0"/>
              <a:buChar char="•"/>
            </a:pPr>
            <a:r>
              <a:rPr lang="en-US" sz="900" dirty="0"/>
              <a:t>Users can come from SAML and WS-Fed based identity providers (Both)</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253735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457200"/>
            <a:ext cx="11018520" cy="430887"/>
          </a:xfrm>
        </p:spPr>
        <p:txBody>
          <a:bodyPr/>
          <a:lstStyle>
            <a:lvl1pPr>
              <a:defRPr sz="2800"/>
            </a:lvl1pPr>
          </a:lstStyle>
          <a:p>
            <a:r>
              <a:rPr lang="en-US" dirty="0"/>
              <a:t>Click to add title</a:t>
            </a:r>
          </a:p>
        </p:txBody>
      </p:sp>
    </p:spTree>
    <p:extLst>
      <p:ext uri="{BB962C8B-B14F-4D97-AF65-F5344CB8AC3E}">
        <p14:creationId xmlns:p14="http://schemas.microsoft.com/office/powerpoint/2010/main" val="33975032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0D7FFB41-1BB1-4FB0-8835-46E30166F3BE}"/>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895322"/>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51F6533D-F589-4E1D-AE7A-11836DCADB7C}"/>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6C59CFD3-710B-4514-9A21-330AEDB6947A}"/>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94" r:id="rId5"/>
    <p:sldLayoutId id="2147484695" r:id="rId6"/>
    <p:sldLayoutId id="2147484580" r:id="rId7"/>
    <p:sldLayoutId id="2147484701" r:id="rId8"/>
    <p:sldLayoutId id="2147484699" r:id="rId9"/>
    <p:sldLayoutId id="2147484700" r:id="rId10"/>
    <p:sldLayoutId id="2147484704" r:id="rId11"/>
    <p:sldLayoutId id="2147484705"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5.png"/><Relationship Id="rId4" Type="http://schemas.openxmlformats.org/officeDocument/2006/relationships/image" Target="../media/image10.sv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svg"/><Relationship Id="rId2" Type="http://schemas.openxmlformats.org/officeDocument/2006/relationships/hyperlink" Target="https://microsoftlearning.github.io/AZ-305-DesigningMicrosoftAzureInfrastructureSolutions/Instructions/CaseStudy/07-Access.html" TargetMode="Externa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29.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3.svg"/><Relationship Id="rId3" Type="http://schemas.openxmlformats.org/officeDocument/2006/relationships/oleObject" Target="../embeddings/oleObject2.bin"/><Relationship Id="rId7" Type="http://schemas.openxmlformats.org/officeDocument/2006/relationships/image" Target="../media/image50.png"/><Relationship Id="rId12"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4.svg"/><Relationship Id="rId5" Type="http://schemas.openxmlformats.org/officeDocument/2006/relationships/image" Target="../media/image9.png"/><Relationship Id="rId15" Type="http://schemas.openxmlformats.org/officeDocument/2006/relationships/image" Target="../media/image55.jpeg"/><Relationship Id="rId10" Type="http://schemas.openxmlformats.org/officeDocument/2006/relationships/image" Target="../media/image13.png"/><Relationship Id="rId4" Type="http://schemas.openxmlformats.org/officeDocument/2006/relationships/image" Target="../media/image49.wmf"/><Relationship Id="rId9" Type="http://schemas.openxmlformats.org/officeDocument/2006/relationships/image" Target="../media/image52.png"/><Relationship Id="rId1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cs.microsoft.com/learn/modules/enable-external-access-with-b2c/" TargetMode="External"/><Relationship Id="rId3" Type="http://schemas.openxmlformats.org/officeDocument/2006/relationships/image" Target="../media/image39.emf"/><Relationship Id="rId7" Type="http://schemas.openxmlformats.org/officeDocument/2006/relationships/hyperlink" Target="https://docs.microsoft.com/learn/modules/enable-external-collaboration-with-b2b/" TargetMode="External"/><Relationship Id="rId12"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20https:/docs.microsoft.com/learn/modules/create-custom-azure-roles-with-rbac/" TargetMode="External"/><Relationship Id="rId11" Type="http://schemas.openxmlformats.org/officeDocument/2006/relationships/hyperlink" Target="https://docs.microsoft.com/learn/modules/authenticate-apps-with-managed-identities/" TargetMode="External"/><Relationship Id="rId5" Type="http://schemas.openxmlformats.org/officeDocument/2006/relationships/hyperlink" Target="https://docs.microsoft.com/learn/modules/plan-implement-manage-access-review/" TargetMode="External"/><Relationship Id="rId10" Type="http://schemas.openxmlformats.org/officeDocument/2006/relationships/hyperlink" Target="https://docs.microsoft.com/learn/modules/manage-secrets-with-azure-key-vault/" TargetMode="External"/><Relationship Id="rId4" Type="http://schemas.openxmlformats.org/officeDocument/2006/relationships/hyperlink" Target="https://docs.microsoft.com/learn/modules/plan-implement-administer-conditional-access/" TargetMode="External"/><Relationship Id="rId9" Type="http://schemas.openxmlformats.org/officeDocument/2006/relationships/hyperlink" Target="https://docs.microsoft.com/learn/modules/configure-and-manage-azure-key-vaul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17530" y="1672054"/>
            <a:ext cx="5428936" cy="3513891"/>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AD Business to Business (B2B) </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Azure AD B2B enables you to securely collaborate with external partners. </a:t>
            </a:r>
          </a:p>
        </p:txBody>
      </p:sp>
      <p:sp>
        <p:nvSpPr>
          <p:cNvPr id="10" name="TextBox 9">
            <a:extLst>
              <a:ext uri="{FF2B5EF4-FFF2-40B4-BE49-F238E27FC236}">
                <a16:creationId xmlns:a16="http://schemas.microsoft.com/office/drawing/2014/main" id="{0713B6CC-36F2-4AF7-8632-65C033767D6F}"/>
              </a:ext>
            </a:extLst>
          </p:cNvPr>
          <p:cNvSpPr txBox="1"/>
          <p:nvPr/>
        </p:nvSpPr>
        <p:spPr>
          <a:xfrm>
            <a:off x="386115" y="2051915"/>
            <a:ext cx="3034778" cy="240065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2000" dirty="0">
                <a:latin typeface="+mn-lt"/>
              </a:rPr>
              <a:t>Integrate with identity providers</a:t>
            </a:r>
          </a:p>
          <a:p>
            <a:pPr marL="285750" indent="-285750">
              <a:spcAft>
                <a:spcPts val="600"/>
              </a:spcAft>
              <a:buFont typeface="Arial" panose="020B0604020202020204" pitchFamily="34" charset="0"/>
              <a:buChar char="•"/>
            </a:pPr>
            <a:r>
              <a:rPr lang="en-US" sz="2000" dirty="0">
                <a:latin typeface="+mn-lt"/>
              </a:rPr>
              <a:t>Use conditional access policies to intelligently grant or deny access</a:t>
            </a:r>
          </a:p>
          <a:p>
            <a:pPr marL="285750" indent="-285750">
              <a:spcAft>
                <a:spcPts val="600"/>
              </a:spcAft>
              <a:buFont typeface="Arial" panose="020B0604020202020204" pitchFamily="34" charset="0"/>
              <a:buChar char="•"/>
            </a:pPr>
            <a:r>
              <a:rPr lang="en-US" sz="2000" dirty="0">
                <a:latin typeface="+mn-lt"/>
              </a:rPr>
              <a:t>Require MFA for guest users</a:t>
            </a:r>
            <a:endParaRPr lang="en-US" sz="2000" strike="sngStrike" dirty="0">
              <a:latin typeface="+mn-lt"/>
            </a:endParaRPr>
          </a:p>
        </p:txBody>
      </p:sp>
      <p:sp>
        <p:nvSpPr>
          <p:cNvPr id="9" name="Rectangle 8">
            <a:extLst>
              <a:ext uri="{FF2B5EF4-FFF2-40B4-BE49-F238E27FC236}">
                <a16:creationId xmlns:a16="http://schemas.microsoft.com/office/drawing/2014/main" id="{79EB1F11-04AB-461F-BCF0-FABA89D56227}"/>
              </a:ext>
              <a:ext uri="{C183D7F6-B498-43B3-948B-1728B52AA6E4}">
                <adec:decorative xmlns:adec="http://schemas.microsoft.com/office/drawing/2017/decorative" val="1"/>
              </a:ext>
            </a:extLst>
          </p:cNvPr>
          <p:cNvSpPr/>
          <p:nvPr/>
        </p:nvSpPr>
        <p:spPr bwMode="auto">
          <a:xfrm>
            <a:off x="3739570" y="1797255"/>
            <a:ext cx="8220667" cy="395040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External identities receive invites to join Azure AD as a guest user. ">
            <a:extLst>
              <a:ext uri="{FF2B5EF4-FFF2-40B4-BE49-F238E27FC236}">
                <a16:creationId xmlns:a16="http://schemas.microsoft.com/office/drawing/2014/main" id="{D5BFB31C-F35B-48C2-B564-5205B7AFBF76}"/>
              </a:ext>
            </a:extLst>
          </p:cNvPr>
          <p:cNvGrpSpPr/>
          <p:nvPr/>
        </p:nvGrpSpPr>
        <p:grpSpPr>
          <a:xfrm>
            <a:off x="3696025" y="2198929"/>
            <a:ext cx="8220668" cy="2968256"/>
            <a:chOff x="3696025" y="2198929"/>
            <a:chExt cx="8220668" cy="2968256"/>
          </a:xfrm>
        </p:grpSpPr>
        <p:grpSp>
          <p:nvGrpSpPr>
            <p:cNvPr id="5" name="Group 4">
              <a:extLst>
                <a:ext uri="{FF2B5EF4-FFF2-40B4-BE49-F238E27FC236}">
                  <a16:creationId xmlns:a16="http://schemas.microsoft.com/office/drawing/2014/main" id="{F83A9FF8-2FDD-44EB-A7BC-A2FA93243DFF}"/>
                </a:ext>
              </a:extLst>
            </p:cNvPr>
            <p:cNvGrpSpPr/>
            <p:nvPr/>
          </p:nvGrpSpPr>
          <p:grpSpPr>
            <a:xfrm>
              <a:off x="3696025" y="2198929"/>
              <a:ext cx="8220668" cy="2968256"/>
              <a:chOff x="411710" y="908713"/>
              <a:chExt cx="10391755" cy="3502003"/>
            </a:xfrm>
          </p:grpSpPr>
          <p:grpSp>
            <p:nvGrpSpPr>
              <p:cNvPr id="41" name="Group 40">
                <a:extLst>
                  <a:ext uri="{FF2B5EF4-FFF2-40B4-BE49-F238E27FC236}">
                    <a16:creationId xmlns:a16="http://schemas.microsoft.com/office/drawing/2014/main" id="{FF2C87EA-A2F0-4FB6-81AE-12BA5C7DF90A}"/>
                  </a:ext>
                </a:extLst>
              </p:cNvPr>
              <p:cNvGrpSpPr/>
              <p:nvPr/>
            </p:nvGrpSpPr>
            <p:grpSpPr>
              <a:xfrm>
                <a:off x="411710" y="1801875"/>
                <a:ext cx="6774357" cy="2608841"/>
                <a:chOff x="290708" y="1469012"/>
                <a:chExt cx="6774357" cy="2608841"/>
              </a:xfrm>
            </p:grpSpPr>
            <p:sp>
              <p:nvSpPr>
                <p:cNvPr id="42" name="TextBox 41">
                  <a:extLst>
                    <a:ext uri="{FF2B5EF4-FFF2-40B4-BE49-F238E27FC236}">
                      <a16:creationId xmlns:a16="http://schemas.microsoft.com/office/drawing/2014/main" id="{AB3DF456-427B-4934-B2AB-42CD7A8DA85D}"/>
                    </a:ext>
                  </a:extLst>
                </p:cNvPr>
                <p:cNvSpPr txBox="1"/>
                <p:nvPr/>
              </p:nvSpPr>
              <p:spPr>
                <a:xfrm>
                  <a:off x="3997818" y="2411131"/>
                  <a:ext cx="3067247" cy="166672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highlight>
                        <a:srgbClr val="FFFF00"/>
                      </a:highlight>
                    </a:rPr>
                    <a:t>Guest users (B2B)</a:t>
                  </a:r>
                </a:p>
              </p:txBody>
            </p:sp>
            <p:grpSp>
              <p:nvGrpSpPr>
                <p:cNvPr id="43" name="Group 42">
                  <a:extLst>
                    <a:ext uri="{FF2B5EF4-FFF2-40B4-BE49-F238E27FC236}">
                      <a16:creationId xmlns:a16="http://schemas.microsoft.com/office/drawing/2014/main" id="{7E6AD4E5-2DE3-4E4B-AD2A-3D033317062B}"/>
                    </a:ext>
                  </a:extLst>
                </p:cNvPr>
                <p:cNvGrpSpPr/>
                <p:nvPr/>
              </p:nvGrpSpPr>
              <p:grpSpPr>
                <a:xfrm>
                  <a:off x="290708" y="1469012"/>
                  <a:ext cx="5545535" cy="1762730"/>
                  <a:chOff x="290708" y="1469012"/>
                  <a:chExt cx="5545535" cy="1762730"/>
                </a:xfrm>
              </p:grpSpPr>
              <p:pic>
                <p:nvPicPr>
                  <p:cNvPr id="44" name="Graphic 43">
                    <a:extLst>
                      <a:ext uri="{FF2B5EF4-FFF2-40B4-BE49-F238E27FC236}">
                        <a16:creationId xmlns:a16="http://schemas.microsoft.com/office/drawing/2014/main" id="{12B77976-93AF-42BA-9653-2BB23FC116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057" y="1469012"/>
                    <a:ext cx="1053186" cy="1053186"/>
                  </a:xfrm>
                  <a:prstGeom prst="rect">
                    <a:avLst/>
                  </a:prstGeom>
                </p:spPr>
              </p:pic>
              <p:sp>
                <p:nvSpPr>
                  <p:cNvPr id="46" name="TextBox 45">
                    <a:extLst>
                      <a:ext uri="{FF2B5EF4-FFF2-40B4-BE49-F238E27FC236}">
                        <a16:creationId xmlns:a16="http://schemas.microsoft.com/office/drawing/2014/main" id="{ADB9CCF4-779B-4A87-8B65-DC7912D855A8}"/>
                      </a:ext>
                    </a:extLst>
                  </p:cNvPr>
                  <p:cNvSpPr txBox="1"/>
                  <p:nvPr/>
                </p:nvSpPr>
                <p:spPr>
                  <a:xfrm>
                    <a:off x="290708" y="2360252"/>
                    <a:ext cx="2375782" cy="871490"/>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Active Directory Domain Services</a:t>
                    </a:r>
                  </a:p>
                </p:txBody>
              </p:sp>
              <p:cxnSp>
                <p:nvCxnSpPr>
                  <p:cNvPr id="47" name="Straight Arrow Connector 46">
                    <a:extLst>
                      <a:ext uri="{FF2B5EF4-FFF2-40B4-BE49-F238E27FC236}">
                        <a16:creationId xmlns:a16="http://schemas.microsoft.com/office/drawing/2014/main" id="{94397CD4-256D-42D8-95A9-7D628AB8C1AF}"/>
                      </a:ext>
                    </a:extLst>
                  </p:cNvPr>
                  <p:cNvCxnSpPr>
                    <a:cxnSpLocks/>
                    <a:endCxn id="44" idx="1"/>
                  </p:cNvCxnSpPr>
                  <p:nvPr/>
                </p:nvCxnSpPr>
                <p:spPr>
                  <a:xfrm>
                    <a:off x="1973475" y="1994731"/>
                    <a:ext cx="2809582"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C57B0D-36D0-4B79-95AB-90ABBEF8F97A}"/>
                      </a:ext>
                    </a:extLst>
                  </p:cNvPr>
                  <p:cNvSpPr txBox="1"/>
                  <p:nvPr/>
                </p:nvSpPr>
                <p:spPr>
                  <a:xfrm>
                    <a:off x="2018045" y="1564019"/>
                    <a:ext cx="2720442" cy="989201"/>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AD</a:t>
                    </a:r>
                  </a:p>
                  <a:p>
                    <a:pPr algn="ctr">
                      <a:lnSpc>
                        <a:spcPct val="90000"/>
                      </a:lnSpc>
                      <a:spcAft>
                        <a:spcPts val="600"/>
                      </a:spcAft>
                    </a:pPr>
                    <a:r>
                      <a:rPr lang="en-US" sz="1600" dirty="0">
                        <a:gradFill>
                          <a:gsLst>
                            <a:gs pos="2917">
                              <a:schemeClr val="tx1"/>
                            </a:gs>
                            <a:gs pos="30000">
                              <a:schemeClr val="tx1"/>
                            </a:gs>
                          </a:gsLst>
                          <a:lin ang="5400000" scaled="0"/>
                        </a:gradFill>
                      </a:rPr>
                      <a:t>Connect</a:t>
                    </a:r>
                  </a:p>
                </p:txBody>
              </p:sp>
            </p:grpSp>
          </p:grpSp>
          <p:sp>
            <p:nvSpPr>
              <p:cNvPr id="49" name="TextBox 48">
                <a:extLst>
                  <a:ext uri="{FF2B5EF4-FFF2-40B4-BE49-F238E27FC236}">
                    <a16:creationId xmlns:a16="http://schemas.microsoft.com/office/drawing/2014/main" id="{B893C725-D5D0-4C10-92F6-5FDC0333055E}"/>
                  </a:ext>
                </a:extLst>
              </p:cNvPr>
              <p:cNvSpPr txBox="1"/>
              <p:nvPr/>
            </p:nvSpPr>
            <p:spPr>
              <a:xfrm>
                <a:off x="411710" y="937331"/>
                <a:ext cx="3170464"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On-premises Identities</a:t>
                </a:r>
              </a:p>
            </p:txBody>
          </p:sp>
          <p:sp>
            <p:nvSpPr>
              <p:cNvPr id="50" name="TextBox 49">
                <a:extLst>
                  <a:ext uri="{FF2B5EF4-FFF2-40B4-BE49-F238E27FC236}">
                    <a16:creationId xmlns:a16="http://schemas.microsoft.com/office/drawing/2014/main" id="{FE35CFCC-8545-440B-8F92-40492C997404}"/>
                  </a:ext>
                </a:extLst>
              </p:cNvPr>
              <p:cNvSpPr txBox="1"/>
              <p:nvPr/>
            </p:nvSpPr>
            <p:spPr>
              <a:xfrm>
                <a:off x="4146875" y="937331"/>
                <a:ext cx="2375782"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Identities</a:t>
                </a:r>
              </a:p>
            </p:txBody>
          </p:sp>
          <p:sp>
            <p:nvSpPr>
              <p:cNvPr id="51" name="TextBox 50">
                <a:extLst>
                  <a:ext uri="{FF2B5EF4-FFF2-40B4-BE49-F238E27FC236}">
                    <a16:creationId xmlns:a16="http://schemas.microsoft.com/office/drawing/2014/main" id="{732A16AC-DC7B-40DB-A2AE-DEF74C5834B5}"/>
                  </a:ext>
                </a:extLst>
              </p:cNvPr>
              <p:cNvSpPr txBox="1"/>
              <p:nvPr/>
            </p:nvSpPr>
            <p:spPr>
              <a:xfrm>
                <a:off x="7888463" y="908713"/>
                <a:ext cx="2576668"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External Identities</a:t>
                </a:r>
              </a:p>
            </p:txBody>
          </p:sp>
          <p:cxnSp>
            <p:nvCxnSpPr>
              <p:cNvPr id="52" name="Straight Connector 51">
                <a:extLst>
                  <a:ext uri="{FF2B5EF4-FFF2-40B4-BE49-F238E27FC236}">
                    <a16:creationId xmlns:a16="http://schemas.microsoft.com/office/drawing/2014/main" id="{D6EFED30-5699-4B52-A680-D8B5ACC97717}"/>
                  </a:ext>
                </a:extLst>
              </p:cNvPr>
              <p:cNvCxnSpPr>
                <a:cxnSpLocks/>
              </p:cNvCxnSpPr>
              <p:nvPr/>
            </p:nvCxnSpPr>
            <p:spPr>
              <a:xfrm flipV="1">
                <a:off x="643467" y="1465528"/>
                <a:ext cx="10159998" cy="451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4E76534-0350-4DB8-BB49-99A42AEC5D44}"/>
                  </a:ext>
                </a:extLst>
              </p:cNvPr>
              <p:cNvCxnSpPr>
                <a:cxnSpLocks/>
                <a:endCxn id="44" idx="3"/>
              </p:cNvCxnSpPr>
              <p:nvPr/>
            </p:nvCxnSpPr>
            <p:spPr>
              <a:xfrm flipH="1">
                <a:off x="5957245" y="2327594"/>
                <a:ext cx="2576668"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40A24FA-CAFE-426B-88E1-1187D26587A2}"/>
                  </a:ext>
                </a:extLst>
              </p:cNvPr>
              <p:cNvSpPr txBox="1"/>
              <p:nvPr/>
            </p:nvSpPr>
            <p:spPr>
              <a:xfrm>
                <a:off x="7736218" y="2712027"/>
                <a:ext cx="3067247" cy="452272"/>
              </a:xfrm>
              <a:prstGeom prst="rect">
                <a:avLst/>
              </a:prstGeom>
              <a:noFill/>
            </p:spPr>
            <p:txBody>
              <a:bodyPr wrap="square" lIns="182880" tIns="146304" rIns="182880" bIns="146304"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highlight>
                      <a:srgbClr val="FFFF00"/>
                    </a:highlight>
                  </a:rPr>
                  <a:t>Business to Business (B2B)</a:t>
                </a:r>
              </a:p>
            </p:txBody>
          </p:sp>
          <p:pic>
            <p:nvPicPr>
              <p:cNvPr id="55" name="Graphic 54">
                <a:extLst>
                  <a:ext uri="{FF2B5EF4-FFF2-40B4-BE49-F238E27FC236}">
                    <a16:creationId xmlns:a16="http://schemas.microsoft.com/office/drawing/2014/main" id="{FD1443A2-A0C9-4526-B35C-B3720ECA41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3511" y="1739650"/>
                <a:ext cx="1053186" cy="1053186"/>
              </a:xfrm>
              <a:prstGeom prst="rect">
                <a:avLst/>
              </a:prstGeom>
            </p:spPr>
          </p:pic>
        </p:grpSp>
        <p:sp>
          <p:nvSpPr>
            <p:cNvPr id="6" name="TextBox 5">
              <a:extLst>
                <a:ext uri="{FF2B5EF4-FFF2-40B4-BE49-F238E27FC236}">
                  <a16:creationId xmlns:a16="http://schemas.microsoft.com/office/drawing/2014/main" id="{794B7B29-DB8F-4D36-9162-210C18B0BDE3}"/>
                </a:ext>
              </a:extLst>
            </p:cNvPr>
            <p:cNvSpPr txBox="1"/>
            <p:nvPr/>
          </p:nvSpPr>
          <p:spPr>
            <a:xfrm>
              <a:off x="8598576" y="3023103"/>
              <a:ext cx="10914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highlight>
                    <a:srgbClr val="FFFF00"/>
                  </a:highlight>
                </a:rPr>
                <a:t>Invites</a:t>
              </a:r>
            </a:p>
          </p:txBody>
        </p:sp>
        <p:pic>
          <p:nvPicPr>
            <p:cNvPr id="58" name="Picture 57">
              <a:extLst>
                <a:ext uri="{FF2B5EF4-FFF2-40B4-BE49-F238E27FC236}">
                  <a16:creationId xmlns:a16="http://schemas.microsoft.com/office/drawing/2014/main" id="{05906A60-662B-486E-935A-C70F3499AF98}"/>
                </a:ext>
              </a:extLst>
            </p:cNvPr>
            <p:cNvPicPr>
              <a:picLocks noChangeAspect="1"/>
            </p:cNvPicPr>
            <p:nvPr/>
          </p:nvPicPr>
          <p:blipFill>
            <a:blip r:embed="rId5"/>
            <a:stretch>
              <a:fillRect/>
            </a:stretch>
          </p:blipFill>
          <p:spPr>
            <a:xfrm>
              <a:off x="4141775" y="2975739"/>
              <a:ext cx="797878" cy="778751"/>
            </a:xfrm>
            <a:prstGeom prst="rect">
              <a:avLst/>
            </a:prstGeom>
          </p:spPr>
        </p:pic>
      </p:grpSp>
    </p:spTree>
    <p:extLst>
      <p:ext uri="{BB962C8B-B14F-4D97-AF65-F5344CB8AC3E}">
        <p14:creationId xmlns:p14="http://schemas.microsoft.com/office/powerpoint/2010/main" val="29892361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D48C5-51D2-4C4A-8B37-55372FDB4B36}"/>
              </a:ext>
            </a:extLst>
          </p:cNvPr>
          <p:cNvSpPr>
            <a:spLocks noGrp="1"/>
          </p:cNvSpPr>
          <p:nvPr>
            <p:ph type="title"/>
          </p:nvPr>
        </p:nvSpPr>
        <p:spPr/>
        <p:txBody>
          <a:bodyPr/>
          <a:lstStyle/>
          <a:p>
            <a:r>
              <a:rPr lang="en-US" dirty="0"/>
              <a:t>Design for Azure AD Business to Customer</a:t>
            </a:r>
          </a:p>
        </p:txBody>
      </p:sp>
      <p:pic>
        <p:nvPicPr>
          <p:cNvPr id="7" name="Picture Placeholder 6">
            <a:extLst>
              <a:ext uri="{FF2B5EF4-FFF2-40B4-BE49-F238E27FC236}">
                <a16:creationId xmlns:a16="http://schemas.microsoft.com/office/drawing/2014/main" id="{E85CD87F-B141-4FA6-BCD5-600AA32F5125}"/>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51259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AD Business to Customer (B2C)</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895322"/>
            <a:ext cx="11341268" cy="430887"/>
          </a:xfrm>
        </p:spPr>
        <p:txBody>
          <a:bodyPr/>
          <a:lstStyle/>
          <a:p>
            <a:r>
              <a:rPr lang="en-US" dirty="0"/>
              <a:t>Azure AD B2C  is a type of Azure AD tenant that you use to manage customer identities and their access to your applications.</a:t>
            </a:r>
          </a:p>
        </p:txBody>
      </p:sp>
      <p:sp>
        <p:nvSpPr>
          <p:cNvPr id="9" name="TextBox 8">
            <a:extLst>
              <a:ext uri="{FF2B5EF4-FFF2-40B4-BE49-F238E27FC236}">
                <a16:creationId xmlns:a16="http://schemas.microsoft.com/office/drawing/2014/main" id="{3272659C-675B-474B-BA71-329A0140ABEE}"/>
              </a:ext>
            </a:extLst>
          </p:cNvPr>
          <p:cNvSpPr txBox="1"/>
          <p:nvPr/>
        </p:nvSpPr>
        <p:spPr>
          <a:xfrm>
            <a:off x="508256" y="2053888"/>
            <a:ext cx="4133024" cy="3908762"/>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latin typeface="+mn-lt"/>
              </a:rPr>
              <a:t>Integrate with external user stores</a:t>
            </a:r>
          </a:p>
          <a:p>
            <a:pPr marL="285750" indent="-285750">
              <a:spcAft>
                <a:spcPts val="1200"/>
              </a:spcAft>
              <a:buFont typeface="Arial" panose="020B0604020202020204" pitchFamily="34" charset="0"/>
              <a:buChar char="•"/>
            </a:pPr>
            <a:r>
              <a:rPr lang="en-US" sz="1800" dirty="0">
                <a:latin typeface="+mn-lt"/>
              </a:rPr>
              <a:t>Provide single sign-on access with a user-provided identity</a:t>
            </a:r>
          </a:p>
          <a:p>
            <a:pPr marL="285750" indent="-285750">
              <a:spcAft>
                <a:spcPts val="1200"/>
              </a:spcAft>
              <a:buFont typeface="Arial" panose="020B0604020202020204" pitchFamily="34" charset="0"/>
              <a:buChar char="•"/>
            </a:pPr>
            <a:r>
              <a:rPr lang="en-US" sz="1800" dirty="0">
                <a:latin typeface="+mn-lt"/>
              </a:rPr>
              <a:t>Create a custom-branded identity solution</a:t>
            </a:r>
          </a:p>
          <a:p>
            <a:pPr marL="285750" indent="-285750">
              <a:spcAft>
                <a:spcPts val="1200"/>
              </a:spcAft>
              <a:buFont typeface="Arial" panose="020B0604020202020204" pitchFamily="34" charset="0"/>
              <a:buChar char="•"/>
            </a:pPr>
            <a:r>
              <a:rPr lang="en-US" sz="1800" dirty="0">
                <a:latin typeface="+mn-lt"/>
              </a:rPr>
              <a:t>Use policies to configure user journeys</a:t>
            </a:r>
          </a:p>
          <a:p>
            <a:pPr marL="285750" indent="-285750">
              <a:spcAft>
                <a:spcPts val="1200"/>
              </a:spcAft>
              <a:buFont typeface="Arial" panose="020B0604020202020204" pitchFamily="34" charset="0"/>
              <a:buChar char="•"/>
            </a:pPr>
            <a:r>
              <a:rPr lang="en-US" sz="1800" dirty="0">
                <a:latin typeface="+mn-lt"/>
              </a:rPr>
              <a:t>Use progressive profiling to gradual collect user information</a:t>
            </a:r>
          </a:p>
          <a:p>
            <a:pPr marL="285750" indent="-285750">
              <a:spcAft>
                <a:spcPts val="1200"/>
              </a:spcAft>
              <a:buFont typeface="Arial" panose="020B0604020202020204" pitchFamily="34" charset="0"/>
              <a:buChar char="•"/>
            </a:pPr>
            <a:r>
              <a:rPr lang="en-US" sz="1800" dirty="0">
                <a:solidFill>
                  <a:srgbClr val="171717"/>
                </a:solidFill>
                <a:latin typeface="+mn-lt"/>
              </a:rPr>
              <a:t>Pass </a:t>
            </a:r>
            <a:r>
              <a:rPr lang="en-US" sz="1800" b="0" i="0" dirty="0">
                <a:solidFill>
                  <a:srgbClr val="171717"/>
                </a:solidFill>
                <a:effectLst/>
                <a:latin typeface="+mn-lt"/>
              </a:rPr>
              <a:t>user data to a 3</a:t>
            </a:r>
            <a:r>
              <a:rPr lang="en-US" sz="1800" b="0" i="0" baseline="30000" dirty="0">
                <a:solidFill>
                  <a:srgbClr val="171717"/>
                </a:solidFill>
                <a:effectLst/>
                <a:latin typeface="+mn-lt"/>
              </a:rPr>
              <a:t>rd</a:t>
            </a:r>
            <a:r>
              <a:rPr lang="en-US" sz="1800" b="0" i="0" dirty="0">
                <a:solidFill>
                  <a:srgbClr val="171717"/>
                </a:solidFill>
                <a:effectLst/>
                <a:latin typeface="+mn-lt"/>
              </a:rPr>
              <a:t> party for validation</a:t>
            </a:r>
            <a:endParaRPr lang="en-US" sz="1600" dirty="0"/>
          </a:p>
        </p:txBody>
      </p:sp>
      <p:grpSp>
        <p:nvGrpSpPr>
          <p:cNvPr id="44" name="Group 43" descr="External identities register and join the Azure AD B2C tenant. ">
            <a:extLst>
              <a:ext uri="{FF2B5EF4-FFF2-40B4-BE49-F238E27FC236}">
                <a16:creationId xmlns:a16="http://schemas.microsoft.com/office/drawing/2014/main" id="{735CB352-B7BD-4852-BDAB-8E27A9A1386C}"/>
              </a:ext>
            </a:extLst>
          </p:cNvPr>
          <p:cNvGrpSpPr/>
          <p:nvPr/>
        </p:nvGrpSpPr>
        <p:grpSpPr>
          <a:xfrm>
            <a:off x="4592550" y="2320825"/>
            <a:ext cx="7517875" cy="3402790"/>
            <a:chOff x="4766479" y="1968149"/>
            <a:chExt cx="9482270" cy="4007791"/>
          </a:xfrm>
        </p:grpSpPr>
        <p:grpSp>
          <p:nvGrpSpPr>
            <p:cNvPr id="13" name="Group 12">
              <a:extLst>
                <a:ext uri="{FF2B5EF4-FFF2-40B4-BE49-F238E27FC236}">
                  <a16:creationId xmlns:a16="http://schemas.microsoft.com/office/drawing/2014/main" id="{E095F377-685F-4AAF-96A7-1528C35F6DA0}"/>
                </a:ext>
              </a:extLst>
            </p:cNvPr>
            <p:cNvGrpSpPr/>
            <p:nvPr/>
          </p:nvGrpSpPr>
          <p:grpSpPr>
            <a:xfrm>
              <a:off x="4766479" y="1968149"/>
              <a:ext cx="9482270" cy="3964627"/>
              <a:chOff x="669743" y="821259"/>
              <a:chExt cx="9482270" cy="5495162"/>
            </a:xfrm>
          </p:grpSpPr>
          <p:cxnSp>
            <p:nvCxnSpPr>
              <p:cNvPr id="25" name="Straight Connector 24">
                <a:extLst>
                  <a:ext uri="{FF2B5EF4-FFF2-40B4-BE49-F238E27FC236}">
                    <a16:creationId xmlns:a16="http://schemas.microsoft.com/office/drawing/2014/main" id="{A46BF012-C5DB-4E0D-8C44-0750AF2A970B}"/>
                  </a:ext>
                </a:extLst>
              </p:cNvPr>
              <p:cNvCxnSpPr>
                <a:cxnSpLocks/>
              </p:cNvCxnSpPr>
              <p:nvPr/>
            </p:nvCxnSpPr>
            <p:spPr>
              <a:xfrm>
                <a:off x="3010253" y="1482096"/>
                <a:ext cx="0" cy="483432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AA5E740-3236-435C-AB79-6CF4BACA1351}"/>
                  </a:ext>
                </a:extLst>
              </p:cNvPr>
              <p:cNvGrpSpPr/>
              <p:nvPr/>
            </p:nvGrpSpPr>
            <p:grpSpPr>
              <a:xfrm>
                <a:off x="794925" y="1801875"/>
                <a:ext cx="6133477" cy="2593033"/>
                <a:chOff x="673923" y="1469012"/>
                <a:chExt cx="6133477" cy="2593033"/>
              </a:xfrm>
            </p:grpSpPr>
            <p:sp>
              <p:nvSpPr>
                <p:cNvPr id="35" name="TextBox 34">
                  <a:extLst>
                    <a:ext uri="{FF2B5EF4-FFF2-40B4-BE49-F238E27FC236}">
                      <a16:creationId xmlns:a16="http://schemas.microsoft.com/office/drawing/2014/main" id="{C70DC72E-D25C-4506-A909-08D858AF3786}"/>
                    </a:ext>
                  </a:extLst>
                </p:cNvPr>
                <p:cNvSpPr txBox="1"/>
                <p:nvPr/>
              </p:nvSpPr>
              <p:spPr>
                <a:xfrm>
                  <a:off x="3997818" y="2411131"/>
                  <a:ext cx="2809582" cy="165091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Guest users (B2B)</a:t>
                  </a:r>
                </a:p>
              </p:txBody>
            </p:sp>
            <p:grpSp>
              <p:nvGrpSpPr>
                <p:cNvPr id="36" name="Group 35">
                  <a:extLst>
                    <a:ext uri="{FF2B5EF4-FFF2-40B4-BE49-F238E27FC236}">
                      <a16:creationId xmlns:a16="http://schemas.microsoft.com/office/drawing/2014/main" id="{CD503006-C3EE-4170-A5D6-B8862E8EE631}"/>
                    </a:ext>
                  </a:extLst>
                </p:cNvPr>
                <p:cNvGrpSpPr/>
                <p:nvPr/>
              </p:nvGrpSpPr>
              <p:grpSpPr>
                <a:xfrm>
                  <a:off x="673923" y="1469012"/>
                  <a:ext cx="4885531" cy="2027637"/>
                  <a:chOff x="673923" y="1469012"/>
                  <a:chExt cx="4885531" cy="2027637"/>
                </a:xfrm>
              </p:grpSpPr>
              <p:pic>
                <p:nvPicPr>
                  <p:cNvPr id="37" name="Graphic 36">
                    <a:extLst>
                      <a:ext uri="{FF2B5EF4-FFF2-40B4-BE49-F238E27FC236}">
                        <a16:creationId xmlns:a16="http://schemas.microsoft.com/office/drawing/2014/main" id="{BD911A41-6ABA-4341-A194-3100D3B569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8509" y="1485786"/>
                    <a:ext cx="690945" cy="910842"/>
                  </a:xfrm>
                  <a:prstGeom prst="rect">
                    <a:avLst/>
                  </a:prstGeom>
                </p:spPr>
              </p:pic>
              <p:sp>
                <p:nvSpPr>
                  <p:cNvPr id="39" name="TextBox 38">
                    <a:extLst>
                      <a:ext uri="{FF2B5EF4-FFF2-40B4-BE49-F238E27FC236}">
                        <a16:creationId xmlns:a16="http://schemas.microsoft.com/office/drawing/2014/main" id="{FFE00883-2CA7-49E8-ACAA-EBB677AA0F2F}"/>
                      </a:ext>
                    </a:extLst>
                  </p:cNvPr>
                  <p:cNvSpPr txBox="1"/>
                  <p:nvPr/>
                </p:nvSpPr>
                <p:spPr>
                  <a:xfrm>
                    <a:off x="673923" y="2626399"/>
                    <a:ext cx="2375783" cy="87025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Active Directory Domain Services</a:t>
                    </a:r>
                  </a:p>
                </p:txBody>
              </p:sp>
              <p:cxnSp>
                <p:nvCxnSpPr>
                  <p:cNvPr id="40" name="Straight Arrow Connector 39">
                    <a:extLst>
                      <a:ext uri="{FF2B5EF4-FFF2-40B4-BE49-F238E27FC236}">
                        <a16:creationId xmlns:a16="http://schemas.microsoft.com/office/drawing/2014/main" id="{6F3777CD-7278-4F77-9B53-E8B3026806D6}"/>
                      </a:ext>
                    </a:extLst>
                  </p:cNvPr>
                  <p:cNvCxnSpPr>
                    <a:cxnSpLocks/>
                    <a:endCxn id="37" idx="1"/>
                  </p:cNvCxnSpPr>
                  <p:nvPr/>
                </p:nvCxnSpPr>
                <p:spPr>
                  <a:xfrm flipV="1">
                    <a:off x="1863828" y="1941207"/>
                    <a:ext cx="3004681" cy="7029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8B000F-5D72-482F-B3E4-EC647C1FCC60}"/>
                      </a:ext>
                    </a:extLst>
                  </p:cNvPr>
                  <p:cNvSpPr txBox="1"/>
                  <p:nvPr/>
                </p:nvSpPr>
                <p:spPr>
                  <a:xfrm>
                    <a:off x="2257713" y="1469012"/>
                    <a:ext cx="2720442" cy="97689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AD</a:t>
                    </a:r>
                  </a:p>
                  <a:p>
                    <a:pPr algn="ctr">
                      <a:lnSpc>
                        <a:spcPct val="90000"/>
                      </a:lnSpc>
                      <a:spcAft>
                        <a:spcPts val="600"/>
                      </a:spcAft>
                    </a:pPr>
                    <a:r>
                      <a:rPr lang="en-US" sz="1200" dirty="0">
                        <a:gradFill>
                          <a:gsLst>
                            <a:gs pos="2917">
                              <a:schemeClr val="tx1"/>
                            </a:gs>
                            <a:gs pos="30000">
                              <a:schemeClr val="tx1"/>
                            </a:gs>
                          </a:gsLst>
                          <a:lin ang="5400000" scaled="0"/>
                        </a:gradFill>
                      </a:rPr>
                      <a:t>Connect</a:t>
                    </a:r>
                  </a:p>
                </p:txBody>
              </p:sp>
            </p:grpSp>
          </p:grpSp>
          <p:sp>
            <p:nvSpPr>
              <p:cNvPr id="27" name="TextBox 26">
                <a:extLst>
                  <a:ext uri="{FF2B5EF4-FFF2-40B4-BE49-F238E27FC236}">
                    <a16:creationId xmlns:a16="http://schemas.microsoft.com/office/drawing/2014/main" id="{73B65B8F-66E5-447D-8EAC-DBAFD8B69DF4}"/>
                  </a:ext>
                </a:extLst>
              </p:cNvPr>
              <p:cNvSpPr txBox="1"/>
              <p:nvPr/>
            </p:nvSpPr>
            <p:spPr>
              <a:xfrm>
                <a:off x="669743" y="906135"/>
                <a:ext cx="272044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On-premises Identities</a:t>
                </a:r>
              </a:p>
            </p:txBody>
          </p:sp>
          <p:sp>
            <p:nvSpPr>
              <p:cNvPr id="28" name="TextBox 27">
                <a:extLst>
                  <a:ext uri="{FF2B5EF4-FFF2-40B4-BE49-F238E27FC236}">
                    <a16:creationId xmlns:a16="http://schemas.microsoft.com/office/drawing/2014/main" id="{71B86841-F695-460E-9D8B-90440707BB54}"/>
                  </a:ext>
                </a:extLst>
              </p:cNvPr>
              <p:cNvSpPr txBox="1"/>
              <p:nvPr/>
            </p:nvSpPr>
            <p:spPr>
              <a:xfrm>
                <a:off x="4146875" y="937331"/>
                <a:ext cx="237578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Identities</a:t>
                </a:r>
              </a:p>
            </p:txBody>
          </p:sp>
          <p:sp>
            <p:nvSpPr>
              <p:cNvPr id="29" name="TextBox 28">
                <a:extLst>
                  <a:ext uri="{FF2B5EF4-FFF2-40B4-BE49-F238E27FC236}">
                    <a16:creationId xmlns:a16="http://schemas.microsoft.com/office/drawing/2014/main" id="{02C68769-D21F-44BD-84A6-F7CC973A0E32}"/>
                  </a:ext>
                </a:extLst>
              </p:cNvPr>
              <p:cNvSpPr txBox="1"/>
              <p:nvPr/>
            </p:nvSpPr>
            <p:spPr>
              <a:xfrm>
                <a:off x="7703139" y="821259"/>
                <a:ext cx="237578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External Identities</a:t>
                </a:r>
              </a:p>
            </p:txBody>
          </p:sp>
          <p:cxnSp>
            <p:nvCxnSpPr>
              <p:cNvPr id="30" name="Straight Connector 29">
                <a:extLst>
                  <a:ext uri="{FF2B5EF4-FFF2-40B4-BE49-F238E27FC236}">
                    <a16:creationId xmlns:a16="http://schemas.microsoft.com/office/drawing/2014/main" id="{4BE81DF0-80C7-43DE-B71D-5A7B86778D81}"/>
                  </a:ext>
                </a:extLst>
              </p:cNvPr>
              <p:cNvCxnSpPr>
                <a:cxnSpLocks/>
              </p:cNvCxnSpPr>
              <p:nvPr/>
            </p:nvCxnSpPr>
            <p:spPr>
              <a:xfrm flipV="1">
                <a:off x="1207058" y="1516426"/>
                <a:ext cx="8672191" cy="116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17870C-1112-461C-9F6D-0861C2295CF4}"/>
                  </a:ext>
                </a:extLst>
              </p:cNvPr>
              <p:cNvCxnSpPr>
                <a:cxnSpLocks/>
              </p:cNvCxnSpPr>
              <p:nvPr/>
            </p:nvCxnSpPr>
            <p:spPr>
              <a:xfrm>
                <a:off x="7813055" y="1482096"/>
                <a:ext cx="20799" cy="482484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8D41CB4-FA7C-421D-A204-B88B24CC01DA}"/>
                  </a:ext>
                </a:extLst>
              </p:cNvPr>
              <p:cNvCxnSpPr>
                <a:cxnSpLocks/>
                <a:endCxn id="37" idx="3"/>
              </p:cNvCxnSpPr>
              <p:nvPr/>
            </p:nvCxnSpPr>
            <p:spPr>
              <a:xfrm flipH="1" flipV="1">
                <a:off x="5680456" y="2274071"/>
                <a:ext cx="2743812" cy="7029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97D959E-E39F-4457-86FF-92E5E7E72DCC}"/>
                  </a:ext>
                </a:extLst>
              </p:cNvPr>
              <p:cNvSpPr txBox="1"/>
              <p:nvPr/>
            </p:nvSpPr>
            <p:spPr>
              <a:xfrm>
                <a:off x="6179903" y="1841983"/>
                <a:ext cx="1263704"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Invites</a:t>
                </a:r>
              </a:p>
            </p:txBody>
          </p:sp>
          <p:sp>
            <p:nvSpPr>
              <p:cNvPr id="34" name="TextBox 33">
                <a:extLst>
                  <a:ext uri="{FF2B5EF4-FFF2-40B4-BE49-F238E27FC236}">
                    <a16:creationId xmlns:a16="http://schemas.microsoft.com/office/drawing/2014/main" id="{7B2916E0-FD65-492C-AD01-0E47DA553239}"/>
                  </a:ext>
                </a:extLst>
              </p:cNvPr>
              <p:cNvSpPr txBox="1"/>
              <p:nvPr/>
            </p:nvSpPr>
            <p:spPr>
              <a:xfrm>
                <a:off x="7769360" y="2712718"/>
                <a:ext cx="2382653" cy="666769"/>
              </a:xfrm>
              <a:prstGeom prst="rect">
                <a:avLst/>
              </a:prstGeom>
              <a:noFill/>
            </p:spPr>
            <p:txBody>
              <a:bodyPr wrap="square" lIns="182880" tIns="146304" rIns="182880" bIns="146304" rtlCol="0">
                <a:noAutofit/>
              </a:bodyPr>
              <a:lstStyle/>
              <a:p>
                <a:pPr algn="ctr">
                  <a:lnSpc>
                    <a:spcPct val="90000"/>
                  </a:lnSpc>
                  <a:spcAft>
                    <a:spcPts val="600"/>
                  </a:spcAft>
                </a:pPr>
                <a:r>
                  <a:rPr lang="en-US" sz="1200" dirty="0">
                    <a:gradFill>
                      <a:gsLst>
                        <a:gs pos="2917">
                          <a:schemeClr val="tx1"/>
                        </a:gs>
                        <a:gs pos="30000">
                          <a:schemeClr val="tx1"/>
                        </a:gs>
                      </a:gsLst>
                      <a:lin ang="5400000" scaled="0"/>
                    </a:gradFill>
                  </a:rPr>
                  <a:t>Business to Business (B2B)</a:t>
                </a:r>
              </a:p>
            </p:txBody>
          </p:sp>
        </p:grpSp>
        <p:pic>
          <p:nvPicPr>
            <p:cNvPr id="14" name="Graphic 13">
              <a:extLst>
                <a:ext uri="{FF2B5EF4-FFF2-40B4-BE49-F238E27FC236}">
                  <a16:creationId xmlns:a16="http://schemas.microsoft.com/office/drawing/2014/main" id="{A29A37E8-ECF8-42C9-8E35-7C98630D9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54747" y="2668453"/>
              <a:ext cx="655396" cy="650780"/>
            </a:xfrm>
            <a:prstGeom prst="rect">
              <a:avLst/>
            </a:prstGeom>
          </p:spPr>
        </p:pic>
        <p:sp>
          <p:nvSpPr>
            <p:cNvPr id="15" name="TextBox 14">
              <a:extLst>
                <a:ext uri="{FF2B5EF4-FFF2-40B4-BE49-F238E27FC236}">
                  <a16:creationId xmlns:a16="http://schemas.microsoft.com/office/drawing/2014/main" id="{C929B385-72F6-4638-8E22-4C991478D3E8}"/>
                </a:ext>
              </a:extLst>
            </p:cNvPr>
            <p:cNvSpPr txBox="1"/>
            <p:nvPr/>
          </p:nvSpPr>
          <p:spPr>
            <a:xfrm>
              <a:off x="6839666" y="5348076"/>
              <a:ext cx="204142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Azure Active Directory B2C tenant</a:t>
              </a:r>
            </a:p>
          </p:txBody>
        </p:sp>
        <p:pic>
          <p:nvPicPr>
            <p:cNvPr id="17" name="Graphic 16">
              <a:extLst>
                <a:ext uri="{FF2B5EF4-FFF2-40B4-BE49-F238E27FC236}">
                  <a16:creationId xmlns:a16="http://schemas.microsoft.com/office/drawing/2014/main" id="{AB27FA9D-BB0A-4B64-9D27-462AC6A6F1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6037" y="4632779"/>
              <a:ext cx="765918" cy="760524"/>
            </a:xfrm>
            <a:prstGeom prst="rect">
              <a:avLst/>
            </a:prstGeom>
          </p:spPr>
        </p:pic>
        <p:sp>
          <p:nvSpPr>
            <p:cNvPr id="20" name="TextBox 19">
              <a:extLst>
                <a:ext uri="{FF2B5EF4-FFF2-40B4-BE49-F238E27FC236}">
                  <a16:creationId xmlns:a16="http://schemas.microsoft.com/office/drawing/2014/main" id="{1243B1F1-B3DD-4BD6-AD9E-4738AC77C2A8}"/>
                </a:ext>
              </a:extLst>
            </p:cNvPr>
            <p:cNvSpPr txBox="1"/>
            <p:nvPr/>
          </p:nvSpPr>
          <p:spPr>
            <a:xfrm>
              <a:off x="8124761" y="4700757"/>
              <a:ext cx="1603050" cy="83012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App</a:t>
              </a:r>
            </a:p>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registration</a:t>
              </a:r>
            </a:p>
          </p:txBody>
        </p:sp>
        <p:cxnSp>
          <p:nvCxnSpPr>
            <p:cNvPr id="19" name="Straight Arrow Connector 18">
              <a:extLst>
                <a:ext uri="{FF2B5EF4-FFF2-40B4-BE49-F238E27FC236}">
                  <a16:creationId xmlns:a16="http://schemas.microsoft.com/office/drawing/2014/main" id="{0365A4B8-E4E2-4C03-A493-B0AEABA99C85}"/>
                </a:ext>
              </a:extLst>
            </p:cNvPr>
            <p:cNvCxnSpPr>
              <a:cxnSpLocks/>
              <a:stCxn id="20" idx="3"/>
              <a:endCxn id="20" idx="1"/>
            </p:cNvCxnSpPr>
            <p:nvPr/>
          </p:nvCxnSpPr>
          <p:spPr>
            <a:xfrm flipH="1">
              <a:off x="8124761" y="5115817"/>
              <a:ext cx="1603050"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060B475C-4131-4E64-8058-017BD83093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12532" y="4630736"/>
              <a:ext cx="846727" cy="840763"/>
            </a:xfrm>
            <a:prstGeom prst="rect">
              <a:avLst/>
            </a:prstGeom>
          </p:spPr>
        </p:pic>
        <p:cxnSp>
          <p:nvCxnSpPr>
            <p:cNvPr id="22" name="Straight Arrow Connector 21">
              <a:extLst>
                <a:ext uri="{FF2B5EF4-FFF2-40B4-BE49-F238E27FC236}">
                  <a16:creationId xmlns:a16="http://schemas.microsoft.com/office/drawing/2014/main" id="{679E71F7-256A-432A-88FF-2BB09283ED14}"/>
                </a:ext>
              </a:extLst>
            </p:cNvPr>
            <p:cNvCxnSpPr>
              <a:cxnSpLocks/>
              <a:stCxn id="4" idx="1"/>
              <a:endCxn id="21" idx="3"/>
            </p:cNvCxnSpPr>
            <p:nvPr/>
          </p:nvCxnSpPr>
          <p:spPr>
            <a:xfrm flipH="1">
              <a:off x="10459259" y="5040764"/>
              <a:ext cx="1588622" cy="1035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D10A43-B3AA-4589-A8FA-0445233859DF}"/>
                </a:ext>
              </a:extLst>
            </p:cNvPr>
            <p:cNvSpPr txBox="1"/>
            <p:nvPr/>
          </p:nvSpPr>
          <p:spPr>
            <a:xfrm>
              <a:off x="10745581" y="4662089"/>
              <a:ext cx="846729" cy="7048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User</a:t>
              </a:r>
            </a:p>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flow</a:t>
              </a:r>
            </a:p>
          </p:txBody>
        </p:sp>
        <p:pic>
          <p:nvPicPr>
            <p:cNvPr id="6" name="Picture 5">
              <a:extLst>
                <a:ext uri="{FF2B5EF4-FFF2-40B4-BE49-F238E27FC236}">
                  <a16:creationId xmlns:a16="http://schemas.microsoft.com/office/drawing/2014/main" id="{208E3D11-EA87-4A31-A205-53B24BB33635}"/>
                </a:ext>
              </a:extLst>
            </p:cNvPr>
            <p:cNvPicPr>
              <a:picLocks noChangeAspect="1"/>
            </p:cNvPicPr>
            <p:nvPr/>
          </p:nvPicPr>
          <p:blipFill>
            <a:blip r:embed="rId9"/>
            <a:stretch>
              <a:fillRect/>
            </a:stretch>
          </p:blipFill>
          <p:spPr>
            <a:xfrm>
              <a:off x="5711842" y="2668453"/>
              <a:ext cx="704201" cy="687319"/>
            </a:xfrm>
            <a:prstGeom prst="rect">
              <a:avLst/>
            </a:prstGeom>
          </p:spPr>
        </p:pic>
      </p:grpSp>
      <p:sp>
        <p:nvSpPr>
          <p:cNvPr id="49" name="Rectangle 48">
            <a:extLst>
              <a:ext uri="{FF2B5EF4-FFF2-40B4-BE49-F238E27FC236}">
                <a16:creationId xmlns:a16="http://schemas.microsoft.com/office/drawing/2014/main" id="{DC14584A-A2E4-44B4-8935-4702463C2F09}"/>
              </a:ext>
              <a:ext uri="{C183D7F6-B498-43B3-948B-1728B52AA6E4}">
                <adec:decorative xmlns:adec="http://schemas.microsoft.com/office/drawing/2017/decorative" val="1"/>
              </a:ext>
            </a:extLst>
          </p:cNvPr>
          <p:cNvSpPr/>
          <p:nvPr/>
        </p:nvSpPr>
        <p:spPr bwMode="auto">
          <a:xfrm>
            <a:off x="4691798" y="1797254"/>
            <a:ext cx="7360675" cy="432960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AE0DD47D-87FC-4456-B0AF-A74FD0D6D391}"/>
              </a:ext>
            </a:extLst>
          </p:cNvPr>
          <p:cNvSpPr/>
          <p:nvPr/>
        </p:nvSpPr>
        <p:spPr bwMode="auto">
          <a:xfrm>
            <a:off x="10365500" y="4445735"/>
            <a:ext cx="1618511" cy="9677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marL="171450" indent="-1714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Social IDs, email, or local accounts</a:t>
            </a:r>
          </a:p>
          <a:p>
            <a:pPr marL="171450" indent="-1714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Business &amp; Government IDs</a:t>
            </a:r>
          </a:p>
        </p:txBody>
      </p:sp>
    </p:spTree>
    <p:extLst>
      <p:ext uri="{BB962C8B-B14F-4D97-AF65-F5344CB8AC3E}">
        <p14:creationId xmlns:p14="http://schemas.microsoft.com/office/powerpoint/2010/main" val="1444858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Compare solutions (activity)</a:t>
            </a:r>
          </a:p>
        </p:txBody>
      </p:sp>
      <p:sp>
        <p:nvSpPr>
          <p:cNvPr id="4" name="TextBox 3">
            <a:extLst>
              <a:ext uri="{FF2B5EF4-FFF2-40B4-BE49-F238E27FC236}">
                <a16:creationId xmlns:a16="http://schemas.microsoft.com/office/drawing/2014/main" id="{16391AC6-C70F-46C7-B747-B2570D4E9D5E}"/>
              </a:ext>
            </a:extLst>
          </p:cNvPr>
          <p:cNvSpPr txBox="1"/>
          <p:nvPr/>
        </p:nvSpPr>
        <p:spPr>
          <a:xfrm>
            <a:off x="261589" y="1854221"/>
            <a:ext cx="7198049"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b="0" i="0" dirty="0">
                <a:effectLst/>
                <a:latin typeface="Segoe UI" panose="020B0502040204020203" pitchFamily="34" charset="0"/>
              </a:rPr>
              <a:t>Customers cannot be viewed by other users</a:t>
            </a:r>
          </a:p>
          <a:p>
            <a:pPr marL="342900" indent="-342900">
              <a:spcAft>
                <a:spcPts val="1200"/>
              </a:spcAft>
              <a:buFont typeface="Arial" panose="020B0604020202020204" pitchFamily="34" charset="0"/>
              <a:buChar char="•"/>
            </a:pPr>
            <a:r>
              <a:rPr lang="en-US" sz="2000" dirty="0"/>
              <a:t>Users are managed in a separate Azure AD directory</a:t>
            </a:r>
          </a:p>
          <a:p>
            <a:pPr marL="342900" indent="-342900">
              <a:spcAft>
                <a:spcPts val="1200"/>
              </a:spcAft>
              <a:buFont typeface="Arial" panose="020B0604020202020204" pitchFamily="34" charset="0"/>
              <a:buChar char="•"/>
            </a:pPr>
            <a:r>
              <a:rPr lang="en-US" sz="2000" dirty="0"/>
              <a:t>Users need to be able to self-signup for accounts</a:t>
            </a:r>
          </a:p>
          <a:p>
            <a:pPr marL="342900" indent="-342900">
              <a:spcAft>
                <a:spcPts val="1200"/>
              </a:spcAft>
              <a:buFont typeface="Arial" panose="020B0604020202020204" pitchFamily="34" charset="0"/>
              <a:buChar char="•"/>
            </a:pPr>
            <a:r>
              <a:rPr lang="en-US" sz="2000" dirty="0"/>
              <a:t>Users manage their own profiles</a:t>
            </a:r>
          </a:p>
          <a:p>
            <a:pPr marL="342900" indent="-342900">
              <a:spcAft>
                <a:spcPts val="1200"/>
              </a:spcAft>
              <a:buFont typeface="Arial" panose="020B0604020202020204" pitchFamily="34" charset="0"/>
              <a:buChar char="•"/>
            </a:pPr>
            <a:r>
              <a:rPr lang="en-US" sz="2000" dirty="0"/>
              <a:t>Users can come from SAML and WS-Fed based identity providers</a:t>
            </a:r>
          </a:p>
          <a:p>
            <a:pPr marL="342900" indent="-342900">
              <a:spcAft>
                <a:spcPts val="1200"/>
              </a:spcAft>
              <a:buFont typeface="Arial" panose="020B0604020202020204" pitchFamily="34" charset="0"/>
              <a:buChar char="•"/>
            </a:pPr>
            <a:endParaRPr lang="en-US" sz="2000" dirty="0"/>
          </a:p>
        </p:txBody>
      </p:sp>
      <p:sp>
        <p:nvSpPr>
          <p:cNvPr id="3" name="Rectangle 2">
            <a:extLst>
              <a:ext uri="{FF2B5EF4-FFF2-40B4-BE49-F238E27FC236}">
                <a16:creationId xmlns:a16="http://schemas.microsoft.com/office/drawing/2014/main" id="{7B670F17-EF23-473B-A8F3-B508CF6CFB8E}"/>
              </a:ext>
              <a:ext uri="{C183D7F6-B498-43B3-948B-1728B52AA6E4}">
                <adec:decorative xmlns:adec="http://schemas.microsoft.com/office/drawing/2017/decorative" val="1"/>
              </a:ext>
            </a:extLst>
          </p:cNvPr>
          <p:cNvSpPr/>
          <p:nvPr/>
        </p:nvSpPr>
        <p:spPr bwMode="auto">
          <a:xfrm>
            <a:off x="8151955" y="1854221"/>
            <a:ext cx="2787805" cy="8909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to Business</a:t>
            </a:r>
          </a:p>
        </p:txBody>
      </p:sp>
      <p:sp>
        <p:nvSpPr>
          <p:cNvPr id="5" name="Rectangle 4">
            <a:extLst>
              <a:ext uri="{FF2B5EF4-FFF2-40B4-BE49-F238E27FC236}">
                <a16:creationId xmlns:a16="http://schemas.microsoft.com/office/drawing/2014/main" id="{04BFF981-127A-49DA-AC5E-1A34EB7F66B2}"/>
              </a:ext>
              <a:ext uri="{C183D7F6-B498-43B3-948B-1728B52AA6E4}">
                <adec:decorative xmlns:adec="http://schemas.microsoft.com/office/drawing/2017/decorative" val="1"/>
              </a:ext>
            </a:extLst>
          </p:cNvPr>
          <p:cNvSpPr/>
          <p:nvPr/>
        </p:nvSpPr>
        <p:spPr bwMode="auto">
          <a:xfrm>
            <a:off x="8151955" y="3553950"/>
            <a:ext cx="2787805" cy="8909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to Consumer</a:t>
            </a:r>
          </a:p>
        </p:txBody>
      </p:sp>
      <p:sp>
        <p:nvSpPr>
          <p:cNvPr id="7" name="Freeform 306">
            <a:extLst>
              <a:ext uri="{FF2B5EF4-FFF2-40B4-BE49-F238E27FC236}">
                <a16:creationId xmlns:a16="http://schemas.microsoft.com/office/drawing/2014/main" id="{C65B1590-3E94-444F-B543-152E47C66F50}"/>
              </a:ext>
              <a:ext uri="{C183D7F6-B498-43B3-948B-1728B52AA6E4}">
                <adec:decorative xmlns:adec="http://schemas.microsoft.com/office/drawing/2017/decorative" val="1"/>
              </a:ext>
            </a:extLst>
          </p:cNvPr>
          <p:cNvSpPr>
            <a:spLocks/>
          </p:cNvSpPr>
          <p:nvPr/>
        </p:nvSpPr>
        <p:spPr bwMode="auto">
          <a:xfrm>
            <a:off x="8151955" y="3170266"/>
            <a:ext cx="2787805" cy="45719"/>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1" name="Oval 307">
            <a:extLst>
              <a:ext uri="{FF2B5EF4-FFF2-40B4-BE49-F238E27FC236}">
                <a16:creationId xmlns:a16="http://schemas.microsoft.com/office/drawing/2014/main" id="{2A3BB7B7-DB1A-4C85-8CC6-71E4E0208F68}"/>
              </a:ext>
              <a:ext uri="{C183D7F6-B498-43B3-948B-1728B52AA6E4}">
                <adec:decorative xmlns:adec="http://schemas.microsoft.com/office/drawing/2017/decorative" val="1"/>
              </a:ext>
            </a:extLst>
          </p:cNvPr>
          <p:cNvSpPr>
            <a:spLocks noChangeArrowheads="1"/>
          </p:cNvSpPr>
          <p:nvPr/>
        </p:nvSpPr>
        <p:spPr bwMode="auto">
          <a:xfrm>
            <a:off x="9322835" y="2998791"/>
            <a:ext cx="439327" cy="375351"/>
          </a:xfrm>
          <a:prstGeom prst="ellipse">
            <a:avLst/>
          </a:prstGeom>
          <a:solidFill>
            <a:schemeClr val="bg1">
              <a:lumMod val="50000"/>
            </a:schemeClr>
          </a:solidFill>
          <a:ln w="9525">
            <a:noFill/>
            <a:round/>
            <a:headEnd/>
            <a:tailEnd/>
          </a:ln>
        </p:spPr>
        <p:txBody>
          <a:bodyPr vert="horz" wrap="none" lIns="93260" tIns="46630" rIns="93260" bIns="4663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pic>
        <p:nvPicPr>
          <p:cNvPr id="6" name="Picture 5">
            <a:extLst>
              <a:ext uri="{FF2B5EF4-FFF2-40B4-BE49-F238E27FC236}">
                <a16:creationId xmlns:a16="http://schemas.microsoft.com/office/drawing/2014/main" id="{20891611-F1ED-4CE5-BABD-B08BF5B365D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845383" y="377637"/>
            <a:ext cx="914528" cy="914528"/>
          </a:xfrm>
          <a:prstGeom prst="rect">
            <a:avLst/>
          </a:prstGeom>
        </p:spPr>
      </p:pic>
    </p:spTree>
    <p:extLst>
      <p:ext uri="{BB962C8B-B14F-4D97-AF65-F5344CB8AC3E}">
        <p14:creationId xmlns:p14="http://schemas.microsoft.com/office/powerpoint/2010/main" val="42833586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EDE8FF-DDF1-4F51-8798-139FF51BC36C}"/>
              </a:ext>
            </a:extLst>
          </p:cNvPr>
          <p:cNvSpPr>
            <a:spLocks noGrp="1"/>
          </p:cNvSpPr>
          <p:nvPr>
            <p:ph type="title"/>
          </p:nvPr>
        </p:nvSpPr>
        <p:spPr/>
        <p:txBody>
          <a:bodyPr/>
          <a:lstStyle/>
          <a:p>
            <a:r>
              <a:rPr lang="en-US" dirty="0"/>
              <a:t>Design for conditional access</a:t>
            </a:r>
          </a:p>
        </p:txBody>
      </p:sp>
      <p:pic>
        <p:nvPicPr>
          <p:cNvPr id="6" name="Picture Placeholder 5">
            <a:extLst>
              <a:ext uri="{FF2B5EF4-FFF2-40B4-BE49-F238E27FC236}">
                <a16:creationId xmlns:a16="http://schemas.microsoft.com/office/drawing/2014/main" id="{6F4ED98D-DF1A-4FE9-B4D2-C8100B8341F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26226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conditional access</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Conditional Access is an Azure AD tool that allows (or denies) access to resources. </a:t>
            </a:r>
          </a:p>
          <a:p>
            <a:endParaRPr lang="en-US" dirty="0"/>
          </a:p>
        </p:txBody>
      </p:sp>
      <p:sp>
        <p:nvSpPr>
          <p:cNvPr id="9" name="TextBox 8">
            <a:extLst>
              <a:ext uri="{FF2B5EF4-FFF2-40B4-BE49-F238E27FC236}">
                <a16:creationId xmlns:a16="http://schemas.microsoft.com/office/drawing/2014/main" id="{F97BEC89-BBC5-4C0D-87F2-D2C55E34F54C}"/>
              </a:ext>
            </a:extLst>
          </p:cNvPr>
          <p:cNvSpPr txBox="1"/>
          <p:nvPr/>
        </p:nvSpPr>
        <p:spPr>
          <a:xfrm>
            <a:off x="419099" y="1734929"/>
            <a:ext cx="5015929" cy="4067780"/>
          </a:xfrm>
          <a:prstGeom prst="rect">
            <a:avLst/>
          </a:prstGeom>
          <a:noFill/>
        </p:spPr>
        <p:txBody>
          <a:bodyPr wrap="square">
            <a:spAutoFit/>
          </a:bodyPr>
          <a:lstStyle/>
          <a:p>
            <a:pPr marL="285750" indent="-285750">
              <a:spcAft>
                <a:spcPts val="1000"/>
              </a:spcAft>
              <a:buFont typeface="Arial" panose="020B0604020202020204" pitchFamily="34" charset="0"/>
              <a:buChar char="•"/>
            </a:pPr>
            <a:r>
              <a:rPr lang="en-US" sz="2000" dirty="0">
                <a:latin typeface="+mn-lt"/>
              </a:rPr>
              <a:t>Use to enable multifactor authentication</a:t>
            </a:r>
          </a:p>
          <a:p>
            <a:pPr marL="285750" indent="-285750">
              <a:spcAft>
                <a:spcPts val="1000"/>
              </a:spcAft>
              <a:buFont typeface="Arial" panose="020B0604020202020204" pitchFamily="34" charset="0"/>
              <a:buChar char="•"/>
            </a:pPr>
            <a:r>
              <a:rPr lang="en-US" sz="2000" dirty="0">
                <a:latin typeface="+mn-lt"/>
              </a:rPr>
              <a:t>Require managed devices</a:t>
            </a:r>
          </a:p>
          <a:p>
            <a:pPr marL="285750" indent="-285750">
              <a:spcAft>
                <a:spcPts val="1000"/>
              </a:spcAft>
              <a:buFont typeface="Arial" panose="020B0604020202020204" pitchFamily="34" charset="0"/>
              <a:buChar char="•"/>
            </a:pPr>
            <a:r>
              <a:rPr lang="en-US" sz="2000" dirty="0">
                <a:latin typeface="+mn-lt"/>
              </a:rPr>
              <a:t>Access only approved client applications </a:t>
            </a:r>
          </a:p>
          <a:p>
            <a:pPr marL="285750" indent="-285750">
              <a:spcAft>
                <a:spcPts val="1000"/>
              </a:spcAft>
              <a:buFont typeface="Arial" panose="020B0604020202020204" pitchFamily="34" charset="0"/>
              <a:buChar char="•"/>
            </a:pPr>
            <a:r>
              <a:rPr lang="en-US" sz="2000" dirty="0">
                <a:latin typeface="+mn-lt"/>
              </a:rPr>
              <a:t>Exclude countries from which you never expect a sign in</a:t>
            </a:r>
          </a:p>
          <a:p>
            <a:pPr marL="285750" indent="-285750">
              <a:spcAft>
                <a:spcPts val="1000"/>
              </a:spcAft>
              <a:buFont typeface="Arial" panose="020B0604020202020204" pitchFamily="34" charset="0"/>
              <a:buChar char="•"/>
            </a:pPr>
            <a:r>
              <a:rPr lang="en-US" sz="2000" dirty="0">
                <a:latin typeface="+mn-lt"/>
              </a:rPr>
              <a:t>Respond to potentially compromised accounts. </a:t>
            </a:r>
          </a:p>
          <a:p>
            <a:pPr marL="285750" indent="-285750">
              <a:spcAft>
                <a:spcPts val="1000"/>
              </a:spcAft>
              <a:buFont typeface="Arial" panose="020B0604020202020204" pitchFamily="34" charset="0"/>
              <a:buChar char="•"/>
            </a:pPr>
            <a:r>
              <a:rPr lang="en-US" sz="2000" dirty="0">
                <a:latin typeface="+mn-lt"/>
              </a:rPr>
              <a:t>Completely block access</a:t>
            </a:r>
          </a:p>
          <a:p>
            <a:pPr marL="285750" indent="-285750">
              <a:spcAft>
                <a:spcPts val="1000"/>
              </a:spcAft>
              <a:buFont typeface="Arial" panose="020B0604020202020204" pitchFamily="34" charset="0"/>
              <a:buChar char="•"/>
            </a:pPr>
            <a:r>
              <a:rPr lang="en-US" sz="2000" dirty="0">
                <a:latin typeface="+mn-lt"/>
              </a:rPr>
              <a:t>Block legacy authentication protocols.  </a:t>
            </a:r>
          </a:p>
          <a:p>
            <a:pPr marL="285750" indent="-285750">
              <a:spcAft>
                <a:spcPts val="1000"/>
              </a:spcAft>
              <a:buFont typeface="Arial" panose="020B0604020202020204" pitchFamily="34" charset="0"/>
              <a:buChar char="•"/>
            </a:pPr>
            <a:r>
              <a:rPr lang="en-US" sz="2000" dirty="0">
                <a:latin typeface="+mn-lt"/>
              </a:rPr>
              <a:t>Test using the report-only mode</a:t>
            </a:r>
            <a:endParaRPr lang="en-US" sz="1800" dirty="0"/>
          </a:p>
        </p:txBody>
      </p:sp>
      <p:pic>
        <p:nvPicPr>
          <p:cNvPr id="14" name="Picture 13" descr="Conditions are evaluated and access is determined.">
            <a:extLst>
              <a:ext uri="{FF2B5EF4-FFF2-40B4-BE49-F238E27FC236}">
                <a16:creationId xmlns:a16="http://schemas.microsoft.com/office/drawing/2014/main" id="{780A4924-8FC9-4A1C-A42A-B5EFE4DAC76E}"/>
              </a:ext>
            </a:extLst>
          </p:cNvPr>
          <p:cNvPicPr>
            <a:picLocks noChangeAspect="1"/>
          </p:cNvPicPr>
          <p:nvPr/>
        </p:nvPicPr>
        <p:blipFill>
          <a:blip r:embed="rId3"/>
          <a:stretch>
            <a:fillRect/>
          </a:stretch>
        </p:blipFill>
        <p:spPr>
          <a:xfrm>
            <a:off x="5707975" y="2432390"/>
            <a:ext cx="6289286" cy="2950529"/>
          </a:xfrm>
          <a:prstGeom prst="rect">
            <a:avLst/>
          </a:prstGeom>
        </p:spPr>
      </p:pic>
      <p:sp>
        <p:nvSpPr>
          <p:cNvPr id="16" name="Rectangle 15">
            <a:extLst>
              <a:ext uri="{FF2B5EF4-FFF2-40B4-BE49-F238E27FC236}">
                <a16:creationId xmlns:a16="http://schemas.microsoft.com/office/drawing/2014/main" id="{EC1C3339-948C-4806-8BFC-E8B83DA98286}"/>
              </a:ext>
              <a:ext uri="{C183D7F6-B498-43B3-948B-1728B52AA6E4}">
                <adec:decorative xmlns:adec="http://schemas.microsoft.com/office/drawing/2017/decorative" val="1"/>
              </a:ext>
            </a:extLst>
          </p:cNvPr>
          <p:cNvSpPr/>
          <p:nvPr/>
        </p:nvSpPr>
        <p:spPr bwMode="auto">
          <a:xfrm>
            <a:off x="5661944" y="1940632"/>
            <a:ext cx="638134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12994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4A780F-F09A-42D5-AC60-6A13B1F067BF}"/>
              </a:ext>
            </a:extLst>
          </p:cNvPr>
          <p:cNvSpPr>
            <a:spLocks noGrp="1"/>
          </p:cNvSpPr>
          <p:nvPr>
            <p:ph type="title"/>
          </p:nvPr>
        </p:nvSpPr>
        <p:spPr/>
        <p:txBody>
          <a:bodyPr/>
          <a:lstStyle/>
          <a:p>
            <a:r>
              <a:rPr lang="en-US" dirty="0"/>
              <a:t>Design for identity protection</a:t>
            </a:r>
          </a:p>
        </p:txBody>
      </p:sp>
      <p:pic>
        <p:nvPicPr>
          <p:cNvPr id="7" name="Picture Placeholder 6">
            <a:extLst>
              <a:ext uri="{FF2B5EF4-FFF2-40B4-BE49-F238E27FC236}">
                <a16:creationId xmlns:a16="http://schemas.microsoft.com/office/drawing/2014/main" id="{252439FA-48CE-413F-9094-673DE1B49FB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156526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identity protection</a:t>
            </a:r>
          </a:p>
        </p:txBody>
      </p:sp>
      <p:sp>
        <p:nvSpPr>
          <p:cNvPr id="3" name="Text Placeholder 2">
            <a:extLst>
              <a:ext uri="{FF2B5EF4-FFF2-40B4-BE49-F238E27FC236}">
                <a16:creationId xmlns:a16="http://schemas.microsoft.com/office/drawing/2014/main" id="{BE88A4FA-86E7-4B88-9FF7-26F380551A88}"/>
              </a:ext>
            </a:extLst>
          </p:cNvPr>
          <p:cNvSpPr>
            <a:spLocks noGrp="1"/>
          </p:cNvSpPr>
          <p:nvPr>
            <p:ph type="body" sz="quarter" idx="10"/>
          </p:nvPr>
        </p:nvSpPr>
        <p:spPr>
          <a:xfrm>
            <a:off x="432089" y="990866"/>
            <a:ext cx="11341268" cy="430887"/>
          </a:xfrm>
        </p:spPr>
        <p:txBody>
          <a:bodyPr/>
          <a:lstStyle/>
          <a:p>
            <a:r>
              <a:rPr lang="en-US" dirty="0"/>
              <a:t>Identity protection is an Azure AD tool that automates the detection and remediation of identity-based risks.</a:t>
            </a:r>
          </a:p>
        </p:txBody>
      </p:sp>
      <p:sp>
        <p:nvSpPr>
          <p:cNvPr id="13" name="Text Placeholder 5">
            <a:extLst>
              <a:ext uri="{FF2B5EF4-FFF2-40B4-BE49-F238E27FC236}">
                <a16:creationId xmlns:a16="http://schemas.microsoft.com/office/drawing/2014/main" id="{F9C36CF5-CC90-40CC-8BB7-61DE8E4DD89E}"/>
              </a:ext>
            </a:extLst>
          </p:cNvPr>
          <p:cNvSpPr txBox="1">
            <a:spLocks/>
          </p:cNvSpPr>
          <p:nvPr/>
        </p:nvSpPr>
        <p:spPr>
          <a:xfrm>
            <a:off x="418643" y="2345561"/>
            <a:ext cx="5495728" cy="424731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t>Configure the policies and actively review the results</a:t>
            </a:r>
          </a:p>
          <a:p>
            <a:pPr marL="285750" indent="-285750">
              <a:spcAft>
                <a:spcPts val="1200"/>
              </a:spcAft>
              <a:buFont typeface="Arial" panose="020B0604020202020204" pitchFamily="34" charset="0"/>
              <a:buChar char="•"/>
            </a:pPr>
            <a:r>
              <a:rPr lang="en-US" sz="2000" dirty="0"/>
              <a:t>Set the sign-in risk policy to Medium and above and allow self-remediation options</a:t>
            </a:r>
          </a:p>
          <a:p>
            <a:pPr marL="285750" indent="-285750">
              <a:spcAft>
                <a:spcPts val="1200"/>
              </a:spcAft>
              <a:buFont typeface="Arial" panose="020B0604020202020204" pitchFamily="34" charset="0"/>
              <a:buChar char="•"/>
            </a:pPr>
            <a:r>
              <a:rPr lang="en-US" sz="2000" dirty="0"/>
              <a:t>Set the user risk policy threshold to High</a:t>
            </a:r>
          </a:p>
          <a:p>
            <a:pPr marL="285750" indent="-285750">
              <a:spcAft>
                <a:spcPts val="1200"/>
              </a:spcAft>
              <a:buFont typeface="Arial" panose="020B0604020202020204" pitchFamily="34" charset="0"/>
              <a:buChar char="•"/>
            </a:pPr>
            <a:r>
              <a:rPr lang="en-US" sz="2000" dirty="0"/>
              <a:t>Allow for excluding users - emergency access or break-glass administrator accounts</a:t>
            </a:r>
          </a:p>
          <a:p>
            <a:pPr marL="285750" indent="-285750">
              <a:spcAft>
                <a:spcPts val="1200"/>
              </a:spcAft>
              <a:buFont typeface="Arial" panose="020B0604020202020204" pitchFamily="34" charset="0"/>
              <a:buChar char="•"/>
            </a:pPr>
            <a:r>
              <a:rPr lang="en-US" sz="2000" dirty="0"/>
              <a:t>Send data to Conditional Access or other security information and event management (SIEM) tool </a:t>
            </a:r>
          </a:p>
          <a:p>
            <a:pPr marL="285750" indent="-285750">
              <a:spcAft>
                <a:spcPts val="1200"/>
              </a:spcAft>
              <a:buFont typeface="Arial" panose="020B0604020202020204" pitchFamily="34" charset="0"/>
              <a:buChar char="•"/>
            </a:pPr>
            <a:endParaRPr lang="en-US" sz="2000" dirty="0"/>
          </a:p>
        </p:txBody>
      </p:sp>
      <p:pic>
        <p:nvPicPr>
          <p:cNvPr id="9" name="Picture 8" descr="Risky users and sign-ins lead to risk detections.">
            <a:extLst>
              <a:ext uri="{FF2B5EF4-FFF2-40B4-BE49-F238E27FC236}">
                <a16:creationId xmlns:a16="http://schemas.microsoft.com/office/drawing/2014/main" id="{BBBA8888-A095-40D6-927B-B696A7BA8DF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5572" y="2575878"/>
            <a:ext cx="5876322" cy="3210179"/>
          </a:xfrm>
          <a:prstGeom prst="rect">
            <a:avLst/>
          </a:prstGeom>
          <a:noFill/>
        </p:spPr>
      </p:pic>
      <p:sp>
        <p:nvSpPr>
          <p:cNvPr id="16" name="Rectangle 15">
            <a:extLst>
              <a:ext uri="{FF2B5EF4-FFF2-40B4-BE49-F238E27FC236}">
                <a16:creationId xmlns:a16="http://schemas.microsoft.com/office/drawing/2014/main" id="{B5E0540D-ED13-4D1C-A1E9-B8EC1A986A09}"/>
              </a:ext>
              <a:ext uri="{C183D7F6-B498-43B3-948B-1728B52AA6E4}">
                <adec:decorative xmlns:adec="http://schemas.microsoft.com/office/drawing/2017/decorative" val="1"/>
              </a:ext>
            </a:extLst>
          </p:cNvPr>
          <p:cNvSpPr/>
          <p:nvPr/>
        </p:nvSpPr>
        <p:spPr bwMode="auto">
          <a:xfrm>
            <a:off x="5910146" y="2243470"/>
            <a:ext cx="6147174"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626855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A9B8E-0BAE-4E4B-A813-E8190602A990}"/>
              </a:ext>
            </a:extLst>
          </p:cNvPr>
          <p:cNvSpPr>
            <a:spLocks noGrp="1"/>
          </p:cNvSpPr>
          <p:nvPr>
            <p:ph type="title"/>
          </p:nvPr>
        </p:nvSpPr>
        <p:spPr/>
        <p:txBody>
          <a:bodyPr/>
          <a:lstStyle/>
          <a:p>
            <a:r>
              <a:rPr lang="en-US" dirty="0"/>
              <a:t>Design for access reviews</a:t>
            </a:r>
          </a:p>
        </p:txBody>
      </p:sp>
      <p:pic>
        <p:nvPicPr>
          <p:cNvPr id="7" name="Picture Placeholder 6" descr="Checklist with solid fill">
            <a:extLst>
              <a:ext uri="{FF2B5EF4-FFF2-40B4-BE49-F238E27FC236}">
                <a16:creationId xmlns:a16="http://schemas.microsoft.com/office/drawing/2014/main" id="{B1ACEB4F-479D-4839-A8A3-043BEB1786E5}"/>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1499399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When to use access reviews</a:t>
            </a:r>
          </a:p>
        </p:txBody>
      </p:sp>
      <p:sp>
        <p:nvSpPr>
          <p:cNvPr id="5" name="Text Placeholder 4">
            <a:extLst>
              <a:ext uri="{FF2B5EF4-FFF2-40B4-BE49-F238E27FC236}">
                <a16:creationId xmlns:a16="http://schemas.microsoft.com/office/drawing/2014/main" id="{A08EA284-4196-46DA-BA94-F13D8C21DA4F}"/>
              </a:ext>
            </a:extLst>
          </p:cNvPr>
          <p:cNvSpPr>
            <a:spLocks noGrp="1"/>
          </p:cNvSpPr>
          <p:nvPr>
            <p:ph type="body" sz="quarter" idx="10"/>
          </p:nvPr>
        </p:nvSpPr>
        <p:spPr>
          <a:xfrm>
            <a:off x="432089" y="990866"/>
            <a:ext cx="11341268" cy="769441"/>
          </a:xfrm>
        </p:spPr>
        <p:txBody>
          <a:bodyPr/>
          <a:lstStyle/>
          <a:p>
            <a:r>
              <a:rPr lang="en-US" dirty="0"/>
              <a:t>Access reviews are an Azure AD tool to review user access and ensure they should have continued access to resources.</a:t>
            </a:r>
          </a:p>
        </p:txBody>
      </p:sp>
      <p:sp>
        <p:nvSpPr>
          <p:cNvPr id="8" name="TextBox 7">
            <a:extLst>
              <a:ext uri="{FF2B5EF4-FFF2-40B4-BE49-F238E27FC236}">
                <a16:creationId xmlns:a16="http://schemas.microsoft.com/office/drawing/2014/main" id="{7B7EF54E-CD1C-45F3-8B79-482CBD760AA2}"/>
              </a:ext>
            </a:extLst>
          </p:cNvPr>
          <p:cNvSpPr txBox="1"/>
          <p:nvPr/>
        </p:nvSpPr>
        <p:spPr>
          <a:xfrm>
            <a:off x="432267" y="2033153"/>
            <a:ext cx="5670456" cy="3847207"/>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Determine the purpose of the access review</a:t>
            </a:r>
          </a:p>
          <a:p>
            <a:pPr marL="342900" lvl="1" indent="-342900">
              <a:spcAft>
                <a:spcPts val="1200"/>
              </a:spcAft>
              <a:buFont typeface="Arial" panose="020B0604020202020204" pitchFamily="34" charset="0"/>
              <a:buChar char="•"/>
            </a:pPr>
            <a:r>
              <a:rPr lang="en-US" sz="2000" dirty="0"/>
              <a:t>Engage the right stakeholders</a:t>
            </a:r>
          </a:p>
          <a:p>
            <a:pPr marL="342900" lvl="1" indent="-342900">
              <a:spcAft>
                <a:spcPts val="1200"/>
              </a:spcAft>
              <a:buFont typeface="Arial" panose="020B0604020202020204" pitchFamily="34" charset="0"/>
              <a:buChar char="•"/>
            </a:pPr>
            <a:r>
              <a:rPr lang="en-US" sz="2000" dirty="0"/>
              <a:t>Create an access review plan </a:t>
            </a:r>
          </a:p>
          <a:p>
            <a:pPr marL="342900" lvl="1" indent="-342900">
              <a:spcAft>
                <a:spcPts val="1200"/>
              </a:spcAft>
              <a:buFont typeface="Arial" panose="020B0604020202020204" pitchFamily="34" charset="0"/>
              <a:buChar char="•"/>
            </a:pPr>
            <a:r>
              <a:rPr lang="en-US" sz="2000" dirty="0"/>
              <a:t>Determine who will conduct the </a:t>
            </a:r>
            <a:r>
              <a:rPr lang="en-US" sz="2400" dirty="0"/>
              <a:t>reviews</a:t>
            </a:r>
            <a:endParaRPr lang="en-US" sz="2000" dirty="0"/>
          </a:p>
          <a:p>
            <a:pPr marL="342900" lvl="1" indent="-342900">
              <a:spcAft>
                <a:spcPts val="1200"/>
              </a:spcAft>
              <a:buFont typeface="Arial" panose="020B0604020202020204" pitchFamily="34" charset="0"/>
              <a:buChar char="•"/>
            </a:pPr>
            <a:r>
              <a:rPr lang="en-US" sz="2000" dirty="0"/>
              <a:t>Decide who can self-attest access</a:t>
            </a:r>
          </a:p>
          <a:p>
            <a:pPr marL="342900" lvl="1" indent="-342900">
              <a:spcAft>
                <a:spcPts val="1200"/>
              </a:spcAft>
              <a:buFont typeface="Arial" panose="020B0604020202020204" pitchFamily="34" charset="0"/>
              <a:buChar char="•"/>
            </a:pPr>
            <a:r>
              <a:rPr lang="en-US" sz="2000" dirty="0"/>
              <a:t>Determine what resource types will be reviewed</a:t>
            </a:r>
          </a:p>
          <a:p>
            <a:pPr marL="342900" lvl="1" indent="-342900">
              <a:spcAft>
                <a:spcPts val="1200"/>
              </a:spcAft>
              <a:buFont typeface="Arial" panose="020B0604020202020204" pitchFamily="34" charset="0"/>
              <a:buChar char="•"/>
            </a:pPr>
            <a:r>
              <a:rPr lang="en-US" sz="2000" dirty="0"/>
              <a:t>Start small – pilot your plan – keep people informed</a:t>
            </a:r>
          </a:p>
        </p:txBody>
      </p:sp>
      <p:pic>
        <p:nvPicPr>
          <p:cNvPr id="9" name="Picture 8" descr="Access review cycle from request to review to confirm to remove to report. ">
            <a:extLst>
              <a:ext uri="{FF2B5EF4-FFF2-40B4-BE49-F238E27FC236}">
                <a16:creationId xmlns:a16="http://schemas.microsoft.com/office/drawing/2014/main" id="{FE658D99-B973-489C-8D97-EDA8A7C14074}"/>
              </a:ext>
            </a:extLst>
          </p:cNvPr>
          <p:cNvPicPr>
            <a:picLocks noChangeAspect="1"/>
          </p:cNvPicPr>
          <p:nvPr/>
        </p:nvPicPr>
        <p:blipFill>
          <a:blip r:embed="rId3"/>
          <a:stretch>
            <a:fillRect/>
          </a:stretch>
        </p:blipFill>
        <p:spPr>
          <a:xfrm>
            <a:off x="7351122" y="2090524"/>
            <a:ext cx="3800475" cy="3876675"/>
          </a:xfrm>
          <a:prstGeom prst="rect">
            <a:avLst/>
          </a:prstGeom>
        </p:spPr>
      </p:pic>
      <p:sp>
        <p:nvSpPr>
          <p:cNvPr id="10" name="Rectangle 9">
            <a:extLst>
              <a:ext uri="{FF2B5EF4-FFF2-40B4-BE49-F238E27FC236}">
                <a16:creationId xmlns:a16="http://schemas.microsoft.com/office/drawing/2014/main" id="{13CC551B-1271-4463-A8D0-932F727F069A}"/>
              </a:ext>
              <a:ext uri="{C183D7F6-B498-43B3-948B-1728B52AA6E4}">
                <adec:decorative xmlns:adec="http://schemas.microsoft.com/office/drawing/2017/decorative" val="1"/>
              </a:ext>
            </a:extLst>
          </p:cNvPr>
          <p:cNvSpPr/>
          <p:nvPr/>
        </p:nvSpPr>
        <p:spPr bwMode="auto">
          <a:xfrm>
            <a:off x="6612671" y="2033153"/>
            <a:ext cx="527737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1450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Authentication and Authorization Solutions</a:t>
            </a:r>
            <a:endParaRPr lang="en-US" dirty="0"/>
          </a:p>
        </p:txBody>
      </p:sp>
      <p:pic>
        <p:nvPicPr>
          <p:cNvPr id="8" name="Picture Placeholder 7">
            <a:extLst>
              <a:ext uri="{FF2B5EF4-FFF2-40B4-BE49-F238E27FC236}">
                <a16:creationId xmlns:a16="http://schemas.microsoft.com/office/drawing/2014/main" id="{58044BAD-544C-440B-A0A2-44E23D55F69C}"/>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l="6751" r="6751"/>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23DCB-E3C1-44D1-A509-9E80114BDA06}"/>
              </a:ext>
            </a:extLst>
          </p:cNvPr>
          <p:cNvSpPr>
            <a:spLocks noGrp="1"/>
          </p:cNvSpPr>
          <p:nvPr>
            <p:ph type="title"/>
          </p:nvPr>
        </p:nvSpPr>
        <p:spPr/>
        <p:txBody>
          <a:bodyPr/>
          <a:lstStyle/>
          <a:p>
            <a:r>
              <a:rPr lang="en-US" dirty="0"/>
              <a:t>Design service principals for applications</a:t>
            </a:r>
          </a:p>
        </p:txBody>
      </p:sp>
      <p:pic>
        <p:nvPicPr>
          <p:cNvPr id="6" name="Picture Placeholder 5">
            <a:extLst>
              <a:ext uri="{FF2B5EF4-FFF2-40B4-BE49-F238E27FC236}">
                <a16:creationId xmlns:a16="http://schemas.microsoft.com/office/drawing/2014/main" id="{006FDFD3-B6D8-4EF2-B7AE-6ECC2A869DE6}"/>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6110449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Design managed identities </a:t>
            </a:r>
          </a:p>
        </p:txBody>
      </p:sp>
      <p:sp>
        <p:nvSpPr>
          <p:cNvPr id="2" name="Text Placeholder 1">
            <a:extLst>
              <a:ext uri="{FF2B5EF4-FFF2-40B4-BE49-F238E27FC236}">
                <a16:creationId xmlns:a16="http://schemas.microsoft.com/office/drawing/2014/main" id="{DE6DCEE7-0CEA-430E-943B-5FC551565EB3}"/>
              </a:ext>
            </a:extLst>
          </p:cNvPr>
          <p:cNvSpPr>
            <a:spLocks noGrp="1"/>
          </p:cNvSpPr>
          <p:nvPr>
            <p:ph type="body" sz="quarter" idx="10"/>
          </p:nvPr>
        </p:nvSpPr>
        <p:spPr>
          <a:xfrm>
            <a:off x="432089" y="895322"/>
            <a:ext cx="11341268" cy="430887"/>
          </a:xfrm>
        </p:spPr>
        <p:txBody>
          <a:bodyPr/>
          <a:lstStyle/>
          <a:p>
            <a:r>
              <a:rPr lang="en-US" dirty="0"/>
              <a:t>Managed identities provide an identity for application authentication. </a:t>
            </a:r>
          </a:p>
        </p:txBody>
      </p:sp>
      <p:grpSp>
        <p:nvGrpSpPr>
          <p:cNvPr id="5" name="Group 4" descr="Application sources and targets.">
            <a:extLst>
              <a:ext uri="{FF2B5EF4-FFF2-40B4-BE49-F238E27FC236}">
                <a16:creationId xmlns:a16="http://schemas.microsoft.com/office/drawing/2014/main" id="{EC6F6926-8271-41E0-9ABC-F0083761076F}"/>
              </a:ext>
            </a:extLst>
          </p:cNvPr>
          <p:cNvGrpSpPr/>
          <p:nvPr/>
        </p:nvGrpSpPr>
        <p:grpSpPr>
          <a:xfrm>
            <a:off x="356472" y="1482980"/>
            <a:ext cx="11479056" cy="2921083"/>
            <a:chOff x="356472" y="1482980"/>
            <a:chExt cx="11479056" cy="2921083"/>
          </a:xfrm>
        </p:grpSpPr>
        <p:grpSp>
          <p:nvGrpSpPr>
            <p:cNvPr id="19" name="Group 18" descr="Sources and targets for applications.  ">
              <a:extLst>
                <a:ext uri="{FF2B5EF4-FFF2-40B4-BE49-F238E27FC236}">
                  <a16:creationId xmlns:a16="http://schemas.microsoft.com/office/drawing/2014/main" id="{E0646554-6E44-4CBA-B3FF-0E1AAD4D48BF}"/>
                </a:ext>
              </a:extLst>
            </p:cNvPr>
            <p:cNvGrpSpPr/>
            <p:nvPr/>
          </p:nvGrpSpPr>
          <p:grpSpPr>
            <a:xfrm>
              <a:off x="356472" y="1569867"/>
              <a:ext cx="11479056" cy="2834196"/>
              <a:chOff x="356472" y="1557922"/>
              <a:chExt cx="11479056" cy="2873401"/>
            </a:xfrm>
          </p:grpSpPr>
          <p:sp>
            <p:nvSpPr>
              <p:cNvPr id="6" name="Rectangle 5">
                <a:extLst>
                  <a:ext uri="{FF2B5EF4-FFF2-40B4-BE49-F238E27FC236}">
                    <a16:creationId xmlns:a16="http://schemas.microsoft.com/office/drawing/2014/main" id="{E470B9CE-7AB5-495F-B70F-3E03F4F546BC}"/>
                  </a:ext>
                  <a:ext uri="{C183D7F6-B498-43B3-948B-1728B52AA6E4}">
                    <adec:decorative xmlns:adec="http://schemas.microsoft.com/office/drawing/2017/decorative" val="1"/>
                  </a:ext>
                </a:extLst>
              </p:cNvPr>
              <p:cNvSpPr/>
              <p:nvPr/>
            </p:nvSpPr>
            <p:spPr bwMode="auto">
              <a:xfrm>
                <a:off x="432090" y="1639887"/>
                <a:ext cx="11403438" cy="279143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50D19AD2-168D-4B10-955A-D8CD11CA155C}"/>
                  </a:ext>
                </a:extLst>
              </p:cNvPr>
              <p:cNvSpPr txBox="1"/>
              <p:nvPr/>
            </p:nvSpPr>
            <p:spPr>
              <a:xfrm>
                <a:off x="356472" y="2576563"/>
                <a:ext cx="2397303"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I want to build an application using</a:t>
                </a:r>
              </a:p>
            </p:txBody>
          </p:sp>
          <p:sp>
            <p:nvSpPr>
              <p:cNvPr id="7" name="TextBox 6">
                <a:extLst>
                  <a:ext uri="{FF2B5EF4-FFF2-40B4-BE49-F238E27FC236}">
                    <a16:creationId xmlns:a16="http://schemas.microsoft.com/office/drawing/2014/main" id="{CBE87CC3-12D0-4F97-A6B9-ED80F2845868}"/>
                  </a:ext>
                </a:extLst>
              </p:cNvPr>
              <p:cNvSpPr txBox="1"/>
              <p:nvPr/>
            </p:nvSpPr>
            <p:spPr>
              <a:xfrm>
                <a:off x="3961599" y="1557922"/>
                <a:ext cx="133279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Source</a:t>
                </a:r>
              </a:p>
            </p:txBody>
          </p:sp>
          <p:sp>
            <p:nvSpPr>
              <p:cNvPr id="10" name="Double Bracket 9">
                <a:extLst>
                  <a:ext uri="{FF2B5EF4-FFF2-40B4-BE49-F238E27FC236}">
                    <a16:creationId xmlns:a16="http://schemas.microsoft.com/office/drawing/2014/main" id="{C472B5E8-451B-4316-9B58-29787FA998DF}"/>
                  </a:ext>
                </a:extLst>
              </p:cNvPr>
              <p:cNvSpPr/>
              <p:nvPr/>
            </p:nvSpPr>
            <p:spPr>
              <a:xfrm>
                <a:off x="2829392" y="2016831"/>
                <a:ext cx="3597213" cy="2323185"/>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85750" indent="-285750">
                  <a:buFont typeface="Arial" panose="020B0604020202020204" pitchFamily="34" charset="0"/>
                  <a:buChar char="•"/>
                </a:pPr>
                <a:r>
                  <a:rPr lang="en-US" dirty="0"/>
                  <a:t>Azure VMs</a:t>
                </a:r>
              </a:p>
              <a:p>
                <a:pPr marL="285750" indent="-285750">
                  <a:buFont typeface="Arial" panose="020B0604020202020204" pitchFamily="34" charset="0"/>
                  <a:buChar char="•"/>
                </a:pPr>
                <a:r>
                  <a:rPr lang="en-US" dirty="0"/>
                  <a:t>Azure App Service</a:t>
                </a:r>
              </a:p>
              <a:p>
                <a:pPr marL="285750" indent="-285750">
                  <a:buFont typeface="Arial" panose="020B0604020202020204" pitchFamily="34" charset="0"/>
                  <a:buChar char="•"/>
                </a:pPr>
                <a:r>
                  <a:rPr lang="en-US" dirty="0"/>
                  <a:t>Azure Functions</a:t>
                </a:r>
              </a:p>
              <a:p>
                <a:pPr marL="285750" indent="-285750">
                  <a:buFont typeface="Arial" panose="020B0604020202020204" pitchFamily="34" charset="0"/>
                  <a:buChar char="•"/>
                </a:pPr>
                <a:r>
                  <a:rPr lang="en-US" dirty="0"/>
                  <a:t>Azure Container Instances</a:t>
                </a:r>
              </a:p>
              <a:p>
                <a:pPr marL="285750" indent="-285750">
                  <a:buFont typeface="Arial" panose="020B0604020202020204" pitchFamily="34" charset="0"/>
                  <a:buChar char="•"/>
                </a:pPr>
                <a:r>
                  <a:rPr lang="en-US" dirty="0"/>
                  <a:t>Azure Kubernetes Service</a:t>
                </a:r>
              </a:p>
              <a:p>
                <a:pPr marL="285750" indent="-285750">
                  <a:buFont typeface="Arial" panose="020B0604020202020204" pitchFamily="34" charset="0"/>
                  <a:buChar char="•"/>
                </a:pPr>
                <a:r>
                  <a:rPr lang="en-US" dirty="0"/>
                  <a:t>Azure Logic Apps</a:t>
                </a:r>
              </a:p>
              <a:p>
                <a:pPr marL="285750" indent="-285750">
                  <a:buFont typeface="Arial" panose="020B0604020202020204" pitchFamily="34" charset="0"/>
                  <a:buChar char="•"/>
                </a:pPr>
                <a:r>
                  <a:rPr lang="en-US" dirty="0"/>
                  <a:t>…</a:t>
                </a:r>
              </a:p>
            </p:txBody>
          </p:sp>
          <p:sp>
            <p:nvSpPr>
              <p:cNvPr id="12" name="TextBox 11">
                <a:extLst>
                  <a:ext uri="{FF2B5EF4-FFF2-40B4-BE49-F238E27FC236}">
                    <a16:creationId xmlns:a16="http://schemas.microsoft.com/office/drawing/2014/main" id="{EE4D8E80-D9E7-496D-ADB4-7A34F089648F}"/>
                  </a:ext>
                </a:extLst>
              </p:cNvPr>
              <p:cNvSpPr txBox="1"/>
              <p:nvPr/>
            </p:nvSpPr>
            <p:spPr>
              <a:xfrm>
                <a:off x="6426605" y="2576428"/>
                <a:ext cx="1479758"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that accesses</a:t>
                </a:r>
              </a:p>
            </p:txBody>
          </p:sp>
          <p:sp>
            <p:nvSpPr>
              <p:cNvPr id="14" name="Double Bracket 13">
                <a:extLst>
                  <a:ext uri="{FF2B5EF4-FFF2-40B4-BE49-F238E27FC236}">
                    <a16:creationId xmlns:a16="http://schemas.microsoft.com/office/drawing/2014/main" id="{3AF204A6-C724-417C-9587-E97DE3EB600E}"/>
                  </a:ext>
                </a:extLst>
              </p:cNvPr>
              <p:cNvSpPr/>
              <p:nvPr/>
            </p:nvSpPr>
            <p:spPr>
              <a:xfrm>
                <a:off x="8048431" y="1966296"/>
                <a:ext cx="3597213" cy="2323185"/>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dirty="0"/>
                  <a:t>Any target that supports Azure AD authentication</a:t>
                </a:r>
              </a:p>
              <a:p>
                <a:pPr marL="285750" indent="-285750">
                  <a:buFont typeface="Arial" panose="020B0604020202020204" pitchFamily="34" charset="0"/>
                  <a:buChar char="•"/>
                </a:pPr>
                <a:r>
                  <a:rPr lang="en-US" dirty="0"/>
                  <a:t>Your applications</a:t>
                </a:r>
              </a:p>
              <a:p>
                <a:pPr marL="285750" indent="-285750">
                  <a:buFont typeface="Arial" panose="020B0604020202020204" pitchFamily="34" charset="0"/>
                  <a:buChar char="•"/>
                </a:pPr>
                <a:r>
                  <a:rPr lang="en-US" dirty="0"/>
                  <a:t>Azure services (Azure Key Vault, Azure Storage, Azure SQL, … )</a:t>
                </a:r>
              </a:p>
            </p:txBody>
          </p:sp>
        </p:grpSp>
        <p:sp>
          <p:nvSpPr>
            <p:cNvPr id="16" name="TextBox 15">
              <a:extLst>
                <a:ext uri="{FF2B5EF4-FFF2-40B4-BE49-F238E27FC236}">
                  <a16:creationId xmlns:a16="http://schemas.microsoft.com/office/drawing/2014/main" id="{455C3BFE-CD11-4F97-8ECA-D1D2A6EA812F}"/>
                </a:ext>
                <a:ext uri="{C183D7F6-B498-43B3-948B-1728B52AA6E4}">
                  <adec:decorative xmlns:adec="http://schemas.microsoft.com/office/drawing/2017/decorative" val="1"/>
                </a:ext>
              </a:extLst>
            </p:cNvPr>
            <p:cNvSpPr txBox="1"/>
            <p:nvPr/>
          </p:nvSpPr>
          <p:spPr>
            <a:xfrm>
              <a:off x="9229158" y="1482980"/>
              <a:ext cx="156208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Target</a:t>
              </a:r>
            </a:p>
          </p:txBody>
        </p:sp>
      </p:grpSp>
      <p:sp>
        <p:nvSpPr>
          <p:cNvPr id="3" name="Content Placeholder 2">
            <a:extLst>
              <a:ext uri="{FF2B5EF4-FFF2-40B4-BE49-F238E27FC236}">
                <a16:creationId xmlns:a16="http://schemas.microsoft.com/office/drawing/2014/main" id="{C4313A93-6E95-491C-9611-7BBBA72CB7DC}"/>
              </a:ext>
            </a:extLst>
          </p:cNvPr>
          <p:cNvSpPr txBox="1">
            <a:spLocks/>
          </p:cNvSpPr>
          <p:nvPr/>
        </p:nvSpPr>
        <p:spPr>
          <a:xfrm>
            <a:off x="418643" y="4865963"/>
            <a:ext cx="9578112" cy="1799840"/>
          </a:xfrm>
          <a:prstGeom prst="rect">
            <a:avLst/>
          </a:prstGeom>
          <a:noFill/>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latin typeface="+mn-lt"/>
              </a:rPr>
              <a:t>The source is an Azure resource</a:t>
            </a:r>
          </a:p>
          <a:p>
            <a:pPr marL="342900" indent="-342900">
              <a:spcAft>
                <a:spcPts val="1200"/>
              </a:spcAft>
              <a:buFont typeface="Arial" panose="020B0604020202020204" pitchFamily="34" charset="0"/>
              <a:buChar char="•"/>
            </a:pPr>
            <a:r>
              <a:rPr lang="en-US" sz="2000" dirty="0">
                <a:latin typeface="+mn-lt"/>
              </a:rPr>
              <a:t>The target supports Azure AD authentication and Azure RBAC</a:t>
            </a:r>
          </a:p>
          <a:p>
            <a:pPr marL="342900" indent="-342900">
              <a:spcAft>
                <a:spcPts val="1200"/>
              </a:spcAft>
              <a:buFont typeface="Arial" panose="020B0604020202020204" pitchFamily="34" charset="0"/>
              <a:buChar char="•"/>
            </a:pPr>
            <a:r>
              <a:rPr lang="en-US" sz="2000" dirty="0">
                <a:latin typeface="+mn-lt"/>
              </a:rPr>
              <a:t>No credential rotation or certificate management</a:t>
            </a:r>
            <a:endParaRPr lang="en-US" sz="2000" dirty="0">
              <a:solidFill>
                <a:schemeClr val="tx1"/>
              </a:solidFill>
              <a:latin typeface="+mn-lt"/>
            </a:endParaRPr>
          </a:p>
        </p:txBody>
      </p:sp>
    </p:spTree>
    <p:extLst>
      <p:ext uri="{BB962C8B-B14F-4D97-AF65-F5344CB8AC3E}">
        <p14:creationId xmlns:p14="http://schemas.microsoft.com/office/powerpoint/2010/main" val="28457153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7689-DC10-4078-B65C-19F6874C5E30}"/>
              </a:ext>
            </a:extLst>
          </p:cNvPr>
          <p:cNvSpPr>
            <a:spLocks noGrp="1"/>
          </p:cNvSpPr>
          <p:nvPr>
            <p:ph type="title"/>
          </p:nvPr>
        </p:nvSpPr>
        <p:spPr/>
        <p:txBody>
          <a:bodyPr/>
          <a:lstStyle/>
          <a:p>
            <a:r>
              <a:rPr lang="en-US" dirty="0"/>
              <a:t>Select managed identities </a:t>
            </a:r>
          </a:p>
        </p:txBody>
      </p:sp>
      <p:graphicFrame>
        <p:nvGraphicFramePr>
          <p:cNvPr id="4" name="Table 28">
            <a:extLst>
              <a:ext uri="{FF2B5EF4-FFF2-40B4-BE49-F238E27FC236}">
                <a16:creationId xmlns:a16="http://schemas.microsoft.com/office/drawing/2014/main" id="{09952F62-B52E-4B26-9BBE-6986E66385B2}"/>
              </a:ext>
            </a:extLst>
          </p:cNvPr>
          <p:cNvGraphicFramePr>
            <a:graphicFrameLocks noGrp="1"/>
          </p:cNvGraphicFramePr>
          <p:nvPr>
            <p:extLst>
              <p:ext uri="{D42A27DB-BD31-4B8C-83A1-F6EECF244321}">
                <p14:modId xmlns:p14="http://schemas.microsoft.com/office/powerpoint/2010/main" val="1992056595"/>
              </p:ext>
            </p:extLst>
          </p:nvPr>
        </p:nvGraphicFramePr>
        <p:xfrm>
          <a:off x="545688" y="1120690"/>
          <a:ext cx="11214223" cy="4963428"/>
        </p:xfrm>
        <a:graphic>
          <a:graphicData uri="http://schemas.openxmlformats.org/drawingml/2006/table">
            <a:tbl>
              <a:tblPr firstRow="1" bandRow="1">
                <a:tableStyleId>{5C22544A-7EE6-4342-B048-85BDC9FD1C3A}</a:tableStyleId>
              </a:tblPr>
              <a:tblGrid>
                <a:gridCol w="1870931">
                  <a:extLst>
                    <a:ext uri="{9D8B030D-6E8A-4147-A177-3AD203B41FA5}">
                      <a16:colId xmlns:a16="http://schemas.microsoft.com/office/drawing/2014/main" val="1789671865"/>
                    </a:ext>
                  </a:extLst>
                </a:gridCol>
                <a:gridCol w="4431323">
                  <a:extLst>
                    <a:ext uri="{9D8B030D-6E8A-4147-A177-3AD203B41FA5}">
                      <a16:colId xmlns:a16="http://schemas.microsoft.com/office/drawing/2014/main" val="3313874463"/>
                    </a:ext>
                  </a:extLst>
                </a:gridCol>
                <a:gridCol w="4911969">
                  <a:extLst>
                    <a:ext uri="{9D8B030D-6E8A-4147-A177-3AD203B41FA5}">
                      <a16:colId xmlns:a16="http://schemas.microsoft.com/office/drawing/2014/main" val="521428647"/>
                    </a:ext>
                  </a:extLst>
                </a:gridCol>
              </a:tblGrid>
              <a:tr h="217950">
                <a:tc>
                  <a:txBody>
                    <a:bodyPr/>
                    <a:lstStyle/>
                    <a:p>
                      <a:pPr algn="ctr"/>
                      <a:r>
                        <a:rPr lang="en-US" sz="1800" b="0" dirty="0"/>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1800" b="0" dirty="0"/>
                        <a:t>System-assigned managed 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1800" b="0" dirty="0"/>
                        <a:t>User-assigned managed 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521619677"/>
                  </a:ext>
                </a:extLst>
              </a:tr>
              <a:tr h="698634">
                <a:tc>
                  <a:txBody>
                    <a:bodyPr/>
                    <a:lstStyle/>
                    <a:p>
                      <a:pPr algn="l" fontAlgn="t"/>
                      <a:r>
                        <a:rPr lang="en-US" sz="1800" dirty="0">
                          <a:effectLst/>
                        </a:rPr>
                        <a:t>Creation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Created as part of an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Created as a stand-alone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5696102"/>
                  </a:ext>
                </a:extLst>
              </a:tr>
              <a:tr h="698634">
                <a:tc>
                  <a:txBody>
                    <a:bodyPr/>
                    <a:lstStyle/>
                    <a:p>
                      <a:pPr algn="l" fontAlgn="t"/>
                      <a:r>
                        <a:rPr lang="en-US" sz="1800" dirty="0">
                          <a:effectLst/>
                        </a:rPr>
                        <a:t>Life 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Shared life cycle with the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Independent life cycle</a:t>
                      </a:r>
                    </a:p>
                    <a:p>
                      <a:pPr marL="285750" indent="-285750" algn="l" fontAlgn="t">
                        <a:buFont typeface="Arial" panose="020B0604020202020204" pitchFamily="34" charset="0"/>
                        <a:buChar char="•"/>
                      </a:pPr>
                      <a:r>
                        <a:rPr lang="en-US" sz="1800" dirty="0">
                          <a:effectLst/>
                        </a:rPr>
                        <a:t>Must be explicitly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692371"/>
                  </a:ext>
                </a:extLst>
              </a:tr>
              <a:tr h="698634">
                <a:tc>
                  <a:txBody>
                    <a:bodyPr/>
                    <a:lstStyle/>
                    <a:p>
                      <a:pPr algn="l" fontAlgn="t"/>
                      <a:r>
                        <a:rPr lang="en-US" sz="1800" dirty="0">
                          <a:effectLst/>
                        </a:rPr>
                        <a:t>Sharing across Azure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Cannot be shared</a:t>
                      </a:r>
                    </a:p>
                    <a:p>
                      <a:pPr marL="285750" indent="-285750" algn="l" fontAlgn="t">
                        <a:buFont typeface="Arial" panose="020B0604020202020204" pitchFamily="34" charset="0"/>
                        <a:buChar char="•"/>
                      </a:pPr>
                      <a:r>
                        <a:rPr lang="en-US" sz="1800" dirty="0">
                          <a:effectLst/>
                        </a:rPr>
                        <a:t>Can only be associated with a single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Can be shared</a:t>
                      </a:r>
                    </a:p>
                    <a:p>
                      <a:pPr marL="285750" indent="-285750" algn="l" fontAlgn="t">
                        <a:buFont typeface="Arial" panose="020B0604020202020204" pitchFamily="34" charset="0"/>
                        <a:buChar char="•"/>
                      </a:pPr>
                      <a:r>
                        <a:rPr lang="en-US" sz="1800" dirty="0">
                          <a:effectLst/>
                        </a:rPr>
                        <a:t>Can be associated with more than one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991144"/>
                  </a:ext>
                </a:extLst>
              </a:tr>
              <a:tr h="376188">
                <a:tc>
                  <a:txBody>
                    <a:bodyPr/>
                    <a:lstStyle/>
                    <a:p>
                      <a:pPr algn="l" fontAlgn="t"/>
                      <a:r>
                        <a:rPr lang="en-US" sz="1800" dirty="0">
                          <a:effectLst/>
                        </a:rPr>
                        <a:t>Common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Workloads that are contained within a single Azure resource</a:t>
                      </a:r>
                    </a:p>
                    <a:p>
                      <a:pPr marL="285750" indent="-285750" algn="l" fontAlgn="t">
                        <a:buFont typeface="Arial" panose="020B0604020202020204" pitchFamily="34" charset="0"/>
                        <a:buChar char="•"/>
                      </a:pPr>
                      <a:r>
                        <a:rPr lang="en-US" sz="1800" dirty="0">
                          <a:effectLst/>
                        </a:rPr>
                        <a:t>Workloads for which you need independent identities.</a:t>
                      </a:r>
                    </a:p>
                    <a:p>
                      <a:pPr marL="285750" indent="-285750" algn="l" fontAlgn="t">
                        <a:buFont typeface="Arial" panose="020B0604020202020204" pitchFamily="34" charset="0"/>
                        <a:buChar char="•"/>
                      </a:pPr>
                      <a:r>
                        <a:rPr lang="en-US" sz="1800" dirty="0">
                          <a:effectLst/>
                        </a:rPr>
                        <a:t>For example, an application that runs on a single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Workloads that run on multiple resources and which can share a single identity</a:t>
                      </a:r>
                    </a:p>
                    <a:p>
                      <a:pPr marL="285750" indent="-285750" algn="l" fontAlgn="t">
                        <a:buFont typeface="Arial" panose="020B0604020202020204" pitchFamily="34" charset="0"/>
                        <a:buChar char="•"/>
                      </a:pPr>
                      <a:r>
                        <a:rPr lang="en-US" sz="1800" dirty="0">
                          <a:effectLst/>
                        </a:rPr>
                        <a:t>Workloads that need pre-authorization to a secure resource as part of a provisioning flow.</a:t>
                      </a:r>
                    </a:p>
                    <a:p>
                      <a:pPr marL="285750" indent="-285750" algn="l" fontAlgn="t">
                        <a:buFont typeface="Arial" panose="020B0604020202020204" pitchFamily="34" charset="0"/>
                        <a:buChar char="•"/>
                      </a:pPr>
                      <a:r>
                        <a:rPr lang="en-US" sz="1800" dirty="0">
                          <a:effectLst/>
                        </a:rPr>
                        <a:t>Workloads where resources are recycled frequently, but permissions should stay consistent.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7906519"/>
                  </a:ext>
                </a:extLst>
              </a:tr>
            </a:tbl>
          </a:graphicData>
        </a:graphic>
      </p:graphicFrame>
    </p:spTree>
    <p:extLst>
      <p:ext uri="{BB962C8B-B14F-4D97-AF65-F5344CB8AC3E}">
        <p14:creationId xmlns:p14="http://schemas.microsoft.com/office/powerpoint/2010/main" val="40465844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81DA-DB97-46C2-8ACB-573AA05CD174}"/>
              </a:ext>
            </a:extLst>
          </p:cNvPr>
          <p:cNvSpPr>
            <a:spLocks noGrp="1"/>
          </p:cNvSpPr>
          <p:nvPr>
            <p:ph type="title"/>
          </p:nvPr>
        </p:nvSpPr>
        <p:spPr>
          <a:xfrm>
            <a:off x="418643" y="440494"/>
            <a:ext cx="11341268" cy="642840"/>
          </a:xfrm>
        </p:spPr>
        <p:txBody>
          <a:bodyPr/>
          <a:lstStyle/>
          <a:p>
            <a:r>
              <a:rPr lang="en-US" dirty="0"/>
              <a:t>Select application service principals</a:t>
            </a:r>
          </a:p>
        </p:txBody>
      </p:sp>
      <p:sp>
        <p:nvSpPr>
          <p:cNvPr id="3" name="Text Placeholder 2">
            <a:extLst>
              <a:ext uri="{FF2B5EF4-FFF2-40B4-BE49-F238E27FC236}">
                <a16:creationId xmlns:a16="http://schemas.microsoft.com/office/drawing/2014/main" id="{631ECD1D-4F0A-4812-A3FB-C9CED62AB51D}"/>
              </a:ext>
            </a:extLst>
          </p:cNvPr>
          <p:cNvSpPr>
            <a:spLocks noGrp="1"/>
          </p:cNvSpPr>
          <p:nvPr>
            <p:ph type="body" sz="quarter" idx="10"/>
          </p:nvPr>
        </p:nvSpPr>
        <p:spPr>
          <a:xfrm>
            <a:off x="432089" y="895322"/>
            <a:ext cx="11341268" cy="430887"/>
          </a:xfrm>
        </p:spPr>
        <p:txBody>
          <a:bodyPr/>
          <a:lstStyle/>
          <a:p>
            <a:r>
              <a:rPr lang="en-US" dirty="0"/>
              <a:t>This type of service principal is the local representation, or application instance, of a global application object in a single tenant or directory</a:t>
            </a:r>
          </a:p>
        </p:txBody>
      </p:sp>
      <p:sp>
        <p:nvSpPr>
          <p:cNvPr id="7" name="TextBox 6">
            <a:extLst>
              <a:ext uri="{FF2B5EF4-FFF2-40B4-BE49-F238E27FC236}">
                <a16:creationId xmlns:a16="http://schemas.microsoft.com/office/drawing/2014/main" id="{272BBD1B-3259-42A8-A073-B4AEB9B663D6}"/>
              </a:ext>
            </a:extLst>
          </p:cNvPr>
          <p:cNvSpPr txBox="1"/>
          <p:nvPr/>
        </p:nvSpPr>
        <p:spPr>
          <a:xfrm>
            <a:off x="371923" y="5054797"/>
            <a:ext cx="3456508" cy="1182377"/>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Useful when Managed Identities cannot be used</a:t>
            </a:r>
          </a:p>
        </p:txBody>
      </p:sp>
      <p:pic>
        <p:nvPicPr>
          <p:cNvPr id="11" name="Picture 10" descr="Two tenants with service principals accessing different subscriptions.">
            <a:extLst>
              <a:ext uri="{FF2B5EF4-FFF2-40B4-BE49-F238E27FC236}">
                <a16:creationId xmlns:a16="http://schemas.microsoft.com/office/drawing/2014/main" id="{CBE7ABD1-8C3F-4143-8616-15E078DBF112}"/>
              </a:ext>
            </a:extLst>
          </p:cNvPr>
          <p:cNvPicPr>
            <a:picLocks noChangeAspect="1"/>
          </p:cNvPicPr>
          <p:nvPr/>
        </p:nvPicPr>
        <p:blipFill>
          <a:blip r:embed="rId3"/>
          <a:stretch>
            <a:fillRect/>
          </a:stretch>
        </p:blipFill>
        <p:spPr>
          <a:xfrm>
            <a:off x="2754937" y="1777122"/>
            <a:ext cx="6668680" cy="3199304"/>
          </a:xfrm>
          <a:prstGeom prst="rect">
            <a:avLst/>
          </a:prstGeom>
        </p:spPr>
      </p:pic>
      <p:sp>
        <p:nvSpPr>
          <p:cNvPr id="13" name="TextBox 12">
            <a:extLst>
              <a:ext uri="{FF2B5EF4-FFF2-40B4-BE49-F238E27FC236}">
                <a16:creationId xmlns:a16="http://schemas.microsoft.com/office/drawing/2014/main" id="{791E1DA6-3A7B-4704-8AFC-D208C41E21C7}"/>
              </a:ext>
            </a:extLst>
          </p:cNvPr>
          <p:cNvSpPr txBox="1"/>
          <p:nvPr/>
        </p:nvSpPr>
        <p:spPr>
          <a:xfrm>
            <a:off x="4120607" y="5054797"/>
            <a:ext cx="3456508" cy="1182378"/>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Authentication is performed by the application using a secret or certificate</a:t>
            </a:r>
          </a:p>
        </p:txBody>
      </p:sp>
      <p:sp>
        <p:nvSpPr>
          <p:cNvPr id="15" name="TextBox 14">
            <a:extLst>
              <a:ext uri="{FF2B5EF4-FFF2-40B4-BE49-F238E27FC236}">
                <a16:creationId xmlns:a16="http://schemas.microsoft.com/office/drawing/2014/main" id="{C0A7943B-2334-401E-96F7-3195B43C9AC0}"/>
              </a:ext>
            </a:extLst>
          </p:cNvPr>
          <p:cNvSpPr txBox="1"/>
          <p:nvPr/>
        </p:nvSpPr>
        <p:spPr>
          <a:xfrm>
            <a:off x="7869291" y="5054797"/>
            <a:ext cx="3456508" cy="1182378"/>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Often used to authenticate external applications to Azure resources</a:t>
            </a:r>
          </a:p>
        </p:txBody>
      </p:sp>
    </p:spTree>
    <p:extLst>
      <p:ext uri="{BB962C8B-B14F-4D97-AF65-F5344CB8AC3E}">
        <p14:creationId xmlns:p14="http://schemas.microsoft.com/office/powerpoint/2010/main" val="22380002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0DCE3-4297-448F-8251-3E3B4986C00D}"/>
              </a:ext>
            </a:extLst>
          </p:cNvPr>
          <p:cNvSpPr>
            <a:spLocks noGrp="1"/>
          </p:cNvSpPr>
          <p:nvPr>
            <p:ph type="title"/>
          </p:nvPr>
        </p:nvSpPr>
        <p:spPr>
          <a:xfrm>
            <a:off x="418643" y="440494"/>
            <a:ext cx="11341268" cy="642840"/>
          </a:xfrm>
        </p:spPr>
        <p:txBody>
          <a:bodyPr/>
          <a:lstStyle/>
          <a:p>
            <a:r>
              <a:rPr lang="en-US" dirty="0"/>
              <a:t>Best practices for requesting permissions</a:t>
            </a:r>
            <a:br>
              <a:rPr lang="en-US" dirty="0"/>
            </a:br>
            <a:endParaRPr lang="en-US" dirty="0"/>
          </a:p>
        </p:txBody>
      </p:sp>
      <p:sp>
        <p:nvSpPr>
          <p:cNvPr id="5" name="Text Placeholder 4">
            <a:extLst>
              <a:ext uri="{FF2B5EF4-FFF2-40B4-BE49-F238E27FC236}">
                <a16:creationId xmlns:a16="http://schemas.microsoft.com/office/drawing/2014/main" id="{B041F485-62D5-4D0C-AB0F-7D198950CE9E}"/>
              </a:ext>
            </a:extLst>
          </p:cNvPr>
          <p:cNvSpPr>
            <a:spLocks noGrp="1"/>
          </p:cNvSpPr>
          <p:nvPr>
            <p:ph type="body" sz="quarter" idx="10"/>
          </p:nvPr>
        </p:nvSpPr>
        <p:spPr>
          <a:xfrm>
            <a:off x="418643" y="964119"/>
            <a:ext cx="11341100" cy="430213"/>
          </a:xfrm>
        </p:spPr>
        <p:txBody>
          <a:bodyPr/>
          <a:lstStyle/>
          <a:p>
            <a:r>
              <a:rPr lang="en-US" dirty="0"/>
              <a:t>When building an app that uses Azure AD to provide sign-in and access tokens for secured endpoints, there are a few good practices you should follow.</a:t>
            </a:r>
          </a:p>
          <a:p>
            <a:endParaRPr lang="en-US" dirty="0"/>
          </a:p>
        </p:txBody>
      </p:sp>
      <p:sp>
        <p:nvSpPr>
          <p:cNvPr id="25" name="Text Placeholder 4">
            <a:extLst>
              <a:ext uri="{FF2B5EF4-FFF2-40B4-BE49-F238E27FC236}">
                <a16:creationId xmlns:a16="http://schemas.microsoft.com/office/drawing/2014/main" id="{AB7F765C-E1FD-4919-8386-C691A1E5B3C3}"/>
              </a:ext>
            </a:extLst>
          </p:cNvPr>
          <p:cNvSpPr txBox="1">
            <a:spLocks/>
          </p:cNvSpPr>
          <p:nvPr/>
        </p:nvSpPr>
        <p:spPr>
          <a:xfrm>
            <a:off x="1617669" y="2074107"/>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When registering an application in AAD, consider business and security needs of admin consent versus user consent</a:t>
            </a:r>
          </a:p>
        </p:txBody>
      </p:sp>
      <p:sp>
        <p:nvSpPr>
          <p:cNvPr id="2" name="Text Placeholder 4">
            <a:extLst>
              <a:ext uri="{FF2B5EF4-FFF2-40B4-BE49-F238E27FC236}">
                <a16:creationId xmlns:a16="http://schemas.microsoft.com/office/drawing/2014/main" id="{ECFF8D90-8C96-4AF0-B770-B2850B705A81}"/>
              </a:ext>
            </a:extLst>
          </p:cNvPr>
          <p:cNvSpPr txBox="1">
            <a:spLocks/>
          </p:cNvSpPr>
          <p:nvPr/>
        </p:nvSpPr>
        <p:spPr>
          <a:xfrm>
            <a:off x="1568745" y="323418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Only ask for the permissions required for implemented app functionality. Don't request user consent for permissions that you haven't yet implemented for your application.</a:t>
            </a:r>
          </a:p>
        </p:txBody>
      </p:sp>
      <p:sp>
        <p:nvSpPr>
          <p:cNvPr id="27" name="Text Placeholder 4">
            <a:extLst>
              <a:ext uri="{FF2B5EF4-FFF2-40B4-BE49-F238E27FC236}">
                <a16:creationId xmlns:a16="http://schemas.microsoft.com/office/drawing/2014/main" id="{073C117E-6482-42E1-9B85-7CE6C8D0097A}"/>
              </a:ext>
            </a:extLst>
          </p:cNvPr>
          <p:cNvSpPr txBox="1">
            <a:spLocks/>
          </p:cNvSpPr>
          <p:nvPr/>
        </p:nvSpPr>
        <p:spPr>
          <a:xfrm>
            <a:off x="1568745" y="426620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In addition, when requesting permissions for app functionality, you should request the least-privileged access.</a:t>
            </a:r>
          </a:p>
        </p:txBody>
      </p:sp>
      <p:sp>
        <p:nvSpPr>
          <p:cNvPr id="29" name="Text Placeholder 4">
            <a:extLst>
              <a:ext uri="{FF2B5EF4-FFF2-40B4-BE49-F238E27FC236}">
                <a16:creationId xmlns:a16="http://schemas.microsoft.com/office/drawing/2014/main" id="{5E6F7433-653F-44B1-8887-A67B5AE832E5}"/>
              </a:ext>
            </a:extLst>
          </p:cNvPr>
          <p:cNvSpPr txBox="1">
            <a:spLocks/>
          </p:cNvSpPr>
          <p:nvPr/>
        </p:nvSpPr>
        <p:spPr>
          <a:xfrm>
            <a:off x="1568745" y="5356202"/>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Apps should gracefully handle scenarios where the user doesn't grant consent to the app when permissions are requested.</a:t>
            </a:r>
          </a:p>
        </p:txBody>
      </p:sp>
      <p:cxnSp>
        <p:nvCxnSpPr>
          <p:cNvPr id="26" name="Straight Connector 25">
            <a:extLst>
              <a:ext uri="{FF2B5EF4-FFF2-40B4-BE49-F238E27FC236}">
                <a16:creationId xmlns:a16="http://schemas.microsoft.com/office/drawing/2014/main" id="{4C5C80D5-BED2-4158-A53C-C55546810020}"/>
              </a:ext>
              <a:ext uri="{C183D7F6-B498-43B3-948B-1728B52AA6E4}">
                <adec:decorative xmlns:adec="http://schemas.microsoft.com/office/drawing/2017/decorative" val="1"/>
              </a:ext>
            </a:extLst>
          </p:cNvPr>
          <p:cNvCxnSpPr>
            <a:cxnSpLocks/>
          </p:cNvCxnSpPr>
          <p:nvPr/>
        </p:nvCxnSpPr>
        <p:spPr>
          <a:xfrm>
            <a:off x="1568745" y="416947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2C0F4A-5009-42B6-BE3D-90EDFAEF1C41}"/>
              </a:ext>
              <a:ext uri="{C183D7F6-B498-43B3-948B-1728B52AA6E4}">
                <adec:decorative xmlns:adec="http://schemas.microsoft.com/office/drawing/2017/decorative" val="1"/>
              </a:ext>
            </a:extLst>
          </p:cNvPr>
          <p:cNvCxnSpPr>
            <a:cxnSpLocks/>
          </p:cNvCxnSpPr>
          <p:nvPr/>
        </p:nvCxnSpPr>
        <p:spPr>
          <a:xfrm>
            <a:off x="1568745" y="5259312"/>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C12936-C368-4B6E-ACCB-28D452A6D328}"/>
              </a:ext>
              <a:ext uri="{C183D7F6-B498-43B3-948B-1728B52AA6E4}">
                <adec:decorative xmlns:adec="http://schemas.microsoft.com/office/drawing/2017/decorative" val="1"/>
              </a:ext>
            </a:extLst>
          </p:cNvPr>
          <p:cNvCxnSpPr>
            <a:cxnSpLocks/>
          </p:cNvCxnSpPr>
          <p:nvPr/>
        </p:nvCxnSpPr>
        <p:spPr>
          <a:xfrm>
            <a:off x="1568745" y="317621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7F5ED0C-4E22-4922-8F6B-513BC8BF8163}"/>
              </a:ext>
              <a:ext uri="{C183D7F6-B498-43B3-948B-1728B52AA6E4}">
                <adec:decorative xmlns:adec="http://schemas.microsoft.com/office/drawing/2017/decorative" val="1"/>
              </a:ext>
            </a:extLst>
          </p:cNvPr>
          <p:cNvGrpSpPr/>
          <p:nvPr/>
        </p:nvGrpSpPr>
        <p:grpSpPr>
          <a:xfrm>
            <a:off x="418643" y="2086220"/>
            <a:ext cx="896426" cy="4166535"/>
            <a:chOff x="418643" y="2086220"/>
            <a:chExt cx="896426" cy="4166535"/>
          </a:xfrm>
        </p:grpSpPr>
        <p:grpSp>
          <p:nvGrpSpPr>
            <p:cNvPr id="8" name="Group 7">
              <a:extLst>
                <a:ext uri="{FF2B5EF4-FFF2-40B4-BE49-F238E27FC236}">
                  <a16:creationId xmlns:a16="http://schemas.microsoft.com/office/drawing/2014/main" id="{DFC75B28-1D7F-4C76-B29F-30D77B53F0F4}"/>
                </a:ext>
                <a:ext uri="{C183D7F6-B498-43B3-948B-1728B52AA6E4}">
                  <adec:decorative xmlns:adec="http://schemas.microsoft.com/office/drawing/2017/decorative" val="1"/>
                </a:ext>
              </a:extLst>
            </p:cNvPr>
            <p:cNvGrpSpPr/>
            <p:nvPr/>
          </p:nvGrpSpPr>
          <p:grpSpPr>
            <a:xfrm>
              <a:off x="418643" y="3176216"/>
              <a:ext cx="896426" cy="896552"/>
              <a:chOff x="3031669" y="2473749"/>
              <a:chExt cx="702132" cy="702231"/>
            </a:xfrm>
          </p:grpSpPr>
          <p:grpSp>
            <p:nvGrpSpPr>
              <p:cNvPr id="10" name="Group 9">
                <a:extLst>
                  <a:ext uri="{FF2B5EF4-FFF2-40B4-BE49-F238E27FC236}">
                    <a16:creationId xmlns:a16="http://schemas.microsoft.com/office/drawing/2014/main" id="{C4179E87-6F7E-43AC-AD00-A6D8B2501638}"/>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2" name="Freeform 5">
                  <a:extLst>
                    <a:ext uri="{FF2B5EF4-FFF2-40B4-BE49-F238E27FC236}">
                      <a16:creationId xmlns:a16="http://schemas.microsoft.com/office/drawing/2014/main" id="{46B5474B-7F8B-42F6-9D38-5E32CE1593C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3" name="Freeform 6">
                  <a:extLst>
                    <a:ext uri="{FF2B5EF4-FFF2-40B4-BE49-F238E27FC236}">
                      <a16:creationId xmlns:a16="http://schemas.microsoft.com/office/drawing/2014/main" id="{D216D580-DE81-4E28-A2DF-DA62F63BCBF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1" name="Picture 10" descr="Icon of a arrow in a circular path with a timer inside the circle">
                <a:extLst>
                  <a:ext uri="{FF2B5EF4-FFF2-40B4-BE49-F238E27FC236}">
                    <a16:creationId xmlns:a16="http://schemas.microsoft.com/office/drawing/2014/main" id="{CB23B546-B456-43FF-96C5-0909FB736711}"/>
                  </a:ext>
                </a:extLst>
              </p:cNvPr>
              <p:cNvPicPr>
                <a:picLocks noChangeAspect="1"/>
              </p:cNvPicPr>
              <p:nvPr/>
            </p:nvPicPr>
            <p:blipFill>
              <a:blip r:embed="rId3"/>
              <a:stretch>
                <a:fillRect/>
              </a:stretch>
            </p:blipFill>
            <p:spPr>
              <a:xfrm>
                <a:off x="3196572" y="2638702"/>
                <a:ext cx="372325" cy="372325"/>
              </a:xfrm>
              <a:prstGeom prst="rect">
                <a:avLst/>
              </a:prstGeom>
            </p:spPr>
          </p:pic>
        </p:grpSp>
        <p:grpSp>
          <p:nvGrpSpPr>
            <p:cNvPr id="14" name="Group 13">
              <a:extLst>
                <a:ext uri="{FF2B5EF4-FFF2-40B4-BE49-F238E27FC236}">
                  <a16:creationId xmlns:a16="http://schemas.microsoft.com/office/drawing/2014/main" id="{6D29F6D2-6383-44F3-B826-313BF273320F}"/>
                </a:ext>
                <a:ext uri="{C183D7F6-B498-43B3-948B-1728B52AA6E4}">
                  <adec:decorative xmlns:adec="http://schemas.microsoft.com/office/drawing/2017/decorative" val="1"/>
                </a:ext>
              </a:extLst>
            </p:cNvPr>
            <p:cNvGrpSpPr/>
            <p:nvPr/>
          </p:nvGrpSpPr>
          <p:grpSpPr>
            <a:xfrm>
              <a:off x="418643" y="4266208"/>
              <a:ext cx="896425" cy="896553"/>
              <a:chOff x="3088645" y="5729498"/>
              <a:chExt cx="648328" cy="648420"/>
            </a:xfrm>
          </p:grpSpPr>
          <p:grpSp>
            <p:nvGrpSpPr>
              <p:cNvPr id="16" name="Group 15">
                <a:extLst>
                  <a:ext uri="{FF2B5EF4-FFF2-40B4-BE49-F238E27FC236}">
                    <a16:creationId xmlns:a16="http://schemas.microsoft.com/office/drawing/2014/main" id="{902FB2BC-7389-421A-B1B7-94450556B21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8" name="Freeform 5">
                  <a:extLst>
                    <a:ext uri="{FF2B5EF4-FFF2-40B4-BE49-F238E27FC236}">
                      <a16:creationId xmlns:a16="http://schemas.microsoft.com/office/drawing/2014/main" id="{6582040C-7485-4A6E-8D74-CDA03CB544B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 name="Freeform 6">
                  <a:extLst>
                    <a:ext uri="{FF2B5EF4-FFF2-40B4-BE49-F238E27FC236}">
                      <a16:creationId xmlns:a16="http://schemas.microsoft.com/office/drawing/2014/main" id="{28F7E65C-5858-42D6-AEE1-D35AAE29D03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7" name="Picture 16" descr="Icon of three dots and outward pointing chevrons on left and right">
                <a:extLst>
                  <a:ext uri="{FF2B5EF4-FFF2-40B4-BE49-F238E27FC236}">
                    <a16:creationId xmlns:a16="http://schemas.microsoft.com/office/drawing/2014/main" id="{59582638-A207-46D5-AE91-106EF2CCD4FF}"/>
                  </a:ext>
                </a:extLst>
              </p:cNvPr>
              <p:cNvPicPr>
                <a:picLocks noChangeAspect="1"/>
              </p:cNvPicPr>
              <p:nvPr/>
            </p:nvPicPr>
            <p:blipFill>
              <a:blip r:embed="rId4"/>
              <a:stretch>
                <a:fillRect/>
              </a:stretch>
            </p:blipFill>
            <p:spPr>
              <a:xfrm>
                <a:off x="3184209" y="5952822"/>
                <a:ext cx="457200" cy="201773"/>
              </a:xfrm>
              <a:prstGeom prst="rect">
                <a:avLst/>
              </a:prstGeom>
            </p:spPr>
          </p:pic>
        </p:grpSp>
        <p:grpSp>
          <p:nvGrpSpPr>
            <p:cNvPr id="20" name="Group 19">
              <a:extLst>
                <a:ext uri="{FF2B5EF4-FFF2-40B4-BE49-F238E27FC236}">
                  <a16:creationId xmlns:a16="http://schemas.microsoft.com/office/drawing/2014/main" id="{01C1D690-DA9B-48E7-824D-057F09A783E4}"/>
                </a:ext>
                <a:ext uri="{C183D7F6-B498-43B3-948B-1728B52AA6E4}">
                  <adec:decorative xmlns:adec="http://schemas.microsoft.com/office/drawing/2017/decorative" val="1"/>
                </a:ext>
              </a:extLst>
            </p:cNvPr>
            <p:cNvGrpSpPr/>
            <p:nvPr/>
          </p:nvGrpSpPr>
          <p:grpSpPr>
            <a:xfrm>
              <a:off x="418644" y="5356205"/>
              <a:ext cx="896424" cy="896550"/>
              <a:chOff x="3031669" y="4181240"/>
              <a:chExt cx="702132" cy="702231"/>
            </a:xfrm>
          </p:grpSpPr>
          <p:grpSp>
            <p:nvGrpSpPr>
              <p:cNvPr id="21" name="Group 20">
                <a:extLst>
                  <a:ext uri="{FF2B5EF4-FFF2-40B4-BE49-F238E27FC236}">
                    <a16:creationId xmlns:a16="http://schemas.microsoft.com/office/drawing/2014/main" id="{B8043326-58B2-4ED6-8D5F-82F03B306B8E}"/>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3" name="Freeform 5">
                  <a:extLst>
                    <a:ext uri="{FF2B5EF4-FFF2-40B4-BE49-F238E27FC236}">
                      <a16:creationId xmlns:a16="http://schemas.microsoft.com/office/drawing/2014/main" id="{0816E0B6-5BD4-4EFC-BEDB-BB737EE6F8F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7FED7D02-F023-4CCD-BB09-87372D7B7B9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2" name="Picture 21" descr="Icon of a bulb">
                <a:extLst>
                  <a:ext uri="{FF2B5EF4-FFF2-40B4-BE49-F238E27FC236}">
                    <a16:creationId xmlns:a16="http://schemas.microsoft.com/office/drawing/2014/main" id="{E8231167-7A70-478E-9757-8D8A1F64848B}"/>
                  </a:ext>
                </a:extLst>
              </p:cNvPr>
              <p:cNvPicPr>
                <a:picLocks noChangeAspect="1"/>
              </p:cNvPicPr>
              <p:nvPr/>
            </p:nvPicPr>
            <p:blipFill>
              <a:blip r:embed="rId5"/>
              <a:stretch>
                <a:fillRect/>
              </a:stretch>
            </p:blipFill>
            <p:spPr>
              <a:xfrm>
                <a:off x="3248883" y="4346193"/>
                <a:ext cx="267705" cy="372325"/>
              </a:xfrm>
              <a:prstGeom prst="rect">
                <a:avLst/>
              </a:prstGeom>
            </p:spPr>
          </p:pic>
        </p:grpSp>
        <p:grpSp>
          <p:nvGrpSpPr>
            <p:cNvPr id="33" name="Group 32">
              <a:extLst>
                <a:ext uri="{FF2B5EF4-FFF2-40B4-BE49-F238E27FC236}">
                  <a16:creationId xmlns:a16="http://schemas.microsoft.com/office/drawing/2014/main" id="{5D1D489E-0D66-4F04-B07C-0613FDD6CD2B}"/>
                </a:ext>
                <a:ext uri="{C183D7F6-B498-43B3-948B-1728B52AA6E4}">
                  <adec:decorative xmlns:adec="http://schemas.microsoft.com/office/drawing/2017/decorative" val="1"/>
                </a:ext>
              </a:extLst>
            </p:cNvPr>
            <p:cNvGrpSpPr/>
            <p:nvPr/>
          </p:nvGrpSpPr>
          <p:grpSpPr>
            <a:xfrm>
              <a:off x="418643" y="2086220"/>
              <a:ext cx="896426" cy="896552"/>
              <a:chOff x="7962901" y="3032919"/>
              <a:chExt cx="981074" cy="981076"/>
            </a:xfrm>
          </p:grpSpPr>
          <p:sp>
            <p:nvSpPr>
              <p:cNvPr id="35" name="Freeform 5">
                <a:extLst>
                  <a:ext uri="{FF2B5EF4-FFF2-40B4-BE49-F238E27FC236}">
                    <a16:creationId xmlns:a16="http://schemas.microsoft.com/office/drawing/2014/main" id="{F108AA0A-EA09-415B-B331-2C35197E66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CCE19CC1-0FA7-4663-9667-CD648E9BDBF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Graphic 6" descr="Weights Uneven with solid fill">
              <a:extLst>
                <a:ext uri="{FF2B5EF4-FFF2-40B4-BE49-F238E27FC236}">
                  <a16:creationId xmlns:a16="http://schemas.microsoft.com/office/drawing/2014/main" id="{DB0941D6-CA98-4A90-AA6F-3C477B0647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523" y="2317160"/>
              <a:ext cx="517010" cy="517010"/>
            </a:xfrm>
            <a:prstGeom prst="rect">
              <a:avLst/>
            </a:prstGeom>
          </p:spPr>
        </p:pic>
      </p:grpSp>
    </p:spTree>
    <p:extLst>
      <p:ext uri="{BB962C8B-B14F-4D97-AF65-F5344CB8AC3E}">
        <p14:creationId xmlns:p14="http://schemas.microsoft.com/office/powerpoint/2010/main" val="1597935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00292F-54FD-49A8-ABE8-4A566972A533}"/>
              </a:ext>
            </a:extLst>
          </p:cNvPr>
          <p:cNvSpPr>
            <a:spLocks noGrp="1"/>
          </p:cNvSpPr>
          <p:nvPr>
            <p:ph type="title"/>
          </p:nvPr>
        </p:nvSpPr>
        <p:spPr/>
        <p:txBody>
          <a:bodyPr/>
          <a:lstStyle/>
          <a:p>
            <a:r>
              <a:rPr lang="en-US" dirty="0"/>
              <a:t>Design for Azure key vault</a:t>
            </a:r>
          </a:p>
        </p:txBody>
      </p:sp>
      <p:pic>
        <p:nvPicPr>
          <p:cNvPr id="7" name="Picture Placeholder 6">
            <a:extLst>
              <a:ext uri="{FF2B5EF4-FFF2-40B4-BE49-F238E27FC236}">
                <a16:creationId xmlns:a16="http://schemas.microsoft.com/office/drawing/2014/main" id="{62D302DA-D4D4-49C7-AE79-6FB039847CF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740752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Design for Azure Key Vault </a:t>
            </a:r>
          </a:p>
        </p:txBody>
      </p:sp>
      <p:sp>
        <p:nvSpPr>
          <p:cNvPr id="5" name="Text Placeholder 4">
            <a:extLst>
              <a:ext uri="{FF2B5EF4-FFF2-40B4-BE49-F238E27FC236}">
                <a16:creationId xmlns:a16="http://schemas.microsoft.com/office/drawing/2014/main" id="{7F6407DA-2E3B-4A5F-ADA9-0E4389C33525}"/>
              </a:ext>
            </a:extLst>
          </p:cNvPr>
          <p:cNvSpPr>
            <a:spLocks noGrp="1"/>
          </p:cNvSpPr>
          <p:nvPr>
            <p:ph type="body" sz="quarter" idx="10"/>
          </p:nvPr>
        </p:nvSpPr>
        <p:spPr>
          <a:xfrm>
            <a:off x="432089" y="895322"/>
            <a:ext cx="11341268" cy="430887"/>
          </a:xfrm>
        </p:spPr>
        <p:txBody>
          <a:bodyPr/>
          <a:lstStyle/>
          <a:p>
            <a:r>
              <a:rPr lang="en-US" dirty="0"/>
              <a:t>Azure Key Vault provides a secure storage area for managing all your app secrets so you can properly encrypt your data in transit or while it's being stored.</a:t>
            </a:r>
          </a:p>
          <a:p>
            <a:endParaRPr lang="en-US" dirty="0"/>
          </a:p>
        </p:txBody>
      </p:sp>
      <p:sp>
        <p:nvSpPr>
          <p:cNvPr id="2" name="Content Placeholder 2">
            <a:extLst>
              <a:ext uri="{FF2B5EF4-FFF2-40B4-BE49-F238E27FC236}">
                <a16:creationId xmlns:a16="http://schemas.microsoft.com/office/drawing/2014/main" id="{5081C9E5-C86F-4815-BEAA-6FEC06A35CAA}"/>
              </a:ext>
            </a:extLst>
          </p:cNvPr>
          <p:cNvSpPr txBox="1">
            <a:spLocks/>
          </p:cNvSpPr>
          <p:nvPr/>
        </p:nvSpPr>
        <p:spPr>
          <a:xfrm>
            <a:off x="418643" y="2065670"/>
            <a:ext cx="10431494" cy="4001095"/>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000" dirty="0">
                <a:latin typeface="+mn-lt"/>
              </a:rPr>
              <a:t>Why use Key Vault? </a:t>
            </a:r>
          </a:p>
          <a:p>
            <a:pPr marL="342900" indent="-342900">
              <a:spcBef>
                <a:spcPts val="600"/>
              </a:spcBef>
              <a:buFont typeface="Arial" panose="020B0604020202020204" pitchFamily="34" charset="0"/>
              <a:buChar char="•"/>
            </a:pPr>
            <a:r>
              <a:rPr lang="en-US" dirty="0">
                <a:latin typeface="+mn-lt"/>
              </a:rPr>
              <a:t>Separation of sensitive app information from other configuration and code, reducing the risk of accidental leaks.</a:t>
            </a:r>
          </a:p>
          <a:p>
            <a:pPr marL="342900" indent="-342900">
              <a:spcBef>
                <a:spcPts val="600"/>
              </a:spcBef>
              <a:buFont typeface="Arial" panose="020B0604020202020204" pitchFamily="34" charset="0"/>
              <a:buChar char="•"/>
            </a:pPr>
            <a:r>
              <a:rPr lang="en-US" dirty="0">
                <a:latin typeface="+mn-lt"/>
              </a:rPr>
              <a:t>Restricted secret access with access policies tailored to the apps and individuals that need them.</a:t>
            </a:r>
          </a:p>
          <a:p>
            <a:pPr marL="342900" indent="-342900">
              <a:spcBef>
                <a:spcPts val="600"/>
              </a:spcBef>
              <a:buFont typeface="Arial" panose="020B0604020202020204" pitchFamily="34" charset="0"/>
              <a:buChar char="•"/>
            </a:pPr>
            <a:r>
              <a:rPr lang="en-US" dirty="0">
                <a:latin typeface="+mn-lt"/>
              </a:rPr>
              <a:t>Centralized secret storage, allowing required changes to happen in only one place.</a:t>
            </a:r>
          </a:p>
          <a:p>
            <a:pPr marL="342900" indent="-342900">
              <a:spcBef>
                <a:spcPts val="600"/>
              </a:spcBef>
              <a:buFont typeface="Arial" panose="020B0604020202020204" pitchFamily="34" charset="0"/>
              <a:buChar char="•"/>
            </a:pPr>
            <a:r>
              <a:rPr lang="en-US" dirty="0">
                <a:latin typeface="+mn-lt"/>
              </a:rPr>
              <a:t>Access logging and monitoring to help you understand how and when secrets are accessed.</a:t>
            </a:r>
          </a:p>
          <a:p>
            <a:pPr marL="342900" indent="-342900">
              <a:spcBef>
                <a:spcPts val="600"/>
              </a:spcBef>
              <a:buFont typeface="Arial" panose="020B0604020202020204" pitchFamily="34" charset="0"/>
              <a:buChar char="•"/>
            </a:pPr>
            <a:r>
              <a:rPr lang="en-US" dirty="0">
                <a:latin typeface="+mn-lt"/>
              </a:rPr>
              <a:t>Implementing Customer Managed Keys for Azure services</a:t>
            </a:r>
          </a:p>
          <a:p>
            <a:pPr>
              <a:spcBef>
                <a:spcPts val="600"/>
              </a:spcBef>
            </a:pPr>
            <a:r>
              <a:rPr lang="en-US" sz="2000" dirty="0">
                <a:latin typeface="+mn-lt"/>
              </a:rPr>
              <a:t>When to consider multiple Key Vaults: </a:t>
            </a:r>
            <a:endParaRPr lang="en-US" dirty="0">
              <a:latin typeface="+mn-lt"/>
            </a:endParaRPr>
          </a:p>
          <a:p>
            <a:pPr marL="342900" indent="-342900">
              <a:spcBef>
                <a:spcPts val="600"/>
              </a:spcBef>
              <a:buFont typeface="Arial" panose="020B0604020202020204" pitchFamily="34" charset="0"/>
              <a:buChar char="•"/>
            </a:pPr>
            <a:r>
              <a:rPr lang="en-US" sz="2000" dirty="0">
                <a:latin typeface="+mn-lt"/>
              </a:rPr>
              <a:t>RBAC vs Policies</a:t>
            </a:r>
          </a:p>
          <a:p>
            <a:pPr marL="342900" indent="-342900">
              <a:spcBef>
                <a:spcPts val="600"/>
              </a:spcBef>
              <a:buFont typeface="Arial" panose="020B0604020202020204" pitchFamily="34" charset="0"/>
              <a:buChar char="•"/>
            </a:pPr>
            <a:r>
              <a:rPr lang="en-US" dirty="0">
                <a:latin typeface="+mn-lt"/>
              </a:rPr>
              <a:t>Performance</a:t>
            </a:r>
            <a:endParaRPr lang="en-US" sz="2000" dirty="0">
              <a:latin typeface="+mn-lt"/>
            </a:endParaRPr>
          </a:p>
        </p:txBody>
      </p:sp>
      <p:pic>
        <p:nvPicPr>
          <p:cNvPr id="6" name="Picture Placeholder 5">
            <a:extLst>
              <a:ext uri="{FF2B5EF4-FFF2-40B4-BE49-F238E27FC236}">
                <a16:creationId xmlns:a16="http://schemas.microsoft.com/office/drawing/2014/main" id="{BAECC252-84AA-47A5-B83A-C5DCB32172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0209510" y="4931872"/>
            <a:ext cx="1281254" cy="1281436"/>
          </a:xfrm>
          <a:prstGeom prst="rect">
            <a:avLst/>
          </a:prstGeom>
        </p:spPr>
      </p:pic>
    </p:spTree>
    <p:extLst>
      <p:ext uri="{BB962C8B-B14F-4D97-AF65-F5344CB8AC3E}">
        <p14:creationId xmlns:p14="http://schemas.microsoft.com/office/powerpoint/2010/main" val="22120079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D5A511-3686-458B-B7AB-E4CD56DFFE2C}"/>
              </a:ext>
            </a:extLst>
          </p:cNvPr>
          <p:cNvSpPr>
            <a:spLocks noGrp="1"/>
          </p:cNvSpPr>
          <p:nvPr>
            <p:ph type="title"/>
          </p:nvPr>
        </p:nvSpPr>
        <p:spPr/>
        <p:txBody>
          <a:bodyPr/>
          <a:lstStyle/>
          <a:p>
            <a:r>
              <a:rPr lang="en-US" dirty="0"/>
              <a:t>Review</a:t>
            </a:r>
          </a:p>
        </p:txBody>
      </p:sp>
      <p:pic>
        <p:nvPicPr>
          <p:cNvPr id="7" name="Picture 6">
            <a:extLst>
              <a:ext uri="{FF2B5EF4-FFF2-40B4-BE49-F238E27FC236}">
                <a16:creationId xmlns:a16="http://schemas.microsoft.com/office/drawing/2014/main" id="{5FE69F18-8CB6-46DC-8382-DBD787A01B4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00765" y="2771558"/>
            <a:ext cx="904116" cy="1314883"/>
          </a:xfrm>
          <a:prstGeom prst="rect">
            <a:avLst/>
          </a:prstGeom>
        </p:spPr>
      </p:pic>
    </p:spTree>
    <p:extLst>
      <p:ext uri="{BB962C8B-B14F-4D97-AF65-F5344CB8AC3E}">
        <p14:creationId xmlns:p14="http://schemas.microsoft.com/office/powerpoint/2010/main" val="6990852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8645-5000-4AEB-9A93-5FD1349A501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Authentication and authorization</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83F664AF-B176-4687-9ECE-A22A998E7586}"/>
              </a:ext>
            </a:extLst>
          </p:cNvPr>
          <p:cNvSpPr txBox="1"/>
          <p:nvPr/>
        </p:nvSpPr>
        <p:spPr>
          <a:xfrm>
            <a:off x="286256" y="2071276"/>
            <a:ext cx="4972064" cy="2554545"/>
          </a:xfrm>
          <a:prstGeom prst="rect">
            <a:avLst/>
          </a:prstGeom>
          <a:noFill/>
        </p:spPr>
        <p:txBody>
          <a:bodyPr wrap="square">
            <a:spAutoFit/>
          </a:bodyPr>
          <a:lstStyle/>
          <a:p>
            <a:pPr marL="457200" indent="-457200">
              <a:spcAft>
                <a:spcPts val="1200"/>
              </a:spcAft>
              <a:buFont typeface="+mj-lt"/>
              <a:buAutoNum type="arabicPeriod"/>
            </a:pPr>
            <a:r>
              <a:rPr lang="en-US" sz="2000" dirty="0">
                <a:ea typeface="Calibri" panose="020F0502020204030204" pitchFamily="34" charset="0"/>
                <a:cs typeface="Arial" panose="020B0604020202020204" pitchFamily="34" charset="0"/>
              </a:rPr>
              <a:t>A company </a:t>
            </a:r>
            <a:r>
              <a:rPr lang="en-US" sz="2000" dirty="0">
                <a:effectLst/>
                <a:ea typeface="Calibri" panose="020F0502020204030204" pitchFamily="34" charset="0"/>
                <a:cs typeface="Arial" panose="020B0604020202020204" pitchFamily="34" charset="0"/>
              </a:rPr>
              <a:t>acquisition will add 75 employees – new user accounts</a:t>
            </a:r>
          </a:p>
          <a:p>
            <a:pPr marL="457200" indent="-457200">
              <a:spcAft>
                <a:spcPts val="1200"/>
              </a:spcAft>
              <a:buFont typeface="+mj-lt"/>
              <a:buAutoNum type="arabicPeriod"/>
            </a:pPr>
            <a:r>
              <a:rPr lang="en-US" sz="2000" dirty="0">
                <a:cs typeface="Arial" panose="020B0604020202020204" pitchFamily="34" charset="0"/>
              </a:rPr>
              <a:t>New employees are in different geographic regions – new identity protection policies</a:t>
            </a:r>
          </a:p>
          <a:p>
            <a:pPr marL="457200" indent="-457200">
              <a:spcAft>
                <a:spcPts val="1200"/>
              </a:spcAft>
              <a:buFont typeface="+mj-lt"/>
              <a:buAutoNum type="arabicPeriod"/>
            </a:pPr>
            <a:r>
              <a:rPr lang="en-US" sz="2000" dirty="0">
                <a:cs typeface="Arial" panose="020B0604020202020204" pitchFamily="34" charset="0"/>
              </a:rPr>
              <a:t>New application with a SQL database – access solution</a:t>
            </a:r>
            <a:endParaRPr lang="en-US" sz="2400" dirty="0"/>
          </a:p>
        </p:txBody>
      </p:sp>
      <p:grpSp>
        <p:nvGrpSpPr>
          <p:cNvPr id="3" name="Group 2">
            <a:extLst>
              <a:ext uri="{FF2B5EF4-FFF2-40B4-BE49-F238E27FC236}">
                <a16:creationId xmlns:a16="http://schemas.microsoft.com/office/drawing/2014/main" id="{5B95DAE4-9911-4A6F-B254-347A1556F2F3}"/>
              </a:ext>
              <a:ext uri="{C183D7F6-B498-43B3-948B-1728B52AA6E4}">
                <adec:decorative xmlns:adec="http://schemas.microsoft.com/office/drawing/2017/decorative" val="1"/>
              </a:ext>
            </a:extLst>
          </p:cNvPr>
          <p:cNvGrpSpPr/>
          <p:nvPr/>
        </p:nvGrpSpPr>
        <p:grpSpPr>
          <a:xfrm>
            <a:off x="6170058" y="1844872"/>
            <a:ext cx="5285424" cy="4017869"/>
            <a:chOff x="6170058" y="1844872"/>
            <a:chExt cx="5285424" cy="4017869"/>
          </a:xfrm>
        </p:grpSpPr>
        <p:pic>
          <p:nvPicPr>
            <p:cNvPr id="7" name="Picture 6" descr="Text&#10;&#10;Description automatically generated with medium confidence">
              <a:extLst>
                <a:ext uri="{FF2B5EF4-FFF2-40B4-BE49-F238E27FC236}">
                  <a16:creationId xmlns:a16="http://schemas.microsoft.com/office/drawing/2014/main" id="{18C64838-DCE9-42D4-9118-72904721F092}"/>
                </a:ext>
              </a:extLst>
            </p:cNvPr>
            <p:cNvPicPr>
              <a:picLocks noChangeAspect="1"/>
            </p:cNvPicPr>
            <p:nvPr/>
          </p:nvPicPr>
          <p:blipFill>
            <a:blip r:embed="rId3"/>
            <a:stretch>
              <a:fillRect/>
            </a:stretch>
          </p:blipFill>
          <p:spPr>
            <a:xfrm>
              <a:off x="6674439" y="2146536"/>
              <a:ext cx="2904762" cy="771429"/>
            </a:xfrm>
            <a:prstGeom prst="rect">
              <a:avLst/>
            </a:prstGeom>
          </p:spPr>
        </p:pic>
        <p:grpSp>
          <p:nvGrpSpPr>
            <p:cNvPr id="17" name="Group 16">
              <a:extLst>
                <a:ext uri="{FF2B5EF4-FFF2-40B4-BE49-F238E27FC236}">
                  <a16:creationId xmlns:a16="http://schemas.microsoft.com/office/drawing/2014/main" id="{D5881B18-4211-40A2-8BDB-4E7A330C22C7}"/>
                </a:ext>
              </a:extLst>
            </p:cNvPr>
            <p:cNvGrpSpPr/>
            <p:nvPr/>
          </p:nvGrpSpPr>
          <p:grpSpPr>
            <a:xfrm>
              <a:off x="8711982" y="4948341"/>
              <a:ext cx="1945843" cy="914400"/>
              <a:chOff x="8547758" y="3943811"/>
              <a:chExt cx="1945843" cy="914400"/>
            </a:xfrm>
          </p:grpSpPr>
          <p:pic>
            <p:nvPicPr>
              <p:cNvPr id="11" name="Graphic 10" descr="City outline">
                <a:extLst>
                  <a:ext uri="{FF2B5EF4-FFF2-40B4-BE49-F238E27FC236}">
                    <a16:creationId xmlns:a16="http://schemas.microsoft.com/office/drawing/2014/main" id="{2EB99F2F-E0DD-467B-AA10-18691DE177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758" y="3943811"/>
                <a:ext cx="914400" cy="914400"/>
              </a:xfrm>
              <a:prstGeom prst="rect">
                <a:avLst/>
              </a:prstGeom>
            </p:spPr>
          </p:pic>
          <p:pic>
            <p:nvPicPr>
              <p:cNvPr id="13" name="Graphic 12" descr="Children with solid fill">
                <a:extLst>
                  <a:ext uri="{FF2B5EF4-FFF2-40B4-BE49-F238E27FC236}">
                    <a16:creationId xmlns:a16="http://schemas.microsoft.com/office/drawing/2014/main" id="{73D854C4-361B-486E-B9F6-8EA77531D6CD}"/>
                  </a:ext>
                </a:extLst>
              </p:cNvPr>
              <p:cNvPicPr>
                <a:picLocks noChangeAspect="1"/>
              </p:cNvPicPr>
              <p:nvPr/>
            </p:nvPicPr>
            <p:blipFill>
              <a:blip r:embed="rId6">
                <a:duotone>
                  <a:schemeClr val="accent5">
                    <a:shade val="45000"/>
                    <a:satMod val="135000"/>
                  </a:schemeClr>
                  <a:prstClr val="white"/>
                </a:duotone>
                <a:extLst>
                  <a:ext uri="{96DAC541-7B7A-43D3-8B79-37D633B846F1}">
                    <asvg:svgBlip xmlns:asvg="http://schemas.microsoft.com/office/drawing/2016/SVG/main" r:embed="rId7"/>
                  </a:ext>
                </a:extLst>
              </a:blip>
              <a:stretch>
                <a:fillRect/>
              </a:stretch>
            </p:blipFill>
            <p:spPr>
              <a:xfrm>
                <a:off x="9579201" y="3943811"/>
                <a:ext cx="914400" cy="914400"/>
              </a:xfrm>
              <a:prstGeom prst="rect">
                <a:avLst/>
              </a:prstGeom>
            </p:spPr>
          </p:pic>
        </p:grpSp>
        <p:grpSp>
          <p:nvGrpSpPr>
            <p:cNvPr id="16" name="Group 15">
              <a:extLst>
                <a:ext uri="{FF2B5EF4-FFF2-40B4-BE49-F238E27FC236}">
                  <a16:creationId xmlns:a16="http://schemas.microsoft.com/office/drawing/2014/main" id="{FF920B80-4CFA-4268-A5FA-CB1309668776}"/>
                </a:ext>
              </a:extLst>
            </p:cNvPr>
            <p:cNvGrpSpPr/>
            <p:nvPr/>
          </p:nvGrpSpPr>
          <p:grpSpPr>
            <a:xfrm>
              <a:off x="6170058" y="4033941"/>
              <a:ext cx="1956762" cy="992372"/>
              <a:chOff x="5632077" y="3943811"/>
              <a:chExt cx="1956762" cy="992372"/>
            </a:xfrm>
          </p:grpSpPr>
          <p:pic>
            <p:nvPicPr>
              <p:cNvPr id="9" name="Graphic 8" descr="City outline">
                <a:extLst>
                  <a:ext uri="{FF2B5EF4-FFF2-40B4-BE49-F238E27FC236}">
                    <a16:creationId xmlns:a16="http://schemas.microsoft.com/office/drawing/2014/main" id="{9E2EFD46-4153-42CF-84D0-36E7B7FCA0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4439" y="3943811"/>
                <a:ext cx="914400" cy="914400"/>
              </a:xfrm>
              <a:prstGeom prst="rect">
                <a:avLst/>
              </a:prstGeom>
            </p:spPr>
          </p:pic>
          <p:pic>
            <p:nvPicPr>
              <p:cNvPr id="15" name="Graphic 14" descr="Children with solid fill">
                <a:extLst>
                  <a:ext uri="{FF2B5EF4-FFF2-40B4-BE49-F238E27FC236}">
                    <a16:creationId xmlns:a16="http://schemas.microsoft.com/office/drawing/2014/main" id="{E0BD9397-541A-464D-988B-514A5BE442FC}"/>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5632077" y="4021783"/>
                <a:ext cx="914400" cy="914400"/>
              </a:xfrm>
              <a:prstGeom prst="rect">
                <a:avLst/>
              </a:prstGeom>
            </p:spPr>
          </p:pic>
        </p:grpSp>
        <p:cxnSp>
          <p:nvCxnSpPr>
            <p:cNvPr id="19" name="Connector: Elbow 18">
              <a:extLst>
                <a:ext uri="{FF2B5EF4-FFF2-40B4-BE49-F238E27FC236}">
                  <a16:creationId xmlns:a16="http://schemas.microsoft.com/office/drawing/2014/main" id="{66EE7044-2655-4173-93E1-282C85F3FD4B}"/>
                </a:ext>
              </a:extLst>
            </p:cNvPr>
            <p:cNvCxnSpPr>
              <a:cxnSpLocks/>
              <a:stCxn id="15" idx="0"/>
              <a:endCxn id="7" idx="2"/>
            </p:cNvCxnSpPr>
            <p:nvPr/>
          </p:nvCxnSpPr>
          <p:spPr>
            <a:xfrm rot="5400000" flipH="1" flipV="1">
              <a:off x="6780065" y="2765158"/>
              <a:ext cx="1193948" cy="149956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5716D20-EDCB-4932-9FFA-545D00B5BD40}"/>
                </a:ext>
              </a:extLst>
            </p:cNvPr>
            <p:cNvCxnSpPr>
              <a:cxnSpLocks/>
              <a:stCxn id="13" idx="0"/>
              <a:endCxn id="7" idx="2"/>
            </p:cNvCxnSpPr>
            <p:nvPr/>
          </p:nvCxnSpPr>
          <p:spPr>
            <a:xfrm rot="16200000" flipV="1">
              <a:off x="8148535" y="2896250"/>
              <a:ext cx="2030376" cy="20738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B9374A95-19D4-42AB-899E-D5A0A66D77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43425" y="1844872"/>
              <a:ext cx="771429" cy="771429"/>
            </a:xfrm>
            <a:prstGeom prst="rect">
              <a:avLst/>
            </a:prstGeom>
          </p:spPr>
        </p:pic>
        <p:pic>
          <p:nvPicPr>
            <p:cNvPr id="29" name="Graphic 28">
              <a:extLst>
                <a:ext uri="{FF2B5EF4-FFF2-40B4-BE49-F238E27FC236}">
                  <a16:creationId xmlns:a16="http://schemas.microsoft.com/office/drawing/2014/main" id="{23B69A92-22B3-43A2-B07C-7516D4E1B8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58721" y="1932205"/>
              <a:ext cx="596761" cy="596761"/>
            </a:xfrm>
            <a:prstGeom prst="rect">
              <a:avLst/>
            </a:prstGeom>
          </p:spPr>
        </p:pic>
      </p:grpSp>
      <p:sp>
        <p:nvSpPr>
          <p:cNvPr id="31" name="Rectangle 30">
            <a:extLst>
              <a:ext uri="{FF2B5EF4-FFF2-40B4-BE49-F238E27FC236}">
                <a16:creationId xmlns:a16="http://schemas.microsoft.com/office/drawing/2014/main" id="{431F7C87-5D1A-4B49-A5D0-40C9F839D7A7}"/>
              </a:ext>
              <a:ext uri="{C183D7F6-B498-43B3-948B-1728B52AA6E4}">
                <adec:decorative xmlns:adec="http://schemas.microsoft.com/office/drawing/2017/decorative" val="1"/>
              </a:ext>
            </a:extLst>
          </p:cNvPr>
          <p:cNvSpPr/>
          <p:nvPr/>
        </p:nvSpPr>
        <p:spPr bwMode="auto">
          <a:xfrm>
            <a:off x="5847907" y="1350335"/>
            <a:ext cx="6042143" cy="4616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13900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2298-BC37-33D9-3E64-209E5C3D8D0A}"/>
              </a:ext>
            </a:extLst>
          </p:cNvPr>
          <p:cNvSpPr>
            <a:spLocks noGrp="1"/>
          </p:cNvSpPr>
          <p:nvPr>
            <p:ph type="title"/>
          </p:nvPr>
        </p:nvSpPr>
        <p:spPr/>
        <p:txBody>
          <a:bodyPr/>
          <a:lstStyle/>
          <a:p>
            <a:r>
              <a:rPr lang="en-US" dirty="0"/>
              <a:t>Instructor – New Employee Accounts</a:t>
            </a:r>
          </a:p>
        </p:txBody>
      </p:sp>
      <p:graphicFrame>
        <p:nvGraphicFramePr>
          <p:cNvPr id="3" name="Object 2" descr="Diagram for solution. ">
            <a:extLst>
              <a:ext uri="{FF2B5EF4-FFF2-40B4-BE49-F238E27FC236}">
                <a16:creationId xmlns:a16="http://schemas.microsoft.com/office/drawing/2014/main" id="{6D1267A9-7D25-D9E7-6199-075497CE1603}"/>
              </a:ext>
            </a:extLst>
          </p:cNvPr>
          <p:cNvGraphicFramePr>
            <a:graphicFrameLocks noChangeAspect="1"/>
          </p:cNvGraphicFramePr>
          <p:nvPr>
            <p:extLst>
              <p:ext uri="{D42A27DB-BD31-4B8C-83A1-F6EECF244321}">
                <p14:modId xmlns:p14="http://schemas.microsoft.com/office/powerpoint/2010/main" val="2999203679"/>
              </p:ext>
            </p:extLst>
          </p:nvPr>
        </p:nvGraphicFramePr>
        <p:xfrm>
          <a:off x="776472" y="1345324"/>
          <a:ext cx="6326221" cy="4878990"/>
        </p:xfrm>
        <a:graphic>
          <a:graphicData uri="http://schemas.openxmlformats.org/presentationml/2006/ole">
            <mc:AlternateContent xmlns:mc="http://schemas.openxmlformats.org/markup-compatibility/2006">
              <mc:Choice xmlns:v="urn:schemas-microsoft-com:vml" Requires="v">
                <p:oleObj name="Bitmap Image" r:id="rId3" imgW="6953400" imgH="5362560" progId="Paint.Picture">
                  <p:embed/>
                </p:oleObj>
              </mc:Choice>
              <mc:Fallback>
                <p:oleObj name="Bitmap Image" r:id="rId3" imgW="6953400" imgH="5362560" progId="Paint.Picture">
                  <p:embed/>
                  <p:pic>
                    <p:nvPicPr>
                      <p:cNvPr id="0" name=""/>
                      <p:cNvPicPr/>
                      <p:nvPr/>
                    </p:nvPicPr>
                    <p:blipFill>
                      <a:blip r:embed="rId4"/>
                      <a:stretch>
                        <a:fillRect/>
                      </a:stretch>
                    </p:blipFill>
                    <p:spPr>
                      <a:xfrm>
                        <a:off x="776472" y="1345324"/>
                        <a:ext cx="6326221" cy="4878990"/>
                      </a:xfrm>
                      <a:prstGeom prst="rect">
                        <a:avLst/>
                      </a:prstGeom>
                    </p:spPr>
                  </p:pic>
                </p:oleObj>
              </mc:Fallback>
            </mc:AlternateContent>
          </a:graphicData>
        </a:graphic>
      </p:graphicFrame>
      <p:grpSp>
        <p:nvGrpSpPr>
          <p:cNvPr id="17" name="Group 16">
            <a:extLst>
              <a:ext uri="{FF2B5EF4-FFF2-40B4-BE49-F238E27FC236}">
                <a16:creationId xmlns:a16="http://schemas.microsoft.com/office/drawing/2014/main" id="{5C06DC54-B197-FB4B-8B3F-9D16926602F7}"/>
              </a:ext>
              <a:ext uri="{C183D7F6-B498-43B3-948B-1728B52AA6E4}">
                <adec:decorative xmlns:adec="http://schemas.microsoft.com/office/drawing/2017/decorative" val="1"/>
              </a:ext>
            </a:extLst>
          </p:cNvPr>
          <p:cNvGrpSpPr/>
          <p:nvPr/>
        </p:nvGrpSpPr>
        <p:grpSpPr>
          <a:xfrm>
            <a:off x="9011690" y="4154983"/>
            <a:ext cx="1221040" cy="1016586"/>
            <a:chOff x="8043928" y="1445999"/>
            <a:chExt cx="1221040" cy="1016586"/>
          </a:xfrm>
        </p:grpSpPr>
        <p:pic>
          <p:nvPicPr>
            <p:cNvPr id="7" name="Graphic 6">
              <a:extLst>
                <a:ext uri="{FF2B5EF4-FFF2-40B4-BE49-F238E27FC236}">
                  <a16:creationId xmlns:a16="http://schemas.microsoft.com/office/drawing/2014/main" id="{DF9BD1A5-7DBC-A8B8-837D-81594F587F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1076" y="1445999"/>
              <a:ext cx="626744" cy="626744"/>
            </a:xfrm>
            <a:prstGeom prst="rect">
              <a:avLst/>
            </a:prstGeom>
          </p:spPr>
        </p:pic>
        <p:sp>
          <p:nvSpPr>
            <p:cNvPr id="12" name="TextBox 11">
              <a:extLst>
                <a:ext uri="{FF2B5EF4-FFF2-40B4-BE49-F238E27FC236}">
                  <a16:creationId xmlns:a16="http://schemas.microsoft.com/office/drawing/2014/main" id="{95A8AAE8-0B9A-D679-AD6C-CD3265EC2616}"/>
                </a:ext>
              </a:extLst>
            </p:cNvPr>
            <p:cNvSpPr txBox="1"/>
            <p:nvPr/>
          </p:nvSpPr>
          <p:spPr>
            <a:xfrm>
              <a:off x="8043928" y="1945520"/>
              <a:ext cx="12210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grpSp>
      <p:grpSp>
        <p:nvGrpSpPr>
          <p:cNvPr id="18" name="Group 17">
            <a:extLst>
              <a:ext uri="{FF2B5EF4-FFF2-40B4-BE49-F238E27FC236}">
                <a16:creationId xmlns:a16="http://schemas.microsoft.com/office/drawing/2014/main" id="{C193324B-9EF2-B89F-0DF7-CB80A95F438F}"/>
              </a:ext>
              <a:ext uri="{C183D7F6-B498-43B3-948B-1728B52AA6E4}">
                <adec:decorative xmlns:adec="http://schemas.microsoft.com/office/drawing/2017/decorative" val="1"/>
              </a:ext>
            </a:extLst>
          </p:cNvPr>
          <p:cNvGrpSpPr/>
          <p:nvPr/>
        </p:nvGrpSpPr>
        <p:grpSpPr>
          <a:xfrm>
            <a:off x="7989013" y="1539911"/>
            <a:ext cx="899926" cy="1225112"/>
            <a:chOff x="8204485" y="2335925"/>
            <a:chExt cx="899926" cy="1225112"/>
          </a:xfrm>
        </p:grpSpPr>
        <p:pic>
          <p:nvPicPr>
            <p:cNvPr id="9" name="Graphic 8">
              <a:extLst>
                <a:ext uri="{FF2B5EF4-FFF2-40B4-BE49-F238E27FC236}">
                  <a16:creationId xmlns:a16="http://schemas.microsoft.com/office/drawing/2014/main" id="{E0EFC2A9-F2AB-A82D-9A4F-3C8A176EE7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1020" y="2335925"/>
              <a:ext cx="726856" cy="726856"/>
            </a:xfrm>
            <a:prstGeom prst="rect">
              <a:avLst/>
            </a:prstGeom>
          </p:spPr>
        </p:pic>
        <p:sp>
          <p:nvSpPr>
            <p:cNvPr id="14" name="TextBox 13">
              <a:extLst>
                <a:ext uri="{FF2B5EF4-FFF2-40B4-BE49-F238E27FC236}">
                  <a16:creationId xmlns:a16="http://schemas.microsoft.com/office/drawing/2014/main" id="{63847D6F-F46A-9B24-0C65-B117D03F9BDC}"/>
                </a:ext>
              </a:extLst>
            </p:cNvPr>
            <p:cNvSpPr txBox="1"/>
            <p:nvPr/>
          </p:nvSpPr>
          <p:spPr>
            <a:xfrm>
              <a:off x="8204485" y="3043972"/>
              <a:ext cx="89992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ADDS</a:t>
              </a:r>
            </a:p>
          </p:txBody>
        </p:sp>
      </p:grpSp>
      <p:grpSp>
        <p:nvGrpSpPr>
          <p:cNvPr id="21" name="Group 20">
            <a:extLst>
              <a:ext uri="{FF2B5EF4-FFF2-40B4-BE49-F238E27FC236}">
                <a16:creationId xmlns:a16="http://schemas.microsoft.com/office/drawing/2014/main" id="{83176568-851B-80A4-370A-8A473E50222E}"/>
              </a:ext>
              <a:ext uri="{C183D7F6-B498-43B3-948B-1728B52AA6E4}">
                <adec:decorative xmlns:adec="http://schemas.microsoft.com/office/drawing/2017/decorative" val="1"/>
              </a:ext>
            </a:extLst>
          </p:cNvPr>
          <p:cNvGrpSpPr/>
          <p:nvPr/>
        </p:nvGrpSpPr>
        <p:grpSpPr>
          <a:xfrm>
            <a:off x="9057589" y="1566304"/>
            <a:ext cx="1221039" cy="1330236"/>
            <a:chOff x="9667776" y="1290888"/>
            <a:chExt cx="1221039" cy="1330236"/>
          </a:xfrm>
        </p:grpSpPr>
        <p:sp>
          <p:nvSpPr>
            <p:cNvPr id="16" name="TextBox 15">
              <a:extLst>
                <a:ext uri="{FF2B5EF4-FFF2-40B4-BE49-F238E27FC236}">
                  <a16:creationId xmlns:a16="http://schemas.microsoft.com/office/drawing/2014/main" id="{72D8BA14-1490-B6AA-EF93-0EFD4043EE62}"/>
                </a:ext>
              </a:extLst>
            </p:cNvPr>
            <p:cNvSpPr txBox="1"/>
            <p:nvPr/>
          </p:nvSpPr>
          <p:spPr>
            <a:xfrm>
              <a:off x="9667776" y="1882460"/>
              <a:ext cx="1221039" cy="738664"/>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Azure AD</a:t>
              </a:r>
            </a:p>
            <a:p>
              <a:pPr algn="ctr">
                <a:lnSpc>
                  <a:spcPct val="90000"/>
                </a:lnSpc>
              </a:pPr>
              <a:r>
                <a:rPr lang="en-US" sz="1600" dirty="0">
                  <a:gradFill>
                    <a:gsLst>
                      <a:gs pos="2917">
                        <a:schemeClr val="tx1"/>
                      </a:gs>
                      <a:gs pos="30000">
                        <a:schemeClr val="tx1"/>
                      </a:gs>
                    </a:gsLst>
                    <a:lin ang="5400000" scaled="0"/>
                  </a:gradFill>
                </a:rPr>
                <a:t>Connect</a:t>
              </a:r>
            </a:p>
          </p:txBody>
        </p:sp>
        <p:pic>
          <p:nvPicPr>
            <p:cNvPr id="19" name="Picture 2" descr="Image result for azure ad connect icon">
              <a:extLst>
                <a:ext uri="{FF2B5EF4-FFF2-40B4-BE49-F238E27FC236}">
                  <a16:creationId xmlns:a16="http://schemas.microsoft.com/office/drawing/2014/main" id="{3B226B0E-82C0-CB2C-8A98-24BDA3D5DEF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964" r="19744"/>
            <a:stretch/>
          </p:blipFill>
          <p:spPr bwMode="auto">
            <a:xfrm>
              <a:off x="9837682" y="1290888"/>
              <a:ext cx="818483" cy="68876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CF02C017-9C7F-7B50-C379-090F424CB36F}"/>
              </a:ext>
            </a:extLst>
          </p:cNvPr>
          <p:cNvSpPr txBox="1"/>
          <p:nvPr/>
        </p:nvSpPr>
        <p:spPr>
          <a:xfrm>
            <a:off x="9265222" y="3453015"/>
            <a:ext cx="713978" cy="517065"/>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B2B</a:t>
            </a:r>
          </a:p>
        </p:txBody>
      </p:sp>
      <p:pic>
        <p:nvPicPr>
          <p:cNvPr id="24" name="Graphic 23">
            <a:extLst>
              <a:ext uri="{FF2B5EF4-FFF2-40B4-BE49-F238E27FC236}">
                <a16:creationId xmlns:a16="http://schemas.microsoft.com/office/drawing/2014/main" id="{C9A47EB1-A1DB-8241-D035-CCC2BA10EE92}"/>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0774" y="2970086"/>
            <a:ext cx="579810" cy="579810"/>
          </a:xfrm>
          <a:prstGeom prst="rect">
            <a:avLst/>
          </a:prstGeom>
        </p:spPr>
      </p:pic>
      <p:grpSp>
        <p:nvGrpSpPr>
          <p:cNvPr id="32" name="Group 31">
            <a:extLst>
              <a:ext uri="{FF2B5EF4-FFF2-40B4-BE49-F238E27FC236}">
                <a16:creationId xmlns:a16="http://schemas.microsoft.com/office/drawing/2014/main" id="{58136B34-4F5C-7200-EFF6-F6285D3E9434}"/>
              </a:ext>
              <a:ext uri="{C183D7F6-B498-43B3-948B-1728B52AA6E4}">
                <adec:decorative xmlns:adec="http://schemas.microsoft.com/office/drawing/2017/decorative" val="1"/>
              </a:ext>
            </a:extLst>
          </p:cNvPr>
          <p:cNvGrpSpPr/>
          <p:nvPr/>
        </p:nvGrpSpPr>
        <p:grpSpPr>
          <a:xfrm>
            <a:off x="7839127" y="2955797"/>
            <a:ext cx="1395324" cy="1197903"/>
            <a:chOff x="8054599" y="3751811"/>
            <a:chExt cx="1395324" cy="1197903"/>
          </a:xfrm>
        </p:grpSpPr>
        <p:pic>
          <p:nvPicPr>
            <p:cNvPr id="26" name="Graphic 25">
              <a:extLst>
                <a:ext uri="{FF2B5EF4-FFF2-40B4-BE49-F238E27FC236}">
                  <a16:creationId xmlns:a16="http://schemas.microsoft.com/office/drawing/2014/main" id="{8ADC8610-E79D-EA8F-130C-B819776510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34589" y="3751811"/>
              <a:ext cx="608387" cy="608387"/>
            </a:xfrm>
            <a:prstGeom prst="rect">
              <a:avLst/>
            </a:prstGeom>
          </p:spPr>
        </p:pic>
        <p:sp>
          <p:nvSpPr>
            <p:cNvPr id="30" name="TextBox 29">
              <a:extLst>
                <a:ext uri="{FF2B5EF4-FFF2-40B4-BE49-F238E27FC236}">
                  <a16:creationId xmlns:a16="http://schemas.microsoft.com/office/drawing/2014/main" id="{53687B01-FE25-DCC5-1796-ADC20701B9F0}"/>
                </a:ext>
              </a:extLst>
            </p:cNvPr>
            <p:cNvSpPr txBox="1"/>
            <p:nvPr/>
          </p:nvSpPr>
          <p:spPr>
            <a:xfrm>
              <a:off x="8054599" y="4211050"/>
              <a:ext cx="1395324"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Identity Protection</a:t>
              </a:r>
            </a:p>
          </p:txBody>
        </p:sp>
      </p:grpSp>
      <p:grpSp>
        <p:nvGrpSpPr>
          <p:cNvPr id="38" name="Group 37">
            <a:extLst>
              <a:ext uri="{FF2B5EF4-FFF2-40B4-BE49-F238E27FC236}">
                <a16:creationId xmlns:a16="http://schemas.microsoft.com/office/drawing/2014/main" id="{4E020C99-05F6-C91D-3448-9C828CA02715}"/>
              </a:ext>
              <a:ext uri="{C183D7F6-B498-43B3-948B-1728B52AA6E4}">
                <adec:decorative xmlns:adec="http://schemas.microsoft.com/office/drawing/2017/decorative" val="1"/>
              </a:ext>
            </a:extLst>
          </p:cNvPr>
          <p:cNvGrpSpPr/>
          <p:nvPr/>
        </p:nvGrpSpPr>
        <p:grpSpPr>
          <a:xfrm>
            <a:off x="8082524" y="4214197"/>
            <a:ext cx="774379" cy="957372"/>
            <a:chOff x="8297996" y="5010211"/>
            <a:chExt cx="774379" cy="957372"/>
          </a:xfrm>
        </p:grpSpPr>
        <p:pic>
          <p:nvPicPr>
            <p:cNvPr id="4100" name="Picture 4" descr="Image result for azure mfa icon">
              <a:extLst>
                <a:ext uri="{FF2B5EF4-FFF2-40B4-BE49-F238E27FC236}">
                  <a16:creationId xmlns:a16="http://schemas.microsoft.com/office/drawing/2014/main" id="{C93DEFC2-B143-8A5D-E0E3-62C86A321F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34589" y="5010211"/>
              <a:ext cx="511662" cy="49661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522C67-A711-6C23-A292-3C876232FDAC}"/>
                </a:ext>
              </a:extLst>
            </p:cNvPr>
            <p:cNvSpPr txBox="1"/>
            <p:nvPr/>
          </p:nvSpPr>
          <p:spPr>
            <a:xfrm>
              <a:off x="8297996" y="5450518"/>
              <a:ext cx="774379" cy="517065"/>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MFA</a:t>
              </a:r>
            </a:p>
          </p:txBody>
        </p:sp>
      </p:grpSp>
      <p:grpSp>
        <p:nvGrpSpPr>
          <p:cNvPr id="37" name="Group 36">
            <a:extLst>
              <a:ext uri="{FF2B5EF4-FFF2-40B4-BE49-F238E27FC236}">
                <a16:creationId xmlns:a16="http://schemas.microsoft.com/office/drawing/2014/main" id="{F71274F8-173A-9161-C3F8-B20B1EDAD3DC}"/>
              </a:ext>
              <a:ext uri="{C183D7F6-B498-43B3-948B-1728B52AA6E4}">
                <adec:decorative xmlns:adec="http://schemas.microsoft.com/office/drawing/2017/decorative" val="1"/>
              </a:ext>
            </a:extLst>
          </p:cNvPr>
          <p:cNvGrpSpPr/>
          <p:nvPr/>
        </p:nvGrpSpPr>
        <p:grpSpPr>
          <a:xfrm>
            <a:off x="10200019" y="1599077"/>
            <a:ext cx="1471914" cy="1297463"/>
            <a:chOff x="10374872" y="2468637"/>
            <a:chExt cx="1471914" cy="1297463"/>
          </a:xfrm>
        </p:grpSpPr>
        <p:pic>
          <p:nvPicPr>
            <p:cNvPr id="4104" name="Picture 8" descr="Official Azure Icon Set">
              <a:extLst>
                <a:ext uri="{FF2B5EF4-FFF2-40B4-BE49-F238E27FC236}">
                  <a16:creationId xmlns:a16="http://schemas.microsoft.com/office/drawing/2014/main" id="{6FA69802-E586-9EB9-ECF3-568AAF23C69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35332" y="2468637"/>
              <a:ext cx="680196" cy="68019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7685CE6-8CD9-F1DB-87B1-F4A2BF094EBF}"/>
                </a:ext>
              </a:extLst>
            </p:cNvPr>
            <p:cNvSpPr txBox="1"/>
            <p:nvPr/>
          </p:nvSpPr>
          <p:spPr>
            <a:xfrm>
              <a:off x="10374872" y="3027436"/>
              <a:ext cx="1471914"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Conditional Access</a:t>
              </a:r>
            </a:p>
          </p:txBody>
        </p:sp>
      </p:grpSp>
    </p:spTree>
    <p:extLst>
      <p:ext uri="{BB962C8B-B14F-4D97-AF65-F5344CB8AC3E}">
        <p14:creationId xmlns:p14="http://schemas.microsoft.com/office/powerpoint/2010/main" val="3519278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326860" y="1280179"/>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600"/>
              </a:spcAft>
              <a:buFont typeface="Arial" panose="020B0604020202020204" pitchFamily="34" charset="0"/>
              <a:buChar char="•"/>
            </a:pPr>
            <a:r>
              <a:rPr lang="en-US" sz="1800" dirty="0"/>
              <a:t>Design for identity and access management</a:t>
            </a:r>
          </a:p>
          <a:p>
            <a:pPr marL="342900" lvl="1" indent="-342900">
              <a:spcBef>
                <a:spcPts val="0"/>
              </a:spcBef>
              <a:spcAft>
                <a:spcPts val="600"/>
              </a:spcAft>
              <a:buFont typeface="Arial" panose="020B0604020202020204" pitchFamily="34" charset="0"/>
              <a:buChar char="•"/>
            </a:pPr>
            <a:r>
              <a:rPr lang="en-US" sz="1800" dirty="0"/>
              <a:t>Design for Azure Active Directory</a:t>
            </a:r>
          </a:p>
          <a:p>
            <a:pPr marL="342900" lvl="1" indent="-342900">
              <a:spcBef>
                <a:spcPts val="0"/>
              </a:spcBef>
              <a:spcAft>
                <a:spcPts val="600"/>
              </a:spcAft>
              <a:buFont typeface="Arial" panose="020B0604020202020204" pitchFamily="34" charset="0"/>
              <a:buChar char="•"/>
            </a:pPr>
            <a:r>
              <a:rPr lang="en-US" sz="1800" dirty="0"/>
              <a:t>Design for Azure Active Directory B2B</a:t>
            </a:r>
          </a:p>
          <a:p>
            <a:pPr marL="342900" lvl="1" indent="-342900">
              <a:spcBef>
                <a:spcPts val="0"/>
              </a:spcBef>
              <a:spcAft>
                <a:spcPts val="600"/>
              </a:spcAft>
              <a:buFont typeface="Arial" panose="020B0604020202020204" pitchFamily="34" charset="0"/>
              <a:buChar char="•"/>
            </a:pPr>
            <a:r>
              <a:rPr lang="en-US" sz="1800" dirty="0"/>
              <a:t>Design for Azure Active Directory B2C</a:t>
            </a:r>
          </a:p>
          <a:p>
            <a:pPr marL="342900" lvl="1" indent="-342900">
              <a:spcBef>
                <a:spcPts val="0"/>
              </a:spcBef>
              <a:spcAft>
                <a:spcPts val="600"/>
              </a:spcAft>
              <a:buFont typeface="Arial" panose="020B0604020202020204" pitchFamily="34" charset="0"/>
              <a:buChar char="•"/>
            </a:pPr>
            <a:r>
              <a:rPr lang="en-US" sz="1800" dirty="0"/>
              <a:t>Design for conditional access</a:t>
            </a:r>
          </a:p>
          <a:p>
            <a:pPr marL="342900" lvl="1" indent="-342900">
              <a:spcBef>
                <a:spcPts val="0"/>
              </a:spcBef>
              <a:spcAft>
                <a:spcPts val="600"/>
              </a:spcAft>
              <a:buFont typeface="Arial" panose="020B0604020202020204" pitchFamily="34" charset="0"/>
              <a:buChar char="•"/>
            </a:pPr>
            <a:r>
              <a:rPr lang="en-US" sz="1800" dirty="0"/>
              <a:t>Design for identity protection</a:t>
            </a:r>
          </a:p>
          <a:p>
            <a:pPr marL="342900" lvl="1" indent="-342900">
              <a:spcBef>
                <a:spcPts val="0"/>
              </a:spcBef>
              <a:spcAft>
                <a:spcPts val="600"/>
              </a:spcAft>
              <a:buFont typeface="Arial" panose="020B0604020202020204" pitchFamily="34" charset="0"/>
              <a:buChar char="•"/>
            </a:pPr>
            <a:r>
              <a:rPr lang="en-US" sz="1800" dirty="0"/>
              <a:t>Design for access reviews</a:t>
            </a:r>
          </a:p>
          <a:p>
            <a:pPr marL="342900" lvl="1" indent="-342900">
              <a:spcBef>
                <a:spcPts val="0"/>
              </a:spcBef>
              <a:spcAft>
                <a:spcPts val="600"/>
              </a:spcAft>
              <a:buFont typeface="Arial" panose="020B0604020202020204" pitchFamily="34" charset="0"/>
              <a:buChar char="•"/>
            </a:pPr>
            <a:r>
              <a:rPr lang="en-US" sz="1800" dirty="0"/>
              <a:t>Design service principals for applications</a:t>
            </a:r>
          </a:p>
          <a:p>
            <a:pPr marL="342900" lvl="1" indent="-342900">
              <a:spcBef>
                <a:spcPts val="0"/>
              </a:spcBef>
              <a:spcAft>
                <a:spcPts val="600"/>
              </a:spcAft>
              <a:buFont typeface="Arial" panose="020B0604020202020204" pitchFamily="34" charset="0"/>
              <a:buChar char="•"/>
            </a:pPr>
            <a:r>
              <a:rPr lang="en-US" sz="1800" dirty="0"/>
              <a:t>Design for Azure key vault</a:t>
            </a:r>
          </a:p>
          <a:p>
            <a:pPr marL="342900" lvl="1" indent="-342900">
              <a:spcBef>
                <a:spcPts val="0"/>
              </a:spcBef>
              <a:spcAft>
                <a:spcPts val="600"/>
              </a:spcAft>
              <a:buFont typeface="Arial" panose="020B0604020202020204" pitchFamily="34" charset="0"/>
              <a:buChar char="•"/>
            </a:pPr>
            <a:r>
              <a:rPr lang="en-US" sz="1800" dirty="0"/>
              <a:t>Case study</a:t>
            </a:r>
          </a:p>
          <a:p>
            <a:pPr marL="342900" lvl="1" indent="-342900">
              <a:spcBef>
                <a:spcPts val="0"/>
              </a:spcBef>
              <a:spcAft>
                <a:spcPts val="600"/>
              </a:spcAft>
              <a:buFont typeface="Arial" panose="020B0604020202020204" pitchFamily="34" charset="0"/>
              <a:buChar char="•"/>
            </a:pPr>
            <a:r>
              <a:rPr lang="en-US" sz="1800" dirty="0"/>
              <a:t>Summary and resources</a:t>
            </a:r>
          </a:p>
        </p:txBody>
      </p:sp>
      <p:sp>
        <p:nvSpPr>
          <p:cNvPr id="2" name="TextBox 1">
            <a:extLst>
              <a:ext uri="{FF2B5EF4-FFF2-40B4-BE49-F238E27FC236}">
                <a16:creationId xmlns:a16="http://schemas.microsoft.com/office/drawing/2014/main" id="{48BAEE17-5271-4FBD-8F39-00EA8FF1EA88}"/>
              </a:ext>
            </a:extLst>
          </p:cNvPr>
          <p:cNvSpPr txBox="1"/>
          <p:nvPr/>
        </p:nvSpPr>
        <p:spPr>
          <a:xfrm>
            <a:off x="6408757" y="1258349"/>
            <a:ext cx="5351154" cy="4766946"/>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endParaRPr lang="en-US" sz="16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Design Authentication and Authorization Solutions</a:t>
            </a:r>
            <a:endParaRPr lang="en-US" sz="16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securing resources with role-based access controls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an identity management solution</a:t>
            </a:r>
          </a:p>
          <a:p>
            <a:pPr marL="342900" marR="0" lvl="0" indent="-342900">
              <a:lnSpc>
                <a:spcPct val="107000"/>
              </a:lnSpc>
              <a:spcBef>
                <a:spcPts val="0"/>
              </a:spcBef>
              <a:spcAft>
                <a:spcPts val="6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securing identities</a:t>
            </a:r>
          </a:p>
          <a:p>
            <a:pPr marL="0" marR="0">
              <a:lnSpc>
                <a:spcPct val="107000"/>
              </a:lnSpc>
              <a:spcBef>
                <a:spcPts val="0"/>
              </a:spcBef>
              <a:spcAft>
                <a:spcPts val="8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Design Identities and Access for Applications: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that securely stores passwords and secrets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solutions to allow applications to access Azure resources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integrating applications into Azure AD</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user consent solution for applications</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8E26-587D-43BC-BCAE-171206B96F66}"/>
              </a:ext>
            </a:extLst>
          </p:cNvPr>
          <p:cNvSpPr>
            <a:spLocks noGrp="1"/>
          </p:cNvSpPr>
          <p:nvPr>
            <p:ph type="title"/>
          </p:nvPr>
        </p:nvSpPr>
        <p:spPr/>
        <p:txBody>
          <a:bodyPr/>
          <a:lstStyle/>
          <a:p>
            <a:r>
              <a:rPr lang="en-US" dirty="0"/>
              <a:t>Instructor – New Employee Accounts (completed)</a:t>
            </a:r>
          </a:p>
        </p:txBody>
      </p:sp>
      <p:graphicFrame>
        <p:nvGraphicFramePr>
          <p:cNvPr id="3" name="Object 2" descr="Solution as described in the instructor handout. ">
            <a:extLst>
              <a:ext uri="{FF2B5EF4-FFF2-40B4-BE49-F238E27FC236}">
                <a16:creationId xmlns:a16="http://schemas.microsoft.com/office/drawing/2014/main" id="{1CE39CAB-FA27-4307-B2C3-CCFDD760DECF}"/>
              </a:ext>
            </a:extLst>
          </p:cNvPr>
          <p:cNvGraphicFramePr>
            <a:graphicFrameLocks noChangeAspect="1"/>
          </p:cNvGraphicFramePr>
          <p:nvPr>
            <p:extLst>
              <p:ext uri="{D42A27DB-BD31-4B8C-83A1-F6EECF244321}">
                <p14:modId xmlns:p14="http://schemas.microsoft.com/office/powerpoint/2010/main" val="142909597"/>
              </p:ext>
            </p:extLst>
          </p:nvPr>
        </p:nvGraphicFramePr>
        <p:xfrm>
          <a:off x="2209367" y="1251383"/>
          <a:ext cx="6962775" cy="5391150"/>
        </p:xfrm>
        <a:graphic>
          <a:graphicData uri="http://schemas.openxmlformats.org/presentationml/2006/ole">
            <mc:AlternateContent xmlns:mc="http://schemas.openxmlformats.org/markup-compatibility/2006">
              <mc:Choice xmlns:v="urn:schemas-microsoft-com:vml" Requires="v">
                <p:oleObj name="Bitmap Image" r:id="rId2" imgW="6962760" imgH="5391000" progId="Paint.Picture">
                  <p:embed/>
                </p:oleObj>
              </mc:Choice>
              <mc:Fallback>
                <p:oleObj name="Bitmap Image" r:id="rId2" imgW="6962760" imgH="5391000" progId="Paint.Picture">
                  <p:embed/>
                  <p:pic>
                    <p:nvPicPr>
                      <p:cNvPr id="0" name=""/>
                      <p:cNvPicPr/>
                      <p:nvPr/>
                    </p:nvPicPr>
                    <p:blipFill>
                      <a:blip r:embed="rId3"/>
                      <a:stretch>
                        <a:fillRect/>
                      </a:stretch>
                    </p:blipFill>
                    <p:spPr>
                      <a:xfrm>
                        <a:off x="2209367" y="1251383"/>
                        <a:ext cx="6962775" cy="5391150"/>
                      </a:xfrm>
                      <a:prstGeom prst="rect">
                        <a:avLst/>
                      </a:prstGeom>
                    </p:spPr>
                  </p:pic>
                </p:oleObj>
              </mc:Fallback>
            </mc:AlternateContent>
          </a:graphicData>
        </a:graphic>
      </p:graphicFrame>
    </p:spTree>
    <p:extLst>
      <p:ext uri="{BB962C8B-B14F-4D97-AF65-F5344CB8AC3E}">
        <p14:creationId xmlns:p14="http://schemas.microsoft.com/office/powerpoint/2010/main" val="19926531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CA06-D8BF-4845-8DD1-F4238239F6BD}"/>
              </a:ext>
            </a:extLst>
          </p:cNvPr>
          <p:cNvSpPr>
            <a:spLocks noGrp="1"/>
          </p:cNvSpPr>
          <p:nvPr>
            <p:ph type="title"/>
          </p:nvPr>
        </p:nvSpPr>
        <p:spPr/>
        <p:txBody>
          <a:bodyPr/>
          <a:lstStyle/>
          <a:p>
            <a:r>
              <a:rPr lang="en-US" dirty="0"/>
              <a:t>Instructor – New Identity Solution Features</a:t>
            </a:r>
          </a:p>
        </p:txBody>
      </p:sp>
      <p:graphicFrame>
        <p:nvGraphicFramePr>
          <p:cNvPr id="3" name="Object 2" descr="Solution as described in the instructor handout. ">
            <a:extLst>
              <a:ext uri="{FF2B5EF4-FFF2-40B4-BE49-F238E27FC236}">
                <a16:creationId xmlns:a16="http://schemas.microsoft.com/office/drawing/2014/main" id="{75A3AB9F-F41A-460C-931E-861E4973DBEE}"/>
              </a:ext>
            </a:extLst>
          </p:cNvPr>
          <p:cNvGraphicFramePr>
            <a:graphicFrameLocks noChangeAspect="1"/>
          </p:cNvGraphicFramePr>
          <p:nvPr>
            <p:extLst>
              <p:ext uri="{D42A27DB-BD31-4B8C-83A1-F6EECF244321}">
                <p14:modId xmlns:p14="http://schemas.microsoft.com/office/powerpoint/2010/main" val="554001355"/>
              </p:ext>
            </p:extLst>
          </p:nvPr>
        </p:nvGraphicFramePr>
        <p:xfrm>
          <a:off x="2250931" y="1212850"/>
          <a:ext cx="6734175" cy="5343525"/>
        </p:xfrm>
        <a:graphic>
          <a:graphicData uri="http://schemas.openxmlformats.org/presentationml/2006/ole">
            <mc:AlternateContent xmlns:mc="http://schemas.openxmlformats.org/markup-compatibility/2006">
              <mc:Choice xmlns:v="urn:schemas-microsoft-com:vml" Requires="v">
                <p:oleObj name="Bitmap Image" r:id="rId2" imgW="6734160" imgH="5343480" progId="Paint.Picture">
                  <p:embed/>
                </p:oleObj>
              </mc:Choice>
              <mc:Fallback>
                <p:oleObj name="Bitmap Image" r:id="rId2" imgW="6734160" imgH="5343480" progId="Paint.Picture">
                  <p:embed/>
                  <p:pic>
                    <p:nvPicPr>
                      <p:cNvPr id="0" name=""/>
                      <p:cNvPicPr/>
                      <p:nvPr/>
                    </p:nvPicPr>
                    <p:blipFill>
                      <a:blip r:embed="rId3"/>
                      <a:stretch>
                        <a:fillRect/>
                      </a:stretch>
                    </p:blipFill>
                    <p:spPr>
                      <a:xfrm>
                        <a:off x="2250931" y="1212850"/>
                        <a:ext cx="6734175" cy="5343525"/>
                      </a:xfrm>
                      <a:prstGeom prst="rect">
                        <a:avLst/>
                      </a:prstGeom>
                    </p:spPr>
                  </p:pic>
                </p:oleObj>
              </mc:Fallback>
            </mc:AlternateContent>
          </a:graphicData>
        </a:graphic>
      </p:graphicFrame>
    </p:spTree>
    <p:extLst>
      <p:ext uri="{BB962C8B-B14F-4D97-AF65-F5344CB8AC3E}">
        <p14:creationId xmlns:p14="http://schemas.microsoft.com/office/powerpoint/2010/main" val="185118905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07756"/>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07756"/>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00941"/>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215108" y="1850259"/>
            <a:ext cx="7590042" cy="379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4">
                  <a:extLst>
                    <a:ext uri="{A12FA001-AC4F-418D-AE19-62706E023703}">
                      <ahyp:hlinkClr xmlns:ahyp="http://schemas.microsoft.com/office/drawing/2018/hyperlinkcolor" val="tx"/>
                    </a:ext>
                  </a:extLst>
                </a:hlinkClick>
              </a:rPr>
              <a:t>Plan, implement, and administer conditional access</a:t>
            </a:r>
            <a:endParaRPr lang="en-US" dirty="0">
              <a:solidFill>
                <a:schemeClr val="tx2">
                  <a:lumMod val="50000"/>
                </a:schemeClr>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15108" y="228067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15108" y="2292169"/>
            <a:ext cx="7590042" cy="3790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5">
                  <a:extLst>
                    <a:ext uri="{A12FA001-AC4F-418D-AE19-62706E023703}">
                      <ahyp:hlinkClr xmlns:ahyp="http://schemas.microsoft.com/office/drawing/2018/hyperlinkcolor" val="tx"/>
                    </a:ext>
                  </a:extLst>
                </a:hlinkClick>
              </a:rPr>
              <a:t>Plan, implement, and manage access reviews</a:t>
            </a:r>
            <a:endParaRPr lang="en-US" dirty="0">
              <a:solidFill>
                <a:schemeClr val="tx2">
                  <a:lumMod val="50000"/>
                </a:schemeClr>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15108" y="271512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5AE67A-370F-4164-B617-F3C7E364FD70}"/>
              </a:ext>
            </a:extLst>
          </p:cNvPr>
          <p:cNvSpPr txBox="1"/>
          <p:nvPr/>
        </p:nvSpPr>
        <p:spPr>
          <a:xfrm>
            <a:off x="4140630" y="2816961"/>
            <a:ext cx="7459535" cy="358560"/>
          </a:xfrm>
          <a:prstGeom prst="rect">
            <a:avLst/>
          </a:prstGeom>
          <a:noFill/>
        </p:spPr>
        <p:txBody>
          <a:bodyPr wrap="square">
            <a:spAutoFit/>
          </a:bodyPr>
          <a:lstStyle/>
          <a:p>
            <a:r>
              <a:rPr lang="en-US" sz="1730" dirty="0">
                <a:solidFill>
                  <a:schemeClr val="tx2">
                    <a:lumMod val="50000"/>
                  </a:schemeClr>
                </a:solidFill>
                <a:hlinkClick r:id="rId6">
                  <a:extLst>
                    <a:ext uri="{A12FA001-AC4F-418D-AE19-62706E023703}">
                      <ahyp:hlinkClr xmlns:ahyp="http://schemas.microsoft.com/office/drawing/2018/hyperlinkcolor" val="tx"/>
                    </a:ext>
                  </a:extLst>
                </a:hlinkClick>
              </a:rPr>
              <a:t>Create custom roles for Azure resources with role-based access control</a:t>
            </a:r>
            <a:endParaRPr lang="en-US" sz="1730" dirty="0">
              <a:solidFill>
                <a:schemeClr val="tx2">
                  <a:lumMod val="50000"/>
                </a:schemeClr>
              </a:solidFill>
            </a:endParaRPr>
          </a:p>
        </p:txBody>
      </p:sp>
      <p:cxnSp>
        <p:nvCxnSpPr>
          <p:cNvPr id="5" name="Straight Connector 4">
            <a:extLst>
              <a:ext uri="{FF2B5EF4-FFF2-40B4-BE49-F238E27FC236}">
                <a16:creationId xmlns:a16="http://schemas.microsoft.com/office/drawing/2014/main" id="{14469F7D-EB20-4709-86C0-99C483D86F73}"/>
              </a:ext>
              <a:ext uri="{C183D7F6-B498-43B3-948B-1728B52AA6E4}">
                <adec:decorative xmlns:adec="http://schemas.microsoft.com/office/drawing/2017/decorative" val="1"/>
              </a:ext>
            </a:extLst>
          </p:cNvPr>
          <p:cNvCxnSpPr>
            <a:cxnSpLocks/>
          </p:cNvCxnSpPr>
          <p:nvPr/>
        </p:nvCxnSpPr>
        <p:spPr>
          <a:xfrm>
            <a:off x="4232557" y="315879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A34054-4015-4D49-9C92-050B60154691}"/>
              </a:ext>
            </a:extLst>
          </p:cNvPr>
          <p:cNvSpPr txBox="1"/>
          <p:nvPr/>
        </p:nvSpPr>
        <p:spPr>
          <a:xfrm>
            <a:off x="4151302" y="3245502"/>
            <a:ext cx="7671297" cy="358560"/>
          </a:xfrm>
          <a:prstGeom prst="rect">
            <a:avLst/>
          </a:prstGeom>
          <a:noFill/>
        </p:spPr>
        <p:txBody>
          <a:bodyPr wrap="square">
            <a:spAutoFit/>
          </a:bodyPr>
          <a:lstStyle/>
          <a:p>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Enable secure external collaboration for your applications with Azure AD  B2B</a:t>
            </a:r>
            <a:endParaRPr lang="en-US" sz="1730" dirty="0">
              <a:solidFill>
                <a:schemeClr val="tx2">
                  <a:lumMod val="50000"/>
                </a:schemeClr>
              </a:solidFill>
            </a:endParaRPr>
          </a:p>
        </p:txBody>
      </p:sp>
      <p:cxnSp>
        <p:nvCxnSpPr>
          <p:cNvPr id="17" name="Straight Connector 16">
            <a:extLst>
              <a:ext uri="{FF2B5EF4-FFF2-40B4-BE49-F238E27FC236}">
                <a16:creationId xmlns:a16="http://schemas.microsoft.com/office/drawing/2014/main" id="{C060AD21-E265-4189-9DEE-9C2D5AA98F05}"/>
              </a:ext>
              <a:ext uri="{C183D7F6-B498-43B3-948B-1728B52AA6E4}">
                <adec:decorative xmlns:adec="http://schemas.microsoft.com/office/drawing/2017/decorative" val="1"/>
              </a:ext>
            </a:extLst>
          </p:cNvPr>
          <p:cNvCxnSpPr>
            <a:cxnSpLocks/>
          </p:cNvCxnSpPr>
          <p:nvPr/>
        </p:nvCxnSpPr>
        <p:spPr>
          <a:xfrm>
            <a:off x="4215108" y="35714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9B1479-4B33-4505-B73C-7EBBB7786A23}"/>
              </a:ext>
            </a:extLst>
          </p:cNvPr>
          <p:cNvSpPr txBox="1"/>
          <p:nvPr/>
        </p:nvSpPr>
        <p:spPr>
          <a:xfrm>
            <a:off x="4140630" y="3655025"/>
            <a:ext cx="7639281" cy="358560"/>
          </a:xfrm>
          <a:prstGeom prst="rect">
            <a:avLst/>
          </a:prstGeom>
          <a:noFill/>
        </p:spPr>
        <p:txBody>
          <a:bodyPr wrap="square">
            <a:spAutoFit/>
          </a:bodyPr>
          <a:lstStyle/>
          <a:p>
            <a:r>
              <a:rPr lang="en-US" sz="1730" dirty="0">
                <a:solidFill>
                  <a:schemeClr val="tx2">
                    <a:lumMod val="50000"/>
                  </a:schemeClr>
                </a:solidFill>
                <a:hlinkClick r:id="rId8">
                  <a:extLst>
                    <a:ext uri="{A12FA001-AC4F-418D-AE19-62706E023703}">
                      <ahyp:hlinkClr xmlns:ahyp="http://schemas.microsoft.com/office/drawing/2018/hyperlinkcolor" val="tx"/>
                    </a:ext>
                  </a:extLst>
                </a:hlinkClick>
              </a:rPr>
              <a:t>Enable secure external access to apps for external users with Azure AD  B2C</a:t>
            </a:r>
            <a:endParaRPr lang="en-US" sz="1730" dirty="0">
              <a:solidFill>
                <a:schemeClr val="tx2">
                  <a:lumMod val="50000"/>
                </a:schemeClr>
              </a:solidFill>
            </a:endParaRPr>
          </a:p>
        </p:txBody>
      </p:sp>
      <p:sp>
        <p:nvSpPr>
          <p:cNvPr id="14" name="Rectangle 13">
            <a:extLst>
              <a:ext uri="{FF2B5EF4-FFF2-40B4-BE49-F238E27FC236}">
                <a16:creationId xmlns:a16="http://schemas.microsoft.com/office/drawing/2014/main" id="{DB232628-3EBD-4CAC-8FED-9B3F7A4BAA7F}"/>
              </a:ext>
            </a:extLst>
          </p:cNvPr>
          <p:cNvSpPr/>
          <p:nvPr/>
        </p:nvSpPr>
        <p:spPr>
          <a:xfrm>
            <a:off x="4246899" y="3991245"/>
            <a:ext cx="7590042" cy="379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9">
                  <a:extLst>
                    <a:ext uri="{A12FA001-AC4F-418D-AE19-62706E023703}">
                      <ahyp:hlinkClr xmlns:ahyp="http://schemas.microsoft.com/office/drawing/2018/hyperlinkcolor" val="tx"/>
                    </a:ext>
                  </a:extLst>
                </a:hlinkClick>
              </a:rPr>
              <a:t>Configure and manage secrets in Azure key vault</a:t>
            </a:r>
            <a:endParaRPr lang="en-US" dirty="0">
              <a:solidFill>
                <a:schemeClr val="tx2">
                  <a:lumMod val="50000"/>
                </a:schemeClr>
              </a:solidFill>
              <a:latin typeface="Segoe UI"/>
            </a:endParaRPr>
          </a:p>
        </p:txBody>
      </p:sp>
      <p:cxnSp>
        <p:nvCxnSpPr>
          <p:cNvPr id="19" name="Straight Connector 18">
            <a:extLst>
              <a:ext uri="{FF2B5EF4-FFF2-40B4-BE49-F238E27FC236}">
                <a16:creationId xmlns:a16="http://schemas.microsoft.com/office/drawing/2014/main" id="{34F8AC29-2EED-450A-8CB8-2501DA6938F6}"/>
              </a:ext>
              <a:ext uri="{C183D7F6-B498-43B3-948B-1728B52AA6E4}">
                <adec:decorative xmlns:adec="http://schemas.microsoft.com/office/drawing/2017/decorative" val="1"/>
              </a:ext>
            </a:extLst>
          </p:cNvPr>
          <p:cNvCxnSpPr>
            <a:cxnSpLocks/>
          </p:cNvCxnSpPr>
          <p:nvPr/>
        </p:nvCxnSpPr>
        <p:spPr>
          <a:xfrm>
            <a:off x="4246899" y="442165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631B67B-FE16-47F8-A36F-9C4F4396726C}"/>
              </a:ext>
            </a:extLst>
          </p:cNvPr>
          <p:cNvSpPr/>
          <p:nvPr/>
        </p:nvSpPr>
        <p:spPr>
          <a:xfrm>
            <a:off x="4246899" y="4433156"/>
            <a:ext cx="7590042" cy="3790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10">
                  <a:extLst>
                    <a:ext uri="{A12FA001-AC4F-418D-AE19-62706E023703}">
                      <ahyp:hlinkClr xmlns:ahyp="http://schemas.microsoft.com/office/drawing/2018/hyperlinkcolor" val="tx"/>
                    </a:ext>
                  </a:extLst>
                </a:hlinkClick>
              </a:rPr>
              <a:t>Manage secrets in your server apps with Azure key vault</a:t>
            </a:r>
            <a:endParaRPr lang="en-US" dirty="0">
              <a:solidFill>
                <a:schemeClr val="tx2">
                  <a:lumMod val="50000"/>
                </a:schemeClr>
              </a:solidFill>
              <a:latin typeface="Segoe UI"/>
            </a:endParaRPr>
          </a:p>
        </p:txBody>
      </p:sp>
      <p:cxnSp>
        <p:nvCxnSpPr>
          <p:cNvPr id="23" name="Straight Connector 22">
            <a:extLst>
              <a:ext uri="{FF2B5EF4-FFF2-40B4-BE49-F238E27FC236}">
                <a16:creationId xmlns:a16="http://schemas.microsoft.com/office/drawing/2014/main" id="{6D76E96C-B521-4544-99A1-78B803E9A1DC}"/>
              </a:ext>
              <a:ext uri="{C183D7F6-B498-43B3-948B-1728B52AA6E4}">
                <adec:decorative xmlns:adec="http://schemas.microsoft.com/office/drawing/2017/decorative" val="1"/>
              </a:ext>
            </a:extLst>
          </p:cNvPr>
          <p:cNvCxnSpPr>
            <a:cxnSpLocks/>
          </p:cNvCxnSpPr>
          <p:nvPr/>
        </p:nvCxnSpPr>
        <p:spPr>
          <a:xfrm>
            <a:off x="4246899" y="485611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186F41F-5085-4AA5-B892-F514581AA02F}"/>
              </a:ext>
            </a:extLst>
          </p:cNvPr>
          <p:cNvSpPr txBox="1"/>
          <p:nvPr/>
        </p:nvSpPr>
        <p:spPr>
          <a:xfrm>
            <a:off x="4172420" y="4890279"/>
            <a:ext cx="7171399" cy="624786"/>
          </a:xfrm>
          <a:prstGeom prst="rect">
            <a:avLst/>
          </a:prstGeom>
          <a:noFill/>
        </p:spPr>
        <p:txBody>
          <a:bodyPr wrap="square">
            <a:spAutoFit/>
          </a:bodyPr>
          <a:lstStyle/>
          <a:p>
            <a:r>
              <a:rPr lang="en-US" sz="1730" dirty="0">
                <a:solidFill>
                  <a:schemeClr val="tx2">
                    <a:lumMod val="50000"/>
                  </a:schemeClr>
                </a:solidFill>
                <a:hlinkClick r:id="rId11">
                  <a:extLst>
                    <a:ext uri="{A12FA001-AC4F-418D-AE19-62706E023703}">
                      <ahyp:hlinkClr xmlns:ahyp="http://schemas.microsoft.com/office/drawing/2018/hyperlinkcolor" val="tx"/>
                    </a:ext>
                  </a:extLst>
                </a:hlinkClick>
              </a:rPr>
              <a:t>Authenticate apps to Azure services by using service principals and managed identities for Azure resources </a:t>
            </a:r>
            <a:endParaRPr lang="en-US" sz="1730" dirty="0">
              <a:solidFill>
                <a:schemeClr val="tx2">
                  <a:lumMod val="50000"/>
                </a:schemeClr>
              </a:solidFill>
            </a:endParaRPr>
          </a:p>
        </p:txBody>
      </p:sp>
      <p:cxnSp>
        <p:nvCxnSpPr>
          <p:cNvPr id="29" name="Straight Connector 28">
            <a:extLst>
              <a:ext uri="{FF2B5EF4-FFF2-40B4-BE49-F238E27FC236}">
                <a16:creationId xmlns:a16="http://schemas.microsoft.com/office/drawing/2014/main" id="{FC01817D-72D9-43B6-8F8E-C6E0CCE6AC2F}"/>
              </a:ext>
              <a:ext uri="{C183D7F6-B498-43B3-948B-1728B52AA6E4}">
                <adec:decorative xmlns:adec="http://schemas.microsoft.com/office/drawing/2017/decorative" val="1"/>
              </a:ext>
            </a:extLst>
          </p:cNvPr>
          <p:cNvCxnSpPr>
            <a:cxnSpLocks/>
          </p:cNvCxnSpPr>
          <p:nvPr/>
        </p:nvCxnSpPr>
        <p:spPr>
          <a:xfrm>
            <a:off x="4246899" y="399124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6E8F58C-6439-4162-9635-0EB22B89849B}"/>
              </a:ext>
            </a:extLst>
          </p:cNvPr>
          <p:cNvSpPr txBox="1"/>
          <p:nvPr/>
        </p:nvSpPr>
        <p:spPr>
          <a:xfrm>
            <a:off x="418643" y="5750385"/>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lab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2">
                  <a:extLst>
                    <a:ext uri="{A12FA001-AC4F-418D-AE19-62706E023703}">
                      <ahyp:hlinkClr xmlns:ahyp="http://schemas.microsoft.com/office/drawing/2018/hyperlinkcolor" val="tx"/>
                    </a:ext>
                  </a:extLst>
                </a:hlinkClick>
              </a:rPr>
              <a:t>Exercise - Add and delete users in Azure Active Directory - Learn | Microsoft Docs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57048583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C46950EB-0733-49D6-9DFA-3A202CC2DAA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5C24DD-4E62-4298-B70E-D7499E6A3891}"/>
              </a:ext>
            </a:extLst>
          </p:cNvPr>
          <p:cNvSpPr>
            <a:spLocks noGrp="1"/>
          </p:cNvSpPr>
          <p:nvPr>
            <p:ph type="title"/>
          </p:nvPr>
        </p:nvSpPr>
        <p:spPr/>
        <p:txBody>
          <a:bodyPr/>
          <a:lstStyle/>
          <a:p>
            <a:r>
              <a:rPr lang="en-US" dirty="0"/>
              <a:t>Design for identity and access management</a:t>
            </a:r>
          </a:p>
        </p:txBody>
      </p:sp>
      <p:pic>
        <p:nvPicPr>
          <p:cNvPr id="6" name="Picture Placeholder 5">
            <a:extLst>
              <a:ext uri="{FF2B5EF4-FFF2-40B4-BE49-F238E27FC236}">
                <a16:creationId xmlns:a16="http://schemas.microsoft.com/office/drawing/2014/main" id="{C381580F-A035-4594-B9F1-E15799FECE3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389663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a:extLst>
              <a:ext uri="{FF2B5EF4-FFF2-40B4-BE49-F238E27FC236}">
                <a16:creationId xmlns:a16="http://schemas.microsoft.com/office/drawing/2014/main" id="{9779DAE0-DD21-4CFA-BBB9-4DD45167767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37560700"/>
              </p:ext>
            </p:extLst>
          </p:nvPr>
        </p:nvGraphicFramePr>
        <p:xfrm>
          <a:off x="4643705" y="1285875"/>
          <a:ext cx="7043304" cy="5114925"/>
        </p:xfrm>
        <a:graphic>
          <a:graphicData uri="http://schemas.openxmlformats.org/presentationml/2006/ole">
            <mc:AlternateContent xmlns:mc="http://schemas.openxmlformats.org/markup-compatibility/2006">
              <mc:Choice xmlns:v="urn:schemas-microsoft-com:vml" Requires="v">
                <p:oleObj name="Bitmap Image" r:id="rId3" imgW="6667560" imgH="5114880" progId="Paint.Picture">
                  <p:embed/>
                </p:oleObj>
              </mc:Choice>
              <mc:Fallback>
                <p:oleObj name="Bitmap Image" r:id="rId3" imgW="6667560" imgH="5114880" progId="Paint.Picture">
                  <p:embed/>
                  <p:pic>
                    <p:nvPicPr>
                      <p:cNvPr id="25" name="Object 24">
                        <a:extLst>
                          <a:ext uri="{FF2B5EF4-FFF2-40B4-BE49-F238E27FC236}">
                            <a16:creationId xmlns:a16="http://schemas.microsoft.com/office/drawing/2014/main" id="{9779DAE0-DD21-4CFA-BBB9-4DD451677678}"/>
                          </a:ext>
                        </a:extLst>
                      </p:cNvPr>
                      <p:cNvPicPr/>
                      <p:nvPr/>
                    </p:nvPicPr>
                    <p:blipFill>
                      <a:blip r:embed="rId4"/>
                      <a:stretch>
                        <a:fillRect/>
                      </a:stretch>
                    </p:blipFill>
                    <p:spPr>
                      <a:xfrm>
                        <a:off x="4643705" y="1285875"/>
                        <a:ext cx="7043304" cy="5114925"/>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76D9A71F-D34A-4D8E-8593-3317DB3B22F9}"/>
              </a:ext>
            </a:extLst>
          </p:cNvPr>
          <p:cNvSpPr>
            <a:spLocks noGrp="1"/>
          </p:cNvSpPr>
          <p:nvPr>
            <p:ph type="title"/>
          </p:nvPr>
        </p:nvSpPr>
        <p:spPr/>
        <p:txBody>
          <a:bodyPr/>
          <a:lstStyle/>
          <a:p>
            <a:r>
              <a:rPr lang="en-US" dirty="0"/>
              <a:t>Follow the Zero Trust model guidelines</a:t>
            </a:r>
          </a:p>
        </p:txBody>
      </p:sp>
      <p:sp>
        <p:nvSpPr>
          <p:cNvPr id="5" name="Text Placeholder 4">
            <a:extLst>
              <a:ext uri="{FF2B5EF4-FFF2-40B4-BE49-F238E27FC236}">
                <a16:creationId xmlns:a16="http://schemas.microsoft.com/office/drawing/2014/main" id="{F3F2E6CB-34DC-456A-8428-2F1C059817EA}"/>
              </a:ext>
            </a:extLst>
          </p:cNvPr>
          <p:cNvSpPr>
            <a:spLocks noGrp="1"/>
          </p:cNvSpPr>
          <p:nvPr>
            <p:ph type="body" sz="quarter" idx="10"/>
          </p:nvPr>
        </p:nvSpPr>
        <p:spPr>
          <a:xfrm>
            <a:off x="432089" y="927822"/>
            <a:ext cx="11341268" cy="430887"/>
          </a:xfrm>
        </p:spPr>
        <p:txBody>
          <a:bodyPr/>
          <a:lstStyle/>
          <a:p>
            <a:r>
              <a:rPr lang="en-US" dirty="0"/>
              <a:t>Never trust, always verify. </a:t>
            </a:r>
          </a:p>
        </p:txBody>
      </p:sp>
      <p:sp>
        <p:nvSpPr>
          <p:cNvPr id="3" name="Rectangle 2">
            <a:extLst>
              <a:ext uri="{FF2B5EF4-FFF2-40B4-BE49-F238E27FC236}">
                <a16:creationId xmlns:a16="http://schemas.microsoft.com/office/drawing/2014/main" id="{2CFF3202-10F1-430E-874F-40E170E10D1A}"/>
              </a:ext>
              <a:ext uri="{C183D7F6-B498-43B3-948B-1728B52AA6E4}">
                <adec:decorative xmlns:adec="http://schemas.microsoft.com/office/drawing/2017/decorative" val="1"/>
              </a:ext>
            </a:extLst>
          </p:cNvPr>
          <p:cNvSpPr/>
          <p:nvPr/>
        </p:nvSpPr>
        <p:spPr bwMode="auto">
          <a:xfrm>
            <a:off x="504991" y="2362932"/>
            <a:ext cx="3021684" cy="2963132"/>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Employee and partner user and roles</a:t>
            </a:r>
          </a:p>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Trusted and compliant devices</a:t>
            </a:r>
          </a:p>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Physical and virtual location</a:t>
            </a:r>
          </a:p>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Client apps and authentication method</a:t>
            </a:r>
          </a:p>
        </p:txBody>
      </p:sp>
      <p:sp>
        <p:nvSpPr>
          <p:cNvPr id="15" name="TextBox 14">
            <a:extLst>
              <a:ext uri="{FF2B5EF4-FFF2-40B4-BE49-F238E27FC236}">
                <a16:creationId xmlns:a16="http://schemas.microsoft.com/office/drawing/2014/main" id="{C5133AC2-35FE-4547-AF37-5430A75EBC79}"/>
              </a:ext>
              <a:ext uri="{C183D7F6-B498-43B3-948B-1728B52AA6E4}">
                <adec:decorative xmlns:adec="http://schemas.microsoft.com/office/drawing/2017/decorative" val="1"/>
              </a:ext>
            </a:extLst>
          </p:cNvPr>
          <p:cNvSpPr txBox="1"/>
          <p:nvPr/>
        </p:nvSpPr>
        <p:spPr>
          <a:xfrm>
            <a:off x="8476413" y="2206670"/>
            <a:ext cx="1446414"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Allow/block access</a:t>
            </a:r>
          </a:p>
        </p:txBody>
      </p:sp>
      <p:sp>
        <p:nvSpPr>
          <p:cNvPr id="16" name="TextBox 15">
            <a:extLst>
              <a:ext uri="{FF2B5EF4-FFF2-40B4-BE49-F238E27FC236}">
                <a16:creationId xmlns:a16="http://schemas.microsoft.com/office/drawing/2014/main" id="{141C2797-33B9-4DB9-AA09-0E8EB5A27E6B}"/>
              </a:ext>
              <a:ext uri="{C183D7F6-B498-43B3-948B-1728B52AA6E4}">
                <adec:decorative xmlns:adec="http://schemas.microsoft.com/office/drawing/2017/decorative" val="1"/>
              </a:ext>
            </a:extLst>
          </p:cNvPr>
          <p:cNvSpPr txBox="1"/>
          <p:nvPr/>
        </p:nvSpPr>
        <p:spPr>
          <a:xfrm>
            <a:off x="8872655" y="2875002"/>
            <a:ext cx="1446414"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Limited access</a:t>
            </a:r>
          </a:p>
        </p:txBody>
      </p:sp>
      <p:sp>
        <p:nvSpPr>
          <p:cNvPr id="18" name="TextBox 17">
            <a:extLst>
              <a:ext uri="{FF2B5EF4-FFF2-40B4-BE49-F238E27FC236}">
                <a16:creationId xmlns:a16="http://schemas.microsoft.com/office/drawing/2014/main" id="{B140F9FD-1CA4-4D28-926A-F1BAE0382647}"/>
              </a:ext>
              <a:ext uri="{C183D7F6-B498-43B3-948B-1728B52AA6E4}">
                <adec:decorative xmlns:adec="http://schemas.microsoft.com/office/drawing/2017/decorative" val="1"/>
              </a:ext>
            </a:extLst>
          </p:cNvPr>
          <p:cNvSpPr txBox="1"/>
          <p:nvPr/>
        </p:nvSpPr>
        <p:spPr>
          <a:xfrm>
            <a:off x="8939155" y="3657669"/>
            <a:ext cx="1446414"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Require</a:t>
            </a:r>
          </a:p>
          <a:p>
            <a:pPr algn="l"/>
            <a:r>
              <a:rPr lang="en-US" dirty="0">
                <a:gradFill>
                  <a:gsLst>
                    <a:gs pos="2917">
                      <a:schemeClr val="tx1"/>
                    </a:gs>
                    <a:gs pos="30000">
                      <a:schemeClr val="tx1"/>
                    </a:gs>
                  </a:gsLst>
                  <a:lin ang="5400000" scaled="0"/>
                </a:gradFill>
              </a:rPr>
              <a:t>MFA</a:t>
            </a:r>
          </a:p>
        </p:txBody>
      </p:sp>
      <p:sp>
        <p:nvSpPr>
          <p:cNvPr id="20" name="TextBox 19">
            <a:extLst>
              <a:ext uri="{FF2B5EF4-FFF2-40B4-BE49-F238E27FC236}">
                <a16:creationId xmlns:a16="http://schemas.microsoft.com/office/drawing/2014/main" id="{CF221DCA-ED64-4912-A203-3F5DE7AC2F87}"/>
              </a:ext>
              <a:ext uri="{C183D7F6-B498-43B3-948B-1728B52AA6E4}">
                <adec:decorative xmlns:adec="http://schemas.microsoft.com/office/drawing/2017/decorative" val="1"/>
              </a:ext>
            </a:extLst>
          </p:cNvPr>
          <p:cNvSpPr txBox="1"/>
          <p:nvPr/>
        </p:nvSpPr>
        <p:spPr>
          <a:xfrm>
            <a:off x="8889278" y="4373833"/>
            <a:ext cx="1496291" cy="830997"/>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Force password reset</a:t>
            </a:r>
          </a:p>
        </p:txBody>
      </p:sp>
      <p:sp>
        <p:nvSpPr>
          <p:cNvPr id="22" name="TextBox 21">
            <a:extLst>
              <a:ext uri="{FF2B5EF4-FFF2-40B4-BE49-F238E27FC236}">
                <a16:creationId xmlns:a16="http://schemas.microsoft.com/office/drawing/2014/main" id="{25FD57A9-97B0-4277-9339-F99FC97E7271}"/>
              </a:ext>
              <a:ext uri="{C183D7F6-B498-43B3-948B-1728B52AA6E4}">
                <adec:decorative xmlns:adec="http://schemas.microsoft.com/office/drawing/2017/decorative" val="1"/>
              </a:ext>
            </a:extLst>
          </p:cNvPr>
          <p:cNvSpPr txBox="1"/>
          <p:nvPr/>
        </p:nvSpPr>
        <p:spPr>
          <a:xfrm>
            <a:off x="8451474" y="5318666"/>
            <a:ext cx="1496291"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Block legacy authentication</a:t>
            </a:r>
          </a:p>
        </p:txBody>
      </p:sp>
      <p:sp>
        <p:nvSpPr>
          <p:cNvPr id="24" name="Arrow: Right 23">
            <a:extLst>
              <a:ext uri="{FF2B5EF4-FFF2-40B4-BE49-F238E27FC236}">
                <a16:creationId xmlns:a16="http://schemas.microsoft.com/office/drawing/2014/main" id="{3615A9BE-DE94-437D-9157-E43010893503}"/>
              </a:ext>
              <a:ext uri="{C183D7F6-B498-43B3-948B-1728B52AA6E4}">
                <adec:decorative xmlns:adec="http://schemas.microsoft.com/office/drawing/2017/decorative" val="1"/>
              </a:ext>
            </a:extLst>
          </p:cNvPr>
          <p:cNvSpPr/>
          <p:nvPr/>
        </p:nvSpPr>
        <p:spPr bwMode="auto">
          <a:xfrm>
            <a:off x="3848658" y="3519169"/>
            <a:ext cx="615142" cy="8309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D8E8B0D6-6020-48E3-A218-23F15E6C3F74}"/>
              </a:ext>
              <a:ext uri="{C183D7F6-B498-43B3-948B-1728B52AA6E4}">
                <adec:decorative xmlns:adec="http://schemas.microsoft.com/office/drawing/2017/decorative" val="1"/>
              </a:ext>
            </a:extLst>
          </p:cNvPr>
          <p:cNvSpPr txBox="1"/>
          <p:nvPr/>
        </p:nvSpPr>
        <p:spPr>
          <a:xfrm>
            <a:off x="3576550" y="3216956"/>
            <a:ext cx="1446414" cy="276999"/>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Conditions</a:t>
            </a:r>
          </a:p>
        </p:txBody>
      </p:sp>
    </p:spTree>
    <p:extLst>
      <p:ext uri="{BB962C8B-B14F-4D97-AF65-F5344CB8AC3E}">
        <p14:creationId xmlns:p14="http://schemas.microsoft.com/office/powerpoint/2010/main" val="21462769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pitchFamily="34" charset="0"/>
              </a:rPr>
              <a:t>What is identity and access management</a:t>
            </a:r>
          </a:p>
        </p:txBody>
      </p:sp>
      <p:graphicFrame>
        <p:nvGraphicFramePr>
          <p:cNvPr id="5" name="Table 4">
            <a:extLst>
              <a:ext uri="{FF2B5EF4-FFF2-40B4-BE49-F238E27FC236}">
                <a16:creationId xmlns:a16="http://schemas.microsoft.com/office/drawing/2014/main" id="{0120F243-6F82-4BE3-8886-51707D955528}"/>
              </a:ext>
            </a:extLst>
          </p:cNvPr>
          <p:cNvGraphicFramePr/>
          <p:nvPr>
            <p:extLst>
              <p:ext uri="{D42A27DB-BD31-4B8C-83A1-F6EECF244321}">
                <p14:modId xmlns:p14="http://schemas.microsoft.com/office/powerpoint/2010/main" val="2792939591"/>
              </p:ext>
            </p:extLst>
          </p:nvPr>
        </p:nvGraphicFramePr>
        <p:xfrm>
          <a:off x="496668" y="3660487"/>
          <a:ext cx="11198663" cy="2557414"/>
        </p:xfrm>
        <a:graphic>
          <a:graphicData uri="http://schemas.openxmlformats.org/drawingml/2006/table">
            <a:tbl>
              <a:tblPr firstRow="1">
                <a:tableStyleId>{5C22544A-7EE6-4342-B048-85BDC9FD1C3A}</a:tableStyleId>
              </a:tblPr>
              <a:tblGrid>
                <a:gridCol w="7088490">
                  <a:extLst>
                    <a:ext uri="{9D8B030D-6E8A-4147-A177-3AD203B41FA5}">
                      <a16:colId xmlns:a16="http://schemas.microsoft.com/office/drawing/2014/main" val="1876290195"/>
                    </a:ext>
                  </a:extLst>
                </a:gridCol>
                <a:gridCol w="4110173">
                  <a:extLst>
                    <a:ext uri="{9D8B030D-6E8A-4147-A177-3AD203B41FA5}">
                      <a16:colId xmlns:a16="http://schemas.microsoft.com/office/drawing/2014/main" val="394588904"/>
                    </a:ext>
                  </a:extLst>
                </a:gridCol>
              </a:tblGrid>
              <a:tr h="406011">
                <a:tc>
                  <a:txBody>
                    <a:bodyPr/>
                    <a:lstStyle/>
                    <a:p>
                      <a:pPr algn="ctr" fontAlgn="ctr">
                        <a:spcBef>
                          <a:spcPts val="0"/>
                        </a:spcBef>
                        <a:spcAft>
                          <a:spcPts val="0"/>
                        </a:spcAft>
                      </a:pPr>
                      <a:r>
                        <a:rPr lang="en-US" sz="1800" u="none" strike="noStrike" dirty="0">
                          <a:solidFill>
                            <a:schemeClr val="bg1"/>
                          </a:solidFill>
                          <a:effectLst/>
                        </a:rPr>
                        <a:t>If you need this</a:t>
                      </a:r>
                      <a:endParaRPr lang="en-US" sz="1800" b="0" i="0" u="none" strike="noStrike" dirty="0">
                        <a:solidFill>
                          <a:schemeClr val="bg1"/>
                        </a:solidFill>
                        <a:effectLst/>
                        <a:latin typeface="Arial" panose="020B0604020202020204" pitchFamily="34" charset="0"/>
                      </a:endParaRPr>
                    </a:p>
                  </a:txBody>
                  <a:tcPr marL="81499" marR="81499" marT="96317" marB="963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rPr>
                        <a:t>Use this</a:t>
                      </a:r>
                      <a:endParaRPr lang="en-US" sz="1800" b="0" i="0" u="none" strike="noStrike" dirty="0">
                        <a:solidFill>
                          <a:schemeClr val="bg1"/>
                        </a:solidFill>
                        <a:effectLst/>
                        <a:latin typeface="Arial" panose="020B0604020202020204" pitchFamily="34" charset="0"/>
                      </a:endParaRPr>
                    </a:p>
                  </a:txBody>
                  <a:tcPr marL="81499" marR="81499" marT="96317" marB="963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156142014"/>
                  </a:ext>
                </a:extLst>
              </a:tr>
              <a:tr h="574935">
                <a:tc>
                  <a:txBody>
                    <a:bodyPr/>
                    <a:lstStyle/>
                    <a:p>
                      <a:pPr algn="l" fontAlgn="ctr">
                        <a:spcBef>
                          <a:spcPts val="0"/>
                        </a:spcBef>
                        <a:spcAft>
                          <a:spcPts val="0"/>
                        </a:spcAft>
                      </a:pPr>
                      <a:r>
                        <a:rPr lang="en-US" sz="1800" u="none" strike="noStrike" dirty="0">
                          <a:solidFill>
                            <a:schemeClr val="tx1"/>
                          </a:solidFill>
                          <a:effectLst/>
                        </a:rPr>
                        <a:t>Provide identity and access management for employees in a cloud or hybrid environment.</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Active Directory (Azure AD)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6678912"/>
                  </a:ext>
                </a:extLst>
              </a:tr>
              <a:tr h="574935">
                <a:tc>
                  <a:txBody>
                    <a:bodyPr/>
                    <a:lstStyle/>
                    <a:p>
                      <a:pPr algn="l" fontAlgn="ctr">
                        <a:spcBef>
                          <a:spcPts val="0"/>
                        </a:spcBef>
                        <a:spcAft>
                          <a:spcPts val="0"/>
                        </a:spcAft>
                      </a:pPr>
                      <a:r>
                        <a:rPr lang="en-US" sz="1800" u="none" strike="noStrike">
                          <a:solidFill>
                            <a:schemeClr val="tx1"/>
                          </a:solidFill>
                          <a:effectLst/>
                        </a:rPr>
                        <a:t>Collaborate with guest users and external business partners like suppliers and vendors.</a:t>
                      </a:r>
                      <a:endParaRPr lang="en-US" sz="1800" b="0" i="0" u="none" strike="noStrike">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AD Business to Business (B2B)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9286012"/>
                  </a:ext>
                </a:extLst>
              </a:tr>
              <a:tr h="574935">
                <a:tc>
                  <a:txBody>
                    <a:bodyPr/>
                    <a:lstStyle/>
                    <a:p>
                      <a:pPr algn="l" fontAlgn="ctr">
                        <a:spcBef>
                          <a:spcPts val="0"/>
                        </a:spcBef>
                        <a:spcAft>
                          <a:spcPts val="0"/>
                        </a:spcAft>
                      </a:pPr>
                      <a:r>
                        <a:rPr lang="en-US" sz="1800" u="none" strike="noStrike" dirty="0">
                          <a:solidFill>
                            <a:schemeClr val="tx1"/>
                          </a:solidFill>
                          <a:effectLst/>
                        </a:rPr>
                        <a:t>Control how customers sign up, sign in, and manage their profiles when they use your applications.</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AD Business to Consumer (B2C)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697873"/>
                  </a:ext>
                </a:extLst>
              </a:tr>
            </a:tbl>
          </a:graphicData>
        </a:graphic>
      </p:graphicFrame>
      <p:sp>
        <p:nvSpPr>
          <p:cNvPr id="11" name="TextBox 10">
            <a:extLst>
              <a:ext uri="{FF2B5EF4-FFF2-40B4-BE49-F238E27FC236}">
                <a16:creationId xmlns:a16="http://schemas.microsoft.com/office/drawing/2014/main" id="{9464646D-8933-4CFA-BE00-4332DECF41A4}"/>
              </a:ext>
            </a:extLst>
          </p:cNvPr>
          <p:cNvSpPr txBox="1"/>
          <p:nvPr/>
        </p:nvSpPr>
        <p:spPr>
          <a:xfrm>
            <a:off x="237862" y="2036823"/>
            <a:ext cx="4022576"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Unified identity management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Seamless user experience</a:t>
            </a:r>
          </a:p>
        </p:txBody>
      </p:sp>
      <p:sp>
        <p:nvSpPr>
          <p:cNvPr id="15" name="TextBox 14">
            <a:extLst>
              <a:ext uri="{FF2B5EF4-FFF2-40B4-BE49-F238E27FC236}">
                <a16:creationId xmlns:a16="http://schemas.microsoft.com/office/drawing/2014/main" id="{84DA9F51-AB4F-4BFA-B339-BAA004FE04D3}"/>
              </a:ext>
            </a:extLst>
          </p:cNvPr>
          <p:cNvSpPr txBox="1"/>
          <p:nvPr/>
        </p:nvSpPr>
        <p:spPr>
          <a:xfrm>
            <a:off x="4648096" y="1537552"/>
            <a:ext cx="5555303" cy="1634294"/>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Allowed by role-based access control</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Verified by conditional access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Monitored by Azure AD Identity Protection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Confirmed by Azure AD access reviews</a:t>
            </a:r>
          </a:p>
        </p:txBody>
      </p:sp>
      <p:pic>
        <p:nvPicPr>
          <p:cNvPr id="19" name="Picture 18">
            <a:extLst>
              <a:ext uri="{FF2B5EF4-FFF2-40B4-BE49-F238E27FC236}">
                <a16:creationId xmlns:a16="http://schemas.microsoft.com/office/drawing/2014/main" id="{C80CA769-F7DF-44B3-9DA4-33C94ECCC87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81566" y="1727234"/>
            <a:ext cx="1120028" cy="1336808"/>
          </a:xfrm>
          <a:prstGeom prst="rect">
            <a:avLst/>
          </a:prstGeom>
        </p:spPr>
      </p:pic>
      <p:sp>
        <p:nvSpPr>
          <p:cNvPr id="20" name="Arrow: Right 19">
            <a:extLst>
              <a:ext uri="{FF2B5EF4-FFF2-40B4-BE49-F238E27FC236}">
                <a16:creationId xmlns:a16="http://schemas.microsoft.com/office/drawing/2014/main" id="{2ED34D1F-7076-4B42-88B9-AF7C1AEA8529}"/>
              </a:ext>
              <a:ext uri="{C183D7F6-B498-43B3-948B-1728B52AA6E4}">
                <adec:decorative xmlns:adec="http://schemas.microsoft.com/office/drawing/2017/decorative" val="1"/>
              </a:ext>
            </a:extLst>
          </p:cNvPr>
          <p:cNvSpPr/>
          <p:nvPr/>
        </p:nvSpPr>
        <p:spPr bwMode="auto">
          <a:xfrm>
            <a:off x="4320759" y="2074126"/>
            <a:ext cx="267016" cy="7917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09C84BD3-3F4E-4013-9D21-C2D640CD25C3}"/>
              </a:ext>
              <a:ext uri="{C183D7F6-B498-43B3-948B-1728B52AA6E4}">
                <adec:decorative xmlns:adec="http://schemas.microsoft.com/office/drawing/2017/decorative" val="1"/>
              </a:ext>
            </a:extLst>
          </p:cNvPr>
          <p:cNvSpPr/>
          <p:nvPr/>
        </p:nvSpPr>
        <p:spPr bwMode="auto">
          <a:xfrm>
            <a:off x="10197486" y="1912726"/>
            <a:ext cx="267016" cy="7917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a:extLst>
              <a:ext uri="{FF2B5EF4-FFF2-40B4-BE49-F238E27FC236}">
                <a16:creationId xmlns:a16="http://schemas.microsoft.com/office/drawing/2014/main" id="{E24BED65-ED3B-4365-ABD4-D86656ABBA8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88601" y="1301374"/>
            <a:ext cx="765750" cy="862988"/>
          </a:xfrm>
          <a:prstGeom prst="rect">
            <a:avLst/>
          </a:prstGeom>
        </p:spPr>
      </p:pic>
    </p:spTree>
    <p:extLst>
      <p:ext uri="{BB962C8B-B14F-4D97-AF65-F5344CB8AC3E}">
        <p14:creationId xmlns:p14="http://schemas.microsoft.com/office/powerpoint/2010/main" val="14722837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9E88D8-3DF5-4FF6-AD1F-47477244A8C6}"/>
              </a:ext>
            </a:extLst>
          </p:cNvPr>
          <p:cNvSpPr>
            <a:spLocks noGrp="1"/>
          </p:cNvSpPr>
          <p:nvPr>
            <p:ph type="title"/>
          </p:nvPr>
        </p:nvSpPr>
        <p:spPr/>
        <p:txBody>
          <a:bodyPr/>
          <a:lstStyle/>
          <a:p>
            <a:r>
              <a:rPr lang="en-US" dirty="0"/>
              <a:t>Design for Azure Active Directory</a:t>
            </a:r>
          </a:p>
        </p:txBody>
      </p:sp>
      <p:pic>
        <p:nvPicPr>
          <p:cNvPr id="7" name="Picture Placeholder 6">
            <a:extLst>
              <a:ext uri="{FF2B5EF4-FFF2-40B4-BE49-F238E27FC236}">
                <a16:creationId xmlns:a16="http://schemas.microsoft.com/office/drawing/2014/main" id="{1D338CA7-D6F8-4096-8FD7-C2225EC5C26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7520199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Active Directory</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Azure AD is the Azure solution for identity and access management. Azure AD is a multitenant, cloud-based directory, and identity management service.</a:t>
            </a:r>
          </a:p>
        </p:txBody>
      </p:sp>
      <p:sp>
        <p:nvSpPr>
          <p:cNvPr id="9" name="TextBox 8">
            <a:extLst>
              <a:ext uri="{FF2B5EF4-FFF2-40B4-BE49-F238E27FC236}">
                <a16:creationId xmlns:a16="http://schemas.microsoft.com/office/drawing/2014/main" id="{FEF7AEDC-208F-466E-94F8-DA933F99CD3F}"/>
              </a:ext>
            </a:extLst>
          </p:cNvPr>
          <p:cNvSpPr txBox="1"/>
          <p:nvPr/>
        </p:nvSpPr>
        <p:spPr>
          <a:xfrm>
            <a:off x="432089" y="2200939"/>
            <a:ext cx="4808505" cy="1631216"/>
          </a:xfrm>
          <a:prstGeom prst="rect">
            <a:avLst/>
          </a:prstGeom>
          <a:noFill/>
        </p:spPr>
        <p:txBody>
          <a:bodyPr wrap="square">
            <a:spAutoFit/>
          </a:bodyPr>
          <a:lstStyle/>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Centralize identity management</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Establish a single Azure AD instance</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Use Azure AD </a:t>
            </a:r>
            <a:r>
              <a:rPr kumimoji="0" lang="en-US" sz="2000" b="0" i="0" u="none" strike="noStrike" kern="1200" cap="none" spc="-49" normalizeH="0" baseline="0" dirty="0">
                <a:ln>
                  <a:noFill/>
                </a:ln>
                <a:solidFill>
                  <a:srgbClr val="000000"/>
                </a:solidFill>
                <a:effectLst/>
                <a:uLnTx/>
                <a:uFillTx/>
                <a:latin typeface="Segoe UI"/>
                <a:ea typeface="+mn-ea"/>
                <a:cs typeface="+mn-cs"/>
              </a:rPr>
              <a:t>Connect,</a:t>
            </a:r>
            <a:r>
              <a:rPr kumimoji="0" lang="en-US" sz="2000" b="0" i="0" u="none" strike="noStrike" kern="1200" cap="none" spc="-49" normalizeH="0" baseline="0" noProof="0" dirty="0">
                <a:ln>
                  <a:noFill/>
                </a:ln>
                <a:solidFill>
                  <a:srgbClr val="000000"/>
                </a:solidFill>
                <a:effectLst/>
                <a:uLnTx/>
                <a:uFillTx/>
                <a:latin typeface="Segoe UI"/>
                <a:ea typeface="+mn-ea"/>
                <a:cs typeface="+mn-cs"/>
              </a:rPr>
              <a:t> or AD Connect cloud sync for hybrid identity sync</a:t>
            </a:r>
          </a:p>
        </p:txBody>
      </p:sp>
      <p:sp>
        <p:nvSpPr>
          <p:cNvPr id="18" name="Rectangle 17">
            <a:extLst>
              <a:ext uri="{FF2B5EF4-FFF2-40B4-BE49-F238E27FC236}">
                <a16:creationId xmlns:a16="http://schemas.microsoft.com/office/drawing/2014/main" id="{9DB89972-5602-4457-909A-1B49F9F697FD}"/>
              </a:ext>
              <a:ext uri="{C183D7F6-B498-43B3-948B-1728B52AA6E4}">
                <adec:decorative xmlns:adec="http://schemas.microsoft.com/office/drawing/2017/decorative" val="1"/>
              </a:ext>
            </a:extLst>
          </p:cNvPr>
          <p:cNvSpPr/>
          <p:nvPr/>
        </p:nvSpPr>
        <p:spPr bwMode="auto">
          <a:xfrm>
            <a:off x="5240594" y="1935469"/>
            <a:ext cx="6777398" cy="397657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ADDS uses Azure AD Connect to access Azure AD. ">
            <a:extLst>
              <a:ext uri="{FF2B5EF4-FFF2-40B4-BE49-F238E27FC236}">
                <a16:creationId xmlns:a16="http://schemas.microsoft.com/office/drawing/2014/main" id="{7956975C-B972-4D98-9B9D-1CB7CB59C875}"/>
              </a:ext>
            </a:extLst>
          </p:cNvPr>
          <p:cNvGrpSpPr/>
          <p:nvPr/>
        </p:nvGrpSpPr>
        <p:grpSpPr>
          <a:xfrm>
            <a:off x="5240594" y="2167076"/>
            <a:ext cx="6692475" cy="3330157"/>
            <a:chOff x="5240594" y="2167076"/>
            <a:chExt cx="6692475" cy="3330157"/>
          </a:xfrm>
        </p:grpSpPr>
        <p:grpSp>
          <p:nvGrpSpPr>
            <p:cNvPr id="7" name="Group 6" descr="ADDS uses Azure AD Connect to access Azure AD.">
              <a:extLst>
                <a:ext uri="{FF2B5EF4-FFF2-40B4-BE49-F238E27FC236}">
                  <a16:creationId xmlns:a16="http://schemas.microsoft.com/office/drawing/2014/main" id="{0F2A55E8-C9B3-4DED-8A0A-70879232F09C}"/>
                </a:ext>
              </a:extLst>
            </p:cNvPr>
            <p:cNvGrpSpPr/>
            <p:nvPr/>
          </p:nvGrpSpPr>
          <p:grpSpPr>
            <a:xfrm>
              <a:off x="5240594" y="2167076"/>
              <a:ext cx="6692475" cy="3330157"/>
              <a:chOff x="411710" y="937331"/>
              <a:chExt cx="6692475" cy="3330157"/>
            </a:xfrm>
          </p:grpSpPr>
          <p:cxnSp>
            <p:nvCxnSpPr>
              <p:cNvPr id="10" name="Straight Connector 9">
                <a:extLst>
                  <a:ext uri="{FF2B5EF4-FFF2-40B4-BE49-F238E27FC236}">
                    <a16:creationId xmlns:a16="http://schemas.microsoft.com/office/drawing/2014/main" id="{DE53684B-DF1A-446D-944A-1350E22F5C47}"/>
                  </a:ext>
                </a:extLst>
              </p:cNvPr>
              <p:cNvCxnSpPr>
                <a:cxnSpLocks/>
              </p:cNvCxnSpPr>
              <p:nvPr/>
            </p:nvCxnSpPr>
            <p:spPr>
              <a:xfrm>
                <a:off x="3350222" y="1461491"/>
                <a:ext cx="0" cy="278539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D2FD298-F03D-4208-A82E-ABA144E4F282}"/>
                  </a:ext>
                </a:extLst>
              </p:cNvPr>
              <p:cNvGrpSpPr/>
              <p:nvPr/>
            </p:nvGrpSpPr>
            <p:grpSpPr>
              <a:xfrm>
                <a:off x="411710" y="1801875"/>
                <a:ext cx="6516692" cy="2465613"/>
                <a:chOff x="290708" y="1469012"/>
                <a:chExt cx="6516692" cy="2465613"/>
              </a:xfrm>
            </p:grpSpPr>
            <p:sp>
              <p:nvSpPr>
                <p:cNvPr id="15" name="TextBox 14">
                  <a:extLst>
                    <a:ext uri="{FF2B5EF4-FFF2-40B4-BE49-F238E27FC236}">
                      <a16:creationId xmlns:a16="http://schemas.microsoft.com/office/drawing/2014/main" id="{825F7E69-524A-420B-8B0F-39EAA5ECC983}"/>
                    </a:ext>
                  </a:extLst>
                </p:cNvPr>
                <p:cNvSpPr txBox="1"/>
                <p:nvPr/>
              </p:nvSpPr>
              <p:spPr>
                <a:xfrm>
                  <a:off x="3997818" y="2411131"/>
                  <a:ext cx="2809582" cy="152349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Guest users (B2B)</a:t>
                  </a:r>
                </a:p>
              </p:txBody>
            </p:sp>
            <p:grpSp>
              <p:nvGrpSpPr>
                <p:cNvPr id="16" name="Group 15">
                  <a:extLst>
                    <a:ext uri="{FF2B5EF4-FFF2-40B4-BE49-F238E27FC236}">
                      <a16:creationId xmlns:a16="http://schemas.microsoft.com/office/drawing/2014/main" id="{B649BD80-DC8B-460B-971F-522CCF87E2FC}"/>
                    </a:ext>
                  </a:extLst>
                </p:cNvPr>
                <p:cNvGrpSpPr/>
                <p:nvPr/>
              </p:nvGrpSpPr>
              <p:grpSpPr>
                <a:xfrm>
                  <a:off x="290708" y="1469012"/>
                  <a:ext cx="5545535" cy="1685304"/>
                  <a:chOff x="290708" y="1469012"/>
                  <a:chExt cx="5545535" cy="1685304"/>
                </a:xfrm>
              </p:grpSpPr>
              <p:pic>
                <p:nvPicPr>
                  <p:cNvPr id="17" name="Graphic 16">
                    <a:extLst>
                      <a:ext uri="{FF2B5EF4-FFF2-40B4-BE49-F238E27FC236}">
                        <a16:creationId xmlns:a16="http://schemas.microsoft.com/office/drawing/2014/main" id="{120788F7-8A8A-4ED1-A83C-3EBD7DA1A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057" y="1469012"/>
                    <a:ext cx="1053186" cy="1053186"/>
                  </a:xfrm>
                  <a:prstGeom prst="rect">
                    <a:avLst/>
                  </a:prstGeom>
                </p:spPr>
              </p:pic>
              <p:sp>
                <p:nvSpPr>
                  <p:cNvPr id="21" name="TextBox 20">
                    <a:extLst>
                      <a:ext uri="{FF2B5EF4-FFF2-40B4-BE49-F238E27FC236}">
                        <a16:creationId xmlns:a16="http://schemas.microsoft.com/office/drawing/2014/main" id="{100C2BC0-53CA-480C-8C37-6A91BEB0AAF5}"/>
                      </a:ext>
                    </a:extLst>
                  </p:cNvPr>
                  <p:cNvSpPr txBox="1"/>
                  <p:nvPr/>
                </p:nvSpPr>
                <p:spPr>
                  <a:xfrm>
                    <a:off x="290708" y="2360252"/>
                    <a:ext cx="2375782"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Active Directory Domain Services</a:t>
                    </a:r>
                  </a:p>
                </p:txBody>
              </p:sp>
              <p:cxnSp>
                <p:nvCxnSpPr>
                  <p:cNvPr id="22" name="Straight Arrow Connector 21">
                    <a:extLst>
                      <a:ext uri="{FF2B5EF4-FFF2-40B4-BE49-F238E27FC236}">
                        <a16:creationId xmlns:a16="http://schemas.microsoft.com/office/drawing/2014/main" id="{79DD6474-8BBE-427F-9B38-C79DF4A60C14}"/>
                      </a:ext>
                    </a:extLst>
                  </p:cNvPr>
                  <p:cNvCxnSpPr>
                    <a:cxnSpLocks/>
                    <a:endCxn id="17" idx="1"/>
                  </p:cNvCxnSpPr>
                  <p:nvPr/>
                </p:nvCxnSpPr>
                <p:spPr>
                  <a:xfrm>
                    <a:off x="1973475" y="1994731"/>
                    <a:ext cx="2809582"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61FC42-2DC8-4BEE-BCED-F48CA52FF0C9}"/>
                      </a:ext>
                    </a:extLst>
                  </p:cNvPr>
                  <p:cNvSpPr txBox="1"/>
                  <p:nvPr/>
                </p:nvSpPr>
                <p:spPr>
                  <a:xfrm>
                    <a:off x="2548194" y="1581386"/>
                    <a:ext cx="2720442" cy="871008"/>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AD</a:t>
                    </a:r>
                  </a:p>
                  <a:p>
                    <a:pPr algn="ctr">
                      <a:lnSpc>
                        <a:spcPct val="90000"/>
                      </a:lnSpc>
                      <a:spcAft>
                        <a:spcPts val="600"/>
                      </a:spcAft>
                    </a:pPr>
                    <a:r>
                      <a:rPr lang="en-US" dirty="0">
                        <a:gradFill>
                          <a:gsLst>
                            <a:gs pos="2917">
                              <a:schemeClr val="tx1"/>
                            </a:gs>
                            <a:gs pos="30000">
                              <a:schemeClr val="tx1"/>
                            </a:gs>
                          </a:gsLst>
                          <a:lin ang="5400000" scaled="0"/>
                        </a:gradFill>
                      </a:rPr>
                      <a:t>Connect</a:t>
                    </a:r>
                  </a:p>
                </p:txBody>
              </p:sp>
            </p:grpSp>
          </p:grpSp>
          <p:sp>
            <p:nvSpPr>
              <p:cNvPr id="12" name="TextBox 11">
                <a:extLst>
                  <a:ext uri="{FF2B5EF4-FFF2-40B4-BE49-F238E27FC236}">
                    <a16:creationId xmlns:a16="http://schemas.microsoft.com/office/drawing/2014/main" id="{85ADD1A9-E1C2-4098-93F6-7BC04C4DF5B6}"/>
                  </a:ext>
                </a:extLst>
              </p:cNvPr>
              <p:cNvSpPr txBox="1"/>
              <p:nvPr/>
            </p:nvSpPr>
            <p:spPr>
              <a:xfrm>
                <a:off x="411710" y="937331"/>
                <a:ext cx="272044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On-premises Identities</a:t>
                </a:r>
              </a:p>
            </p:txBody>
          </p:sp>
          <p:sp>
            <p:nvSpPr>
              <p:cNvPr id="13" name="TextBox 12">
                <a:extLst>
                  <a:ext uri="{FF2B5EF4-FFF2-40B4-BE49-F238E27FC236}">
                    <a16:creationId xmlns:a16="http://schemas.microsoft.com/office/drawing/2014/main" id="{36EE13DD-5896-4994-9045-26155160C886}"/>
                  </a:ext>
                </a:extLst>
              </p:cNvPr>
              <p:cNvSpPr txBox="1"/>
              <p:nvPr/>
            </p:nvSpPr>
            <p:spPr>
              <a:xfrm>
                <a:off x="4146875" y="937331"/>
                <a:ext cx="237578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Identities</a:t>
                </a:r>
              </a:p>
            </p:txBody>
          </p:sp>
          <p:cxnSp>
            <p:nvCxnSpPr>
              <p:cNvPr id="14" name="Straight Connector 13">
                <a:extLst>
                  <a:ext uri="{FF2B5EF4-FFF2-40B4-BE49-F238E27FC236}">
                    <a16:creationId xmlns:a16="http://schemas.microsoft.com/office/drawing/2014/main" id="{0D216935-F570-4A6C-94B8-405A091042F0}"/>
                  </a:ext>
                </a:extLst>
              </p:cNvPr>
              <p:cNvCxnSpPr>
                <a:cxnSpLocks/>
              </p:cNvCxnSpPr>
              <p:nvPr/>
            </p:nvCxnSpPr>
            <p:spPr>
              <a:xfrm flipV="1">
                <a:off x="643467" y="1498723"/>
                <a:ext cx="6460718" cy="119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E9B947FD-077E-4235-BF00-0FBA9CB753E8}"/>
                </a:ext>
              </a:extLst>
            </p:cNvPr>
            <p:cNvPicPr>
              <a:picLocks noChangeAspect="1"/>
            </p:cNvPicPr>
            <p:nvPr/>
          </p:nvPicPr>
          <p:blipFill>
            <a:blip r:embed="rId5"/>
            <a:stretch>
              <a:fillRect/>
            </a:stretch>
          </p:blipFill>
          <p:spPr>
            <a:xfrm>
              <a:off x="5783531" y="2997789"/>
              <a:ext cx="1042197" cy="1017213"/>
            </a:xfrm>
            <a:prstGeom prst="rect">
              <a:avLst/>
            </a:prstGeom>
          </p:spPr>
        </p:pic>
      </p:grpSp>
    </p:spTree>
    <p:extLst>
      <p:ext uri="{BB962C8B-B14F-4D97-AF65-F5344CB8AC3E}">
        <p14:creationId xmlns:p14="http://schemas.microsoft.com/office/powerpoint/2010/main" val="3556536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FFDA03-BE36-4F49-A1BC-A7ECBD8C7364}"/>
              </a:ext>
            </a:extLst>
          </p:cNvPr>
          <p:cNvSpPr>
            <a:spLocks noGrp="1"/>
          </p:cNvSpPr>
          <p:nvPr>
            <p:ph type="title"/>
          </p:nvPr>
        </p:nvSpPr>
        <p:spPr/>
        <p:txBody>
          <a:bodyPr/>
          <a:lstStyle/>
          <a:p>
            <a:r>
              <a:rPr lang="en-US" dirty="0"/>
              <a:t>Design for Azure AD Business to Business</a:t>
            </a:r>
          </a:p>
        </p:txBody>
      </p:sp>
      <p:pic>
        <p:nvPicPr>
          <p:cNvPr id="11" name="Picture Placeholder 10">
            <a:extLst>
              <a:ext uri="{FF2B5EF4-FFF2-40B4-BE49-F238E27FC236}">
                <a16:creationId xmlns:a16="http://schemas.microsoft.com/office/drawing/2014/main" id="{C0E607FC-A51D-49B6-87A9-B91BB70471C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3851278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3760</Words>
  <Application>Microsoft Office PowerPoint</Application>
  <PresentationFormat>Widescreen</PresentationFormat>
  <Paragraphs>400</Paragraphs>
  <Slides>33</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Symbol</vt:lpstr>
      <vt:lpstr>Wingdings</vt:lpstr>
      <vt:lpstr>Microsoft Power Platform Template</vt:lpstr>
      <vt:lpstr>Bitmap Image</vt:lpstr>
      <vt:lpstr>AZ-305T00A Designing Microsoft Azure Infrastructure Solutions</vt:lpstr>
      <vt:lpstr>Design Authentication and Authorization Solutions</vt:lpstr>
      <vt:lpstr>Introduction</vt:lpstr>
      <vt:lpstr>Design for identity and access management</vt:lpstr>
      <vt:lpstr>Follow the Zero Trust model guidelines</vt:lpstr>
      <vt:lpstr>What is identity and access management</vt:lpstr>
      <vt:lpstr>Design for Azure Active Directory</vt:lpstr>
      <vt:lpstr>When to use Azure Active Directory</vt:lpstr>
      <vt:lpstr>Design for Azure AD Business to Business</vt:lpstr>
      <vt:lpstr>When to use Azure AD Business to Business (B2B) </vt:lpstr>
      <vt:lpstr>Design for Azure AD Business to Customer</vt:lpstr>
      <vt:lpstr>When to use Azure AD Business to Customer (B2C)</vt:lpstr>
      <vt:lpstr>Compare solutions (activity)</vt:lpstr>
      <vt:lpstr>Design for conditional access</vt:lpstr>
      <vt:lpstr>When to use conditional access</vt:lpstr>
      <vt:lpstr>Design for identity protection</vt:lpstr>
      <vt:lpstr>When to use identity protection</vt:lpstr>
      <vt:lpstr>Design for access reviews</vt:lpstr>
      <vt:lpstr>When to use access reviews</vt:lpstr>
      <vt:lpstr>Design service principals for applications</vt:lpstr>
      <vt:lpstr>Design managed identities </vt:lpstr>
      <vt:lpstr>Select managed identities </vt:lpstr>
      <vt:lpstr>Select application service principals</vt:lpstr>
      <vt:lpstr>Best practices for requesting permissions </vt:lpstr>
      <vt:lpstr>Design for Azure key vault</vt:lpstr>
      <vt:lpstr>Design for Azure Key Vault </vt:lpstr>
      <vt:lpstr>Review</vt:lpstr>
      <vt:lpstr>Case Study – Authentication and authorization</vt:lpstr>
      <vt:lpstr>Instructor – New Employee Accounts</vt:lpstr>
      <vt:lpstr>Instructor – New Employee Accounts (completed)</vt:lpstr>
      <vt:lpstr>Instructor – New Identity Solution Features</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2021-11-13T16:04:17Z</dcterms:created>
  <dcterms:modified xsi:type="dcterms:W3CDTF">2022-05-10T20:06:35Z</dcterms:modified>
</cp:coreProperties>
</file>