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5"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59" r:id="rId23"/>
  </p:sldIdLst>
  <p:sldSz cx="12192000" cy="6858000"/>
  <p:notesSz cx="6858000" cy="9144000"/>
  <p:embeddedFontLst>
    <p:embeddedFont>
      <p:font typeface="Lato Black" panose="020F0A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3F1"/>
    <a:srgbClr val="FDE5E7"/>
    <a:srgbClr val="FFF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88497" autoAdjust="0"/>
  </p:normalViewPr>
  <p:slideViewPr>
    <p:cSldViewPr snapToGrid="0">
      <p:cViewPr varScale="1">
        <p:scale>
          <a:sx n="60" d="100"/>
          <a:sy n="60"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295FA7-5960-55C9-C280-BA05637F8D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4E5D0A-0CB0-13DA-D0CD-9400E3CDA6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E7BE39A-8466-B59D-7525-D20E52D73D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9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ED8C30-1326-6947-A1B4-6DED1F4EBAB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A750ECD-67E0-7A4E-87DC-0110A22047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1FE4FBE-2CB0-D815-E4B7-4CE3C2EA1B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36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4DA4822-E02B-92AC-609C-ECA4AA7C1A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EB21B5-E6C3-805D-2DC3-8241B41C5C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5A9FC4D-3720-21F5-E36E-49344F2510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8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778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8865-CD0F-6BE4-E93E-CE16BD640C2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4AA10A9-8BE7-21D0-FE84-DFB4CDFBDB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AFB6585-0EF9-5824-3769-834257FD31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96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B19F6E1-0F40-5C4F-7D05-703CE072BD3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1A787C1-8CFB-F0B0-4217-BBDFDE0595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4595075-B4DC-3A2E-2C4A-58395A302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62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3019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ddelaravitej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aviteja642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600" b="1" i="0" u="none" strike="noStrike" cap="none" dirty="0">
                <a:solidFill>
                  <a:schemeClr val="tx1"/>
                </a:solidFill>
                <a:latin typeface="Calibri"/>
                <a:ea typeface="Calibri"/>
                <a:cs typeface="Calibri"/>
                <a:sym typeface="Calibri"/>
              </a:rPr>
              <a:t>Exploratory Data Analysis on AMEO Data </a:t>
            </a:r>
            <a:endParaRPr sz="2600" b="1" dirty="0">
              <a:solidFill>
                <a:schemeClr val="tx1"/>
              </a:solidFill>
            </a:endParaRPr>
          </a:p>
        </p:txBody>
      </p:sp>
      <p:sp>
        <p:nvSpPr>
          <p:cNvPr id="2" name="TextBox 1">
            <a:extLst>
              <a:ext uri="{FF2B5EF4-FFF2-40B4-BE49-F238E27FC236}">
                <a16:creationId xmlns:a16="http://schemas.microsoft.com/office/drawing/2014/main" id="{952564C6-C4DA-0234-8F73-168ED1D04271}"/>
              </a:ext>
            </a:extLst>
          </p:cNvPr>
          <p:cNvSpPr txBox="1"/>
          <p:nvPr/>
        </p:nvSpPr>
        <p:spPr>
          <a:xfrm>
            <a:off x="9719093" y="5503416"/>
            <a:ext cx="1708879" cy="338554"/>
          </a:xfrm>
          <a:prstGeom prst="rect">
            <a:avLst/>
          </a:prstGeom>
          <a:noFill/>
        </p:spPr>
        <p:txBody>
          <a:bodyPr wrap="square" rtlCol="0">
            <a:spAutoFit/>
          </a:bodyPr>
          <a:lstStyle/>
          <a:p>
            <a:r>
              <a:rPr lang="en-US" sz="1600" b="1" dirty="0"/>
              <a:t> M RAVITEJA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D62F28-0633-2C3B-754D-5978D7D8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17" y="324852"/>
            <a:ext cx="5573557" cy="33965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481F62-2307-627B-41BC-CAA33FBE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228" y="324851"/>
            <a:ext cx="5715783" cy="3396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381C9F-0AB4-D060-F81F-82A122DE6181}"/>
              </a:ext>
            </a:extLst>
          </p:cNvPr>
          <p:cNvSpPr txBox="1"/>
          <p:nvPr/>
        </p:nvSpPr>
        <p:spPr>
          <a:xfrm>
            <a:off x="380217" y="4171311"/>
            <a:ext cx="1169948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State Boards dominate as the preferred examination boards for both 10th and 12th grades than , CBSE and ICSE Boards.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trends reflect a widespread preference among individuals surveyed.</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board preferences inform educational policies and curriculum development to better serve diverse student backgrounds.</a:t>
            </a:r>
          </a:p>
        </p:txBody>
      </p:sp>
    </p:spTree>
    <p:extLst>
      <p:ext uri="{BB962C8B-B14F-4D97-AF65-F5344CB8AC3E}">
        <p14:creationId xmlns:p14="http://schemas.microsoft.com/office/powerpoint/2010/main" val="134541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E0C5670C-0180-7A28-067B-360D7796E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4" y="199271"/>
            <a:ext cx="5437187" cy="3610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E378C5-583D-6BC8-B374-C4C32A08B6A2}"/>
              </a:ext>
            </a:extLst>
          </p:cNvPr>
          <p:cNvPicPr>
            <a:picLocks noChangeAspect="1"/>
          </p:cNvPicPr>
          <p:nvPr/>
        </p:nvPicPr>
        <p:blipFill>
          <a:blip r:embed="rId4"/>
          <a:stretch>
            <a:fillRect/>
          </a:stretch>
        </p:blipFill>
        <p:spPr>
          <a:xfrm>
            <a:off x="6508001" y="199270"/>
            <a:ext cx="5437185" cy="3610535"/>
          </a:xfrm>
          <a:prstGeom prst="rect">
            <a:avLst/>
          </a:prstGeom>
        </p:spPr>
      </p:pic>
      <p:sp>
        <p:nvSpPr>
          <p:cNvPr id="4" name="TextBox 3">
            <a:extLst>
              <a:ext uri="{FF2B5EF4-FFF2-40B4-BE49-F238E27FC236}">
                <a16:creationId xmlns:a16="http://schemas.microsoft.com/office/drawing/2014/main" id="{ECD533AE-F0ED-3915-200D-B5BFA03B4228}"/>
              </a:ext>
            </a:extLst>
          </p:cNvPr>
          <p:cNvSpPr txBox="1"/>
          <p:nvPr/>
        </p:nvSpPr>
        <p:spPr>
          <a:xfrm>
            <a:off x="246814" y="3809805"/>
            <a:ext cx="11698372"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A significant majority, approximately </a:t>
            </a:r>
            <a:r>
              <a:rPr lang="en-US" sz="2200" b="1" dirty="0">
                <a:latin typeface="Calibri" panose="020F0502020204030204" pitchFamily="34" charset="0"/>
                <a:cs typeface="Calibri" panose="020F0502020204030204" pitchFamily="34" charset="0"/>
              </a:rPr>
              <a:t>70%</a:t>
            </a:r>
            <a:r>
              <a:rPr lang="en-US" sz="2200" dirty="0">
                <a:latin typeface="Calibri" panose="020F0502020204030204" pitchFamily="34" charset="0"/>
                <a:cs typeface="Calibri" panose="020F0502020204030204" pitchFamily="34" charset="0"/>
              </a:rPr>
              <a:t>, completed their graduation between </a:t>
            </a:r>
            <a:r>
              <a:rPr lang="en-US" sz="2200" b="1" dirty="0">
                <a:latin typeface="Calibri" panose="020F0502020204030204" pitchFamily="34" charset="0"/>
                <a:cs typeface="Calibri" panose="020F0502020204030204" pitchFamily="34" charset="0"/>
              </a:rPr>
              <a:t>2006</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2009</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Colleges from </a:t>
            </a:r>
            <a:r>
              <a:rPr lang="en-US" sz="2200" b="1" dirty="0">
                <a:latin typeface="Calibri" panose="020F0502020204030204" pitchFamily="34" charset="0"/>
                <a:cs typeface="Calibri" panose="020F0502020204030204" pitchFamily="34" charset="0"/>
              </a:rPr>
              <a:t>Uttar Pradesh</a:t>
            </a:r>
            <a:r>
              <a:rPr lang="en-US" sz="2200" dirty="0">
                <a:latin typeface="Calibri" panose="020F0502020204030204" pitchFamily="34" charset="0"/>
                <a:cs typeface="Calibri" panose="020F0502020204030204" pitchFamily="34" charset="0"/>
              </a:rPr>
              <a:t> dominate, indicating a strong presence of graduates from this region.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a:t>
            </a:r>
            <a:r>
              <a:rPr lang="en-US" sz="2200" b="1" dirty="0">
                <a:latin typeface="Calibri" panose="020F0502020204030204" pitchFamily="34" charset="0"/>
                <a:cs typeface="Calibri" panose="020F0502020204030204" pitchFamily="34" charset="0"/>
              </a:rPr>
              <a:t>Uttar Pradesh, Karnataka </a:t>
            </a:r>
            <a:r>
              <a:rPr lang="en-US" sz="2200" dirty="0">
                <a:latin typeface="Calibri" panose="020F0502020204030204" pitchFamily="34" charset="0"/>
                <a:cs typeface="Calibri" panose="020F0502020204030204" pitchFamily="34" charset="0"/>
              </a:rPr>
              <a:t>and</a:t>
            </a:r>
            <a:r>
              <a:rPr lang="en-US" sz="2200" b="1" dirty="0">
                <a:latin typeface="Calibri" panose="020F0502020204030204" pitchFamily="34" charset="0"/>
                <a:cs typeface="Calibri" panose="020F0502020204030204" pitchFamily="34" charset="0"/>
              </a:rPr>
              <a:t> Tamil Nadu </a:t>
            </a:r>
            <a:r>
              <a:rPr lang="en-US" sz="2200" dirty="0">
                <a:latin typeface="Calibri" panose="020F0502020204030204" pitchFamily="34" charset="0"/>
                <a:cs typeface="Calibri" panose="020F0502020204030204" pitchFamily="34" charset="0"/>
              </a:rPr>
              <a:t>are notable for their college representation.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Conversely, </a:t>
            </a:r>
            <a:r>
              <a:rPr lang="en-US" sz="2200" b="1" dirty="0">
                <a:latin typeface="Calibri" panose="020F0502020204030204" pitchFamily="34" charset="0"/>
                <a:cs typeface="Calibri" panose="020F0502020204030204" pitchFamily="34" charset="0"/>
              </a:rPr>
              <a:t>Meghalaya</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Goa</a:t>
            </a:r>
            <a:r>
              <a:rPr lang="en-US" sz="2200" dirty="0">
                <a:latin typeface="Calibri" panose="020F0502020204030204" pitchFamily="34" charset="0"/>
                <a:cs typeface="Calibri" panose="020F0502020204030204" pitchFamily="34" charset="0"/>
              </a:rPr>
              <a:t> have fewer graduates, suggesting lower college participation rates.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insights provide valuable guidance for educational planning and resource allocation across diverse regions</a:t>
            </a:r>
            <a:r>
              <a:rPr lang="en-US" dirty="0"/>
              <a:t>.</a:t>
            </a:r>
          </a:p>
        </p:txBody>
      </p:sp>
    </p:spTree>
    <p:extLst>
      <p:ext uri="{BB962C8B-B14F-4D97-AF65-F5344CB8AC3E}">
        <p14:creationId xmlns:p14="http://schemas.microsoft.com/office/powerpoint/2010/main" val="347127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6223B11-F39F-AB3B-7850-5CE87F9A3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860" y="188893"/>
            <a:ext cx="7964279" cy="4059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36DA7-0703-4C23-BDFB-B3AE228D7D9A}"/>
              </a:ext>
            </a:extLst>
          </p:cNvPr>
          <p:cNvSpPr txBox="1"/>
          <p:nvPr/>
        </p:nvSpPr>
        <p:spPr>
          <a:xfrm>
            <a:off x="256674" y="4248108"/>
            <a:ext cx="11935326" cy="2123658"/>
          </a:xfrm>
          <a:prstGeom prst="rect">
            <a:avLst/>
          </a:prstGeom>
          <a:noFill/>
        </p:spPr>
        <p:txBody>
          <a:bodyPr wrap="square" rtlCol="0">
            <a:spAutoFit/>
          </a:bodyPr>
          <a:lstStyle/>
          <a:p>
            <a:pPr marL="285750" lvl="2" indent="-285750">
              <a:buFont typeface="Arial" panose="020B0604020202020204" pitchFamily="34" charset="0"/>
              <a:buChar char="•"/>
            </a:pPr>
            <a:r>
              <a:rPr lang="en-US" dirty="0"/>
              <a:t> </a:t>
            </a:r>
            <a:r>
              <a:rPr lang="en-US" sz="2200" dirty="0">
                <a:latin typeface="Calibri" panose="020F0502020204030204" pitchFamily="34" charset="0"/>
                <a:cs typeface="Calibri" panose="020F0502020204030204" pitchFamily="34" charset="0"/>
              </a:rPr>
              <a:t>The predominant qualification among students is </a:t>
            </a:r>
            <a:r>
              <a:rPr lang="en-US" sz="2200" b="1" dirty="0">
                <a:latin typeface="Calibri" panose="020F0502020204030204" pitchFamily="34" charset="0"/>
                <a:cs typeface="Calibri" panose="020F0502020204030204" pitchFamily="34" charset="0"/>
              </a:rPr>
              <a:t>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closely, </a:t>
            </a:r>
            <a:r>
              <a:rPr lang="en-US" sz="2200" b="1" dirty="0">
                <a:latin typeface="Calibri" panose="020F0502020204030204" pitchFamily="34" charset="0"/>
                <a:cs typeface="Calibri" panose="020F0502020204030204" pitchFamily="34" charset="0"/>
              </a:rPr>
              <a:t>Master of Computer Applications (MCA)</a:t>
            </a:r>
            <a:r>
              <a:rPr lang="en-US" sz="2200" dirty="0">
                <a:latin typeface="Calibri" panose="020F0502020204030204" pitchFamily="34" charset="0"/>
                <a:cs typeface="Calibri" panose="020F0502020204030204" pitchFamily="34" charset="0"/>
              </a:rPr>
              <a:t> emerges as the second most prevalent qualification.</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indicate a strong inclination towards technical fields among the surveyed individuals.</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qualification preferences inform educational institutions and employers in tailoring programs and career opportunities to align with student aspirations.</a:t>
            </a:r>
          </a:p>
        </p:txBody>
      </p:sp>
    </p:spTree>
    <p:extLst>
      <p:ext uri="{BB962C8B-B14F-4D97-AF65-F5344CB8AC3E}">
        <p14:creationId xmlns:p14="http://schemas.microsoft.com/office/powerpoint/2010/main" val="37602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D9442B-6716-C2D0-40DC-9B3ED431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69" y="464088"/>
            <a:ext cx="11588861" cy="39070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0;p4">
            <a:extLst>
              <a:ext uri="{FF2B5EF4-FFF2-40B4-BE49-F238E27FC236}">
                <a16:creationId xmlns:a16="http://schemas.microsoft.com/office/drawing/2014/main" id="{9D95825D-B1CC-3E24-BF4B-E98127E9056B}"/>
              </a:ext>
            </a:extLst>
          </p:cNvPr>
          <p:cNvSpPr txBox="1">
            <a:spLocks/>
          </p:cNvSpPr>
          <p:nvPr/>
        </p:nvSpPr>
        <p:spPr>
          <a:xfrm>
            <a:off x="301569" y="231133"/>
            <a:ext cx="5024410" cy="4659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 Bivariate Analysis:</a:t>
            </a:r>
          </a:p>
        </p:txBody>
      </p:sp>
      <p:sp>
        <p:nvSpPr>
          <p:cNvPr id="3" name="TextBox 2">
            <a:extLst>
              <a:ext uri="{FF2B5EF4-FFF2-40B4-BE49-F238E27FC236}">
                <a16:creationId xmlns:a16="http://schemas.microsoft.com/office/drawing/2014/main" id="{F8133107-2411-7AEF-EB5C-1D84736040E2}"/>
              </a:ext>
            </a:extLst>
          </p:cNvPr>
          <p:cNvSpPr txBox="1"/>
          <p:nvPr/>
        </p:nvSpPr>
        <p:spPr>
          <a:xfrm>
            <a:off x="301569" y="4371128"/>
            <a:ext cx="11588861" cy="1785104"/>
          </a:xfrm>
          <a:prstGeom prst="rect">
            <a:avLst/>
          </a:prstGeom>
          <a:noFill/>
        </p:spPr>
        <p:txBody>
          <a:bodyPr wrap="square" rtlCol="0">
            <a:spAutoFit/>
          </a:bodyPr>
          <a:lstStyle/>
          <a:p>
            <a:pPr marL="342900" indent="-342900">
              <a:buFont typeface="Arial" panose="020B0604020202020204" pitchFamily="34" charset="0"/>
              <a:buChar char="•"/>
            </a:pP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generally earn higher average salaries compared to others.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Despite this,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have a greater likelihood of earning better than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overall.</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This suggests that while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qualifications may lead to </a:t>
            </a:r>
            <a:r>
              <a:rPr lang="en-US" sz="2200" dirty="0" err="1">
                <a:latin typeface="Calibri" panose="020F0502020204030204" pitchFamily="34" charset="0"/>
                <a:cs typeface="Calibri" panose="020F0502020204030204" pitchFamily="34" charset="0"/>
              </a:rPr>
              <a:t>higherpaying</a:t>
            </a:r>
            <a:r>
              <a:rPr lang="en-US" sz="2200" dirty="0">
                <a:latin typeface="Calibri" panose="020F0502020204030204" pitchFamily="34" charset="0"/>
                <a:cs typeface="Calibri" panose="020F0502020204030204" pitchFamily="34" charset="0"/>
              </a:rPr>
              <a:t> roles in some cases,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enjoy a broader range of earning opportunities in the job market.</a:t>
            </a:r>
          </a:p>
        </p:txBody>
      </p:sp>
    </p:spTree>
    <p:extLst>
      <p:ext uri="{BB962C8B-B14F-4D97-AF65-F5344CB8AC3E}">
        <p14:creationId xmlns:p14="http://schemas.microsoft.com/office/powerpoint/2010/main" val="388831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E13D1F6-1AB6-A64B-978A-8690E631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84" y="0"/>
            <a:ext cx="10451431" cy="3780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E0F8AE-B5A2-EE05-EC0A-36B0CEF73821}"/>
              </a:ext>
            </a:extLst>
          </p:cNvPr>
          <p:cNvSpPr txBox="1"/>
          <p:nvPr/>
        </p:nvSpPr>
        <p:spPr>
          <a:xfrm>
            <a:off x="304799" y="3780286"/>
            <a:ext cx="1158240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Calibri" panose="020F0502020204030204" pitchFamily="34" charset="0"/>
                <a:cs typeface="Calibri" panose="020F0502020204030204" pitchFamily="34" charset="0"/>
              </a:rPr>
              <a:t>CSE</a:t>
            </a:r>
            <a:r>
              <a:rPr lang="en-US" sz="2200" dirty="0">
                <a:latin typeface="Calibri" panose="020F0502020204030204" pitchFamily="34" charset="0"/>
                <a:cs typeface="Calibri" panose="020F0502020204030204" pitchFamily="34" charset="0"/>
              </a:rPr>
              <a:t> graduates typically command </a:t>
            </a:r>
            <a:r>
              <a:rPr lang="en-US" sz="2200" b="1" dirty="0">
                <a:latin typeface="Calibri" panose="020F0502020204030204" pitchFamily="34" charset="0"/>
                <a:cs typeface="Calibri" panose="020F0502020204030204" pitchFamily="34" charset="0"/>
              </a:rPr>
              <a:t>higher salaries </a:t>
            </a:r>
            <a:r>
              <a:rPr lang="en-US" sz="2200" dirty="0">
                <a:latin typeface="Calibri" panose="020F0502020204030204" pitchFamily="34" charset="0"/>
                <a:cs typeface="Calibri" panose="020F0502020204030204" pitchFamily="34" charset="0"/>
              </a:rPr>
              <a:t>compared to their counterparts from other disciplines, indicating a strong demand for their skill set in the job market.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 majority of students surveyed are pursuing 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r>
              <a:rPr lang="en-US" sz="2200" dirty="0">
                <a:latin typeface="Calibri" panose="020F0502020204030204" pitchFamily="34" charset="0"/>
                <a:cs typeface="Calibri" panose="020F0502020204030204" pitchFamily="34" charset="0"/>
              </a:rPr>
              <a:t>) degrees, with Master of Computer Applications (</a:t>
            </a:r>
            <a:r>
              <a:rPr lang="en-US" sz="2200" b="1" dirty="0">
                <a:latin typeface="Calibri" panose="020F0502020204030204" pitchFamily="34" charset="0"/>
                <a:cs typeface="Calibri" panose="020F0502020204030204" pitchFamily="34" charset="0"/>
              </a:rPr>
              <a:t>MCA</a:t>
            </a:r>
            <a:r>
              <a:rPr lang="en-US" sz="2200" dirty="0">
                <a:latin typeface="Calibri" panose="020F0502020204030204" pitchFamily="34" charset="0"/>
                <a:cs typeface="Calibri" panose="020F0502020204030204" pitchFamily="34" charset="0"/>
              </a:rPr>
              <a:t>) as the second most prevalent qualification.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underscore the importance of technical expertise, particularly in computer science, for maximizing earning potential and career opportunities in today's job market.</a:t>
            </a:r>
          </a:p>
        </p:txBody>
      </p:sp>
    </p:spTree>
    <p:extLst>
      <p:ext uri="{BB962C8B-B14F-4D97-AF65-F5344CB8AC3E}">
        <p14:creationId xmlns:p14="http://schemas.microsoft.com/office/powerpoint/2010/main" val="268985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D5D9CB1-2326-F38A-7A51-3E6DAAFA0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4" y="378994"/>
            <a:ext cx="6100012" cy="6100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3400AD-F8BB-0F72-EEBD-C1FE0DED11CC}"/>
              </a:ext>
            </a:extLst>
          </p:cNvPr>
          <p:cNvSpPr txBox="1"/>
          <p:nvPr/>
        </p:nvSpPr>
        <p:spPr>
          <a:xfrm>
            <a:off x="6721642" y="1182231"/>
            <a:ext cx="5197644"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Managers</a:t>
            </a:r>
            <a:r>
              <a:rPr lang="en-US" sz="2200" b="0" i="0" dirty="0">
                <a:solidFill>
                  <a:srgbClr val="0D0D0D"/>
                </a:solidFill>
                <a:effectLst/>
                <a:latin typeface="Calibri" panose="020F0502020204030204" pitchFamily="34" charset="0"/>
                <a:cs typeface="Calibri" panose="020F0502020204030204" pitchFamily="34" charset="0"/>
              </a:rPr>
              <a:t> emerge as the </a:t>
            </a:r>
            <a:r>
              <a:rPr lang="en-US" sz="2200" b="1" i="0" dirty="0">
                <a:solidFill>
                  <a:srgbClr val="0D0D0D"/>
                </a:solidFill>
                <a:effectLst/>
                <a:latin typeface="Calibri" panose="020F0502020204030204" pitchFamily="34" charset="0"/>
                <a:cs typeface="Calibri" panose="020F0502020204030204" pitchFamily="34" charset="0"/>
              </a:rPr>
              <a:t>highest</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earners</a:t>
            </a:r>
            <a:r>
              <a:rPr lang="en-US" sz="2200" b="0" i="0" dirty="0">
                <a:solidFill>
                  <a:srgbClr val="0D0D0D"/>
                </a:solidFill>
                <a:effectLst/>
                <a:latin typeface="Calibri" panose="020F0502020204030204" pitchFamily="34" charset="0"/>
                <a:cs typeface="Calibri" panose="020F0502020204030204" pitchFamily="34" charset="0"/>
              </a:rPr>
              <a:t> according to the graph, indicating the lucrative nature of managerial positions within the dataset.</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Following closely, </a:t>
            </a:r>
            <a:r>
              <a:rPr lang="en-US" sz="2200" b="1" i="0" dirty="0">
                <a:solidFill>
                  <a:srgbClr val="0D0D0D"/>
                </a:solidFill>
                <a:effectLst/>
                <a:latin typeface="Calibri" panose="020F0502020204030204" pitchFamily="34" charset="0"/>
                <a:cs typeface="Calibri" panose="020F0502020204030204" pitchFamily="34" charset="0"/>
              </a:rPr>
              <a:t>System</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Engineers</a:t>
            </a:r>
            <a:r>
              <a:rPr lang="en-US" sz="2200" b="0" i="0" dirty="0">
                <a:solidFill>
                  <a:srgbClr val="0D0D0D"/>
                </a:solidFill>
                <a:effectLst/>
                <a:latin typeface="Calibri" panose="020F0502020204030204" pitchFamily="34" charset="0"/>
                <a:cs typeface="Calibri" panose="020F0502020204030204" pitchFamily="34" charset="0"/>
              </a:rPr>
              <a:t> represent the second highest earners, underscoring the significant earning potential associated with technical roles.</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These observations emphasize the importance of both managerial and technical skills in achieving higher earning potential within the workforce.</a:t>
            </a: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6029BAC-8A49-1CE9-E0F9-44BD83EB8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73" y="208548"/>
            <a:ext cx="10974053" cy="3801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DAE45-4F35-1BA1-190A-B4B17E067D9B}"/>
              </a:ext>
            </a:extLst>
          </p:cNvPr>
          <p:cNvSpPr txBox="1"/>
          <p:nvPr/>
        </p:nvSpPr>
        <p:spPr>
          <a:xfrm>
            <a:off x="449179" y="4411579"/>
            <a:ext cx="11357810"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Individuals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higher earnings</a:t>
            </a:r>
            <a:r>
              <a:rPr lang="en-US" sz="2200" dirty="0">
                <a:latin typeface="Calibri" panose="020F0502020204030204" pitchFamily="34" charset="0"/>
                <a:cs typeface="Calibri" panose="020F0502020204030204" pitchFamily="34" charset="0"/>
              </a:rPr>
              <a:t> compared to their counterparts from Tier2 institutions, reflecting the perceived value and prestige associated with Tier1 educational institutions.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data underscores the significant impact of college tier on earnings potential, highlighting the advantages afforded to graduates from Tier1 colleges in terms of career advancement and salary prospects.</a:t>
            </a:r>
          </a:p>
        </p:txBody>
      </p:sp>
    </p:spTree>
    <p:extLst>
      <p:ext uri="{BB962C8B-B14F-4D97-AF65-F5344CB8AC3E}">
        <p14:creationId xmlns:p14="http://schemas.microsoft.com/office/powerpoint/2010/main" val="171043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A9212-5AA7-9024-702D-1D0CE5915C57}"/>
              </a:ext>
            </a:extLst>
          </p:cNvPr>
          <p:cNvSpPr txBox="1"/>
          <p:nvPr/>
        </p:nvSpPr>
        <p:spPr>
          <a:xfrm>
            <a:off x="256674" y="4331369"/>
            <a:ext cx="11678652"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observation reveals a subtle variance in median salary between </a:t>
            </a:r>
            <a:r>
              <a:rPr lang="en-US" sz="2200" b="1" dirty="0">
                <a:latin typeface="Calibri" panose="020F0502020204030204" pitchFamily="34" charset="0"/>
                <a:cs typeface="Calibri" panose="020F0502020204030204" pitchFamily="34" charset="0"/>
              </a:rPr>
              <a:t>female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male</a:t>
            </a:r>
            <a:r>
              <a:rPr lang="en-US" sz="2200" dirty="0">
                <a:latin typeface="Calibri" panose="020F0502020204030204" pitchFamily="34" charset="0"/>
                <a:cs typeface="Calibri" panose="020F0502020204030204" pitchFamily="34" charset="0"/>
              </a:rPr>
              <a:t> individuals, suggesting a potential gender disparity in earnings, although the extent of this difference remains uncertain.</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While the difference in </a:t>
            </a:r>
            <a:r>
              <a:rPr lang="en-US" sz="2200" b="1" dirty="0">
                <a:latin typeface="Calibri" panose="020F0502020204030204" pitchFamily="34" charset="0"/>
                <a:cs typeface="Calibri" panose="020F0502020204030204" pitchFamily="34" charset="0"/>
              </a:rPr>
              <a:t>median salary appears minor</a:t>
            </a:r>
            <a:r>
              <a:rPr lang="en-US" sz="2200" dirty="0">
                <a:latin typeface="Calibri" panose="020F0502020204030204" pitchFamily="34" charset="0"/>
                <a:cs typeface="Calibri" panose="020F0502020204030204" pitchFamily="34" charset="0"/>
              </a:rPr>
              <a:t>, further analysis is required to determine the significance of this gap and to address any underlying factors contributing to potential </a:t>
            </a:r>
            <a:r>
              <a:rPr lang="en-US" sz="2200" dirty="0" err="1">
                <a:latin typeface="Calibri" panose="020F0502020204030204" pitchFamily="34" charset="0"/>
                <a:cs typeface="Calibri" panose="020F0502020204030204" pitchFamily="34" charset="0"/>
              </a:rPr>
              <a:t>genderbased</a:t>
            </a:r>
            <a:r>
              <a:rPr lang="en-US" sz="2200" dirty="0">
                <a:latin typeface="Calibri" panose="020F0502020204030204" pitchFamily="34" charset="0"/>
                <a:cs typeface="Calibri" panose="020F0502020204030204" pitchFamily="34" charset="0"/>
              </a:rPr>
              <a:t> discrepancies in earnings.</a:t>
            </a:r>
          </a:p>
        </p:txBody>
      </p:sp>
      <p:pic>
        <p:nvPicPr>
          <p:cNvPr id="12290" name="Picture 2">
            <a:extLst>
              <a:ext uri="{FF2B5EF4-FFF2-40B4-BE49-F238E27FC236}">
                <a16:creationId xmlns:a16="http://schemas.microsoft.com/office/drawing/2014/main" id="{F4891EB7-BA3F-6C28-FF09-B216A46AA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40" y="208547"/>
            <a:ext cx="10818519" cy="398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8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CDE602C-D05C-7E28-62BE-C021DE5F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56161"/>
            <a:ext cx="11534775" cy="3914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52FEEE-6DEC-9AD6-23BC-97019D0D7763}"/>
              </a:ext>
            </a:extLst>
          </p:cNvPr>
          <p:cNvSpPr txBox="1"/>
          <p:nvPr/>
        </p:nvSpPr>
        <p:spPr>
          <a:xfrm>
            <a:off x="328611" y="4283242"/>
            <a:ext cx="11534775"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Students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slightly higher </a:t>
            </a:r>
            <a:r>
              <a:rPr lang="en-US" sz="2200" dirty="0">
                <a:latin typeface="Calibri" panose="020F0502020204030204" pitchFamily="34" charset="0"/>
                <a:cs typeface="Calibri" panose="020F0502020204030204" pitchFamily="34" charset="0"/>
              </a:rPr>
              <a:t>performance levels compared to those from </a:t>
            </a:r>
            <a:r>
              <a:rPr lang="en-US" sz="2200" b="1" dirty="0">
                <a:latin typeface="Calibri" panose="020F0502020204030204" pitchFamily="34" charset="0"/>
                <a:cs typeface="Calibri" panose="020F0502020204030204" pitchFamily="34" charset="0"/>
              </a:rPr>
              <a:t>Tier2</a:t>
            </a:r>
            <a:r>
              <a:rPr lang="en-US" sz="2200" dirty="0">
                <a:latin typeface="Calibri" panose="020F0502020204030204" pitchFamily="34" charset="0"/>
                <a:cs typeface="Calibri" panose="020F0502020204030204" pitchFamily="34" charset="0"/>
              </a:rPr>
              <a:t> institutions, indicating a potential correlation between college tier and academic achievement.</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observation suggests that attending a Tier1 college may provide students with </a:t>
            </a:r>
            <a:r>
              <a:rPr lang="en-US" sz="2200" b="1" dirty="0">
                <a:latin typeface="Calibri" panose="020F0502020204030204" pitchFamily="34" charset="0"/>
                <a:cs typeface="Calibri" panose="020F0502020204030204" pitchFamily="34" charset="0"/>
              </a:rPr>
              <a:t>additional resources or opportunities </a:t>
            </a:r>
            <a:r>
              <a:rPr lang="en-US" sz="2200" dirty="0">
                <a:latin typeface="Calibri" panose="020F0502020204030204" pitchFamily="34" charset="0"/>
                <a:cs typeface="Calibri" panose="020F0502020204030204" pitchFamily="34" charset="0"/>
              </a:rPr>
              <a:t>that contribute to enhanced academic performance, highlighting the potential advantages associated with </a:t>
            </a:r>
            <a:r>
              <a:rPr lang="en-US" sz="2200" dirty="0" err="1">
                <a:latin typeface="Calibri" panose="020F0502020204030204" pitchFamily="34" charset="0"/>
                <a:cs typeface="Calibri" panose="020F0502020204030204" pitchFamily="34" charset="0"/>
              </a:rPr>
              <a:t>highertier</a:t>
            </a:r>
            <a:r>
              <a:rPr lang="en-US" sz="2200" dirty="0">
                <a:latin typeface="Calibri" panose="020F0502020204030204" pitchFamily="34" charset="0"/>
                <a:cs typeface="Calibri" panose="020F0502020204030204" pitchFamily="34" charset="0"/>
              </a:rPr>
              <a:t> educational institutions.</a:t>
            </a:r>
          </a:p>
        </p:txBody>
      </p:sp>
    </p:spTree>
    <p:extLst>
      <p:ext uri="{BB962C8B-B14F-4D97-AF65-F5344CB8AC3E}">
        <p14:creationId xmlns:p14="http://schemas.microsoft.com/office/powerpoint/2010/main" val="184357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4F06B-F1DF-38A7-46C7-0092A91AD7F7}"/>
              </a:ext>
            </a:extLst>
          </p:cNvPr>
          <p:cNvSpPr txBox="1"/>
          <p:nvPr/>
        </p:nvSpPr>
        <p:spPr>
          <a:xfrm>
            <a:off x="449178" y="240633"/>
            <a:ext cx="11293643" cy="3477875"/>
          </a:xfrm>
          <a:prstGeom prst="rect">
            <a:avLst/>
          </a:prstGeom>
          <a:noFill/>
        </p:spPr>
        <p:txBody>
          <a:bodyPr wrap="square" rtlCol="0">
            <a:spAutoFit/>
          </a:bodyPr>
          <a:lstStyle/>
          <a:p>
            <a:pPr algn="l"/>
            <a:r>
              <a:rPr lang="en-US" sz="2200" b="1" i="0" dirty="0">
                <a:effectLst/>
                <a:latin typeface="Calibri" panose="020F0502020204030204" pitchFamily="34" charset="0"/>
                <a:cs typeface="Calibri" panose="020F0502020204030204" pitchFamily="34" charset="0"/>
              </a:rPr>
              <a:t>Research Questions</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Let's Verify the claim</a:t>
            </a:r>
            <a:endParaRPr lang="en-US" sz="2200" b="0" i="0" dirty="0">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Defining hypothesis</a:t>
            </a:r>
            <a:endParaRPr lang="en-US" sz="2200" b="0" i="0" dirty="0">
              <a:effectLst/>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A703F06-D425-909B-CAE3-44268A8A8B82}"/>
              </a:ext>
            </a:extLst>
          </p:cNvPr>
          <p:cNvPicPr>
            <a:picLocks noChangeAspect="1"/>
          </p:cNvPicPr>
          <p:nvPr/>
        </p:nvPicPr>
        <p:blipFill>
          <a:blip r:embed="rId2"/>
          <a:stretch>
            <a:fillRect/>
          </a:stretch>
        </p:blipFill>
        <p:spPr>
          <a:xfrm>
            <a:off x="775334" y="3428999"/>
            <a:ext cx="5577340" cy="2216163"/>
          </a:xfrm>
          <a:prstGeom prst="rect">
            <a:avLst/>
          </a:prstGeom>
        </p:spPr>
      </p:pic>
    </p:spTree>
    <p:extLst>
      <p:ext uri="{BB962C8B-B14F-4D97-AF65-F5344CB8AC3E}">
        <p14:creationId xmlns:p14="http://schemas.microsoft.com/office/powerpoint/2010/main" val="144711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457244"/>
            <a:ext cx="11534494" cy="627860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algn="l"/>
            <a:r>
              <a:rPr lang="en-US" sz="2400" b="1" i="0" dirty="0">
                <a:solidFill>
                  <a:srgbClr val="0D0D0D"/>
                </a:solidFill>
                <a:effectLst/>
                <a:latin typeface="Calibri" panose="020F0502020204030204" pitchFamily="34" charset="0"/>
                <a:cs typeface="Calibri" panose="020F0502020204030204" pitchFamily="34" charset="0"/>
              </a:rPr>
              <a:t>Background:</a:t>
            </a:r>
            <a:r>
              <a:rPr lang="en-US" sz="2400" b="0" i="0" dirty="0">
                <a:solidFill>
                  <a:srgbClr val="0D0D0D"/>
                </a:solidFill>
                <a:effectLst/>
                <a:latin typeface="Calibri" panose="020F0502020204030204" pitchFamily="34" charset="0"/>
                <a:cs typeface="Calibri" panose="020F0502020204030204" pitchFamily="34" charset="0"/>
              </a:rPr>
              <a:t> </a:t>
            </a:r>
          </a:p>
          <a:p>
            <a:pPr algn="l"/>
            <a:r>
              <a:rPr lang="en-US" sz="2200" dirty="0">
                <a:solidFill>
                  <a:srgbClr val="0D0D0D"/>
                </a:solidFill>
                <a:latin typeface="Calibri" panose="020F0502020204030204" pitchFamily="34" charset="0"/>
                <a:cs typeface="Calibri" panose="020F0502020204030204" pitchFamily="34" charset="0"/>
              </a:rPr>
              <a:t>I am M Raviteja holding </a:t>
            </a:r>
            <a:r>
              <a:rPr lang="en-US" sz="2200" b="0" i="0" dirty="0" err="1">
                <a:solidFill>
                  <a:srgbClr val="0D0D0D"/>
                </a:solidFill>
                <a:effectLst/>
                <a:latin typeface="Calibri" panose="020F0502020204030204" pitchFamily="34" charset="0"/>
                <a:cs typeface="Calibri" panose="020F0502020204030204" pitchFamily="34" charset="0"/>
              </a:rPr>
              <a:t>B.Tech</a:t>
            </a:r>
            <a:r>
              <a:rPr lang="en-US" sz="2200" b="0" i="0" dirty="0">
                <a:solidFill>
                  <a:srgbClr val="0D0D0D"/>
                </a:solidFill>
                <a:effectLst/>
                <a:latin typeface="Calibri" panose="020F0502020204030204" pitchFamily="34" charset="0"/>
                <a:cs typeface="Calibri" panose="020F0502020204030204" pitchFamily="34" charset="0"/>
              </a:rPr>
              <a:t> in Mechanical Engineering Degree with a strong interest in AI and Robotics.</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Motivation for Data Science: </a:t>
            </a:r>
          </a:p>
          <a:p>
            <a:pPr algn="l"/>
            <a:r>
              <a:rPr lang="en-US" sz="2200" b="0" i="0" dirty="0">
                <a:solidFill>
                  <a:srgbClr val="0D0D0D"/>
                </a:solidFill>
                <a:effectLst/>
                <a:latin typeface="Calibri" panose="020F0502020204030204" pitchFamily="34" charset="0"/>
                <a:cs typeface="Calibri" panose="020F0502020204030204" pitchFamily="34" charset="0"/>
              </a:rPr>
              <a:t>Following graduation, I found myself drawn to the world of Artificial Intelligence. Intrigued, I embarked on a journey of exploration, seeking the right path to align with my interests. Through research and introspection, I discovered that Data Science resonates deeply with me, offering a perfect fit for my aspirations and skills.</a:t>
            </a:r>
          </a:p>
          <a:p>
            <a:pPr algn="l"/>
            <a:endParaRPr lang="en-US" sz="2200" dirty="0">
              <a:solidFill>
                <a:srgbClr val="0D0D0D"/>
              </a:solidFill>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Work Experience: </a:t>
            </a:r>
          </a:p>
          <a:p>
            <a:pPr algn="l"/>
            <a:r>
              <a:rPr lang="en-US" sz="2200" b="0" i="0" dirty="0">
                <a:solidFill>
                  <a:srgbClr val="0D0D0D"/>
                </a:solidFill>
                <a:effectLst/>
                <a:latin typeface="Calibri" panose="020F0502020204030204" pitchFamily="34" charset="0"/>
                <a:cs typeface="Calibri" panose="020F0502020204030204" pitchFamily="34" charset="0"/>
              </a:rPr>
              <a:t>I am Currently interning at </a:t>
            </a:r>
            <a:r>
              <a:rPr lang="en-US" sz="2200" b="0" i="0" dirty="0" err="1">
                <a:solidFill>
                  <a:srgbClr val="0D0D0D"/>
                </a:solidFill>
                <a:effectLst/>
                <a:latin typeface="Calibri" panose="020F0502020204030204" pitchFamily="34" charset="0"/>
                <a:cs typeface="Calibri" panose="020F0502020204030204" pitchFamily="34" charset="0"/>
              </a:rPr>
              <a:t>Innomatics</a:t>
            </a:r>
            <a:r>
              <a:rPr lang="en-US" sz="2200" b="0" i="0" dirty="0">
                <a:solidFill>
                  <a:srgbClr val="0D0D0D"/>
                </a:solidFill>
                <a:effectLst/>
                <a:latin typeface="Calibri" panose="020F0502020204030204" pitchFamily="34" charset="0"/>
                <a:cs typeface="Calibri" panose="020F0502020204030204" pitchFamily="34" charset="0"/>
              </a:rPr>
              <a:t> Research Labs, transitioning from a mechanical engineering background to data science.</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LinkedIn:</a:t>
            </a:r>
            <a:r>
              <a:rPr lang="en-US" sz="2200" b="0" i="0" dirty="0">
                <a:solidFill>
                  <a:srgbClr val="0D0D0D"/>
                </a:solidFill>
                <a:effectLst/>
                <a:latin typeface="Calibri" panose="020F0502020204030204" pitchFamily="34" charset="0"/>
                <a:cs typeface="Calibri" panose="020F0502020204030204" pitchFamily="34" charset="0"/>
              </a:rPr>
              <a:t> </a:t>
            </a:r>
            <a:r>
              <a:rPr lang="en-US" sz="2200" b="0" i="0" dirty="0">
                <a:solidFill>
                  <a:srgbClr val="0D0D0D"/>
                </a:solidFill>
                <a:effectLst/>
                <a:latin typeface="Calibri" panose="020F0502020204030204" pitchFamily="34" charset="0"/>
                <a:cs typeface="Calibri" panose="020F0502020204030204" pitchFamily="34" charset="0"/>
                <a:hlinkClick r:id="rId3"/>
              </a:rPr>
              <a:t>https://www.linkedin.com/in/maddelaraviteja/</a:t>
            </a:r>
            <a:endParaRPr lang="en-US" sz="2200" b="0" i="0" dirty="0">
              <a:solidFill>
                <a:srgbClr val="0D0D0D"/>
              </a:solidFill>
              <a:effectLst/>
              <a:latin typeface="Calibri" panose="020F0502020204030204" pitchFamily="34" charset="0"/>
              <a:cs typeface="Calibri" panose="020F0502020204030204" pitchFamily="34" charset="0"/>
            </a:endParaRP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GitHub: </a:t>
            </a:r>
            <a:r>
              <a:rPr lang="en-US" sz="2000" i="0" dirty="0">
                <a:solidFill>
                  <a:srgbClr val="0D0D0D"/>
                </a:solidFill>
                <a:effectLst/>
                <a:latin typeface="Calibri" panose="020F0502020204030204" pitchFamily="34" charset="0"/>
                <a:cs typeface="Calibri" panose="020F0502020204030204" pitchFamily="34" charset="0"/>
                <a:hlinkClick r:id="rId4"/>
              </a:rPr>
              <a:t>https://github.com/raviteja6420</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7656" y="209291"/>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8C4FFE0-5DC4-E7A4-C45C-4C42A8C1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8" y="224589"/>
            <a:ext cx="11758864" cy="3992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54A60-732F-ECEC-8E86-8AF7777F4C73}"/>
              </a:ext>
            </a:extLst>
          </p:cNvPr>
          <p:cNvSpPr txBox="1"/>
          <p:nvPr/>
        </p:nvSpPr>
        <p:spPr>
          <a:xfrm>
            <a:off x="216568" y="4405151"/>
            <a:ext cx="11847096" cy="1785104"/>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Calibri" panose="020F0502020204030204" pitchFamily="34" charset="0"/>
                <a:cs typeface="Calibri" panose="020F0502020204030204" pitchFamily="34" charset="0"/>
              </a:rPr>
              <a:t>The data does not support the claim made in the Times of India article </a:t>
            </a:r>
            <a:r>
              <a:rPr lang="en-US" sz="2200" dirty="0">
                <a:latin typeface="Calibri" panose="020F0502020204030204" pitchFamily="34" charset="0"/>
                <a:cs typeface="Calibri" panose="020F0502020204030204" pitchFamily="34" charset="0"/>
              </a:rPr>
              <a:t>that fresh graduates in Computer Science Engineering can earn between </a:t>
            </a:r>
            <a:r>
              <a:rPr lang="en-US" sz="2200" b="1" dirty="0">
                <a:latin typeface="Calibri" panose="020F0502020204030204" pitchFamily="34" charset="0"/>
                <a:cs typeface="Calibri" panose="020F0502020204030204" pitchFamily="34" charset="0"/>
              </a:rPr>
              <a:t>2.5  3 lakhs </a:t>
            </a:r>
            <a:r>
              <a:rPr lang="en-US" sz="2200" dirty="0">
                <a:latin typeface="Calibri" panose="020F0502020204030204" pitchFamily="34" charset="0"/>
                <a:cs typeface="Calibri" panose="020F0502020204030204" pitchFamily="34" charset="0"/>
              </a:rPr>
              <a:t>in roles such as </a:t>
            </a:r>
            <a:r>
              <a:rPr lang="en-US" sz="2200" b="1" dirty="0">
                <a:latin typeface="Calibri" panose="020F0502020204030204" pitchFamily="34" charset="0"/>
                <a:cs typeface="Calibri" panose="020F0502020204030204" pitchFamily="34" charset="0"/>
              </a:rPr>
              <a:t>Programming Analyst, Software Engineer, Hardware Engineer, and Associate Engineer.</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There is no significant relationship between gender and specialization preference observed in the data, as the claim that gender influences specialization preference is not supported by the analysis.</a:t>
            </a:r>
          </a:p>
        </p:txBody>
      </p:sp>
    </p:spTree>
    <p:extLst>
      <p:ext uri="{BB962C8B-B14F-4D97-AF65-F5344CB8AC3E}">
        <p14:creationId xmlns:p14="http://schemas.microsoft.com/office/powerpoint/2010/main" val="3067250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A2084-5186-AAF5-311D-7734E6B27F32}"/>
              </a:ext>
            </a:extLst>
          </p:cNvPr>
          <p:cNvSpPr txBox="1"/>
          <p:nvPr/>
        </p:nvSpPr>
        <p:spPr>
          <a:xfrm>
            <a:off x="224590" y="1192354"/>
            <a:ext cx="12015537" cy="4832092"/>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data reveals a gender imbalance, indicating a need for diversity efforts in the workforce.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skills, particularly in </a:t>
            </a:r>
            <a:r>
              <a:rPr lang="en-US" sz="2200" b="1" dirty="0">
                <a:latin typeface="Calibri" panose="020F0502020204030204" pitchFamily="34" charset="0"/>
                <a:cs typeface="Calibri" panose="020F0502020204030204" pitchFamily="34" charset="0"/>
              </a:rPr>
              <a:t>Computer Science and Engineering</a:t>
            </a:r>
            <a:r>
              <a:rPr lang="en-US" sz="2200" dirty="0">
                <a:latin typeface="Calibri" panose="020F0502020204030204" pitchFamily="34" charset="0"/>
                <a:cs typeface="Calibri" panose="020F0502020204030204" pitchFamily="34" charset="0"/>
              </a:rPr>
              <a:t>, are in high demand based on the prevalence of related degrees.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Job roles vary widely, with </a:t>
            </a:r>
            <a:r>
              <a:rPr lang="en-US" sz="2200" b="1" dirty="0">
                <a:latin typeface="Calibri" panose="020F0502020204030204" pitchFamily="34" charset="0"/>
                <a:cs typeface="Calibri" panose="020F0502020204030204" pitchFamily="34" charset="0"/>
              </a:rPr>
              <a:t>Software Engineer </a:t>
            </a:r>
            <a:r>
              <a:rPr lang="en-US" sz="2200" dirty="0">
                <a:latin typeface="Calibri" panose="020F0502020204030204" pitchFamily="34" charset="0"/>
                <a:cs typeface="Calibri" panose="020F0502020204030204" pitchFamily="34" charset="0"/>
              </a:rPr>
              <a:t>being the most common, followed by </a:t>
            </a:r>
            <a:r>
              <a:rPr lang="en-US" sz="2200" b="1" dirty="0">
                <a:latin typeface="Calibri" panose="020F0502020204030204" pitchFamily="34" charset="0"/>
                <a:cs typeface="Calibri" panose="020F0502020204030204" pitchFamily="34" charset="0"/>
              </a:rPr>
              <a:t>Developer</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Educational board preferences influence policies, with a preference for </a:t>
            </a:r>
            <a:r>
              <a:rPr lang="en-US" sz="2200" b="1" dirty="0">
                <a:latin typeface="Calibri" panose="020F0502020204030204" pitchFamily="34" charset="0"/>
                <a:cs typeface="Calibri" panose="020F0502020204030204" pitchFamily="34" charset="0"/>
              </a:rPr>
              <a:t>State Boards</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CBSE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ICSE</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expertise is crucial, as evidenced by the prevalence of </a:t>
            </a:r>
            <a:r>
              <a:rPr lang="en-US" sz="2200" b="1" dirty="0">
                <a:latin typeface="Calibri" panose="020F0502020204030204" pitchFamily="34" charset="0"/>
                <a:cs typeface="Calibri" panose="020F0502020204030204" pitchFamily="34" charset="0"/>
              </a:rPr>
              <a:t>Bachelor of Technology/Engineering </a:t>
            </a:r>
            <a:r>
              <a:rPr lang="en-US" sz="2200" dirty="0">
                <a:latin typeface="Calibri" panose="020F0502020204030204" pitchFamily="34" charset="0"/>
                <a:cs typeface="Calibri" panose="020F0502020204030204" pitchFamily="34" charset="0"/>
              </a:rPr>
              <a:t>graduates.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Managerial</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technical positions </a:t>
            </a:r>
            <a:r>
              <a:rPr lang="en-US" sz="2200" dirty="0">
                <a:latin typeface="Calibri" panose="020F0502020204030204" pitchFamily="34" charset="0"/>
                <a:cs typeface="Calibri" panose="020F0502020204030204" pitchFamily="34" charset="0"/>
              </a:rPr>
              <a:t>are the highest earning roles.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College tier impacts earnings, with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graduates earning more.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Gender based salary differences exist, though further analysis is needed for clarity.</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 claim about recent graduates' earnings in </a:t>
            </a:r>
            <a:r>
              <a:rPr lang="en-US" sz="2200" b="1" dirty="0">
                <a:latin typeface="Calibri" panose="020F0502020204030204" pitchFamily="34" charset="0"/>
                <a:cs typeface="Calibri" panose="020F0502020204030204" pitchFamily="34" charset="0"/>
              </a:rPr>
              <a:t>Computer Science Engineering </a:t>
            </a:r>
            <a:r>
              <a:rPr lang="en-US" sz="2200" dirty="0">
                <a:latin typeface="Calibri" panose="020F0502020204030204" pitchFamily="34" charset="0"/>
                <a:cs typeface="Calibri" panose="020F0502020204030204" pitchFamily="34" charset="0"/>
              </a:rPr>
              <a:t>was </a:t>
            </a:r>
            <a:r>
              <a:rPr lang="en-US" sz="2200" b="1" dirty="0">
                <a:latin typeface="Calibri" panose="020F0502020204030204" pitchFamily="34" charset="0"/>
                <a:cs typeface="Calibri" panose="020F0502020204030204" pitchFamily="34" charset="0"/>
              </a:rPr>
              <a:t>not supported by the data</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There's </a:t>
            </a:r>
            <a:r>
              <a:rPr lang="en-US" sz="2200" b="1" dirty="0">
                <a:latin typeface="Calibri" panose="020F0502020204030204" pitchFamily="34" charset="0"/>
                <a:cs typeface="Calibri" panose="020F0502020204030204" pitchFamily="34" charset="0"/>
              </a:rPr>
              <a:t>no significant link between gender and specialization preference</a:t>
            </a:r>
            <a:r>
              <a:rPr lang="en-US" sz="2200" dirty="0">
                <a:latin typeface="Calibri" panose="020F0502020204030204" pitchFamily="34" charset="0"/>
                <a:cs typeface="Calibri" panose="020F0502020204030204" pitchFamily="34" charset="0"/>
              </a:rPr>
              <a:t>, challenging assumptions about their correlation.</a:t>
            </a:r>
          </a:p>
        </p:txBody>
      </p:sp>
      <p:sp>
        <p:nvSpPr>
          <p:cNvPr id="4" name="TextBox 3">
            <a:extLst>
              <a:ext uri="{FF2B5EF4-FFF2-40B4-BE49-F238E27FC236}">
                <a16:creationId xmlns:a16="http://schemas.microsoft.com/office/drawing/2014/main" id="{C2AEBB94-8588-048C-D40C-5024D7BC6F56}"/>
              </a:ext>
            </a:extLst>
          </p:cNvPr>
          <p:cNvSpPr txBox="1"/>
          <p:nvPr/>
        </p:nvSpPr>
        <p:spPr>
          <a:xfrm>
            <a:off x="224590" y="546023"/>
            <a:ext cx="6096000" cy="646331"/>
          </a:xfrm>
          <a:prstGeom prst="rect">
            <a:avLst/>
          </a:prstGeom>
          <a:noFill/>
        </p:spPr>
        <p:txBody>
          <a:bodyPr wrap="square">
            <a:spAutoFit/>
          </a:body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Conclusions:</a:t>
            </a:r>
          </a:p>
        </p:txBody>
      </p:sp>
    </p:spTree>
    <p:extLst>
      <p:ext uri="{BB962C8B-B14F-4D97-AF65-F5344CB8AC3E}">
        <p14:creationId xmlns:p14="http://schemas.microsoft.com/office/powerpoint/2010/main" val="425542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2011841"/>
            <a:ext cx="4465643" cy="2834317"/>
          </a:xfrm>
          <a:prstGeom prst="rect">
            <a:avLst/>
          </a:prstGeom>
          <a:noFill/>
          <a:ln>
            <a:noFill/>
          </a:ln>
        </p:spPr>
      </p:pic>
      <p:sp>
        <p:nvSpPr>
          <p:cNvPr id="117" name="Google Shape;117;p5"/>
          <p:cNvSpPr txBox="1"/>
          <p:nvPr/>
        </p:nvSpPr>
        <p:spPr>
          <a:xfrm>
            <a:off x="1259840" y="3044279"/>
            <a:ext cx="3937801"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ato Black" panose="020F0A02020204030203" pitchFamily="34" charset="0"/>
                <a:ea typeface="Libre Baskerville"/>
                <a:cs typeface="Libre Baskerville"/>
                <a:sym typeface="Libre Baskerville"/>
              </a:rPr>
              <a:t>THANK YOU !</a:t>
            </a:r>
            <a:endParaRPr sz="1800" b="0" i="0" u="none" strike="noStrike" cap="none" dirty="0">
              <a:solidFill>
                <a:schemeClr val="dk1"/>
              </a:solidFill>
              <a:latin typeface="Lato Black" panose="020F0A02020204030203" pitchFamily="34" charset="0"/>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5605D7-5910-B349-E80D-9FE9DCB306F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03058FF-8883-DB59-959D-8F76D1D3407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3" name="Text Placeholder 2">
            <a:extLst>
              <a:ext uri="{FF2B5EF4-FFF2-40B4-BE49-F238E27FC236}">
                <a16:creationId xmlns:a16="http://schemas.microsoft.com/office/drawing/2014/main" id="{BD1DE278-EACC-81D0-8D43-BA44EE075874}"/>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Our mission in conducting Exploratory Data Analysis (EDA) on the Aspiring Mind Employment Outcome 2015 (AMEO) dataset is to unlock a comprehensive understanding of employment outcomes for engineering graduates. </a:t>
            </a:r>
          </a:p>
          <a:p>
            <a:pPr algn="just">
              <a:buFont typeface="Arial" panose="020B0604020202020204" pitchFamily="34" charset="0"/>
              <a:buChar char="•"/>
            </a:pPr>
            <a:r>
              <a:rPr lang="en-US" sz="2400" dirty="0"/>
              <a:t>Through meticulous analysis, we seek to uncover nuanced patterns, unveil correlations, and reveal emerging trends within the dataset. By scrutinizing factors like salary, job titles, locations, and AMCAT exam performance, our aim is to illuminate the intricate web of influences shaping candidates' employment journeys, providing invaluable insights into this dynamic landscape.</a:t>
            </a:r>
          </a:p>
        </p:txBody>
      </p:sp>
    </p:spTree>
    <p:extLst>
      <p:ext uri="{BB962C8B-B14F-4D97-AF65-F5344CB8AC3E}">
        <p14:creationId xmlns:p14="http://schemas.microsoft.com/office/powerpoint/2010/main" val="108980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EA13067-051F-8622-159E-97F1D1C6002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5512AB7-8573-542E-4182-B50766AFB85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DDF67325-F417-7036-ED7F-7A99094B85B8}"/>
              </a:ext>
            </a:extLst>
          </p:cNvPr>
          <p:cNvSpPr>
            <a:spLocks noGrp="1"/>
          </p:cNvSpPr>
          <p:nvPr>
            <p:ph type="body" idx="1"/>
          </p:nvPr>
        </p:nvSpPr>
        <p:spPr>
          <a:xfrm>
            <a:off x="838200" y="851263"/>
            <a:ext cx="10515600" cy="5309693"/>
          </a:xfrm>
        </p:spPr>
        <p:txBody>
          <a:bodyPr>
            <a:noAutofit/>
          </a:bodyPr>
          <a:lstStyle/>
          <a:p>
            <a:pPr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 dataset contains information on 3,998 individuals, spanning across 39 columns. Each row represents a unique individual, while each column provides specific details about their employment and educational background.</a:t>
            </a:r>
          </a:p>
          <a:p>
            <a:pPr algn="l">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Key columns include: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ID</a:t>
            </a:r>
            <a:r>
              <a:rPr lang="en-US" sz="1600" b="0" i="0" dirty="0">
                <a:solidFill>
                  <a:srgbClr val="0D0D0D"/>
                </a:solidFill>
                <a:effectLst/>
                <a:latin typeface="Calibri" panose="020F0502020204030204" pitchFamily="34" charset="0"/>
                <a:cs typeface="Calibri" panose="020F0502020204030204" pitchFamily="34" charset="0"/>
              </a:rPr>
              <a:t>: Unique identifier for each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Salary</a:t>
            </a:r>
            <a:r>
              <a:rPr lang="en-US" sz="1600" b="0" i="0" dirty="0">
                <a:solidFill>
                  <a:srgbClr val="0D0D0D"/>
                </a:solidFill>
                <a:effectLst/>
                <a:latin typeface="Calibri" panose="020F0502020204030204" pitchFamily="34" charset="0"/>
                <a:cs typeface="Calibri" panose="020F0502020204030204" pitchFamily="34" charset="0"/>
              </a:rPr>
              <a:t>: The salary earned by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DOJ</a:t>
            </a:r>
            <a:r>
              <a:rPr lang="en-US" sz="1600" b="0" i="0" dirty="0">
                <a:solidFill>
                  <a:srgbClr val="0D0D0D"/>
                </a:solidFill>
                <a:effectLst/>
                <a:latin typeface="Calibri" panose="020F0502020204030204" pitchFamily="34" charset="0"/>
                <a:cs typeface="Calibri" panose="020F0502020204030204" pitchFamily="34" charset="0"/>
              </a:rPr>
              <a:t>: Date of joining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DOL</a:t>
            </a:r>
            <a:r>
              <a:rPr lang="en-US" sz="1600" b="0" i="0" dirty="0">
                <a:solidFill>
                  <a:srgbClr val="0D0D0D"/>
                </a:solidFill>
                <a:effectLst/>
                <a:latin typeface="Calibri" panose="020F0502020204030204" pitchFamily="34" charset="0"/>
                <a:cs typeface="Calibri" panose="020F0502020204030204" pitchFamily="34" charset="0"/>
              </a:rPr>
              <a:t>: Date of leaving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Designation</a:t>
            </a:r>
            <a:r>
              <a:rPr lang="en-US" sz="1600" b="0" i="0" dirty="0">
                <a:solidFill>
                  <a:srgbClr val="0D0D0D"/>
                </a:solidFill>
                <a:effectLst/>
                <a:latin typeface="Calibri" panose="020F0502020204030204" pitchFamily="34" charset="0"/>
                <a:cs typeface="Calibri" panose="020F0502020204030204" pitchFamily="34" charset="0"/>
              </a:rPr>
              <a:t>: Job title or position held.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JobCity</a:t>
            </a:r>
            <a:r>
              <a:rPr lang="en-US" sz="1600" b="0" i="0" dirty="0">
                <a:solidFill>
                  <a:srgbClr val="0D0D0D"/>
                </a:solidFill>
                <a:effectLst/>
                <a:latin typeface="Calibri" panose="020F0502020204030204" pitchFamily="34" charset="0"/>
                <a:cs typeface="Calibri" panose="020F0502020204030204" pitchFamily="34" charset="0"/>
              </a:rPr>
              <a:t>: City where the job is located.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Gender</a:t>
            </a:r>
            <a:r>
              <a:rPr lang="en-US" sz="1600" b="0" i="0" dirty="0">
                <a:solidFill>
                  <a:srgbClr val="0D0D0D"/>
                </a:solidFill>
                <a:effectLst/>
                <a:latin typeface="Calibri" panose="020F0502020204030204" pitchFamily="34" charset="0"/>
                <a:cs typeface="Calibri" panose="020F0502020204030204" pitchFamily="34" charset="0"/>
              </a:rPr>
              <a:t>: Gender of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DOB</a:t>
            </a:r>
            <a:r>
              <a:rPr lang="en-US" sz="1600" b="0" i="0" dirty="0">
                <a:solidFill>
                  <a:srgbClr val="0D0D0D"/>
                </a:solidFill>
                <a:effectLst/>
                <a:latin typeface="Calibri" panose="020F0502020204030204" pitchFamily="34" charset="0"/>
                <a:cs typeface="Calibri" panose="020F0502020204030204" pitchFamily="34" charset="0"/>
              </a:rPr>
              <a:t>: Date of birth.</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10board</a:t>
            </a:r>
            <a:r>
              <a:rPr lang="en-US" sz="1600" b="0" i="0" dirty="0">
                <a:solidFill>
                  <a:srgbClr val="0D0D0D"/>
                </a:solidFill>
                <a:effectLst/>
                <a:latin typeface="Calibri" panose="020F0502020204030204" pitchFamily="34" charset="0"/>
                <a:cs typeface="Calibri" panose="020F0502020204030204" pitchFamily="34" charset="0"/>
              </a:rPr>
              <a:t>: Board of education for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12graduation</a:t>
            </a:r>
            <a:r>
              <a:rPr lang="en-US" sz="1600" b="0" i="0" dirty="0">
                <a:solidFill>
                  <a:srgbClr val="0D0D0D"/>
                </a:solidFill>
                <a:effectLst/>
                <a:latin typeface="Calibri" panose="020F0502020204030204" pitchFamily="34" charset="0"/>
                <a:cs typeface="Calibri" panose="020F0502020204030204" pitchFamily="34" charset="0"/>
              </a:rPr>
              <a:t>: Year of graduation from 12th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12th grade.</a:t>
            </a:r>
          </a:p>
          <a:p>
            <a:pPr marL="114300" indent="0" algn="just">
              <a:buNone/>
            </a:pP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6246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5AF888-0BC4-3180-ECE8-C24CFB92BE1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C034E7-9C83-C7B7-687F-C71D63F90CB3}"/>
              </a:ext>
            </a:extLst>
          </p:cNvPr>
          <p:cNvSpPr txBox="1">
            <a:spLocks noGrp="1"/>
          </p:cNvSpPr>
          <p:nvPr>
            <p:ph type="title"/>
          </p:nvPr>
        </p:nvSpPr>
        <p:spPr>
          <a:xfrm>
            <a:off x="305778" y="222454"/>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AAB2B7CA-7BF1-BE04-5B0D-FDBA077854A8}"/>
              </a:ext>
            </a:extLst>
          </p:cNvPr>
          <p:cNvSpPr>
            <a:spLocks noGrp="1"/>
          </p:cNvSpPr>
          <p:nvPr>
            <p:ph type="body" idx="1"/>
          </p:nvPr>
        </p:nvSpPr>
        <p:spPr>
          <a:xfrm>
            <a:off x="838200" y="774153"/>
            <a:ext cx="10515600" cy="5309693"/>
          </a:xfrm>
        </p:spPr>
        <p:txBody>
          <a:bodyPr>
            <a:noAutofit/>
          </a:bodyPr>
          <a:lstStyle/>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12board</a:t>
            </a:r>
            <a:r>
              <a:rPr lang="en-US" sz="1600" b="0" i="0" dirty="0">
                <a:solidFill>
                  <a:srgbClr val="0D0D0D"/>
                </a:solidFill>
                <a:effectLst/>
                <a:latin typeface="Calibri" panose="020F0502020204030204" pitchFamily="34" charset="0"/>
                <a:cs typeface="Calibri" panose="020F0502020204030204" pitchFamily="34" charset="0"/>
              </a:rPr>
              <a:t>: Board of education for 12th grade.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CollegeTier</a:t>
            </a:r>
            <a:r>
              <a:rPr lang="en-US" sz="1600" b="0" i="0" dirty="0">
                <a:solidFill>
                  <a:srgbClr val="0D0D0D"/>
                </a:solidFill>
                <a:effectLst/>
                <a:latin typeface="Calibri" panose="020F0502020204030204" pitchFamily="34" charset="0"/>
                <a:cs typeface="Calibri" panose="020F0502020204030204" pitchFamily="34" charset="0"/>
              </a:rPr>
              <a:t>: Tier of the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Degree</a:t>
            </a:r>
            <a:r>
              <a:rPr lang="en-US" sz="1600" b="0" i="0" dirty="0">
                <a:solidFill>
                  <a:srgbClr val="0D0D0D"/>
                </a:solidFill>
                <a:effectLst/>
                <a:latin typeface="Calibri" panose="020F0502020204030204" pitchFamily="34" charset="0"/>
                <a:cs typeface="Calibri" panose="020F0502020204030204" pitchFamily="34" charset="0"/>
              </a:rPr>
              <a:t>: Degree obtained.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Specialization</a:t>
            </a:r>
            <a:r>
              <a:rPr lang="en-US" sz="1600" b="0" i="0" dirty="0">
                <a:solidFill>
                  <a:srgbClr val="0D0D0D"/>
                </a:solidFill>
                <a:effectLst/>
                <a:latin typeface="Calibri" panose="020F0502020204030204" pitchFamily="34" charset="0"/>
                <a:cs typeface="Calibri" panose="020F0502020204030204" pitchFamily="34" charset="0"/>
              </a:rPr>
              <a:t>: Field of specialization.</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collegeGPA</a:t>
            </a:r>
            <a:r>
              <a:rPr lang="en-US" sz="1600" b="0" i="0" dirty="0">
                <a:solidFill>
                  <a:srgbClr val="0D0D0D"/>
                </a:solidFill>
                <a:effectLst/>
                <a:latin typeface="Calibri" panose="020F0502020204030204" pitchFamily="34" charset="0"/>
                <a:cs typeface="Calibri" panose="020F0502020204030204" pitchFamily="34" charset="0"/>
              </a:rPr>
              <a:t>: GPA obtained in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CollegeCityTier</a:t>
            </a:r>
            <a:r>
              <a:rPr lang="en-US" sz="1600" b="0" i="0" dirty="0">
                <a:solidFill>
                  <a:srgbClr val="0D0D0D"/>
                </a:solidFill>
                <a:effectLst/>
                <a:latin typeface="Calibri" panose="020F0502020204030204" pitchFamily="34" charset="0"/>
                <a:cs typeface="Calibri" panose="020F0502020204030204" pitchFamily="34" charset="0"/>
              </a:rPr>
              <a:t>: Tier of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CollegeState</a:t>
            </a:r>
            <a:r>
              <a:rPr lang="en-US" sz="1600" b="0" i="0" dirty="0">
                <a:solidFill>
                  <a:srgbClr val="0D0D0D"/>
                </a:solidFill>
                <a:effectLst/>
                <a:latin typeface="Calibri" panose="020F0502020204030204" pitchFamily="34" charset="0"/>
                <a:cs typeface="Calibri" panose="020F0502020204030204" pitchFamily="34" charset="0"/>
              </a:rPr>
              <a:t>: State where the college is located.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GraduationYear</a:t>
            </a:r>
            <a:r>
              <a:rPr lang="en-US" sz="1600" b="0" i="0" dirty="0">
                <a:solidFill>
                  <a:srgbClr val="0D0D0D"/>
                </a:solidFill>
                <a:effectLst/>
                <a:latin typeface="Calibri" panose="020F0502020204030204" pitchFamily="34" charset="0"/>
                <a:cs typeface="Calibri" panose="020F0502020204030204" pitchFamily="34" charset="0"/>
              </a:rPr>
              <a:t>: Year of graduation from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English</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Logical</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Quant</a:t>
            </a:r>
            <a:r>
              <a:rPr lang="en-US" sz="1600" b="0" i="0" dirty="0">
                <a:solidFill>
                  <a:srgbClr val="0D0D0D"/>
                </a:solidFill>
                <a:effectLst/>
                <a:latin typeface="Calibri" panose="020F0502020204030204" pitchFamily="34" charset="0"/>
                <a:cs typeface="Calibri" panose="020F0502020204030204" pitchFamily="34" charset="0"/>
              </a:rPr>
              <a:t>: Scores obtained in respective subjects.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Domain</a:t>
            </a:r>
            <a:r>
              <a:rPr lang="en-US" sz="1600" b="0" i="0" dirty="0">
                <a:solidFill>
                  <a:srgbClr val="0D0D0D"/>
                </a:solidFill>
                <a:effectLst/>
                <a:latin typeface="Calibri" panose="020F0502020204030204" pitchFamily="34" charset="0"/>
                <a:cs typeface="Calibri" panose="020F0502020204030204" pitchFamily="34" charset="0"/>
              </a:rPr>
              <a:t>: Domain knowledge score.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ComputerProgramming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ElectronicsAndSemicon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ComputerScience</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MechanicalEngg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TelecomEngg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CivilEngg</a:t>
            </a:r>
            <a:r>
              <a:rPr lang="en-US" sz="1600" b="0" i="0" dirty="0">
                <a:solidFill>
                  <a:srgbClr val="0D0D0D"/>
                </a:solidFill>
                <a:effectLst/>
                <a:latin typeface="Calibri" panose="020F0502020204030204" pitchFamily="34" charset="0"/>
                <a:cs typeface="Calibri" panose="020F0502020204030204" pitchFamily="34" charset="0"/>
              </a:rPr>
              <a:t>: Scores or qualifications in various engineering disciplines.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conscientiousness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agreeableness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extraversion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nueroticism</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openess_to_experience</a:t>
            </a:r>
            <a:r>
              <a:rPr lang="en-US" sz="1600" b="0" i="0" dirty="0">
                <a:solidFill>
                  <a:srgbClr val="0D0D0D"/>
                </a:solidFill>
                <a:effectLst/>
                <a:latin typeface="Calibri" panose="020F0502020204030204" pitchFamily="34" charset="0"/>
                <a:cs typeface="Calibri" panose="020F0502020204030204" pitchFamily="34" charset="0"/>
              </a:rPr>
              <a:t>: Personality trait scores.</a:t>
            </a:r>
          </a:p>
          <a:p>
            <a:pPr algn="just"/>
            <a:r>
              <a:rPr lang="en-US" sz="2200" b="0" i="0" dirty="0">
                <a:solidFill>
                  <a:srgbClr val="0D0D0D"/>
                </a:solidFill>
                <a:effectLst/>
                <a:latin typeface="Calibri" panose="020F0502020204030204" pitchFamily="34" charset="0"/>
                <a:cs typeface="Calibri" panose="020F0502020204030204" pitchFamily="34" charset="0"/>
              </a:rPr>
              <a:t>The dataset offers a rich source of information for exploring employment outcomes, educational backgrounds, and personality traits among engineering graduates. With a diverse range of variables, it provides ample opportunities for </a:t>
            </a:r>
            <a:r>
              <a:rPr lang="en-US" sz="2200" b="0" i="0" dirty="0" err="1">
                <a:solidFill>
                  <a:srgbClr val="0D0D0D"/>
                </a:solidFill>
                <a:effectLst/>
                <a:latin typeface="Calibri" panose="020F0502020204030204" pitchFamily="34" charset="0"/>
                <a:cs typeface="Calibri" panose="020F0502020204030204" pitchFamily="34" charset="0"/>
              </a:rPr>
              <a:t>indepth</a:t>
            </a:r>
            <a:r>
              <a:rPr lang="en-US" sz="2200" b="0" i="0" dirty="0">
                <a:solidFill>
                  <a:srgbClr val="0D0D0D"/>
                </a:solidFill>
                <a:effectLst/>
                <a:latin typeface="Calibri" panose="020F0502020204030204" pitchFamily="34" charset="0"/>
                <a:cs typeface="Calibri" panose="020F0502020204030204" pitchFamily="34" charset="0"/>
              </a:rPr>
              <a:t> analysis and insights into factors influencing career trajectories.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84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Exploratory Data Analysis (EDA)?">
            <a:extLst>
              <a:ext uri="{FF2B5EF4-FFF2-40B4-BE49-F238E27FC236}">
                <a16:creationId xmlns:a16="http://schemas.microsoft.com/office/drawing/2014/main" id="{5A891965-9EBA-1CD5-76E5-8545A89E2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2564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C246903-58E9-5E25-9359-8A3AB96432D0}"/>
              </a:ext>
            </a:extLst>
          </p:cNvPr>
          <p:cNvSpPr/>
          <p:nvPr/>
        </p:nvSpPr>
        <p:spPr>
          <a:xfrm>
            <a:off x="0" y="6256421"/>
            <a:ext cx="8935453" cy="601579"/>
          </a:xfrm>
          <a:prstGeom prst="rect">
            <a:avLst/>
          </a:prstGeom>
          <a:gradFill>
            <a:gsLst>
              <a:gs pos="28000">
                <a:srgbClr val="FFF1D6"/>
              </a:gs>
              <a:gs pos="83000">
                <a:srgbClr val="FDE5E7"/>
              </a:gs>
              <a:gs pos="35000">
                <a:srgbClr val="E6F3F1"/>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21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8220BD-B858-303C-4BCB-7BFCC61086A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C6F8404-1BA2-8565-ED67-942B09577877}"/>
              </a:ext>
            </a:extLst>
          </p:cNvPr>
          <p:cNvSpPr txBox="1">
            <a:spLocks noGrp="1"/>
          </p:cNvSpPr>
          <p:nvPr>
            <p:ph type="title"/>
          </p:nvPr>
        </p:nvSpPr>
        <p:spPr>
          <a:xfrm>
            <a:off x="178633" y="231133"/>
            <a:ext cx="7511462" cy="5430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Data Cleaning:</a:t>
            </a:r>
            <a:endParaRPr b="1" dirty="0">
              <a:solidFill>
                <a:srgbClr val="FF0000"/>
              </a:solidFill>
            </a:endParaRPr>
          </a:p>
        </p:txBody>
      </p:sp>
      <p:sp>
        <p:nvSpPr>
          <p:cNvPr id="3" name="Text Placeholder 2">
            <a:extLst>
              <a:ext uri="{FF2B5EF4-FFF2-40B4-BE49-F238E27FC236}">
                <a16:creationId xmlns:a16="http://schemas.microsoft.com/office/drawing/2014/main" id="{A65305B7-233C-8D03-BA87-5FB632D14B76}"/>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After conducting preliminary assessments on the provided data, it has come to my attention that there are some irregularities present within the dataset.</a:t>
            </a:r>
          </a:p>
        </p:txBody>
      </p:sp>
      <p:pic>
        <p:nvPicPr>
          <p:cNvPr id="8" name="Picture 7">
            <a:extLst>
              <a:ext uri="{FF2B5EF4-FFF2-40B4-BE49-F238E27FC236}">
                <a16:creationId xmlns:a16="http://schemas.microsoft.com/office/drawing/2014/main" id="{FBE31DC7-7127-0EFA-C671-2EC3C2892D9B}"/>
              </a:ext>
            </a:extLst>
          </p:cNvPr>
          <p:cNvPicPr>
            <a:picLocks noChangeAspect="1"/>
          </p:cNvPicPr>
          <p:nvPr/>
        </p:nvPicPr>
        <p:blipFill>
          <a:blip r:embed="rId3"/>
          <a:stretch>
            <a:fillRect/>
          </a:stretch>
        </p:blipFill>
        <p:spPr>
          <a:xfrm>
            <a:off x="1126107" y="4860028"/>
            <a:ext cx="5616513" cy="987278"/>
          </a:xfrm>
          <a:prstGeom prst="rect">
            <a:avLst/>
          </a:prstGeom>
        </p:spPr>
      </p:pic>
      <p:pic>
        <p:nvPicPr>
          <p:cNvPr id="10" name="Picture 9">
            <a:extLst>
              <a:ext uri="{FF2B5EF4-FFF2-40B4-BE49-F238E27FC236}">
                <a16:creationId xmlns:a16="http://schemas.microsoft.com/office/drawing/2014/main" id="{1D780CB6-225E-ED11-CD6A-958CCFBE9A15}"/>
              </a:ext>
            </a:extLst>
          </p:cNvPr>
          <p:cNvPicPr>
            <a:picLocks noChangeAspect="1"/>
          </p:cNvPicPr>
          <p:nvPr/>
        </p:nvPicPr>
        <p:blipFill>
          <a:blip r:embed="rId4"/>
          <a:stretch>
            <a:fillRect/>
          </a:stretch>
        </p:blipFill>
        <p:spPr>
          <a:xfrm>
            <a:off x="838199" y="1756227"/>
            <a:ext cx="10515599" cy="2888017"/>
          </a:xfrm>
          <a:prstGeom prst="rect">
            <a:avLst/>
          </a:prstGeom>
        </p:spPr>
      </p:pic>
    </p:spTree>
    <p:extLst>
      <p:ext uri="{BB962C8B-B14F-4D97-AF65-F5344CB8AC3E}">
        <p14:creationId xmlns:p14="http://schemas.microsoft.com/office/powerpoint/2010/main" val="145142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68B1D94-A3BC-7E84-76D8-A7B93C91A9D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3E866C-4964-DEB7-A1EF-424FF6671CE2}"/>
              </a:ext>
            </a:extLst>
          </p:cNvPr>
          <p:cNvSpPr txBox="1">
            <a:spLocks noGrp="1"/>
          </p:cNvSpPr>
          <p:nvPr>
            <p:ph type="title"/>
          </p:nvPr>
        </p:nvSpPr>
        <p:spPr>
          <a:xfrm>
            <a:off x="301569" y="231133"/>
            <a:ext cx="5024410" cy="4659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Univariate Analysis:</a:t>
            </a:r>
            <a:endParaRPr b="1" dirty="0">
              <a:solidFill>
                <a:srgbClr val="FF0000"/>
              </a:solidFill>
            </a:endParaRPr>
          </a:p>
        </p:txBody>
      </p:sp>
      <p:sp>
        <p:nvSpPr>
          <p:cNvPr id="3" name="Text Placeholder 2">
            <a:extLst>
              <a:ext uri="{FF2B5EF4-FFF2-40B4-BE49-F238E27FC236}">
                <a16:creationId xmlns:a16="http://schemas.microsoft.com/office/drawing/2014/main" id="{59CF1A34-9F9A-DC53-5196-9C9A89E6A602}"/>
              </a:ext>
            </a:extLst>
          </p:cNvPr>
          <p:cNvSpPr>
            <a:spLocks noGrp="1"/>
          </p:cNvSpPr>
          <p:nvPr>
            <p:ph type="body" idx="1"/>
          </p:nvPr>
        </p:nvSpPr>
        <p:spPr>
          <a:xfrm>
            <a:off x="5325979" y="2105854"/>
            <a:ext cx="6689558" cy="4243136"/>
          </a:xfrm>
        </p:spPr>
        <p:txBody>
          <a:bodyPr>
            <a:noAutofit/>
          </a:bodyPr>
          <a:lstStyle/>
          <a:p>
            <a:pPr marL="114300" indent="0" algn="just">
              <a:buNone/>
            </a:pPr>
            <a:r>
              <a:rPr lang="en-US" sz="2200" dirty="0">
                <a:latin typeface="Calibri" panose="020F0502020204030204" pitchFamily="34" charset="0"/>
                <a:cs typeface="Calibri" panose="020F0502020204030204" pitchFamily="34" charset="0"/>
              </a:rPr>
              <a:t>Following an analysis of the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I observed high cardinality, making analysis challenging. </a:t>
            </a:r>
          </a:p>
          <a:p>
            <a:pPr marL="114300" indent="0" algn="just">
              <a:buNone/>
            </a:pPr>
            <a:r>
              <a:rPr lang="en-US" sz="2200" dirty="0">
                <a:latin typeface="Calibri" panose="020F0502020204030204" pitchFamily="34" charset="0"/>
                <a:cs typeface="Calibri" panose="020F0502020204030204" pitchFamily="34" charset="0"/>
              </a:rPr>
              <a:t>Thus, I reclassified it into broader categories for easier interpretation. </a:t>
            </a:r>
          </a:p>
          <a:p>
            <a:pPr marL="114300" indent="0" algn="just">
              <a:buNone/>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most prevalent roles are Software Engineer and Developer</a:t>
            </a:r>
            <a:r>
              <a:rPr lang="en-US" sz="2200" dirty="0">
                <a:latin typeface="Calibri" panose="020F0502020204030204" pitchFamily="34" charset="0"/>
                <a:cs typeface="Calibri" panose="020F0502020204030204" pitchFamily="34" charset="0"/>
              </a:rPr>
              <a:t>. </a:t>
            </a:r>
          </a:p>
          <a:p>
            <a:pPr marL="114300" indent="0" algn="just">
              <a:buNone/>
            </a:pPr>
            <a:r>
              <a:rPr lang="en-US" sz="2200" dirty="0">
                <a:latin typeface="Calibri" panose="020F0502020204030204" pitchFamily="34" charset="0"/>
                <a:cs typeface="Calibri" panose="020F0502020204030204" pitchFamily="34" charset="0"/>
              </a:rPr>
              <a:t>This adjustment allows for more structured analysis, providing insights into job role distributions and their impacts on various aspects like salary and performance. </a:t>
            </a:r>
          </a:p>
        </p:txBody>
      </p:sp>
      <p:pic>
        <p:nvPicPr>
          <p:cNvPr id="3074" name="Picture 2">
            <a:extLst>
              <a:ext uri="{FF2B5EF4-FFF2-40B4-BE49-F238E27FC236}">
                <a16:creationId xmlns:a16="http://schemas.microsoft.com/office/drawing/2014/main" id="{75035FA4-E604-65B2-D60F-DD0787DCD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3" y="2105854"/>
            <a:ext cx="5069305" cy="323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C9F731-0A97-C3EC-2F37-AB721A666BFB}"/>
              </a:ext>
            </a:extLst>
          </p:cNvPr>
          <p:cNvSpPr txBox="1"/>
          <p:nvPr/>
        </p:nvSpPr>
        <p:spPr>
          <a:xfrm>
            <a:off x="176463" y="942836"/>
            <a:ext cx="11839074" cy="984885"/>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Moving forward, we'll use the </a:t>
            </a:r>
            <a:r>
              <a:rPr lang="en-US" sz="2200" b="1" dirty="0" err="1">
                <a:latin typeface="Calibri" panose="020F0502020204030204" pitchFamily="34" charset="0"/>
                <a:cs typeface="Calibri" panose="020F0502020204030204" pitchFamily="34" charset="0"/>
              </a:rPr>
              <a:t>Job_Role</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column derived from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for deeper exploration and informed </a:t>
            </a:r>
            <a:r>
              <a:rPr lang="en-US" sz="2200" dirty="0" err="1">
                <a:latin typeface="Calibri" panose="020F0502020204030204" pitchFamily="34" charset="0"/>
                <a:cs typeface="Calibri" panose="020F0502020204030204" pitchFamily="34" charset="0"/>
              </a:rPr>
              <a:t>decisionmaking</a:t>
            </a:r>
            <a:r>
              <a:rPr lang="en-US" sz="2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19164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122D9CF-F8FD-2D4A-681C-99EEC0CF1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8" y="232610"/>
            <a:ext cx="5069305" cy="30573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7701E-6EDD-391A-7876-137DD0A6CEE0}"/>
              </a:ext>
            </a:extLst>
          </p:cNvPr>
          <p:cNvSpPr txBox="1"/>
          <p:nvPr/>
        </p:nvSpPr>
        <p:spPr>
          <a:xfrm>
            <a:off x="5518484" y="697831"/>
            <a:ext cx="6384758"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Analysis of the Gender column reveals a substantial gender gap, with a proportion of approximately 1 female for every 3 males.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highlights the need for initiatives promoting gender diversity and inclusion in the workplace to ensure equal opportunities and representation.</a:t>
            </a:r>
          </a:p>
        </p:txBody>
      </p:sp>
      <p:pic>
        <p:nvPicPr>
          <p:cNvPr id="4102" name="Picture 6">
            <a:extLst>
              <a:ext uri="{FF2B5EF4-FFF2-40B4-BE49-F238E27FC236}">
                <a16:creationId xmlns:a16="http://schemas.microsoft.com/office/drawing/2014/main" id="{E8FAFCB2-6A9C-56CC-5C58-9C87588C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89913"/>
            <a:ext cx="5967663" cy="2870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Curved 4">
            <a:extLst>
              <a:ext uri="{FF2B5EF4-FFF2-40B4-BE49-F238E27FC236}">
                <a16:creationId xmlns:a16="http://schemas.microsoft.com/office/drawing/2014/main" id="{0C732108-FCB0-92CE-776C-7AD7ADD8B594}"/>
              </a:ext>
            </a:extLst>
          </p:cNvPr>
          <p:cNvCxnSpPr/>
          <p:nvPr/>
        </p:nvCxnSpPr>
        <p:spPr>
          <a:xfrm rot="10800000">
            <a:off x="5358064" y="417095"/>
            <a:ext cx="737937" cy="280736"/>
          </a:xfrm>
          <a:prstGeom prst="curvedConnector3">
            <a:avLst>
              <a:gd name="adj1" fmla="val 52174"/>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5355C21-3787-2A56-266A-52E67EA01739}"/>
              </a:ext>
            </a:extLst>
          </p:cNvPr>
          <p:cNvSpPr txBox="1"/>
          <p:nvPr/>
        </p:nvSpPr>
        <p:spPr>
          <a:xfrm>
            <a:off x="1" y="3559928"/>
            <a:ext cx="6096000"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Data suggests a prevalence in Computer Science and Engineering (CSE) specialization, followed by Electronics and Communication Engineering (ECE), Mechanical Engineering (MECH), Electrical and Electronics Engineering (EEE), and Civil Engineering (CE). These trends shape recruitment and curriculum strategies in the engineering sector.</a:t>
            </a:r>
          </a:p>
        </p:txBody>
      </p:sp>
      <p:cxnSp>
        <p:nvCxnSpPr>
          <p:cNvPr id="10" name="Connector: Curved 9">
            <a:extLst>
              <a:ext uri="{FF2B5EF4-FFF2-40B4-BE49-F238E27FC236}">
                <a16:creationId xmlns:a16="http://schemas.microsoft.com/office/drawing/2014/main" id="{AE398023-69A4-0003-9CBE-48CE749984A3}"/>
              </a:ext>
            </a:extLst>
          </p:cNvPr>
          <p:cNvCxnSpPr>
            <a:cxnSpLocks/>
          </p:cNvCxnSpPr>
          <p:nvPr/>
        </p:nvCxnSpPr>
        <p:spPr>
          <a:xfrm rot="10800000" flipV="1">
            <a:off x="5518484" y="3298072"/>
            <a:ext cx="946486" cy="280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1481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1748</Words>
  <Application>Microsoft Office PowerPoint</Application>
  <PresentationFormat>Widescreen</PresentationFormat>
  <Paragraphs>111</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Arial</vt:lpstr>
      <vt:lpstr>Lato Black</vt:lpstr>
      <vt:lpstr>Libre Baskerville</vt:lpstr>
      <vt:lpstr>Office Theme</vt:lpstr>
      <vt:lpstr>PowerPoint Presentation</vt:lpstr>
      <vt:lpstr>PowerPoint Presentation</vt:lpstr>
      <vt:lpstr>Objective:</vt:lpstr>
      <vt:lpstr>Description:</vt:lpstr>
      <vt:lpstr>Description:</vt:lpstr>
      <vt:lpstr>PowerPoint Presentation</vt:lpstr>
      <vt:lpstr> Data Cleaning:</vt:lpstr>
      <vt:lpstr>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MADDELA RAVI TEJA</cp:lastModifiedBy>
  <cp:revision>10</cp:revision>
  <dcterms:created xsi:type="dcterms:W3CDTF">2021-02-16T05:19:01Z</dcterms:created>
  <dcterms:modified xsi:type="dcterms:W3CDTF">2024-02-26T13:55:44Z</dcterms:modified>
</cp:coreProperties>
</file>