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659AC-679D-4937-975C-D5BBB5D6F56B}">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96715" y="2533756"/>
            <a:ext cx="10993549" cy="895244"/>
          </a:xfrm>
        </p:spPr>
        <p:txBody>
          <a:bodyPr>
            <a:noAutofit/>
          </a:bodyPr>
          <a:lstStyle/>
          <a:p>
            <a:r>
              <a:rPr lang="en-US" sz="6000" dirty="0">
                <a:solidFill>
                  <a:schemeClr val="bg1">
                    <a:lumMod val="95000"/>
                  </a:schemeClr>
                </a:solidFill>
              </a:rPr>
              <a:t>Restaurant Recommendation system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424511"/>
            <a:ext cx="10993546" cy="1845660"/>
          </a:xfrm>
        </p:spPr>
        <p:txBody>
          <a:bodyPr>
            <a:normAutofit/>
          </a:bodyPr>
          <a:lstStyle/>
          <a:p>
            <a:r>
              <a:rPr lang="en-US" dirty="0">
                <a:solidFill>
                  <a:schemeClr val="accent2">
                    <a:lumMod val="20000"/>
                    <a:lumOff val="80000"/>
                  </a:schemeClr>
                </a:solidFill>
              </a:rPr>
              <a:t>Presented by :</a:t>
            </a:r>
          </a:p>
          <a:p>
            <a:r>
              <a:rPr lang="en-US" dirty="0">
                <a:solidFill>
                  <a:schemeClr val="accent2">
                    <a:lumMod val="20000"/>
                    <a:lumOff val="80000"/>
                  </a:schemeClr>
                </a:solidFill>
              </a:rPr>
              <a:t>Raviteja Chakilam</a:t>
            </a:r>
          </a:p>
          <a:p>
            <a:r>
              <a:rPr lang="en-US" dirty="0">
                <a:solidFill>
                  <a:schemeClr val="accent2">
                    <a:lumMod val="20000"/>
                    <a:lumOff val="80000"/>
                  </a:schemeClr>
                </a:solidFill>
              </a:rPr>
              <a:t>Vineeth </a:t>
            </a:r>
            <a:r>
              <a:rPr lang="en-US" dirty="0" err="1">
                <a:solidFill>
                  <a:schemeClr val="accent2">
                    <a:lumMod val="20000"/>
                    <a:lumOff val="80000"/>
                  </a:schemeClr>
                </a:solidFill>
              </a:rPr>
              <a:t>reddy</a:t>
            </a:r>
            <a:r>
              <a:rPr lang="en-US" dirty="0">
                <a:solidFill>
                  <a:schemeClr val="accent2">
                    <a:lumMod val="20000"/>
                    <a:lumOff val="80000"/>
                  </a:schemeClr>
                </a:solidFill>
              </a:rPr>
              <a:t> </a:t>
            </a:r>
            <a:r>
              <a:rPr lang="en-US" dirty="0" err="1">
                <a:solidFill>
                  <a:schemeClr val="accent2">
                    <a:lumMod val="20000"/>
                    <a:lumOff val="80000"/>
                  </a:schemeClr>
                </a:solidFill>
              </a:rPr>
              <a:t>pandala</a:t>
            </a:r>
            <a:endParaRPr lang="en-US" dirty="0">
              <a:solidFill>
                <a:schemeClr val="accent2">
                  <a:lumMod val="20000"/>
                  <a:lumOff val="80000"/>
                </a:schemeClr>
              </a:solidFill>
            </a:endParaRPr>
          </a:p>
          <a:p>
            <a:r>
              <a:rPr lang="en-US" dirty="0">
                <a:solidFill>
                  <a:schemeClr val="accent2">
                    <a:lumMod val="20000"/>
                    <a:lumOff val="80000"/>
                  </a:schemeClr>
                </a:solidFill>
              </a:rPr>
              <a:t>Pranay </a:t>
            </a:r>
            <a:r>
              <a:rPr lang="en-US" dirty="0" err="1">
                <a:solidFill>
                  <a:schemeClr val="accent2">
                    <a:lumMod val="20000"/>
                    <a:lumOff val="80000"/>
                  </a:schemeClr>
                </a:solidFill>
              </a:rPr>
              <a:t>paul</a:t>
            </a:r>
            <a:r>
              <a:rPr lang="en-US" dirty="0">
                <a:solidFill>
                  <a:schemeClr val="accent2">
                    <a:lumMod val="20000"/>
                    <a:lumOff val="80000"/>
                  </a:schemeClr>
                </a:solidFill>
              </a:rPr>
              <a:t> </a:t>
            </a:r>
            <a:r>
              <a:rPr lang="en-US" dirty="0" err="1">
                <a:solidFill>
                  <a:schemeClr val="accent2">
                    <a:lumMod val="20000"/>
                    <a:lumOff val="80000"/>
                  </a:schemeClr>
                </a:solidFill>
              </a:rPr>
              <a:t>reddy</a:t>
            </a:r>
            <a:r>
              <a:rPr lang="en-US" dirty="0">
                <a:solidFill>
                  <a:schemeClr val="accent2">
                    <a:lumMod val="20000"/>
                    <a:lumOff val="80000"/>
                  </a:schemeClr>
                </a:solidFill>
              </a:rPr>
              <a:t> </a:t>
            </a:r>
            <a:r>
              <a:rPr lang="en-US" dirty="0" err="1">
                <a:solidFill>
                  <a:schemeClr val="accent2">
                    <a:lumMod val="20000"/>
                    <a:lumOff val="80000"/>
                  </a:schemeClr>
                </a:solidFill>
              </a:rPr>
              <a:t>thirumala</a:t>
            </a:r>
            <a:endParaRPr lang="en-US" dirty="0">
              <a:solidFill>
                <a:schemeClr val="accent2">
                  <a:lumMod val="20000"/>
                  <a:lumOff val="80000"/>
                </a:schemeClr>
              </a:solidFill>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DDEA-C487-FD70-DAB4-F1762563D045}"/>
              </a:ext>
            </a:extLst>
          </p:cNvPr>
          <p:cNvSpPr>
            <a:spLocks noGrp="1"/>
          </p:cNvSpPr>
          <p:nvPr>
            <p:ph type="title"/>
          </p:nvPr>
        </p:nvSpPr>
        <p:spPr>
          <a:xfrm>
            <a:off x="431903" y="3429000"/>
            <a:ext cx="11029615" cy="1497507"/>
          </a:xfrm>
        </p:spPr>
        <p:txBody>
          <a:bodyPr anchor="b">
            <a:normAutofit/>
          </a:bodyPr>
          <a:lstStyle/>
          <a:p>
            <a:r>
              <a:rPr lang="en-US" sz="6600" dirty="0"/>
              <a:t>Thank you</a:t>
            </a:r>
          </a:p>
        </p:txBody>
      </p:sp>
    </p:spTree>
    <p:extLst>
      <p:ext uri="{BB962C8B-B14F-4D97-AF65-F5344CB8AC3E}">
        <p14:creationId xmlns:p14="http://schemas.microsoft.com/office/powerpoint/2010/main" val="31962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1552-04CC-7E1F-4497-AEB484691AFD}"/>
              </a:ext>
            </a:extLst>
          </p:cNvPr>
          <p:cNvSpPr>
            <a:spLocks noGrp="1"/>
          </p:cNvSpPr>
          <p:nvPr>
            <p:ph type="title"/>
          </p:nvPr>
        </p:nvSpPr>
        <p:spPr/>
        <p:txBody>
          <a:bodyPr>
            <a:normAutofit/>
          </a:bodyPr>
          <a:lstStyle/>
          <a:p>
            <a:r>
              <a:rPr lang="en" sz="4800" dirty="0"/>
              <a:t>Objectives</a:t>
            </a:r>
            <a:endParaRPr lang="en-US" sz="4800" dirty="0"/>
          </a:p>
        </p:txBody>
      </p:sp>
      <p:sp>
        <p:nvSpPr>
          <p:cNvPr id="3" name="Content Placeholder 2">
            <a:extLst>
              <a:ext uri="{FF2B5EF4-FFF2-40B4-BE49-F238E27FC236}">
                <a16:creationId xmlns:a16="http://schemas.microsoft.com/office/drawing/2014/main" id="{C58F778A-5756-8FEF-20D2-A6D005F15AD1}"/>
              </a:ext>
            </a:extLst>
          </p:cNvPr>
          <p:cNvSpPr>
            <a:spLocks noGrp="1"/>
          </p:cNvSpPr>
          <p:nvPr>
            <p:ph idx="1"/>
          </p:nvPr>
        </p:nvSpPr>
        <p:spPr/>
        <p:txBody>
          <a:bodyPr/>
          <a:lstStyle/>
          <a:p>
            <a:pPr>
              <a:spcBef>
                <a:spcPts val="0"/>
              </a:spcBef>
              <a:spcAft>
                <a:spcPts val="0"/>
              </a:spcAft>
              <a:buClr>
                <a:schemeClr val="dk1"/>
              </a:buClr>
              <a:buSzPct val="61111"/>
            </a:pPr>
            <a:r>
              <a:rPr lang="en-US" dirty="0"/>
              <a:t>The main objectives of restaurant recommendation system are:</a:t>
            </a:r>
          </a:p>
          <a:p>
            <a:pPr>
              <a:spcBef>
                <a:spcPts val="1200"/>
              </a:spcBef>
              <a:spcAft>
                <a:spcPts val="0"/>
              </a:spcAft>
              <a:buClr>
                <a:schemeClr val="dk1"/>
              </a:buClr>
              <a:buSzPct val="61111"/>
            </a:pPr>
            <a:r>
              <a:rPr lang="en-US" dirty="0"/>
              <a:t>Exploring the data using visualizations</a:t>
            </a:r>
          </a:p>
          <a:p>
            <a:pPr>
              <a:spcBef>
                <a:spcPts val="1200"/>
              </a:spcBef>
              <a:spcAft>
                <a:spcPts val="0"/>
              </a:spcAft>
              <a:buClr>
                <a:schemeClr val="dk1"/>
              </a:buClr>
              <a:buSzPct val="61111"/>
            </a:pPr>
            <a:r>
              <a:rPr lang="en-US" dirty="0"/>
              <a:t>Building a user interactive Bengaluru restaurant  recommendation system using content based recommendation and hybrid filtering methods using demographic and restaurant specific features.</a:t>
            </a:r>
          </a:p>
          <a:p>
            <a:pPr>
              <a:spcBef>
                <a:spcPts val="1200"/>
              </a:spcBef>
              <a:spcAft>
                <a:spcPts val="0"/>
              </a:spcAft>
              <a:buClr>
                <a:schemeClr val="dk1"/>
              </a:buClr>
              <a:buSzPct val="61111"/>
            </a:pPr>
            <a:r>
              <a:rPr lang="en-US" dirty="0"/>
              <a:t>Building content based recommendation systems for new users using similar reviews restaurants based on cosine similarity of the reviews</a:t>
            </a:r>
          </a:p>
          <a:p>
            <a:pPr>
              <a:spcBef>
                <a:spcPts val="1200"/>
              </a:spcBef>
              <a:spcAft>
                <a:spcPts val="0"/>
              </a:spcAft>
              <a:buClr>
                <a:schemeClr val="dk1"/>
              </a:buClr>
              <a:buSzPct val="61111"/>
            </a:pPr>
            <a:r>
              <a:rPr lang="en-US" dirty="0"/>
              <a:t>Building hybrid recommendation system using Matrix factorization method by using SVD(Singular Value Decomposition) algorithm</a:t>
            </a:r>
          </a:p>
          <a:p>
            <a:pPr>
              <a:spcBef>
                <a:spcPts val="1200"/>
              </a:spcBef>
              <a:spcAft>
                <a:spcPts val="0"/>
              </a:spcAft>
              <a:buClr>
                <a:schemeClr val="dk1"/>
              </a:buClr>
              <a:buSzPct val="61111"/>
            </a:pPr>
            <a:r>
              <a:rPr lang="en-US" dirty="0"/>
              <a:t>Mapping the recommended restaurant locality on the maps using </a:t>
            </a:r>
            <a:r>
              <a:rPr lang="en-US" dirty="0" err="1"/>
              <a:t>geopy</a:t>
            </a:r>
            <a:r>
              <a:rPr lang="en-US" dirty="0"/>
              <a:t> and folium Python modules</a:t>
            </a:r>
          </a:p>
          <a:p>
            <a:endParaRPr lang="en-US" dirty="0"/>
          </a:p>
        </p:txBody>
      </p:sp>
    </p:spTree>
    <p:extLst>
      <p:ext uri="{BB962C8B-B14F-4D97-AF65-F5344CB8AC3E}">
        <p14:creationId xmlns:p14="http://schemas.microsoft.com/office/powerpoint/2010/main" val="94778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3EC3-E4F0-B9D6-7D8E-9C6E41174F53}"/>
              </a:ext>
            </a:extLst>
          </p:cNvPr>
          <p:cNvSpPr>
            <a:spLocks noGrp="1"/>
          </p:cNvSpPr>
          <p:nvPr>
            <p:ph type="title"/>
          </p:nvPr>
        </p:nvSpPr>
        <p:spPr/>
        <p:txBody>
          <a:bodyPr>
            <a:normAutofit/>
          </a:bodyPr>
          <a:lstStyle/>
          <a:p>
            <a:r>
              <a:rPr lang="en-US" sz="4800" dirty="0"/>
              <a:t>Related work</a:t>
            </a:r>
          </a:p>
        </p:txBody>
      </p:sp>
      <p:sp>
        <p:nvSpPr>
          <p:cNvPr id="3" name="Content Placeholder 2">
            <a:extLst>
              <a:ext uri="{FF2B5EF4-FFF2-40B4-BE49-F238E27FC236}">
                <a16:creationId xmlns:a16="http://schemas.microsoft.com/office/drawing/2014/main" id="{DAFA207B-44A1-F8CA-C3D7-77F0CD137384}"/>
              </a:ext>
            </a:extLst>
          </p:cNvPr>
          <p:cNvSpPr>
            <a:spLocks noGrp="1"/>
          </p:cNvSpPr>
          <p:nvPr>
            <p:ph idx="1"/>
          </p:nvPr>
        </p:nvSpPr>
        <p:spPr/>
        <p:txBody>
          <a:bodyPr>
            <a:normAutofit/>
          </a:bodyPr>
          <a:lstStyle/>
          <a:p>
            <a:pPr algn="just">
              <a:spcBef>
                <a:spcPts val="0"/>
              </a:spcBef>
              <a:spcAft>
                <a:spcPts val="0"/>
              </a:spcAft>
              <a:buClr>
                <a:schemeClr val="dk1"/>
              </a:buClr>
              <a:buSzPts val="1100"/>
            </a:pPr>
            <a:r>
              <a:rPr lang="en-US" sz="1800" dirty="0">
                <a:solidFill>
                  <a:schemeClr val="dk1"/>
                </a:solidFill>
                <a:latin typeface="+mj-lt"/>
                <a:ea typeface="Times New Roman"/>
                <a:cs typeface="Times New Roman"/>
                <a:sym typeface="Times New Roman"/>
              </a:rPr>
              <a:t>Different strategies are used to create recommendation systems while keeping in mind the target consumers and amount of reach. In this section, we review the research on machine learning advancements in terms of recommendation algorithms.</a:t>
            </a:r>
          </a:p>
          <a:p>
            <a:pPr algn="just">
              <a:spcBef>
                <a:spcPts val="0"/>
              </a:spcBef>
              <a:spcAft>
                <a:spcPts val="0"/>
              </a:spcAft>
              <a:buClr>
                <a:schemeClr val="dk1"/>
              </a:buClr>
              <a:buSzPts val="1100"/>
            </a:pPr>
            <a:endParaRPr lang="en-US" sz="1800" dirty="0">
              <a:solidFill>
                <a:schemeClr val="dk1"/>
              </a:solidFill>
              <a:latin typeface="+mj-lt"/>
              <a:ea typeface="Times New Roman"/>
              <a:cs typeface="Times New Roman"/>
              <a:sym typeface="Times New Roman"/>
            </a:endParaRPr>
          </a:p>
          <a:p>
            <a:pPr algn="just">
              <a:spcBef>
                <a:spcPts val="0"/>
              </a:spcBef>
              <a:spcAft>
                <a:spcPts val="0"/>
              </a:spcAft>
              <a:buClr>
                <a:schemeClr val="dk1"/>
              </a:buClr>
              <a:buSzPts val="1100"/>
            </a:pPr>
            <a:r>
              <a:rPr lang="en-US" sz="1800" dirty="0">
                <a:solidFill>
                  <a:schemeClr val="dk1"/>
                </a:solidFill>
                <a:latin typeface="+mj-lt"/>
                <a:ea typeface="Times New Roman"/>
                <a:cs typeface="Times New Roman"/>
                <a:sym typeface="Times New Roman"/>
              </a:rPr>
              <a:t>The similarity-based concept was the first step in the evolution of recommendation systems. Based on the similarity score, recommendations for items or products are made. In this study, recommendations were based on user and item similarities. According to experimental findings, item similarity received the highest F1 score [1].</a:t>
            </a:r>
          </a:p>
          <a:p>
            <a:pPr algn="just">
              <a:spcBef>
                <a:spcPts val="0"/>
              </a:spcBef>
              <a:spcAft>
                <a:spcPts val="0"/>
              </a:spcAft>
              <a:buClr>
                <a:schemeClr val="dk1"/>
              </a:buClr>
              <a:buSzPts val="1100"/>
            </a:pPr>
            <a:endParaRPr lang="en-US" sz="1800" dirty="0">
              <a:solidFill>
                <a:schemeClr val="dk1"/>
              </a:solidFill>
              <a:latin typeface="+mj-lt"/>
              <a:ea typeface="Times New Roman"/>
              <a:cs typeface="Times New Roman"/>
              <a:sym typeface="Times New Roman"/>
            </a:endParaRPr>
          </a:p>
          <a:p>
            <a:pPr algn="just">
              <a:spcBef>
                <a:spcPts val="0"/>
              </a:spcBef>
              <a:spcAft>
                <a:spcPts val="0"/>
              </a:spcAft>
              <a:buClr>
                <a:schemeClr val="dk1"/>
              </a:buClr>
              <a:buSzPts val="1100"/>
            </a:pPr>
            <a:r>
              <a:rPr lang="en-US" sz="1800" dirty="0">
                <a:solidFill>
                  <a:schemeClr val="dk1"/>
                </a:solidFill>
                <a:latin typeface="+mj-lt"/>
                <a:ea typeface="Times New Roman"/>
                <a:cs typeface="Times New Roman"/>
                <a:sym typeface="Times New Roman"/>
              </a:rPr>
              <a:t>This paper proposed multiple model based collaborative filtering methods to recommend the restaurants to the user. While recommending the restaurants it considers the various parameters like choice food, location of the restaurant, ratings, climate etc.,. This collaborative filtering method is used to predict the ratings of the restaurant considering a particular </a:t>
            </a:r>
            <a:r>
              <a:rPr lang="en-US" sz="1800" dirty="0" err="1">
                <a:solidFill>
                  <a:schemeClr val="dk1"/>
                </a:solidFill>
                <a:latin typeface="+mj-lt"/>
                <a:ea typeface="Times New Roman"/>
                <a:cs typeface="Times New Roman"/>
                <a:sym typeface="Times New Roman"/>
              </a:rPr>
              <a:t>user.SVM</a:t>
            </a:r>
            <a:r>
              <a:rPr lang="en-US" sz="1800" dirty="0">
                <a:solidFill>
                  <a:schemeClr val="dk1"/>
                </a:solidFill>
                <a:latin typeface="+mj-lt"/>
                <a:ea typeface="Times New Roman"/>
                <a:cs typeface="Times New Roman"/>
                <a:sym typeface="Times New Roman"/>
              </a:rPr>
              <a:t> classification model outperformed the KNN classifier [2].</a:t>
            </a:r>
          </a:p>
          <a:p>
            <a:endParaRPr lang="en-US" dirty="0">
              <a:latin typeface="+mj-lt"/>
            </a:endParaRPr>
          </a:p>
        </p:txBody>
      </p:sp>
    </p:spTree>
    <p:extLst>
      <p:ext uri="{BB962C8B-B14F-4D97-AF65-F5344CB8AC3E}">
        <p14:creationId xmlns:p14="http://schemas.microsoft.com/office/powerpoint/2010/main" val="41934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BAB0-065E-DA80-A56A-3AD7A6DD95F2}"/>
              </a:ext>
            </a:extLst>
          </p:cNvPr>
          <p:cNvSpPr>
            <a:spLocks noGrp="1"/>
          </p:cNvSpPr>
          <p:nvPr>
            <p:ph type="title"/>
          </p:nvPr>
        </p:nvSpPr>
        <p:spPr/>
        <p:txBody>
          <a:bodyPr>
            <a:normAutofit/>
          </a:bodyPr>
          <a:lstStyle/>
          <a:p>
            <a:r>
              <a:rPr lang="en-US" sz="4800" dirty="0"/>
              <a:t>Related work</a:t>
            </a:r>
          </a:p>
        </p:txBody>
      </p:sp>
      <p:sp>
        <p:nvSpPr>
          <p:cNvPr id="3" name="Content Placeholder 2">
            <a:extLst>
              <a:ext uri="{FF2B5EF4-FFF2-40B4-BE49-F238E27FC236}">
                <a16:creationId xmlns:a16="http://schemas.microsoft.com/office/drawing/2014/main" id="{6FEE0F2C-763B-75E3-F024-73D23AD2331B}"/>
              </a:ext>
            </a:extLst>
          </p:cNvPr>
          <p:cNvSpPr>
            <a:spLocks noGrp="1"/>
          </p:cNvSpPr>
          <p:nvPr>
            <p:ph idx="1"/>
          </p:nvPr>
        </p:nvSpPr>
        <p:spPr/>
        <p:txBody>
          <a:bodyPr/>
          <a:lstStyle/>
          <a:p>
            <a:pPr marL="0" lvl="0" indent="0" algn="just" rtl="0">
              <a:spcBef>
                <a:spcPts val="0"/>
              </a:spcBef>
              <a:spcAft>
                <a:spcPts val="0"/>
              </a:spcAft>
              <a:buClr>
                <a:schemeClr val="dk1"/>
              </a:buClr>
              <a:buSzPts val="1100"/>
              <a:buFont typeface="Arial"/>
              <a:buNone/>
            </a:pPr>
            <a:r>
              <a:rPr lang="en-US" sz="1800" dirty="0">
                <a:solidFill>
                  <a:schemeClr val="dk1"/>
                </a:solidFill>
                <a:ea typeface="Times New Roman"/>
                <a:cs typeface="Times New Roman"/>
                <a:sym typeface="Times New Roman"/>
              </a:rPr>
              <a:t>When recommending products, content-based and collaborative filtering have their limitations. To get over the problems with content and collaborative filtering in this study, hybrid filtering is used. By comparing user ratings and restaurant characteristics, content-based results are produced. </a:t>
            </a:r>
            <a:r>
              <a:rPr lang="en-US" sz="1800" dirty="0" err="1">
                <a:solidFill>
                  <a:schemeClr val="dk1"/>
                </a:solidFill>
                <a:ea typeface="Times New Roman"/>
                <a:cs typeface="Times New Roman"/>
                <a:sym typeface="Times New Roman"/>
              </a:rPr>
              <a:t>Utilising</a:t>
            </a:r>
            <a:r>
              <a:rPr lang="en-US" sz="1800" dirty="0">
                <a:solidFill>
                  <a:schemeClr val="dk1"/>
                </a:solidFill>
                <a:ea typeface="Times New Roman"/>
                <a:cs typeface="Times New Roman"/>
                <a:sym typeface="Times New Roman"/>
              </a:rPr>
              <a:t> weighted, cluster-based, and similarity-based techniques, collaborative filtering is carried out. Both the collaboration and content outcomes are integrated in the hybrid method results. According to experimental findings, the hybrid filtering method performs better than the current methods [3].</a:t>
            </a:r>
          </a:p>
          <a:p>
            <a:pPr marL="0" lvl="0" indent="0" algn="just" rtl="0">
              <a:spcBef>
                <a:spcPts val="0"/>
              </a:spcBef>
              <a:spcAft>
                <a:spcPts val="0"/>
              </a:spcAft>
              <a:buClr>
                <a:schemeClr val="dk1"/>
              </a:buClr>
              <a:buSzPts val="1100"/>
              <a:buFont typeface="Arial"/>
              <a:buNone/>
            </a:pPr>
            <a:endParaRPr lang="en-US" sz="1800" dirty="0">
              <a:solidFill>
                <a:schemeClr val="dk1"/>
              </a:solidFill>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dk1"/>
                </a:solidFill>
                <a:ea typeface="Times New Roman"/>
                <a:cs typeface="Times New Roman"/>
                <a:sym typeface="Times New Roman"/>
              </a:rPr>
              <a:t>Hybrid filtering method overcomes the traditional methods </a:t>
            </a:r>
            <a:r>
              <a:rPr lang="en-US" sz="1800" dirty="0" err="1">
                <a:solidFill>
                  <a:schemeClr val="dk1"/>
                </a:solidFill>
                <a:ea typeface="Times New Roman"/>
                <a:cs typeface="Times New Roman"/>
                <a:sym typeface="Times New Roman"/>
              </a:rPr>
              <a:t>challenges.There</a:t>
            </a:r>
            <a:r>
              <a:rPr lang="en-US" sz="1800" dirty="0">
                <a:solidFill>
                  <a:schemeClr val="dk1"/>
                </a:solidFill>
                <a:ea typeface="Times New Roman"/>
                <a:cs typeface="Times New Roman"/>
                <a:sym typeface="Times New Roman"/>
              </a:rPr>
              <a:t> are a handful of methods to perform hybrid filtering matrix factorization. In this method matrices of the combined features are reduced to lower rank and latent features are observed [4].</a:t>
            </a:r>
          </a:p>
          <a:p>
            <a:endParaRPr lang="en-US" dirty="0"/>
          </a:p>
        </p:txBody>
      </p:sp>
    </p:spTree>
    <p:extLst>
      <p:ext uri="{BB962C8B-B14F-4D97-AF65-F5344CB8AC3E}">
        <p14:creationId xmlns:p14="http://schemas.microsoft.com/office/powerpoint/2010/main" val="358430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5803-CC50-28EA-BB26-20579E060813}"/>
              </a:ext>
            </a:extLst>
          </p:cNvPr>
          <p:cNvSpPr>
            <a:spLocks noGrp="1"/>
          </p:cNvSpPr>
          <p:nvPr>
            <p:ph type="title"/>
          </p:nvPr>
        </p:nvSpPr>
        <p:spPr/>
        <p:txBody>
          <a:bodyPr>
            <a:normAutofit/>
          </a:bodyPr>
          <a:lstStyle/>
          <a:p>
            <a:r>
              <a:rPr lang="en" sz="4800" dirty="0"/>
              <a:t>Problem Statement</a:t>
            </a:r>
            <a:endParaRPr lang="en-US" sz="4800" dirty="0"/>
          </a:p>
        </p:txBody>
      </p:sp>
      <p:sp>
        <p:nvSpPr>
          <p:cNvPr id="3" name="Content Placeholder 2">
            <a:extLst>
              <a:ext uri="{FF2B5EF4-FFF2-40B4-BE49-F238E27FC236}">
                <a16:creationId xmlns:a16="http://schemas.microsoft.com/office/drawing/2014/main" id="{3F418FE7-2D25-7C9A-9E9D-73662E81C0C2}"/>
              </a:ext>
            </a:extLst>
          </p:cNvPr>
          <p:cNvSpPr>
            <a:spLocks noGrp="1"/>
          </p:cNvSpPr>
          <p:nvPr>
            <p:ph idx="1"/>
          </p:nvPr>
        </p:nvSpPr>
        <p:spPr/>
        <p:txBody>
          <a:bodyPr/>
          <a:lstStyle/>
          <a:p>
            <a:r>
              <a:rPr lang="en-US" dirty="0"/>
              <a:t>Nowadays, ordering groceries, food, clothing, and other basics online is becoming more and more common. According to recent surveys, buyers spend a lot of time selecting the best products. Integrating recommendation algorithms on their platforms helps e-commerce and e-content application developers improve their sales. According to a survey, 40% of the items that buyers buy are based on recommendations. In machine learning traditional methods fail to produce the novel recommendations to the user. Content based filtering only works for new users on the other hand collaborative filtering produces the data sparsity in the long run.</a:t>
            </a:r>
          </a:p>
          <a:p>
            <a:pPr marL="0" indent="0">
              <a:buNone/>
            </a:pPr>
            <a:endParaRPr lang="en-US" dirty="0"/>
          </a:p>
        </p:txBody>
      </p:sp>
    </p:spTree>
    <p:extLst>
      <p:ext uri="{BB962C8B-B14F-4D97-AF65-F5344CB8AC3E}">
        <p14:creationId xmlns:p14="http://schemas.microsoft.com/office/powerpoint/2010/main" val="186475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6422-FB84-C751-213B-A10C46CFFC0C}"/>
              </a:ext>
            </a:extLst>
          </p:cNvPr>
          <p:cNvSpPr>
            <a:spLocks noGrp="1"/>
          </p:cNvSpPr>
          <p:nvPr>
            <p:ph type="title"/>
          </p:nvPr>
        </p:nvSpPr>
        <p:spPr/>
        <p:txBody>
          <a:bodyPr>
            <a:normAutofit/>
          </a:bodyPr>
          <a:lstStyle/>
          <a:p>
            <a:r>
              <a:rPr lang="en-US" sz="4800" dirty="0"/>
              <a:t>Proposed solution</a:t>
            </a:r>
          </a:p>
        </p:txBody>
      </p:sp>
      <p:sp>
        <p:nvSpPr>
          <p:cNvPr id="3" name="Content Placeholder 2">
            <a:extLst>
              <a:ext uri="{FF2B5EF4-FFF2-40B4-BE49-F238E27FC236}">
                <a16:creationId xmlns:a16="http://schemas.microsoft.com/office/drawing/2014/main" id="{E8E7A6F4-1EA8-69AD-8F1F-DBD1D49507B8}"/>
              </a:ext>
            </a:extLst>
          </p:cNvPr>
          <p:cNvSpPr>
            <a:spLocks noGrp="1"/>
          </p:cNvSpPr>
          <p:nvPr>
            <p:ph idx="1"/>
          </p:nvPr>
        </p:nvSpPr>
        <p:spPr/>
        <p:txBody>
          <a:bodyPr/>
          <a:lstStyle/>
          <a:p>
            <a:pPr algn="just">
              <a:spcBef>
                <a:spcPts val="0"/>
              </a:spcBef>
              <a:spcAft>
                <a:spcPts val="0"/>
              </a:spcAft>
            </a:pPr>
            <a:r>
              <a:rPr lang="en-US" sz="1800" dirty="0">
                <a:solidFill>
                  <a:schemeClr val="dk1"/>
                </a:solidFill>
                <a:latin typeface="Times New Roman"/>
                <a:ea typeface="Times New Roman"/>
                <a:cs typeface="Times New Roman"/>
                <a:sym typeface="Times New Roman"/>
              </a:rPr>
              <a:t>In this research, we propose a matrix factorization-based hybrid filtering strategy for a restaurant recommendation system. The SVD (Singular Value Decomposition) method is used to implement this method. The data for the experimental analysis of restaurants is gathered by Kaggle. Results from collaborative filtering and model-based content-based methods are also published to compare performance in addition to the hybrid method.</a:t>
            </a:r>
          </a:p>
          <a:p>
            <a:pPr algn="just">
              <a:spcBef>
                <a:spcPts val="0"/>
              </a:spcBef>
              <a:spcAft>
                <a:spcPts val="0"/>
              </a:spcAft>
            </a:pPr>
            <a:endParaRPr lang="en-US" sz="1800" dirty="0">
              <a:solidFill>
                <a:schemeClr val="dk1"/>
              </a:solidFill>
              <a:latin typeface="Times New Roman"/>
              <a:ea typeface="Times New Roman"/>
              <a:cs typeface="Times New Roman"/>
              <a:sym typeface="Times New Roman"/>
            </a:endParaRPr>
          </a:p>
          <a:p>
            <a:pPr marL="450850" indent="-285750" algn="just">
              <a:spcBef>
                <a:spcPts val="0"/>
              </a:spcBef>
              <a:spcAft>
                <a:spcPts val="0"/>
              </a:spcAft>
              <a:buClr>
                <a:schemeClr val="dk1"/>
              </a:buClr>
              <a:buSzPts val="1000"/>
            </a:pPr>
            <a:r>
              <a:rPr lang="en-US" sz="1800" dirty="0">
                <a:solidFill>
                  <a:schemeClr val="dk1"/>
                </a:solidFill>
                <a:latin typeface="Times New Roman"/>
                <a:ea typeface="Times New Roman"/>
                <a:cs typeface="Times New Roman"/>
                <a:sym typeface="Times New Roman"/>
              </a:rPr>
              <a:t>In this project model based recommendation systems are implemented which gives the advantage of easy evaluation.</a:t>
            </a:r>
          </a:p>
          <a:p>
            <a:pPr marL="450850" indent="-285750" algn="just">
              <a:spcBef>
                <a:spcPts val="0"/>
              </a:spcBef>
              <a:spcAft>
                <a:spcPts val="0"/>
              </a:spcAft>
              <a:buClr>
                <a:schemeClr val="dk1"/>
              </a:buClr>
              <a:buSzPts val="1000"/>
            </a:pPr>
            <a:r>
              <a:rPr lang="en-US" sz="1800" dirty="0">
                <a:solidFill>
                  <a:schemeClr val="dk1"/>
                </a:solidFill>
                <a:latin typeface="Times New Roman"/>
                <a:ea typeface="Times New Roman"/>
                <a:cs typeface="Times New Roman"/>
                <a:sym typeface="Times New Roman"/>
              </a:rPr>
              <a:t>The user- item or item-user collaborative filtering methods produce data sparsity since users interact with the limited number of items. Matrix factorization method overcomes this problem by user-item matrix factorization by selecting a low rank matrix.</a:t>
            </a:r>
          </a:p>
          <a:p>
            <a:pPr marL="450850" indent="-285750" algn="just">
              <a:spcBef>
                <a:spcPts val="0"/>
              </a:spcBef>
              <a:spcAft>
                <a:spcPts val="0"/>
              </a:spcAft>
              <a:buClr>
                <a:schemeClr val="dk1"/>
              </a:buClr>
              <a:buSzPts val="1000"/>
            </a:pPr>
            <a:r>
              <a:rPr lang="en-US" sz="1800" dirty="0">
                <a:solidFill>
                  <a:schemeClr val="dk1"/>
                </a:solidFill>
                <a:latin typeface="Times New Roman"/>
                <a:ea typeface="Times New Roman"/>
                <a:cs typeface="Times New Roman"/>
                <a:sym typeface="Times New Roman"/>
              </a:rPr>
              <a:t>The recommendations for new users cannot be produced by collaborative filtering. In this case matrix factorization deals with the cold start problem which uses the latent features of the users.</a:t>
            </a:r>
          </a:p>
          <a:p>
            <a:endParaRPr lang="en-US" dirty="0"/>
          </a:p>
        </p:txBody>
      </p:sp>
    </p:spTree>
    <p:extLst>
      <p:ext uri="{BB962C8B-B14F-4D97-AF65-F5344CB8AC3E}">
        <p14:creationId xmlns:p14="http://schemas.microsoft.com/office/powerpoint/2010/main" val="267098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A739-336A-7200-F8BC-F34788D163A9}"/>
              </a:ext>
            </a:extLst>
          </p:cNvPr>
          <p:cNvSpPr>
            <a:spLocks noGrp="1"/>
          </p:cNvSpPr>
          <p:nvPr>
            <p:ph type="title"/>
          </p:nvPr>
        </p:nvSpPr>
        <p:spPr/>
        <p:txBody>
          <a:bodyPr>
            <a:normAutofit/>
          </a:bodyPr>
          <a:lstStyle/>
          <a:p>
            <a:r>
              <a:rPr lang="en-US" sz="4800" dirty="0"/>
              <a:t>EDA results</a:t>
            </a:r>
          </a:p>
        </p:txBody>
      </p:sp>
      <p:pic>
        <p:nvPicPr>
          <p:cNvPr id="4" name="Google Shape;110;p22">
            <a:extLst>
              <a:ext uri="{FF2B5EF4-FFF2-40B4-BE49-F238E27FC236}">
                <a16:creationId xmlns:a16="http://schemas.microsoft.com/office/drawing/2014/main" id="{8524F4ED-41CC-4323-63E2-8F336053F30B}"/>
              </a:ext>
            </a:extLst>
          </p:cNvPr>
          <p:cNvPicPr preferRelativeResize="0">
            <a:picLocks noGrp="1"/>
          </p:cNvPicPr>
          <p:nvPr>
            <p:ph idx="1"/>
          </p:nvPr>
        </p:nvPicPr>
        <p:blipFill>
          <a:blip r:embed="rId2">
            <a:alphaModFix/>
          </a:blip>
          <a:stretch>
            <a:fillRect/>
          </a:stretch>
        </p:blipFill>
        <p:spPr>
          <a:xfrm>
            <a:off x="581192" y="2213493"/>
            <a:ext cx="4290606" cy="3678238"/>
          </a:xfrm>
          <a:prstGeom prst="rect">
            <a:avLst/>
          </a:prstGeom>
          <a:noFill/>
          <a:ln>
            <a:noFill/>
          </a:ln>
        </p:spPr>
      </p:pic>
      <p:pic>
        <p:nvPicPr>
          <p:cNvPr id="5" name="Google Shape;111;p22">
            <a:extLst>
              <a:ext uri="{FF2B5EF4-FFF2-40B4-BE49-F238E27FC236}">
                <a16:creationId xmlns:a16="http://schemas.microsoft.com/office/drawing/2014/main" id="{BF188B97-4295-9C25-0CE9-DC447CC09ABB}"/>
              </a:ext>
            </a:extLst>
          </p:cNvPr>
          <p:cNvPicPr preferRelativeResize="0"/>
          <p:nvPr/>
        </p:nvPicPr>
        <p:blipFill>
          <a:blip r:embed="rId3">
            <a:alphaModFix/>
          </a:blip>
          <a:stretch>
            <a:fillRect/>
          </a:stretch>
        </p:blipFill>
        <p:spPr>
          <a:xfrm>
            <a:off x="6438900" y="2305050"/>
            <a:ext cx="3771900" cy="3133725"/>
          </a:xfrm>
          <a:prstGeom prst="rect">
            <a:avLst/>
          </a:prstGeom>
          <a:noFill/>
          <a:ln>
            <a:noFill/>
          </a:ln>
        </p:spPr>
      </p:pic>
      <p:sp>
        <p:nvSpPr>
          <p:cNvPr id="7" name="TextBox 6">
            <a:extLst>
              <a:ext uri="{FF2B5EF4-FFF2-40B4-BE49-F238E27FC236}">
                <a16:creationId xmlns:a16="http://schemas.microsoft.com/office/drawing/2014/main" id="{AFE0638B-1AFF-3B7C-E1DE-8EF2656E9AF3}"/>
              </a:ext>
            </a:extLst>
          </p:cNvPr>
          <p:cNvSpPr txBox="1"/>
          <p:nvPr/>
        </p:nvSpPr>
        <p:spPr>
          <a:xfrm>
            <a:off x="370891" y="5803504"/>
            <a:ext cx="5180822" cy="704680"/>
          </a:xfrm>
          <a:prstGeom prst="rect">
            <a:avLst/>
          </a:prstGeom>
          <a:noFill/>
        </p:spPr>
        <p:txBody>
          <a:bodyPr wrap="square">
            <a:spAutoFit/>
          </a:bodyPr>
          <a:lstStyle/>
          <a:p>
            <a:pPr marL="0" lvl="0" indent="0" algn="ctr" rtl="0">
              <a:lnSpc>
                <a:spcPct val="115000"/>
              </a:lnSpc>
              <a:spcBef>
                <a:spcPts val="0"/>
              </a:spcBef>
              <a:spcAft>
                <a:spcPts val="0"/>
              </a:spcAft>
              <a:buClr>
                <a:schemeClr val="dk1"/>
              </a:buClr>
              <a:buSzPts val="1100"/>
              <a:buFont typeface="Arial"/>
              <a:buNone/>
            </a:pPr>
            <a:r>
              <a:rPr lang="en-US" sz="1800" i="1" dirty="0">
                <a:solidFill>
                  <a:schemeClr val="dk1"/>
                </a:solidFill>
                <a:latin typeface="Times New Roman"/>
                <a:ea typeface="Times New Roman"/>
                <a:cs typeface="Times New Roman"/>
                <a:sym typeface="Times New Roman"/>
              </a:rPr>
              <a:t>fig.1.Number of votes of restaurants in the top 10 cities</a:t>
            </a:r>
            <a:endParaRPr lang="en-US" dirty="0"/>
          </a:p>
        </p:txBody>
      </p:sp>
      <p:sp>
        <p:nvSpPr>
          <p:cNvPr id="9" name="TextBox 8">
            <a:extLst>
              <a:ext uri="{FF2B5EF4-FFF2-40B4-BE49-F238E27FC236}">
                <a16:creationId xmlns:a16="http://schemas.microsoft.com/office/drawing/2014/main" id="{C4AF42FB-067D-DEFA-AD6B-DD77EBF900D3}"/>
              </a:ext>
            </a:extLst>
          </p:cNvPr>
          <p:cNvSpPr txBox="1"/>
          <p:nvPr/>
        </p:nvSpPr>
        <p:spPr>
          <a:xfrm>
            <a:off x="5446746" y="5769713"/>
            <a:ext cx="6097554" cy="386131"/>
          </a:xfrm>
          <a:prstGeom prst="rect">
            <a:avLst/>
          </a:prstGeom>
          <a:noFill/>
        </p:spPr>
        <p:txBody>
          <a:bodyPr wrap="square">
            <a:spAutoFit/>
          </a:bodyPr>
          <a:lstStyle/>
          <a:p>
            <a:pPr marL="0" lvl="0" indent="0" algn="ctr" rtl="0">
              <a:lnSpc>
                <a:spcPct val="115000"/>
              </a:lnSpc>
              <a:spcBef>
                <a:spcPts val="0"/>
              </a:spcBef>
              <a:spcAft>
                <a:spcPts val="0"/>
              </a:spcAft>
              <a:buNone/>
            </a:pPr>
            <a:r>
              <a:rPr lang="en-US" sz="1800" i="1" dirty="0">
                <a:solidFill>
                  <a:schemeClr val="dk1"/>
                </a:solidFill>
                <a:latin typeface="Times New Roman"/>
                <a:ea typeface="Times New Roman"/>
                <a:cs typeface="Times New Roman"/>
                <a:sym typeface="Times New Roman"/>
              </a:rPr>
              <a:t>fig.2.Countplot of category of restaurant</a:t>
            </a:r>
            <a:endParaRPr lang="en-US" dirty="0"/>
          </a:p>
        </p:txBody>
      </p:sp>
    </p:spTree>
    <p:extLst>
      <p:ext uri="{BB962C8B-B14F-4D97-AF65-F5344CB8AC3E}">
        <p14:creationId xmlns:p14="http://schemas.microsoft.com/office/powerpoint/2010/main" val="9455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CC80-9C95-CFB6-91C7-BCA47900918B}"/>
              </a:ext>
            </a:extLst>
          </p:cNvPr>
          <p:cNvSpPr>
            <a:spLocks noGrp="1"/>
          </p:cNvSpPr>
          <p:nvPr>
            <p:ph type="title"/>
          </p:nvPr>
        </p:nvSpPr>
        <p:spPr/>
        <p:txBody>
          <a:bodyPr>
            <a:normAutofit/>
          </a:bodyPr>
          <a:lstStyle/>
          <a:p>
            <a:r>
              <a:rPr lang="en-US" sz="3200" dirty="0"/>
              <a:t>Mapped results of content vs hybrid filtering</a:t>
            </a:r>
          </a:p>
        </p:txBody>
      </p:sp>
      <p:pic>
        <p:nvPicPr>
          <p:cNvPr id="4" name="Google Shape;119;p23">
            <a:extLst>
              <a:ext uri="{FF2B5EF4-FFF2-40B4-BE49-F238E27FC236}">
                <a16:creationId xmlns:a16="http://schemas.microsoft.com/office/drawing/2014/main" id="{BB0C44CF-8488-7972-0280-F05C8C220934}"/>
              </a:ext>
            </a:extLst>
          </p:cNvPr>
          <p:cNvPicPr preferRelativeResize="0">
            <a:picLocks noGrp="1"/>
          </p:cNvPicPr>
          <p:nvPr>
            <p:ph idx="1"/>
          </p:nvPr>
        </p:nvPicPr>
        <p:blipFill>
          <a:blip r:embed="rId2">
            <a:alphaModFix/>
          </a:blip>
          <a:stretch>
            <a:fillRect/>
          </a:stretch>
        </p:blipFill>
        <p:spPr>
          <a:xfrm>
            <a:off x="1092320" y="2409392"/>
            <a:ext cx="3536830" cy="2915083"/>
          </a:xfrm>
          <a:prstGeom prst="rect">
            <a:avLst/>
          </a:prstGeom>
          <a:noFill/>
          <a:ln>
            <a:noFill/>
          </a:ln>
        </p:spPr>
      </p:pic>
      <p:pic>
        <p:nvPicPr>
          <p:cNvPr id="5" name="Google Shape;120;p23">
            <a:extLst>
              <a:ext uri="{FF2B5EF4-FFF2-40B4-BE49-F238E27FC236}">
                <a16:creationId xmlns:a16="http://schemas.microsoft.com/office/drawing/2014/main" id="{D80E1449-86CF-CF6C-9713-916BD95962B8}"/>
              </a:ext>
            </a:extLst>
          </p:cNvPr>
          <p:cNvPicPr preferRelativeResize="0"/>
          <p:nvPr/>
        </p:nvPicPr>
        <p:blipFill>
          <a:blip r:embed="rId3">
            <a:alphaModFix/>
          </a:blip>
          <a:stretch>
            <a:fillRect/>
          </a:stretch>
        </p:blipFill>
        <p:spPr>
          <a:xfrm>
            <a:off x="6467474" y="2409392"/>
            <a:ext cx="4024475" cy="2915083"/>
          </a:xfrm>
          <a:prstGeom prst="rect">
            <a:avLst/>
          </a:prstGeom>
          <a:noFill/>
          <a:ln>
            <a:noFill/>
          </a:ln>
        </p:spPr>
      </p:pic>
      <p:sp>
        <p:nvSpPr>
          <p:cNvPr id="7" name="TextBox 6">
            <a:extLst>
              <a:ext uri="{FF2B5EF4-FFF2-40B4-BE49-F238E27FC236}">
                <a16:creationId xmlns:a16="http://schemas.microsoft.com/office/drawing/2014/main" id="{6D9233B6-62F1-5C56-674A-B1EF31DAFE62}"/>
              </a:ext>
            </a:extLst>
          </p:cNvPr>
          <p:cNvSpPr txBox="1"/>
          <p:nvPr/>
        </p:nvSpPr>
        <p:spPr>
          <a:xfrm>
            <a:off x="995266" y="5648579"/>
            <a:ext cx="6096000" cy="369332"/>
          </a:xfrm>
          <a:prstGeom prst="rect">
            <a:avLst/>
          </a:prstGeom>
          <a:noFill/>
        </p:spPr>
        <p:txBody>
          <a:bodyPr wrap="square">
            <a:spAutoFit/>
          </a:bodyPr>
          <a:lstStyle/>
          <a:p>
            <a:pPr marL="0" lvl="0" indent="0" algn="l" rtl="0">
              <a:spcBef>
                <a:spcPts val="0"/>
              </a:spcBef>
              <a:spcAft>
                <a:spcPts val="0"/>
              </a:spcAft>
              <a:buNone/>
            </a:pPr>
            <a:r>
              <a:rPr lang="en-US" dirty="0"/>
              <a:t>fig.3.Content based filtering results</a:t>
            </a:r>
          </a:p>
        </p:txBody>
      </p:sp>
      <p:sp>
        <p:nvSpPr>
          <p:cNvPr id="9" name="TextBox 8">
            <a:extLst>
              <a:ext uri="{FF2B5EF4-FFF2-40B4-BE49-F238E27FC236}">
                <a16:creationId xmlns:a16="http://schemas.microsoft.com/office/drawing/2014/main" id="{C1CD3965-8A61-2175-7BA1-1DC1A24E02D0}"/>
              </a:ext>
            </a:extLst>
          </p:cNvPr>
          <p:cNvSpPr txBox="1"/>
          <p:nvPr/>
        </p:nvSpPr>
        <p:spPr>
          <a:xfrm>
            <a:off x="6613072" y="5617868"/>
            <a:ext cx="3536830" cy="369332"/>
          </a:xfrm>
          <a:prstGeom prst="rect">
            <a:avLst/>
          </a:prstGeom>
          <a:noFill/>
        </p:spPr>
        <p:txBody>
          <a:bodyPr wrap="square">
            <a:spAutoFit/>
          </a:bodyPr>
          <a:lstStyle/>
          <a:p>
            <a:pPr marL="0" lvl="0" indent="0" algn="l" rtl="0">
              <a:spcBef>
                <a:spcPts val="0"/>
              </a:spcBef>
              <a:spcAft>
                <a:spcPts val="0"/>
              </a:spcAft>
              <a:buNone/>
            </a:pPr>
            <a:r>
              <a:rPr lang="en-US" dirty="0"/>
              <a:t>fig.4.Hybrid filtering results</a:t>
            </a:r>
          </a:p>
        </p:txBody>
      </p:sp>
    </p:spTree>
    <p:extLst>
      <p:ext uri="{BB962C8B-B14F-4D97-AF65-F5344CB8AC3E}">
        <p14:creationId xmlns:p14="http://schemas.microsoft.com/office/powerpoint/2010/main" val="228149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C25D-114B-4700-C4A9-D8BAAC57809A}"/>
              </a:ext>
            </a:extLst>
          </p:cNvPr>
          <p:cNvSpPr>
            <a:spLocks noGrp="1"/>
          </p:cNvSpPr>
          <p:nvPr>
            <p:ph type="title"/>
          </p:nvPr>
        </p:nvSpPr>
        <p:spPr/>
        <p:txBody>
          <a:bodyPr>
            <a:normAutofit/>
          </a:bodyPr>
          <a:lstStyle/>
          <a:p>
            <a:r>
              <a:rPr lang="en" sz="4800" dirty="0"/>
              <a:t>References</a:t>
            </a:r>
            <a:endParaRPr lang="en-US" sz="4800" dirty="0"/>
          </a:p>
        </p:txBody>
      </p:sp>
      <p:sp>
        <p:nvSpPr>
          <p:cNvPr id="3" name="Content Placeholder 2">
            <a:extLst>
              <a:ext uri="{FF2B5EF4-FFF2-40B4-BE49-F238E27FC236}">
                <a16:creationId xmlns:a16="http://schemas.microsoft.com/office/drawing/2014/main" id="{F0B60DF0-D3BD-573D-5E77-48769F375DF9}"/>
              </a:ext>
            </a:extLst>
          </p:cNvPr>
          <p:cNvSpPr>
            <a:spLocks noGrp="1"/>
          </p:cNvSpPr>
          <p:nvPr>
            <p:ph idx="1"/>
          </p:nvPr>
        </p:nvSpPr>
        <p:spPr/>
        <p:txBody>
          <a:bodyPr>
            <a:normAutofit fontScale="85000" lnSpcReduction="20000"/>
          </a:bodyPr>
          <a:lstStyle/>
          <a:p>
            <a:pPr>
              <a:spcBef>
                <a:spcPts val="0"/>
              </a:spcBef>
              <a:spcAft>
                <a:spcPts val="0"/>
              </a:spcAft>
              <a:buClr>
                <a:schemeClr val="dk1"/>
              </a:buClr>
              <a:buSzPct val="91666"/>
            </a:pPr>
            <a:r>
              <a:rPr lang="en-US" sz="1800" dirty="0">
                <a:solidFill>
                  <a:schemeClr val="dk1"/>
                </a:solidFill>
                <a:latin typeface="Times New Roman"/>
                <a:ea typeface="Times New Roman"/>
                <a:cs typeface="Times New Roman"/>
                <a:sym typeface="Times New Roman"/>
              </a:rPr>
              <a:t>[1].A. A. Mustafa and I. Budi, "Recommendation System Based on Item and User Similarity on Restaurants Directory Online," 2018 6th International Conference on Information and Communication Technology (</a:t>
            </a:r>
            <a:r>
              <a:rPr lang="en-US" sz="1800" dirty="0" err="1">
                <a:solidFill>
                  <a:schemeClr val="dk1"/>
                </a:solidFill>
                <a:latin typeface="Times New Roman"/>
                <a:ea typeface="Times New Roman"/>
                <a:cs typeface="Times New Roman"/>
                <a:sym typeface="Times New Roman"/>
              </a:rPr>
              <a:t>ICoICT</a:t>
            </a:r>
            <a:r>
              <a:rPr lang="en-US" sz="1800" dirty="0">
                <a:solidFill>
                  <a:schemeClr val="dk1"/>
                </a:solidFill>
                <a:latin typeface="Times New Roman"/>
                <a:ea typeface="Times New Roman"/>
                <a:cs typeface="Times New Roman"/>
                <a:sym typeface="Times New Roman"/>
              </a:rPr>
              <a:t>), Bandung, Indonesia, 2018, pp. 70-74, </a:t>
            </a:r>
            <a:r>
              <a:rPr lang="en-US" sz="1800" dirty="0" err="1">
                <a:solidFill>
                  <a:schemeClr val="dk1"/>
                </a:solidFill>
                <a:latin typeface="Times New Roman"/>
                <a:ea typeface="Times New Roman"/>
                <a:cs typeface="Times New Roman"/>
                <a:sym typeface="Times New Roman"/>
              </a:rPr>
              <a:t>doi</a:t>
            </a:r>
            <a:r>
              <a:rPr lang="en-US" sz="1800" dirty="0">
                <a:solidFill>
                  <a:schemeClr val="dk1"/>
                </a:solidFill>
                <a:latin typeface="Times New Roman"/>
                <a:ea typeface="Times New Roman"/>
                <a:cs typeface="Times New Roman"/>
                <a:sym typeface="Times New Roman"/>
              </a:rPr>
              <a:t>: 10.1109/ICoICT.2018.8528775.</a:t>
            </a: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r>
              <a:rPr lang="en-US" sz="1800" dirty="0">
                <a:solidFill>
                  <a:schemeClr val="dk1"/>
                </a:solidFill>
                <a:latin typeface="Times New Roman"/>
                <a:ea typeface="Times New Roman"/>
                <a:cs typeface="Times New Roman"/>
                <a:sym typeface="Times New Roman"/>
              </a:rPr>
              <a:t>[2].A. Tripathi and A. K. Sharma, "Recommending Restaurants: A Collaborative Filtering Approach," 2020 8th International Conference on Reliability, Infocom Technologies and Optimization (Trends and Future Directions) (ICRITO), Noida, India, 2020, pp. 1165-1169, </a:t>
            </a:r>
            <a:r>
              <a:rPr lang="en-US" sz="1800" dirty="0" err="1">
                <a:solidFill>
                  <a:schemeClr val="dk1"/>
                </a:solidFill>
                <a:latin typeface="Times New Roman"/>
                <a:ea typeface="Times New Roman"/>
                <a:cs typeface="Times New Roman"/>
                <a:sym typeface="Times New Roman"/>
              </a:rPr>
              <a:t>doi</a:t>
            </a:r>
            <a:r>
              <a:rPr lang="en-US" sz="1800" dirty="0">
                <a:solidFill>
                  <a:schemeClr val="dk1"/>
                </a:solidFill>
                <a:latin typeface="Times New Roman"/>
                <a:ea typeface="Times New Roman"/>
                <a:cs typeface="Times New Roman"/>
                <a:sym typeface="Times New Roman"/>
              </a:rPr>
              <a:t>: 10.1109/ICRITO48877.2020.9197946.</a:t>
            </a: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r>
              <a:rPr lang="en-US" sz="1800" dirty="0">
                <a:solidFill>
                  <a:schemeClr val="dk1"/>
                </a:solidFill>
                <a:latin typeface="Times New Roman"/>
                <a:ea typeface="Times New Roman"/>
                <a:cs typeface="Times New Roman"/>
                <a:sym typeface="Times New Roman"/>
              </a:rPr>
              <a:t>[3].N. </a:t>
            </a:r>
            <a:r>
              <a:rPr lang="en-US" sz="1800" dirty="0" err="1">
                <a:solidFill>
                  <a:schemeClr val="dk1"/>
                </a:solidFill>
                <a:latin typeface="Times New Roman"/>
                <a:ea typeface="Times New Roman"/>
                <a:cs typeface="Times New Roman"/>
                <a:sym typeface="Times New Roman"/>
              </a:rPr>
              <a:t>Koetphrom</a:t>
            </a:r>
            <a:r>
              <a:rPr lang="en-US" sz="1800" dirty="0">
                <a:solidFill>
                  <a:schemeClr val="dk1"/>
                </a:solidFill>
                <a:latin typeface="Times New Roman"/>
                <a:ea typeface="Times New Roman"/>
                <a:cs typeface="Times New Roman"/>
                <a:sym typeface="Times New Roman"/>
              </a:rPr>
              <a:t>, P. </a:t>
            </a:r>
            <a:r>
              <a:rPr lang="en-US" sz="1800" dirty="0" err="1">
                <a:solidFill>
                  <a:schemeClr val="dk1"/>
                </a:solidFill>
                <a:latin typeface="Times New Roman"/>
                <a:ea typeface="Times New Roman"/>
                <a:cs typeface="Times New Roman"/>
                <a:sym typeface="Times New Roman"/>
              </a:rPr>
              <a:t>Charusangvittaya</a:t>
            </a:r>
            <a:r>
              <a:rPr lang="en-US" sz="1800" dirty="0">
                <a:solidFill>
                  <a:schemeClr val="dk1"/>
                </a:solidFill>
                <a:latin typeface="Times New Roman"/>
                <a:ea typeface="Times New Roman"/>
                <a:cs typeface="Times New Roman"/>
                <a:sym typeface="Times New Roman"/>
              </a:rPr>
              <a:t> and D. </a:t>
            </a:r>
            <a:r>
              <a:rPr lang="en-US" sz="1800" dirty="0" err="1">
                <a:solidFill>
                  <a:schemeClr val="dk1"/>
                </a:solidFill>
                <a:latin typeface="Times New Roman"/>
                <a:ea typeface="Times New Roman"/>
                <a:cs typeface="Times New Roman"/>
                <a:sym typeface="Times New Roman"/>
              </a:rPr>
              <a:t>Sutivong</a:t>
            </a:r>
            <a:r>
              <a:rPr lang="en-US" sz="1800" dirty="0">
                <a:solidFill>
                  <a:schemeClr val="dk1"/>
                </a:solidFill>
                <a:latin typeface="Times New Roman"/>
                <a:ea typeface="Times New Roman"/>
                <a:cs typeface="Times New Roman"/>
                <a:sym typeface="Times New Roman"/>
              </a:rPr>
              <a:t>, "Comparing Filtering Techniques in Restaurant Recommendation System," 2018 2nd International Conference on Engineering Innovation (ICEI), Bangkok, Thailand, 2018, pp. 46-51, </a:t>
            </a:r>
            <a:r>
              <a:rPr lang="en-US" sz="1800" dirty="0" err="1">
                <a:solidFill>
                  <a:schemeClr val="dk1"/>
                </a:solidFill>
                <a:latin typeface="Times New Roman"/>
                <a:ea typeface="Times New Roman"/>
                <a:cs typeface="Times New Roman"/>
                <a:sym typeface="Times New Roman"/>
              </a:rPr>
              <a:t>doi</a:t>
            </a:r>
            <a:r>
              <a:rPr lang="en-US" sz="1800" dirty="0">
                <a:solidFill>
                  <a:schemeClr val="dk1"/>
                </a:solidFill>
                <a:latin typeface="Times New Roman"/>
                <a:ea typeface="Times New Roman"/>
                <a:cs typeface="Times New Roman"/>
                <a:sym typeface="Times New Roman"/>
              </a:rPr>
              <a:t>: 10.1109/ICEI18.2018.8448528.</a:t>
            </a: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endParaRPr lang="en-US" sz="1800" dirty="0">
              <a:solidFill>
                <a:schemeClr val="dk1"/>
              </a:solidFill>
              <a:latin typeface="Times New Roman"/>
              <a:ea typeface="Times New Roman"/>
              <a:cs typeface="Times New Roman"/>
              <a:sym typeface="Times New Roman"/>
            </a:endParaRPr>
          </a:p>
          <a:p>
            <a:pPr>
              <a:spcBef>
                <a:spcPts val="0"/>
              </a:spcBef>
              <a:spcAft>
                <a:spcPts val="0"/>
              </a:spcAft>
              <a:buClr>
                <a:schemeClr val="dk1"/>
              </a:buClr>
              <a:buSzPct val="91666"/>
            </a:pPr>
            <a:r>
              <a:rPr lang="en-US" sz="1800" dirty="0">
                <a:solidFill>
                  <a:schemeClr val="dk1"/>
                </a:solidFill>
                <a:latin typeface="Times New Roman"/>
                <a:ea typeface="Times New Roman"/>
                <a:cs typeface="Times New Roman"/>
                <a:sym typeface="Times New Roman"/>
              </a:rPr>
              <a:t>[4].M. S. </a:t>
            </a:r>
            <a:r>
              <a:rPr lang="en-US" sz="1800" dirty="0" err="1">
                <a:solidFill>
                  <a:schemeClr val="dk1"/>
                </a:solidFill>
                <a:latin typeface="Times New Roman"/>
                <a:ea typeface="Times New Roman"/>
                <a:cs typeface="Times New Roman"/>
                <a:sym typeface="Times New Roman"/>
              </a:rPr>
              <a:t>Alshammari</a:t>
            </a:r>
            <a:r>
              <a:rPr lang="en-US" sz="1800" dirty="0">
                <a:solidFill>
                  <a:schemeClr val="dk1"/>
                </a:solidFill>
                <a:latin typeface="Times New Roman"/>
                <a:ea typeface="Times New Roman"/>
                <a:cs typeface="Times New Roman"/>
                <a:sym typeface="Times New Roman"/>
              </a:rPr>
              <a:t>, "A Restaurant Recommendation Engine Using Feature-based Explainable Matrix Factorization," 2022 Fifth National Conference of Saudi Computers Colleges (NCCC), Makkah, Saudi Arabia, 2022, pp. 26-30, </a:t>
            </a:r>
            <a:r>
              <a:rPr lang="en-US" sz="1800" dirty="0" err="1">
                <a:solidFill>
                  <a:schemeClr val="dk1"/>
                </a:solidFill>
                <a:latin typeface="Times New Roman"/>
                <a:ea typeface="Times New Roman"/>
                <a:cs typeface="Times New Roman"/>
                <a:sym typeface="Times New Roman"/>
              </a:rPr>
              <a:t>doi</a:t>
            </a:r>
            <a:r>
              <a:rPr lang="en-US" sz="1800" dirty="0">
                <a:solidFill>
                  <a:schemeClr val="dk1"/>
                </a:solidFill>
                <a:latin typeface="Times New Roman"/>
                <a:ea typeface="Times New Roman"/>
                <a:cs typeface="Times New Roman"/>
                <a:sym typeface="Times New Roman"/>
              </a:rPr>
              <a:t>: 10.1109/NCCC57165.2022.10067509.</a:t>
            </a:r>
          </a:p>
          <a:p>
            <a:endParaRPr lang="en-US" dirty="0"/>
          </a:p>
        </p:txBody>
      </p:sp>
    </p:spTree>
    <p:extLst>
      <p:ext uri="{BB962C8B-B14F-4D97-AF65-F5344CB8AC3E}">
        <p14:creationId xmlns:p14="http://schemas.microsoft.com/office/powerpoint/2010/main" val="3861518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15</TotalTime>
  <Words>933</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 2</vt:lpstr>
      <vt:lpstr>Dividend</vt:lpstr>
      <vt:lpstr>Restaurant Recommendation system</vt:lpstr>
      <vt:lpstr>Objectives</vt:lpstr>
      <vt:lpstr>Related work</vt:lpstr>
      <vt:lpstr>Related work</vt:lpstr>
      <vt:lpstr>Problem Statement</vt:lpstr>
      <vt:lpstr>Proposed solution</vt:lpstr>
      <vt:lpstr>EDA results</vt:lpstr>
      <vt:lpstr>Mapped results of content vs hybrid filtering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raviteja chakilam</dc:creator>
  <cp:lastModifiedBy>raviteja chakilam</cp:lastModifiedBy>
  <cp:revision>2</cp:revision>
  <dcterms:created xsi:type="dcterms:W3CDTF">2023-06-20T01:52:14Z</dcterms:created>
  <dcterms:modified xsi:type="dcterms:W3CDTF">2023-06-20T02:09:23Z</dcterms:modified>
</cp:coreProperties>
</file>