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78" r:id="rId5"/>
    <p:sldId id="274" r:id="rId6"/>
    <p:sldId id="260" r:id="rId7"/>
    <p:sldId id="262" r:id="rId8"/>
    <p:sldId id="263" r:id="rId9"/>
    <p:sldId id="270" r:id="rId10"/>
    <p:sldId id="272" r:id="rId11"/>
    <p:sldId id="273" r:id="rId12"/>
    <p:sldId id="269" r:id="rId13"/>
    <p:sldId id="276" r:id="rId14"/>
    <p:sldId id="277" r:id="rId15"/>
    <p:sldId id="271" r:id="rId16"/>
    <p:sldId id="275"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Maven Pro" panose="020B0604020202020204" charset="0"/>
      <p:regular r:id="rId27"/>
      <p:bold r:id="rId28"/>
    </p:embeddedFont>
    <p:embeddedFont>
      <p:font typeface="Nunito" pitchFamily="2"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5BD904-95F9-4A59-9C31-1C6E9864E7FD}">
  <a:tblStyle styleId="{605BD904-95F9-4A59-9C31-1C6E9864E7F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741" autoAdjust="0"/>
  </p:normalViewPr>
  <p:slideViewPr>
    <p:cSldViewPr snapToGrid="0">
      <p:cViewPr varScale="1">
        <p:scale>
          <a:sx n="82" d="100"/>
          <a:sy n="82" d="100"/>
        </p:scale>
        <p:origin x="83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6B DOREDLA TIRUMALA RAVI TEJA" userId="75496042-5ef9-4259-bbe4-1895cc373b8f" providerId="ADAL" clId="{4EDFAAFE-600D-4D0B-8387-4AE7F3274D04}"/>
    <pc:docChg chg="modSld">
      <pc:chgData name="EC CSE 6B DOREDLA TIRUMALA RAVI TEJA" userId="75496042-5ef9-4259-bbe4-1895cc373b8f" providerId="ADAL" clId="{4EDFAAFE-600D-4D0B-8387-4AE7F3274D04}" dt="2023-04-28T05:25:56.503" v="1" actId="20577"/>
      <pc:docMkLst>
        <pc:docMk/>
      </pc:docMkLst>
      <pc:sldChg chg="modSp mod">
        <pc:chgData name="EC CSE 6B DOREDLA TIRUMALA RAVI TEJA" userId="75496042-5ef9-4259-bbe4-1895cc373b8f" providerId="ADAL" clId="{4EDFAAFE-600D-4D0B-8387-4AE7F3274D04}" dt="2023-04-28T05:25:56.503" v="1" actId="20577"/>
        <pc:sldMkLst>
          <pc:docMk/>
          <pc:sldMk cId="0" sldId="256"/>
        </pc:sldMkLst>
        <pc:spChg chg="mod">
          <ac:chgData name="EC CSE 6B DOREDLA TIRUMALA RAVI TEJA" userId="75496042-5ef9-4259-bbe4-1895cc373b8f" providerId="ADAL" clId="{4EDFAAFE-600D-4D0B-8387-4AE7F3274D04}" dt="2023-04-28T05:25:56.503" v="1" actId="20577"/>
          <ac:spMkLst>
            <pc:docMk/>
            <pc:sldMk cId="0" sldId="256"/>
            <ac:spMk id="2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51bfd3cf7_2_66:notes"/>
          <p:cNvSpPr txBox="1">
            <a:spLocks noGrp="1"/>
          </p:cNvSpPr>
          <p:nvPr>
            <p:ph type="body" idx="1"/>
          </p:nvPr>
        </p:nvSpPr>
        <p:spPr>
          <a:xfrm>
            <a:off x="686590" y="4344026"/>
            <a:ext cx="5486400" cy="4114488"/>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75" name="Google Shape;275;g1151bfd3cf7_2_6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51bfd3cf7_2_1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1151bfd3cf7_2_12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42" name="Google Shape;342;g1151bfd3cf7_2_12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10</a:t>
            </a:fld>
            <a:endParaRPr sz="1400"/>
          </a:p>
        </p:txBody>
      </p:sp>
    </p:spTree>
    <p:extLst>
      <p:ext uri="{BB962C8B-B14F-4D97-AF65-F5344CB8AC3E}">
        <p14:creationId xmlns:p14="http://schemas.microsoft.com/office/powerpoint/2010/main" val="381054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51bfd3cf7_2_1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1151bfd3cf7_2_12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42" name="Google Shape;342;g1151bfd3cf7_2_12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11</a:t>
            </a:fld>
            <a:endParaRPr sz="1400"/>
          </a:p>
        </p:txBody>
      </p:sp>
    </p:spTree>
    <p:extLst>
      <p:ext uri="{BB962C8B-B14F-4D97-AF65-F5344CB8AC3E}">
        <p14:creationId xmlns:p14="http://schemas.microsoft.com/office/powerpoint/2010/main" val="403617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51bfd3cf7_2_19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g1151bfd3cf7_2_19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410" name="Google Shape;410;g1151bfd3cf7_2_19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12</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51bfd3cf7_2_20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1151bfd3cf7_2_20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419" name="Google Shape;419;g1151bfd3cf7_2_20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13</a:t>
            </a:fld>
            <a:endParaRPr sz="1400"/>
          </a:p>
        </p:txBody>
      </p:sp>
    </p:spTree>
    <p:extLst>
      <p:ext uri="{BB962C8B-B14F-4D97-AF65-F5344CB8AC3E}">
        <p14:creationId xmlns:p14="http://schemas.microsoft.com/office/powerpoint/2010/main" val="2512323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51bfd3cf7_2_20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1151bfd3cf7_2_20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419" name="Google Shape;419;g1151bfd3cf7_2_20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14</a:t>
            </a:fld>
            <a:endParaRPr sz="1400"/>
          </a:p>
        </p:txBody>
      </p:sp>
    </p:spTree>
    <p:extLst>
      <p:ext uri="{BB962C8B-B14F-4D97-AF65-F5344CB8AC3E}">
        <p14:creationId xmlns:p14="http://schemas.microsoft.com/office/powerpoint/2010/main" val="111698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51bfd3cf7_2_211:notes"/>
          <p:cNvSpPr txBox="1">
            <a:spLocks noGrp="1"/>
          </p:cNvSpPr>
          <p:nvPr>
            <p:ph type="body" idx="1"/>
          </p:nvPr>
        </p:nvSpPr>
        <p:spPr>
          <a:xfrm>
            <a:off x="686590" y="4344026"/>
            <a:ext cx="5486360" cy="411441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400"/>
              </a:spcBef>
              <a:spcAft>
                <a:spcPts val="0"/>
              </a:spcAft>
              <a:buClr>
                <a:schemeClr val="dk1"/>
              </a:buClr>
              <a:buSzPts val="1400"/>
              <a:buFont typeface="Calibri"/>
              <a:buNone/>
            </a:pPr>
            <a:endParaRPr sz="1400"/>
          </a:p>
        </p:txBody>
      </p:sp>
      <p:sp>
        <p:nvSpPr>
          <p:cNvPr id="428" name="Google Shape;428;g1151bfd3cf7_2_2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51bfd3cf7_2_211:notes"/>
          <p:cNvSpPr txBox="1">
            <a:spLocks noGrp="1"/>
          </p:cNvSpPr>
          <p:nvPr>
            <p:ph type="body" idx="1"/>
          </p:nvPr>
        </p:nvSpPr>
        <p:spPr>
          <a:xfrm>
            <a:off x="686590" y="4344026"/>
            <a:ext cx="5486360" cy="411441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400"/>
              </a:spcBef>
              <a:spcAft>
                <a:spcPts val="0"/>
              </a:spcAft>
              <a:buClr>
                <a:schemeClr val="dk1"/>
              </a:buClr>
              <a:buSzPts val="1400"/>
              <a:buFont typeface="Calibri"/>
              <a:buNone/>
            </a:pPr>
            <a:endParaRPr sz="1400"/>
          </a:p>
        </p:txBody>
      </p:sp>
      <p:sp>
        <p:nvSpPr>
          <p:cNvPr id="428" name="Google Shape;428;g1151bfd3cf7_2_2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849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51bfd3cf7_2_7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1151bfd3cf7_2_7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284" name="Google Shape;284;g1151bfd3cf7_2_7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2</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51bfd3cf7_2_8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1151bfd3cf7_2_8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294" name="Google Shape;294;g1151bfd3cf7_2_8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51bfd3cf7_2_8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1151bfd3cf7_2_8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294" name="Google Shape;294;g1151bfd3cf7_2_8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4</a:t>
            </a:fld>
            <a:endParaRPr sz="1400"/>
          </a:p>
        </p:txBody>
      </p:sp>
    </p:spTree>
    <p:extLst>
      <p:ext uri="{BB962C8B-B14F-4D97-AF65-F5344CB8AC3E}">
        <p14:creationId xmlns:p14="http://schemas.microsoft.com/office/powerpoint/2010/main" val="70075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51bfd3cf7_2_9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1151bfd3cf7_2_9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04" name="Google Shape;304;g1151bfd3cf7_2_9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5</a:t>
            </a:fld>
            <a:endParaRPr sz="1400"/>
          </a:p>
        </p:txBody>
      </p:sp>
    </p:spTree>
    <p:extLst>
      <p:ext uri="{BB962C8B-B14F-4D97-AF65-F5344CB8AC3E}">
        <p14:creationId xmlns:p14="http://schemas.microsoft.com/office/powerpoint/2010/main" val="126517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51bfd3cf7_2_10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g1151bfd3cf7_2_101: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14" name="Google Shape;314;g1151bfd3cf7_2_101: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51bfd3cf7_2_1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1151bfd3cf7_2_119: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33" name="Google Shape;333;g1151bfd3cf7_2_119: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7</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51bfd3cf7_2_12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1151bfd3cf7_2_12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342" name="Google Shape;342;g1151bfd3cf7_2_12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8</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51bfd3cf7_2_20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1151bfd3cf7_2_20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spcBef>
                <a:spcPts val="0"/>
              </a:spcBef>
              <a:spcAft>
                <a:spcPts val="0"/>
              </a:spcAft>
              <a:buNone/>
            </a:pPr>
            <a:endParaRPr sz="1400"/>
          </a:p>
        </p:txBody>
      </p:sp>
      <p:sp>
        <p:nvSpPr>
          <p:cNvPr id="419" name="Google Shape;419;g1151bfd3cf7_2_20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lvl="0" indent="0" algn="r" rtl="0">
              <a:spcBef>
                <a:spcPts val="0"/>
              </a:spcBef>
              <a:spcAft>
                <a:spcPts val="0"/>
              </a:spcAft>
              <a:buNone/>
            </a:pPr>
            <a:fld id="{00000000-1234-1234-1234-123412341234}" type="slidenum">
              <a:rPr lang="en-GB" sz="1400"/>
              <a:t>9</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8370395"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ieeexplore.ieee.org/document/9604216" TargetMode="External"/><Relationship Id="rId5" Type="http://schemas.openxmlformats.org/officeDocument/2006/relationships/hyperlink" Target="https://ieeexplore.ieee.org/abstract/document/9243443" TargetMode="External"/><Relationship Id="rId4" Type="http://schemas.openxmlformats.org/officeDocument/2006/relationships/hyperlink" Target="https://ieeexplore.ieee.org/abstract/document/938859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p:nvPr/>
        </p:nvSpPr>
        <p:spPr>
          <a:xfrm>
            <a:off x="1543050" y="878903"/>
            <a:ext cx="5600700" cy="1361912"/>
          </a:xfrm>
          <a:prstGeom prst="rect">
            <a:avLst/>
          </a:prstGeom>
          <a:noFill/>
          <a:ln>
            <a:noFill/>
          </a:ln>
        </p:spPr>
        <p:txBody>
          <a:bodyPr spcFirstLastPara="1" wrap="square" lIns="68575" tIns="34275" rIns="68575" bIns="34275" anchor="t" anchorCtr="0">
            <a:noAutofit/>
          </a:bodyPr>
          <a:lstStyle/>
          <a:p>
            <a:pPr marL="254000" marR="0" lvl="0" indent="-254000" algn="ctr" rtl="0">
              <a:spcBef>
                <a:spcPts val="0"/>
              </a:spcBef>
              <a:spcAft>
                <a:spcPts val="0"/>
              </a:spcAft>
              <a:buNone/>
            </a:pPr>
            <a:r>
              <a:rPr lang="en-GB" sz="2100" b="1" i="0" u="none" strike="noStrike" cap="none">
                <a:solidFill>
                  <a:srgbClr val="FF0000"/>
                </a:solidFill>
                <a:latin typeface="Trebuchet MS"/>
                <a:ea typeface="Trebuchet MS"/>
                <a:cs typeface="Trebuchet MS"/>
                <a:sym typeface="Trebuchet MS"/>
              </a:rPr>
              <a:t>NLP Project Phase #3</a:t>
            </a:r>
            <a:endParaRPr sz="1100"/>
          </a:p>
          <a:p>
            <a:pPr marL="254000" marR="0" lvl="0" indent="-254000" algn="ctr" rtl="0">
              <a:spcBef>
                <a:spcPts val="0"/>
              </a:spcBef>
              <a:spcAft>
                <a:spcPts val="0"/>
              </a:spcAft>
              <a:buNone/>
            </a:pPr>
            <a:r>
              <a:rPr lang="en-GB" sz="2100" b="0" i="0" u="none" strike="noStrike" cap="none" dirty="0">
                <a:solidFill>
                  <a:srgbClr val="FF0000"/>
                </a:solidFill>
                <a:latin typeface="Trebuchet MS"/>
                <a:ea typeface="Trebuchet MS"/>
                <a:cs typeface="Trebuchet MS"/>
                <a:sym typeface="Trebuchet MS"/>
              </a:rPr>
              <a:t>(Project High Level Architecture and Literature Survey)</a:t>
            </a:r>
            <a:endParaRPr sz="1800" b="0" i="0" u="none" strike="noStrike" cap="none" dirty="0">
              <a:solidFill>
                <a:srgbClr val="FF0000"/>
              </a:solidFill>
              <a:latin typeface="Trebuchet MS"/>
              <a:ea typeface="Trebuchet MS"/>
              <a:cs typeface="Trebuchet MS"/>
              <a:sym typeface="Trebuchet MS"/>
            </a:endParaRPr>
          </a:p>
          <a:p>
            <a:pPr marL="254000" marR="0" lvl="0" indent="-254000" algn="r" rtl="0">
              <a:spcBef>
                <a:spcPts val="0"/>
              </a:spcBef>
              <a:spcAft>
                <a:spcPts val="0"/>
              </a:spcAft>
              <a:buNone/>
            </a:pPr>
            <a:endParaRPr sz="2100" b="1" i="0" u="none" strike="noStrike" cap="none" dirty="0">
              <a:solidFill>
                <a:srgbClr val="FF0000"/>
              </a:solidFill>
              <a:latin typeface="Trebuchet MS"/>
              <a:ea typeface="Trebuchet MS"/>
              <a:cs typeface="Trebuchet MS"/>
              <a:sym typeface="Trebuchet MS"/>
            </a:endParaRPr>
          </a:p>
        </p:txBody>
      </p:sp>
      <p:sp>
        <p:nvSpPr>
          <p:cNvPr id="278" name="Google Shape;278;p13"/>
          <p:cNvSpPr txBox="1"/>
          <p:nvPr/>
        </p:nvSpPr>
        <p:spPr>
          <a:xfrm>
            <a:off x="1400175" y="2286000"/>
            <a:ext cx="6343800" cy="2517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Project Title   : What’s app Chat Analyzer</a:t>
            </a:r>
          </a:p>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Project ID       : 16</a:t>
            </a: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Project Team  : 1 D T Raviteja	PES2UG20CS115</a:t>
            </a:r>
          </a:p>
          <a:p>
            <a:pPr marL="0" marR="0" lvl="0" indent="0" algn="l" rtl="0">
              <a:spcBef>
                <a:spcPts val="0"/>
              </a:spcBef>
              <a:spcAft>
                <a:spcPts val="0"/>
              </a:spcAft>
              <a:buNone/>
            </a:pPr>
            <a:r>
              <a:rPr lang="en-GB" sz="1800" dirty="0">
                <a:solidFill>
                  <a:srgbClr val="0033CC"/>
                </a:solidFill>
                <a:latin typeface="Trebuchet MS"/>
                <a:ea typeface="Trebuchet MS"/>
                <a:cs typeface="Trebuchet MS"/>
                <a:sym typeface="Trebuchet MS"/>
              </a:rPr>
              <a:t>                     </a:t>
            </a:r>
            <a:r>
              <a:rPr lang="en-GB" sz="1800" b="0" i="0" u="none" strike="noStrike" cap="none" dirty="0">
                <a:solidFill>
                  <a:srgbClr val="0033CC"/>
                </a:solidFill>
                <a:latin typeface="Trebuchet MS"/>
                <a:ea typeface="Trebuchet MS"/>
                <a:cs typeface="Trebuchet MS"/>
                <a:sym typeface="Trebuchet MS"/>
              </a:rPr>
              <a:t>    2 Upendra	PES2UG20CS920</a:t>
            </a:r>
            <a:endParaRPr lang="en-IN"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IN" sz="1800" dirty="0">
                <a:solidFill>
                  <a:srgbClr val="0033CC"/>
                </a:solidFill>
                <a:latin typeface="Trebuchet MS"/>
                <a:ea typeface="Trebuchet MS"/>
                <a:cs typeface="Trebuchet MS"/>
                <a:sym typeface="Trebuchet MS"/>
              </a:rPr>
              <a:t>       </a:t>
            </a:r>
            <a:endParaRPr sz="1100" dirty="0"/>
          </a:p>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		         </a:t>
            </a: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GB" sz="1800" b="0" i="0" u="none" strike="noStrike" cap="none" dirty="0">
                <a:solidFill>
                  <a:srgbClr val="0033CC"/>
                </a:solidFill>
                <a:latin typeface="Trebuchet MS"/>
                <a:ea typeface="Trebuchet MS"/>
                <a:cs typeface="Trebuchet MS"/>
                <a:sym typeface="Trebuchet MS"/>
              </a:rPr>
              <a:t> </a:t>
            </a:r>
            <a:endParaRPr sz="1500" b="0" i="0" u="none" strike="noStrike" cap="none" dirty="0">
              <a:solidFill>
                <a:srgbClr val="0033CC"/>
              </a:solidFill>
              <a:latin typeface="Arial"/>
              <a:ea typeface="Arial"/>
              <a:cs typeface="Arial"/>
              <a:sym typeface="Arial"/>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sp>
        <p:nvSpPr>
          <p:cNvPr id="279" name="Google Shape;279;p1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2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spcBef>
                <a:spcPts val="300"/>
              </a:spcBef>
              <a:spcAft>
                <a:spcPts val="0"/>
              </a:spcAft>
              <a:buNone/>
            </a:pPr>
            <a:endParaRPr sz="1500">
              <a:solidFill>
                <a:schemeClr val="dk1"/>
              </a:solidFill>
              <a:latin typeface="Trebuchet MS"/>
              <a:ea typeface="Trebuchet MS"/>
              <a:cs typeface="Trebuchet MS"/>
              <a:sym typeface="Trebuchet MS"/>
            </a:endParaRPr>
          </a:p>
        </p:txBody>
      </p:sp>
      <p:sp>
        <p:nvSpPr>
          <p:cNvPr id="346" name="Google Shape;346;p2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Survey</a:t>
            </a:r>
            <a:endParaRPr sz="1100"/>
          </a:p>
        </p:txBody>
      </p:sp>
      <p:graphicFrame>
        <p:nvGraphicFramePr>
          <p:cNvPr id="347" name="Google Shape;347;p20"/>
          <p:cNvGraphicFramePr/>
          <p:nvPr>
            <p:extLst>
              <p:ext uri="{D42A27DB-BD31-4B8C-83A1-F6EECF244321}">
                <p14:modId xmlns:p14="http://schemas.microsoft.com/office/powerpoint/2010/main" val="3740931811"/>
              </p:ext>
            </p:extLst>
          </p:nvPr>
        </p:nvGraphicFramePr>
        <p:xfrm>
          <a:off x="171450" y="744010"/>
          <a:ext cx="8641925" cy="5575083"/>
        </p:xfrm>
        <a:graphic>
          <a:graphicData uri="http://schemas.openxmlformats.org/drawingml/2006/table">
            <a:tbl>
              <a:tblPr firstRow="1" bandRow="1">
                <a:noFill/>
                <a:tableStyleId>{605BD904-95F9-4A59-9C31-1C6E9864E7FD}</a:tableStyleId>
              </a:tblPr>
              <a:tblGrid>
                <a:gridCol w="2236025">
                  <a:extLst>
                    <a:ext uri="{9D8B030D-6E8A-4147-A177-3AD203B41FA5}">
                      <a16:colId xmlns:a16="http://schemas.microsoft.com/office/drawing/2014/main" val="20000"/>
                    </a:ext>
                  </a:extLst>
                </a:gridCol>
                <a:gridCol w="2084950">
                  <a:extLst>
                    <a:ext uri="{9D8B030D-6E8A-4147-A177-3AD203B41FA5}">
                      <a16:colId xmlns:a16="http://schemas.microsoft.com/office/drawing/2014/main" val="20001"/>
                    </a:ext>
                  </a:extLst>
                </a:gridCol>
                <a:gridCol w="2160475">
                  <a:extLst>
                    <a:ext uri="{9D8B030D-6E8A-4147-A177-3AD203B41FA5}">
                      <a16:colId xmlns:a16="http://schemas.microsoft.com/office/drawing/2014/main" val="20002"/>
                    </a:ext>
                  </a:extLst>
                </a:gridCol>
                <a:gridCol w="2160475">
                  <a:extLst>
                    <a:ext uri="{9D8B030D-6E8A-4147-A177-3AD203B41FA5}">
                      <a16:colId xmlns:a16="http://schemas.microsoft.com/office/drawing/2014/main" val="20003"/>
                    </a:ext>
                  </a:extLst>
                </a:gridCol>
              </a:tblGrid>
              <a:tr h="606503">
                <a:tc>
                  <a:txBody>
                    <a:bodyPr/>
                    <a:lstStyle/>
                    <a:p>
                      <a:pPr marL="0" marR="0" lvl="0" indent="0" algn="l" rtl="0">
                        <a:spcBef>
                          <a:spcPts val="0"/>
                        </a:spcBef>
                        <a:spcAft>
                          <a:spcPts val="0"/>
                        </a:spcAft>
                        <a:buNone/>
                      </a:pPr>
                      <a:r>
                        <a:rPr lang="en-GB" sz="1400"/>
                        <a:t>Paper Details (Citation)</a:t>
                      </a:r>
                      <a:endParaRPr sz="1100"/>
                    </a:p>
                  </a:txBody>
                  <a:tcPr marL="68600" marR="68600" marT="34300" marB="34300"/>
                </a:tc>
                <a:tc>
                  <a:txBody>
                    <a:bodyPr/>
                    <a:lstStyle/>
                    <a:p>
                      <a:pPr marL="0" marR="0" lvl="0" indent="0" algn="l" rtl="0">
                        <a:spcBef>
                          <a:spcPts val="0"/>
                        </a:spcBef>
                        <a:spcAft>
                          <a:spcPts val="0"/>
                        </a:spcAft>
                        <a:buNone/>
                      </a:pPr>
                      <a:r>
                        <a:rPr lang="en-GB" sz="1400"/>
                        <a:t>Objective of paper, Techniques/Methods</a:t>
                      </a:r>
                      <a:endParaRPr sz="1100"/>
                    </a:p>
                  </a:txBody>
                  <a:tcPr marL="68600" marR="68600" marT="34300" marB="34300"/>
                </a:tc>
                <a:tc>
                  <a:txBody>
                    <a:bodyPr/>
                    <a:lstStyle/>
                    <a:p>
                      <a:pPr marL="0" marR="0" lvl="0" indent="0" algn="l" rtl="0">
                        <a:spcBef>
                          <a:spcPts val="0"/>
                        </a:spcBef>
                        <a:spcAft>
                          <a:spcPts val="0"/>
                        </a:spcAft>
                        <a:buNone/>
                      </a:pPr>
                      <a:r>
                        <a:rPr lang="en-GB" sz="1400" dirty="0"/>
                        <a:t>Detailed explanation along with results</a:t>
                      </a:r>
                      <a:endParaRPr sz="1100" dirty="0"/>
                    </a:p>
                  </a:txBody>
                  <a:tcPr marL="68600" marR="68600" marT="34300" marB="34300"/>
                </a:tc>
                <a:tc>
                  <a:txBody>
                    <a:bodyPr/>
                    <a:lstStyle/>
                    <a:p>
                      <a:pPr marL="0" marR="0" lvl="0" indent="0" algn="l" rtl="0">
                        <a:spcBef>
                          <a:spcPts val="0"/>
                        </a:spcBef>
                        <a:spcAft>
                          <a:spcPts val="0"/>
                        </a:spcAft>
                        <a:buNone/>
                      </a:pPr>
                      <a:r>
                        <a:rPr lang="en-GB" sz="1400"/>
                        <a:t>Limitations</a:t>
                      </a:r>
                      <a:endParaRPr sz="1100"/>
                    </a:p>
                  </a:txBody>
                  <a:tcPr marL="68600" marR="68600" marT="34300" marB="34300"/>
                </a:tc>
                <a:extLst>
                  <a:ext uri="{0D108BD9-81ED-4DB2-BD59-A6C34878D82A}">
                    <a16:rowId xmlns:a16="http://schemas.microsoft.com/office/drawing/2014/main" val="10000"/>
                  </a:ext>
                </a:extLst>
              </a:tr>
              <a:tr h="2419790">
                <a:tc>
                  <a:txBody>
                    <a:bodyPr/>
                    <a:lstStyle/>
                    <a:p>
                      <a:pPr marL="0" marR="0" lvl="0" indent="0" algn="l" rtl="0">
                        <a:spcBef>
                          <a:spcPts val="0"/>
                        </a:spcBef>
                        <a:spcAft>
                          <a:spcPts val="0"/>
                        </a:spcAft>
                        <a:buNone/>
                      </a:pPr>
                      <a:r>
                        <a:rPr lang="en-US" sz="1400" dirty="0"/>
                        <a:t>Professional Chat Application Based on NLP</a:t>
                      </a:r>
                    </a:p>
                    <a:p>
                      <a:pPr marL="0" marR="0" lvl="0" indent="0" algn="l" rtl="0">
                        <a:spcBef>
                          <a:spcPts val="0"/>
                        </a:spcBef>
                        <a:spcAft>
                          <a:spcPts val="0"/>
                        </a:spcAft>
                        <a:buNone/>
                      </a:pPr>
                      <a:r>
                        <a:rPr lang="en-US" sz="1400" dirty="0"/>
                        <a:t>(IEEE)</a:t>
                      </a:r>
                      <a:endParaRPr sz="1400" dirty="0"/>
                    </a:p>
                  </a:txBody>
                  <a:tcPr marL="68600" marR="68600" marT="34300" marB="34300"/>
                </a:tc>
                <a:tc>
                  <a:txBody>
                    <a:bodyPr/>
                    <a:lstStyle/>
                    <a:p>
                      <a:pPr marL="285750" indent="-285750">
                        <a:buFont typeface="Arial" panose="020B0604020202020204" pitchFamily="34" charset="0"/>
                        <a:buChar char="•"/>
                      </a:pPr>
                      <a:r>
                        <a:rPr lang="en-US" sz="1400" b="1" i="0" u="none" strike="noStrike" cap="none" baseline="0" dirty="0">
                          <a:solidFill>
                            <a:schemeClr val="dk1"/>
                          </a:solidFill>
                          <a:latin typeface="Calibri"/>
                          <a:ea typeface="Calibri"/>
                          <a:cs typeface="Calibri"/>
                          <a:sym typeface="Arial"/>
                        </a:rPr>
                        <a:t>Removing stop words</a:t>
                      </a:r>
                    </a:p>
                    <a:p>
                      <a:pPr marL="285750" indent="-285750">
                        <a:buFont typeface="Arial" panose="020B0604020202020204" pitchFamily="34" charset="0"/>
                        <a:buChar char="•"/>
                      </a:pPr>
                      <a:r>
                        <a:rPr lang="en-US" sz="1400" b="1" i="0" u="none" strike="noStrike" cap="none" baseline="0" dirty="0">
                          <a:solidFill>
                            <a:schemeClr val="dk1"/>
                          </a:solidFill>
                          <a:latin typeface="Calibri"/>
                          <a:ea typeface="Calibri"/>
                          <a:cs typeface="Calibri"/>
                          <a:sym typeface="Arial"/>
                        </a:rPr>
                        <a:t>Stemming</a:t>
                      </a:r>
                    </a:p>
                    <a:p>
                      <a:pPr marL="285750" indent="-285750">
                        <a:buFont typeface="Arial" panose="020B0604020202020204" pitchFamily="34" charset="0"/>
                        <a:buChar char="•"/>
                      </a:pPr>
                      <a:r>
                        <a:rPr lang="en-US" sz="1400" b="1" i="0" u="none" strike="noStrike" cap="none" baseline="0" dirty="0">
                          <a:solidFill>
                            <a:schemeClr val="dk1"/>
                          </a:solidFill>
                          <a:latin typeface="Calibri"/>
                          <a:ea typeface="Calibri"/>
                          <a:cs typeface="Calibri"/>
                          <a:sym typeface="Arial"/>
                        </a:rPr>
                        <a:t>Tokenization</a:t>
                      </a:r>
                    </a:p>
                    <a:p>
                      <a:pPr marL="285750" indent="-285750">
                        <a:buFont typeface="Arial" panose="020B0604020202020204" pitchFamily="34" charset="0"/>
                        <a:buChar char="•"/>
                      </a:pPr>
                      <a:r>
                        <a:rPr lang="en-US" sz="1400" b="1" i="0" u="none" strike="noStrike" cap="none" baseline="0" dirty="0">
                          <a:solidFill>
                            <a:schemeClr val="dk1"/>
                          </a:solidFill>
                          <a:latin typeface="Calibri"/>
                          <a:ea typeface="Calibri"/>
                          <a:cs typeface="Calibri"/>
                          <a:sym typeface="Arial"/>
                        </a:rPr>
                        <a:t>Named entity recognition</a:t>
                      </a:r>
                    </a:p>
                    <a:p>
                      <a:pPr marL="285750" indent="-285750">
                        <a:buFont typeface="Arial" panose="020B0604020202020204" pitchFamily="34" charset="0"/>
                        <a:buChar char="•"/>
                      </a:pPr>
                      <a:r>
                        <a:rPr lang="en-US" sz="1400" b="1" i="0" u="none" strike="noStrike" cap="none" baseline="0" dirty="0">
                          <a:solidFill>
                            <a:schemeClr val="dk1"/>
                          </a:solidFill>
                          <a:latin typeface="Calibri"/>
                          <a:ea typeface="Calibri"/>
                          <a:cs typeface="Calibri"/>
                          <a:sym typeface="Arial"/>
                        </a:rPr>
                        <a:t>POS tagging</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dirty="0"/>
                        <a:t>If the context of the message is negative, then user not permitted to send the message.</a:t>
                      </a:r>
                    </a:p>
                    <a:p>
                      <a:pPr marL="285750" marR="0" lvl="0" indent="-285750" algn="l" rtl="0">
                        <a:spcBef>
                          <a:spcPts val="0"/>
                        </a:spcBef>
                        <a:spcAft>
                          <a:spcPts val="0"/>
                        </a:spcAft>
                        <a:buFont typeface="Arial" panose="020B0604020202020204" pitchFamily="34" charset="0"/>
                        <a:buChar char="•"/>
                      </a:pPr>
                      <a:r>
                        <a:rPr lang="en-US" dirty="0"/>
                        <a:t>It shows warning message to the user</a:t>
                      </a:r>
                    </a:p>
                    <a:p>
                      <a:pPr marL="285750" marR="0" lvl="0" indent="-285750" algn="l" rtl="0">
                        <a:spcBef>
                          <a:spcPts val="0"/>
                        </a:spcBef>
                        <a:spcAft>
                          <a:spcPts val="0"/>
                        </a:spcAft>
                        <a:buFont typeface="Arial" panose="020B0604020202020204" pitchFamily="34" charset="0"/>
                        <a:buChar char="•"/>
                      </a:pPr>
                      <a:r>
                        <a:rPr lang="en-US" dirty="0"/>
                        <a:t>Otherwise, it send and store message in Firebase.</a:t>
                      </a:r>
                      <a:endParaRPr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The category definition is quite clear, but for computers, there is some Ambiguity in classification</a:t>
                      </a:r>
                    </a:p>
                    <a:p>
                      <a:pPr marL="285750" marR="0" lvl="0" indent="-285750" algn="l" rtl="0">
                        <a:spcBef>
                          <a:spcPts val="0"/>
                        </a:spcBef>
                        <a:spcAft>
                          <a:spcPts val="0"/>
                        </a:spcAft>
                        <a:buFont typeface="Arial" panose="020B0604020202020204" pitchFamily="34" charset="0"/>
                        <a:buChar char="•"/>
                      </a:pPr>
                      <a:r>
                        <a:rPr lang="en-US" sz="1400" dirty="0"/>
                        <a:t>Ambiguity and Abbreviations</a:t>
                      </a:r>
                    </a:p>
                    <a:p>
                      <a:pPr marL="0" marR="0" lvl="0" indent="0" algn="l" rtl="0">
                        <a:spcBef>
                          <a:spcPts val="0"/>
                        </a:spcBef>
                        <a:spcAft>
                          <a:spcPts val="0"/>
                        </a:spcAft>
                        <a:buFont typeface="Arial" panose="020B0604020202020204" pitchFamily="34" charset="0"/>
                        <a:buNone/>
                      </a:pPr>
                      <a:endParaRPr sz="1400" dirty="0"/>
                    </a:p>
                  </a:txBody>
                  <a:tcPr marL="68600" marR="68600" marT="34300" marB="34300"/>
                </a:tc>
                <a:extLst>
                  <a:ext uri="{0D108BD9-81ED-4DB2-BD59-A6C34878D82A}">
                    <a16:rowId xmlns:a16="http://schemas.microsoft.com/office/drawing/2014/main" val="10001"/>
                  </a:ext>
                </a:extLst>
              </a:tr>
              <a:tr h="127439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People’s Behavior Analysis in Chat message using NLP</a:t>
                      </a:r>
                      <a:endParaRPr lang="en-IN" dirty="0">
                        <a:effectLst/>
                      </a:endParaRPr>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Objective of the paper is to create word cloud</a:t>
                      </a:r>
                      <a:endParaRPr sz="1400" dirty="0"/>
                    </a:p>
                  </a:txBody>
                  <a:tcPr marL="68600" marR="68600" marT="34300" marB="34300"/>
                </a:tc>
                <a:tc>
                  <a:txBody>
                    <a:bodyPr/>
                    <a:lstStyle/>
                    <a:p>
                      <a:pPr marL="285750" indent="-285750">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We can able to predict the most active date, the most active hours, the active day, and</a:t>
                      </a:r>
                    </a:p>
                    <a:p>
                      <a:r>
                        <a:rPr lang="en-IN" sz="1400" b="0" i="0" u="none" strike="noStrike" cap="none" baseline="0" dirty="0">
                          <a:solidFill>
                            <a:schemeClr val="dk1"/>
                          </a:solidFill>
                          <a:latin typeface="Calibri"/>
                          <a:ea typeface="Calibri"/>
                          <a:cs typeface="Calibri"/>
                          <a:sym typeface="Arial"/>
                        </a:rPr>
                        <a:t>average message per day</a:t>
                      </a:r>
                      <a:endParaRPr dirty="0"/>
                    </a:p>
                  </a:txBody>
                  <a:tcPr marL="68600" marR="68600" marT="34300" marB="34300"/>
                </a:tc>
                <a:tc>
                  <a:txBody>
                    <a:bodyPr/>
                    <a:lstStyle/>
                    <a:p>
                      <a:pPr marL="285750" indent="-285750">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The entire methodology can be implemented but for the storage the cost was little high</a:t>
                      </a:r>
                      <a:endParaRPr sz="1400" dirty="0"/>
                    </a:p>
                  </a:txBody>
                  <a:tcPr marL="68600" marR="68600" marT="34300" marB="34300"/>
                </a:tc>
                <a:extLst>
                  <a:ext uri="{0D108BD9-81ED-4DB2-BD59-A6C34878D82A}">
                    <a16:rowId xmlns:a16="http://schemas.microsoft.com/office/drawing/2014/main" val="2782651587"/>
                  </a:ext>
                </a:extLst>
              </a:tr>
              <a:tr h="1274395">
                <a:tc>
                  <a:txBody>
                    <a:bodyPr/>
                    <a:lstStyle/>
                    <a:p>
                      <a:pPr marL="0" marR="0" lvl="0" indent="0" algn="l" rtl="0">
                        <a:spcBef>
                          <a:spcPts val="0"/>
                        </a:spcBef>
                        <a:spcAft>
                          <a:spcPts val="0"/>
                        </a:spcAft>
                        <a:buNone/>
                      </a:pP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endParaRPr sz="1400" dirty="0"/>
                    </a:p>
                  </a:txBody>
                  <a:tcPr marL="68600" marR="68600" marT="34300" marB="34300"/>
                </a:tc>
                <a:tc>
                  <a:txBody>
                    <a:bodyPr/>
                    <a:lstStyle/>
                    <a:p>
                      <a:endParaRPr dirty="0"/>
                    </a:p>
                  </a:txBody>
                  <a:tcPr marL="68600" marR="68600" marT="34300" marB="34300"/>
                </a:tc>
                <a:tc>
                  <a:txBody>
                    <a:bodyPr/>
                    <a:lstStyle/>
                    <a:p>
                      <a:pPr marL="285750" indent="-285750">
                        <a:buFont typeface="Arial" panose="020B0604020202020204" pitchFamily="34" charset="0"/>
                        <a:buChar char="•"/>
                      </a:pPr>
                      <a:endParaRPr sz="1400" dirty="0"/>
                    </a:p>
                  </a:txBody>
                  <a:tcPr marL="68600" marR="68600" marT="34300" marB="34300"/>
                </a:tc>
                <a:extLst>
                  <a:ext uri="{0D108BD9-81ED-4DB2-BD59-A6C34878D82A}">
                    <a16:rowId xmlns:a16="http://schemas.microsoft.com/office/drawing/2014/main" val="2716169257"/>
                  </a:ext>
                </a:extLst>
              </a:tr>
            </a:tbl>
          </a:graphicData>
        </a:graphic>
      </p:graphicFrame>
      <p:sp>
        <p:nvSpPr>
          <p:cNvPr id="348" name="Google Shape;348;p20"/>
          <p:cNvSpPr txBox="1"/>
          <p:nvPr/>
        </p:nvSpPr>
        <p:spPr>
          <a:xfrm>
            <a:off x="171450" y="357501"/>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400" dirty="0">
                <a:solidFill>
                  <a:srgbClr val="FF0000"/>
                </a:solidFill>
                <a:latin typeface="Trebuchet MS"/>
                <a:ea typeface="Trebuchet MS"/>
                <a:cs typeface="Trebuchet MS"/>
                <a:sym typeface="Trebuchet MS"/>
              </a:rPr>
              <a:t>Paper-3, 4</a:t>
            </a:r>
            <a:endParaRPr sz="1100" dirty="0"/>
          </a:p>
        </p:txBody>
      </p:sp>
      <p:sp>
        <p:nvSpPr>
          <p:cNvPr id="349" name="Google Shape;349;p2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2487501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2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spcBef>
                <a:spcPts val="300"/>
              </a:spcBef>
              <a:spcAft>
                <a:spcPts val="0"/>
              </a:spcAft>
              <a:buNone/>
            </a:pPr>
            <a:endParaRPr sz="1500">
              <a:solidFill>
                <a:schemeClr val="dk1"/>
              </a:solidFill>
              <a:latin typeface="Trebuchet MS"/>
              <a:ea typeface="Trebuchet MS"/>
              <a:cs typeface="Trebuchet MS"/>
              <a:sym typeface="Trebuchet MS"/>
            </a:endParaRPr>
          </a:p>
        </p:txBody>
      </p:sp>
      <p:sp>
        <p:nvSpPr>
          <p:cNvPr id="346" name="Google Shape;346;p2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Survey</a:t>
            </a:r>
            <a:endParaRPr sz="1100"/>
          </a:p>
        </p:txBody>
      </p:sp>
      <p:graphicFrame>
        <p:nvGraphicFramePr>
          <p:cNvPr id="347" name="Google Shape;347;p20"/>
          <p:cNvGraphicFramePr/>
          <p:nvPr>
            <p:extLst>
              <p:ext uri="{D42A27DB-BD31-4B8C-83A1-F6EECF244321}">
                <p14:modId xmlns:p14="http://schemas.microsoft.com/office/powerpoint/2010/main" val="2775612845"/>
              </p:ext>
            </p:extLst>
          </p:nvPr>
        </p:nvGraphicFramePr>
        <p:xfrm>
          <a:off x="171450" y="744011"/>
          <a:ext cx="8641925" cy="8237320"/>
        </p:xfrm>
        <a:graphic>
          <a:graphicData uri="http://schemas.openxmlformats.org/drawingml/2006/table">
            <a:tbl>
              <a:tblPr firstRow="1" bandRow="1">
                <a:noFill/>
                <a:tableStyleId>{605BD904-95F9-4A59-9C31-1C6E9864E7FD}</a:tableStyleId>
              </a:tblPr>
              <a:tblGrid>
                <a:gridCol w="2236025">
                  <a:extLst>
                    <a:ext uri="{9D8B030D-6E8A-4147-A177-3AD203B41FA5}">
                      <a16:colId xmlns:a16="http://schemas.microsoft.com/office/drawing/2014/main" val="20000"/>
                    </a:ext>
                  </a:extLst>
                </a:gridCol>
                <a:gridCol w="2084950">
                  <a:extLst>
                    <a:ext uri="{9D8B030D-6E8A-4147-A177-3AD203B41FA5}">
                      <a16:colId xmlns:a16="http://schemas.microsoft.com/office/drawing/2014/main" val="20001"/>
                    </a:ext>
                  </a:extLst>
                </a:gridCol>
                <a:gridCol w="2160475">
                  <a:extLst>
                    <a:ext uri="{9D8B030D-6E8A-4147-A177-3AD203B41FA5}">
                      <a16:colId xmlns:a16="http://schemas.microsoft.com/office/drawing/2014/main" val="20002"/>
                    </a:ext>
                  </a:extLst>
                </a:gridCol>
                <a:gridCol w="2160475">
                  <a:extLst>
                    <a:ext uri="{9D8B030D-6E8A-4147-A177-3AD203B41FA5}">
                      <a16:colId xmlns:a16="http://schemas.microsoft.com/office/drawing/2014/main" val="20003"/>
                    </a:ext>
                  </a:extLst>
                </a:gridCol>
              </a:tblGrid>
              <a:tr h="344770">
                <a:tc>
                  <a:txBody>
                    <a:bodyPr/>
                    <a:lstStyle/>
                    <a:p>
                      <a:pPr marL="0" marR="0" lvl="0" indent="0" algn="l" rtl="0">
                        <a:spcBef>
                          <a:spcPts val="0"/>
                        </a:spcBef>
                        <a:spcAft>
                          <a:spcPts val="0"/>
                        </a:spcAft>
                        <a:buNone/>
                      </a:pPr>
                      <a:r>
                        <a:rPr lang="en-GB" sz="1400"/>
                        <a:t>Paper Details (Citation)</a:t>
                      </a:r>
                      <a:endParaRPr sz="1100"/>
                    </a:p>
                  </a:txBody>
                  <a:tcPr marL="68600" marR="68600" marT="34300" marB="34300"/>
                </a:tc>
                <a:tc>
                  <a:txBody>
                    <a:bodyPr/>
                    <a:lstStyle/>
                    <a:p>
                      <a:pPr marL="0" marR="0" lvl="0" indent="0" algn="l" rtl="0">
                        <a:spcBef>
                          <a:spcPts val="0"/>
                        </a:spcBef>
                        <a:spcAft>
                          <a:spcPts val="0"/>
                        </a:spcAft>
                        <a:buNone/>
                      </a:pPr>
                      <a:r>
                        <a:rPr lang="en-GB" sz="1400"/>
                        <a:t>Objective of paper, Techniques/Methods</a:t>
                      </a:r>
                      <a:endParaRPr sz="1100"/>
                    </a:p>
                  </a:txBody>
                  <a:tcPr marL="68600" marR="68600" marT="34300" marB="34300"/>
                </a:tc>
                <a:tc>
                  <a:txBody>
                    <a:bodyPr/>
                    <a:lstStyle/>
                    <a:p>
                      <a:pPr marL="0" marR="0" lvl="0" indent="0" algn="l" rtl="0">
                        <a:spcBef>
                          <a:spcPts val="0"/>
                        </a:spcBef>
                        <a:spcAft>
                          <a:spcPts val="0"/>
                        </a:spcAft>
                        <a:buNone/>
                      </a:pPr>
                      <a:r>
                        <a:rPr lang="en-GB" sz="1400" dirty="0"/>
                        <a:t>Detailed explanation along with results</a:t>
                      </a:r>
                      <a:endParaRPr sz="1100" dirty="0"/>
                    </a:p>
                  </a:txBody>
                  <a:tcPr marL="68600" marR="68600" marT="34300" marB="34300"/>
                </a:tc>
                <a:tc>
                  <a:txBody>
                    <a:bodyPr/>
                    <a:lstStyle/>
                    <a:p>
                      <a:pPr marL="0" marR="0" lvl="0" indent="0" algn="l" rtl="0">
                        <a:spcBef>
                          <a:spcPts val="0"/>
                        </a:spcBef>
                        <a:spcAft>
                          <a:spcPts val="0"/>
                        </a:spcAft>
                        <a:buNone/>
                      </a:pPr>
                      <a:r>
                        <a:rPr lang="en-GB" sz="1400"/>
                        <a:t>Limitations</a:t>
                      </a:r>
                      <a:endParaRPr sz="1100"/>
                    </a:p>
                  </a:txBody>
                  <a:tcPr marL="68600" marR="68600" marT="34300" marB="34300"/>
                </a:tc>
                <a:extLst>
                  <a:ext uri="{0D108BD9-81ED-4DB2-BD59-A6C34878D82A}">
                    <a16:rowId xmlns:a16="http://schemas.microsoft.com/office/drawing/2014/main" val="10000"/>
                  </a:ext>
                </a:extLst>
              </a:tr>
              <a:tr h="61889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An Analysis of Interaction and Engagement in </a:t>
                      </a:r>
                      <a:r>
                        <a:rPr lang="en-US" sz="1400" dirty="0" err="1"/>
                        <a:t>Youtube</a:t>
                      </a:r>
                      <a:r>
                        <a:rPr lang="en-US" sz="1400" dirty="0"/>
                        <a:t> Livestream chat(IEEE)</a:t>
                      </a:r>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Name Entity Recognition(NER)</a:t>
                      </a:r>
                    </a:p>
                    <a:p>
                      <a:pPr marL="285750" marR="0" lvl="0" indent="-285750" algn="l" rtl="0">
                        <a:spcBef>
                          <a:spcPts val="0"/>
                        </a:spcBef>
                        <a:spcAft>
                          <a:spcPts val="0"/>
                        </a:spcAft>
                        <a:buFont typeface="Arial" panose="020B0604020202020204" pitchFamily="34" charset="0"/>
                        <a:buChar char="•"/>
                      </a:pPr>
                      <a:r>
                        <a:rPr lang="en-US" sz="1400" dirty="0"/>
                        <a:t>Sentiment Analysis</a:t>
                      </a:r>
                    </a:p>
                    <a:p>
                      <a:pPr marL="285750" marR="0" lvl="0" indent="-285750" algn="l" rtl="0">
                        <a:spcBef>
                          <a:spcPts val="0"/>
                        </a:spcBef>
                        <a:spcAft>
                          <a:spcPts val="0"/>
                        </a:spcAft>
                        <a:buFont typeface="Arial" panose="020B0604020202020204" pitchFamily="34" charset="0"/>
                        <a:buChar char="•"/>
                      </a:pPr>
                      <a:r>
                        <a:rPr lang="en-US" sz="1400" dirty="0"/>
                        <a:t>Topic Modelling</a:t>
                      </a:r>
                      <a:endParaRPr sz="1400" dirty="0"/>
                    </a:p>
                  </a:txBody>
                  <a:tcPr marL="68600" marR="68600" marT="34300" marB="34300"/>
                </a:tc>
                <a:tc>
                  <a:txBody>
                    <a:bodyPr/>
                    <a:lstStyle/>
                    <a:p>
                      <a:pPr marL="285750" indent="-285750">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We are also interested in investigating the heavy users specifically, to detect more specific behavior patterns that we might be able to predict</a:t>
                      </a:r>
                      <a:endParaRPr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Its not easy to carry data in manual system</a:t>
                      </a:r>
                      <a:endParaRPr sz="1400" dirty="0"/>
                    </a:p>
                  </a:txBody>
                  <a:tcPr marL="68600" marR="68600" marT="34300" marB="34300"/>
                </a:tc>
                <a:extLst>
                  <a:ext uri="{0D108BD9-81ED-4DB2-BD59-A6C34878D82A}">
                    <a16:rowId xmlns:a16="http://schemas.microsoft.com/office/drawing/2014/main" val="10001"/>
                  </a:ext>
                </a:extLst>
              </a:tr>
              <a:tr h="1040774">
                <a:tc>
                  <a:txBody>
                    <a:bodyPr/>
                    <a:lstStyle/>
                    <a:p>
                      <a:pPr marL="0" marR="0" lvl="0" indent="0" algn="l" rtl="0">
                        <a:spcBef>
                          <a:spcPts val="0"/>
                        </a:spcBef>
                        <a:spcAft>
                          <a:spcPts val="0"/>
                        </a:spcAft>
                        <a:buNone/>
                      </a:pPr>
                      <a:r>
                        <a:rPr lang="en-US" sz="1400" dirty="0"/>
                        <a:t>What’s Chat Analyzer</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Eliminating </a:t>
                      </a:r>
                      <a:r>
                        <a:rPr lang="en-US" sz="1400" dirty="0" err="1"/>
                        <a:t>Stopwords</a:t>
                      </a:r>
                      <a:endParaRPr lang="en-US" sz="1400" dirty="0"/>
                    </a:p>
                    <a:p>
                      <a:pPr marL="285750" marR="0" lvl="0" indent="-285750" algn="l" rtl="0">
                        <a:spcBef>
                          <a:spcPts val="0"/>
                        </a:spcBef>
                        <a:spcAft>
                          <a:spcPts val="0"/>
                        </a:spcAft>
                        <a:buFont typeface="Arial" panose="020B0604020202020204" pitchFamily="34" charset="0"/>
                        <a:buChar char="•"/>
                      </a:pPr>
                      <a:r>
                        <a:rPr lang="en-US" sz="1400" dirty="0"/>
                        <a:t>Tokenization</a:t>
                      </a:r>
                    </a:p>
                    <a:p>
                      <a:pPr marL="285750" marR="0" lvl="0" indent="-285750" algn="l" rtl="0">
                        <a:spcBef>
                          <a:spcPts val="0"/>
                        </a:spcBef>
                        <a:spcAft>
                          <a:spcPts val="0"/>
                        </a:spcAft>
                        <a:buFont typeface="Arial" panose="020B0604020202020204" pitchFamily="34" charset="0"/>
                        <a:buChar char="•"/>
                      </a:pPr>
                      <a:r>
                        <a:rPr lang="en-US" sz="1400" dirty="0"/>
                        <a:t>Stemming</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dirty="0"/>
                        <a:t>Analysis on What’s app chat like List of Emoji’s, Word cloud </a:t>
                      </a:r>
                      <a:r>
                        <a:rPr lang="en-US" dirty="0" err="1"/>
                        <a:t>Vizualizations</a:t>
                      </a:r>
                      <a:endParaRPr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The system avoids the drawbacks of the existing manual system</a:t>
                      </a:r>
                    </a:p>
                    <a:p>
                      <a:pPr marL="285750" marR="0" lvl="0" indent="-285750" algn="l" rtl="0">
                        <a:spcBef>
                          <a:spcPts val="0"/>
                        </a:spcBef>
                        <a:spcAft>
                          <a:spcPts val="0"/>
                        </a:spcAft>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The validation facility of the system totally eliminates the chances of wrong data entry </a:t>
                      </a:r>
                    </a:p>
                  </a:txBody>
                  <a:tcPr marL="68600" marR="68600" marT="34300" marB="34300"/>
                </a:tc>
                <a:extLst>
                  <a:ext uri="{0D108BD9-81ED-4DB2-BD59-A6C34878D82A}">
                    <a16:rowId xmlns:a16="http://schemas.microsoft.com/office/drawing/2014/main" val="2782651587"/>
                  </a:ext>
                </a:extLst>
              </a:tr>
              <a:tr h="1040774">
                <a:tc>
                  <a:txBody>
                    <a:bodyPr/>
                    <a:lstStyle/>
                    <a:p>
                      <a:pPr marL="0" marR="0" lvl="0" indent="0" algn="l" rtl="0">
                        <a:spcBef>
                          <a:spcPts val="0"/>
                        </a:spcBef>
                        <a:spcAft>
                          <a:spcPts val="0"/>
                        </a:spcAft>
                        <a:buNone/>
                      </a:pPr>
                      <a:r>
                        <a:rPr lang="en-US" sz="1400" b="0" i="0" u="none" strike="noStrike" cap="none" baseline="0" dirty="0" err="1">
                          <a:solidFill>
                            <a:schemeClr val="dk1"/>
                          </a:solidFill>
                          <a:latin typeface="Calibri"/>
                          <a:ea typeface="Calibri"/>
                          <a:cs typeface="Calibri"/>
                          <a:sym typeface="Arial"/>
                        </a:rPr>
                        <a:t>Analysing</a:t>
                      </a:r>
                      <a:r>
                        <a:rPr lang="en-US" sz="1400" b="0" i="0" u="none" strike="noStrike" cap="none" baseline="0" dirty="0">
                          <a:solidFill>
                            <a:schemeClr val="dk1"/>
                          </a:solidFill>
                          <a:latin typeface="Calibri"/>
                          <a:ea typeface="Calibri"/>
                          <a:cs typeface="Calibri"/>
                          <a:sym typeface="Arial"/>
                        </a:rPr>
                        <a:t> and Predicting the Emotion of WhatsApp Chats Using Sentiment Analysis </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The main or the old text is processed to a bag of words where the emotion is predicted</a:t>
                      </a:r>
                    </a:p>
                    <a:p>
                      <a:pPr marL="285750" marR="0" lvl="0" indent="-285750" algn="l" rtl="0">
                        <a:spcBef>
                          <a:spcPts val="0"/>
                        </a:spcBef>
                        <a:spcAft>
                          <a:spcPts val="0"/>
                        </a:spcAft>
                        <a:buFont typeface="Arial" panose="020B0604020202020204" pitchFamily="34" charset="0"/>
                        <a:buChar char="•"/>
                      </a:pPr>
                      <a:r>
                        <a:rPr lang="en-US" sz="1400" dirty="0"/>
                        <a:t>LSTM</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dirty="0"/>
                        <a:t>Determining &amp; Predicting the Feelings of a person</a:t>
                      </a:r>
                      <a:endParaRPr dirty="0"/>
                    </a:p>
                  </a:txBody>
                  <a:tcPr marL="68600" marR="68600" marT="34300" marB="34300"/>
                </a:tc>
                <a:tc>
                  <a:txBody>
                    <a:bodyPr/>
                    <a:lstStyle/>
                    <a:p>
                      <a:pPr marL="285750" indent="-285750">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This requires huge amount of data to master the art emotion is relative to each person and varies so the system has to be trained in a particular way to keep track of the context and past history while determining the sentiment.</a:t>
                      </a:r>
                      <a:endParaRPr sz="1400" dirty="0"/>
                    </a:p>
                  </a:txBody>
                  <a:tcPr marL="68600" marR="68600" marT="34300" marB="34300"/>
                </a:tc>
                <a:extLst>
                  <a:ext uri="{0D108BD9-81ED-4DB2-BD59-A6C34878D82A}">
                    <a16:rowId xmlns:a16="http://schemas.microsoft.com/office/drawing/2014/main" val="1524825096"/>
                  </a:ext>
                </a:extLst>
              </a:tr>
              <a:tr h="1040774">
                <a:tc>
                  <a:txBody>
                    <a:bodyPr/>
                    <a:lstStyle/>
                    <a:p>
                      <a:pPr marL="0" marR="0" lvl="0" indent="0" algn="l" rtl="0">
                        <a:spcBef>
                          <a:spcPts val="0"/>
                        </a:spcBef>
                        <a:spcAft>
                          <a:spcPts val="0"/>
                        </a:spcAft>
                        <a:buNone/>
                      </a:pPr>
                      <a:r>
                        <a:rPr lang="en-US" sz="1400" dirty="0"/>
                        <a:t>What’s app Chat Analyzer</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Word Cloud</a:t>
                      </a:r>
                    </a:p>
                    <a:p>
                      <a:pPr marL="285750" marR="0" lvl="0" indent="-285750" algn="l" rtl="0">
                        <a:spcBef>
                          <a:spcPts val="0"/>
                        </a:spcBef>
                        <a:spcAft>
                          <a:spcPts val="0"/>
                        </a:spcAft>
                        <a:buFont typeface="Arial" panose="020B0604020202020204" pitchFamily="34" charset="0"/>
                        <a:buChar char="•"/>
                      </a:pPr>
                      <a:r>
                        <a:rPr lang="en-US" sz="1400" dirty="0"/>
                        <a:t>Activity Map</a:t>
                      </a:r>
                    </a:p>
                    <a:p>
                      <a:pPr marL="285750" marR="0" lvl="0" indent="-285750" algn="l" rtl="0">
                        <a:spcBef>
                          <a:spcPts val="0"/>
                        </a:spcBef>
                        <a:spcAft>
                          <a:spcPts val="0"/>
                        </a:spcAft>
                        <a:buFont typeface="Arial" panose="020B0604020202020204" pitchFamily="34" charset="0"/>
                        <a:buChar char="•"/>
                      </a:pPr>
                      <a:r>
                        <a:rPr lang="en-US" sz="1400" dirty="0"/>
                        <a:t>Monthly Timeline</a:t>
                      </a:r>
                    </a:p>
                    <a:p>
                      <a:pPr marL="285750" marR="0" lvl="0" indent="-285750" algn="l" rtl="0">
                        <a:spcBef>
                          <a:spcPts val="0"/>
                        </a:spcBef>
                        <a:spcAft>
                          <a:spcPts val="0"/>
                        </a:spcAft>
                        <a:buFont typeface="Arial" panose="020B0604020202020204" pitchFamily="34" charset="0"/>
                        <a:buChar char="•"/>
                      </a:pPr>
                      <a:r>
                        <a:rPr lang="en-US" sz="1400" dirty="0"/>
                        <a:t>Sorting the messages </a:t>
                      </a:r>
                      <a:r>
                        <a:rPr lang="en-US" sz="1400" dirty="0" err="1"/>
                        <a:t>basd</a:t>
                      </a:r>
                      <a:r>
                        <a:rPr lang="en-US" sz="1400" dirty="0"/>
                        <a:t> on its types</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The system was done with python, and the python libraries that were implemented includes, Streamlit, Emoji, NumPy, Pandas, Re, Matplotlib, </a:t>
                      </a:r>
                      <a:r>
                        <a:rPr lang="en-US" sz="1400" b="0" i="0" u="none" strike="noStrike" cap="none" baseline="0" dirty="0" err="1">
                          <a:solidFill>
                            <a:schemeClr val="dk1"/>
                          </a:solidFill>
                          <a:latin typeface="Calibri"/>
                          <a:ea typeface="Calibri"/>
                          <a:cs typeface="Calibri"/>
                          <a:sym typeface="Arial"/>
                        </a:rPr>
                        <a:t>URLextract</a:t>
                      </a:r>
                      <a:r>
                        <a:rPr lang="en-US" sz="1400" b="0" i="0" u="none" strike="noStrike" cap="none" baseline="0" dirty="0">
                          <a:solidFill>
                            <a:schemeClr val="dk1"/>
                          </a:solidFill>
                          <a:latin typeface="Calibri"/>
                          <a:ea typeface="Calibri"/>
                          <a:cs typeface="Calibri"/>
                          <a:sym typeface="Arial"/>
                        </a:rPr>
                        <a:t>, collection and Seaborn. </a:t>
                      </a:r>
                      <a:endParaRPr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If the files are large, then it takes more time to process the data</a:t>
                      </a:r>
                      <a:endParaRPr sz="1400" dirty="0"/>
                    </a:p>
                  </a:txBody>
                  <a:tcPr marL="68600" marR="68600" marT="34300" marB="34300"/>
                </a:tc>
                <a:extLst>
                  <a:ext uri="{0D108BD9-81ED-4DB2-BD59-A6C34878D82A}">
                    <a16:rowId xmlns:a16="http://schemas.microsoft.com/office/drawing/2014/main" val="1452328342"/>
                  </a:ext>
                </a:extLst>
              </a:tr>
            </a:tbl>
          </a:graphicData>
        </a:graphic>
      </p:graphicFrame>
      <p:sp>
        <p:nvSpPr>
          <p:cNvPr id="348" name="Google Shape;348;p20"/>
          <p:cNvSpPr txBox="1"/>
          <p:nvPr/>
        </p:nvSpPr>
        <p:spPr>
          <a:xfrm>
            <a:off x="171449" y="357501"/>
            <a:ext cx="1772611" cy="284663"/>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400" dirty="0">
                <a:solidFill>
                  <a:srgbClr val="FF0000"/>
                </a:solidFill>
                <a:latin typeface="Trebuchet MS"/>
                <a:ea typeface="Trebuchet MS"/>
                <a:cs typeface="Trebuchet MS"/>
                <a:sym typeface="Trebuchet MS"/>
              </a:rPr>
              <a:t>Paper-5,6,7,8</a:t>
            </a:r>
            <a:endParaRPr sz="1100" dirty="0"/>
          </a:p>
        </p:txBody>
      </p:sp>
      <p:sp>
        <p:nvSpPr>
          <p:cNvPr id="349" name="Google Shape;349;p2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103325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6"/>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13" name="Google Shape;413;p26"/>
          <p:cNvSpPr txBox="1"/>
          <p:nvPr/>
        </p:nvSpPr>
        <p:spPr>
          <a:xfrm>
            <a:off x="2171700" y="857251"/>
            <a:ext cx="582930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Summary :Learning from Literature Survey</a:t>
            </a:r>
            <a:endParaRPr sz="1100"/>
          </a:p>
        </p:txBody>
      </p:sp>
      <p:sp>
        <p:nvSpPr>
          <p:cNvPr id="414" name="Google Shape;414;p26"/>
          <p:cNvSpPr txBox="1"/>
          <p:nvPr/>
        </p:nvSpPr>
        <p:spPr>
          <a:xfrm>
            <a:off x="417350" y="1390476"/>
            <a:ext cx="8143500" cy="3543300"/>
          </a:xfrm>
          <a:prstGeom prst="rect">
            <a:avLst/>
          </a:prstGeom>
          <a:noFill/>
          <a:ln>
            <a:noFill/>
          </a:ln>
        </p:spPr>
        <p:txBody>
          <a:bodyPr spcFirstLastPara="1" wrap="square" lIns="68575" tIns="34275" rIns="68575" bIns="34275" anchor="t" anchorCtr="0">
            <a:noAutofit/>
          </a:bodyPr>
          <a:lstStyle/>
          <a:p>
            <a:pPr marL="742950" marR="0" lvl="0" indent="-285750" algn="just" rtl="0">
              <a:spcBef>
                <a:spcPts val="0"/>
              </a:spcBef>
              <a:spcAft>
                <a:spcPts val="0"/>
              </a:spcAft>
              <a:buFont typeface="Arial" panose="020B0604020202020204" pitchFamily="34" charset="0"/>
              <a:buChar char="•"/>
            </a:pPr>
            <a:r>
              <a:rPr lang="en-US" sz="1800" dirty="0">
                <a:solidFill>
                  <a:srgbClr val="0000FF"/>
                </a:solidFill>
                <a:latin typeface="Cambria" panose="02040503050406030204" pitchFamily="18" charset="0"/>
                <a:ea typeface="Cambria" panose="02040503050406030204" pitchFamily="18" charset="0"/>
                <a:cs typeface="Trebuchet MS"/>
                <a:sym typeface="Trebuchet MS"/>
              </a:rPr>
              <a:t>Our approach to convert Unstructured data to more structured form to perform various sentiment analysis algorithms is discussed.</a:t>
            </a:r>
          </a:p>
          <a:p>
            <a:pPr marL="742950" marR="0" lvl="0" indent="-285750" algn="just" rtl="0">
              <a:spcBef>
                <a:spcPts val="0"/>
              </a:spcBef>
              <a:spcAft>
                <a:spcPts val="0"/>
              </a:spcAft>
              <a:buFont typeface="Arial" panose="020B0604020202020204" pitchFamily="34" charset="0"/>
              <a:buChar char="•"/>
            </a:pPr>
            <a:endParaRPr lang="en-US" sz="1800" dirty="0">
              <a:solidFill>
                <a:srgbClr val="0000FF"/>
              </a:solidFill>
              <a:latin typeface="Cambria" panose="02040503050406030204" pitchFamily="18" charset="0"/>
              <a:ea typeface="Cambria" panose="02040503050406030204" pitchFamily="18" charset="0"/>
              <a:cs typeface="Trebuchet MS"/>
              <a:sym typeface="Trebuchet MS"/>
            </a:endParaRPr>
          </a:p>
          <a:p>
            <a:pPr marL="742950" marR="0" lvl="0" indent="-285750" algn="just" rtl="0">
              <a:spcBef>
                <a:spcPts val="0"/>
              </a:spcBef>
              <a:spcAft>
                <a:spcPts val="0"/>
              </a:spcAft>
              <a:buFont typeface="Arial" panose="020B0604020202020204" pitchFamily="34" charset="0"/>
              <a:buChar char="•"/>
            </a:pPr>
            <a:r>
              <a:rPr lang="en-US" sz="1800" dirty="0">
                <a:solidFill>
                  <a:srgbClr val="0000FF"/>
                </a:solidFill>
                <a:latin typeface="Cambria" panose="02040503050406030204" pitchFamily="18" charset="0"/>
                <a:ea typeface="Cambria" panose="02040503050406030204" pitchFamily="18" charset="0"/>
                <a:cs typeface="Trebuchet MS"/>
                <a:sym typeface="Trebuchet MS"/>
              </a:rPr>
              <a:t>Emoji’s are better to express feelings rather than describing as text</a:t>
            </a:r>
          </a:p>
          <a:p>
            <a:pPr marL="742950" marR="0" lvl="0" indent="-285750" algn="just" rtl="0">
              <a:spcBef>
                <a:spcPts val="0"/>
              </a:spcBef>
              <a:spcAft>
                <a:spcPts val="0"/>
              </a:spcAft>
              <a:buFont typeface="Arial" panose="020B0604020202020204" pitchFamily="34" charset="0"/>
              <a:buChar char="•"/>
            </a:pPr>
            <a:endParaRPr lang="en-US" sz="1800" dirty="0">
              <a:solidFill>
                <a:srgbClr val="0000FF"/>
              </a:solidFill>
              <a:latin typeface="Cambria" panose="02040503050406030204" pitchFamily="18" charset="0"/>
              <a:ea typeface="Cambria" panose="02040503050406030204" pitchFamily="18" charset="0"/>
              <a:cs typeface="Trebuchet MS"/>
              <a:sym typeface="Trebuchet MS"/>
            </a:endParaRPr>
          </a:p>
          <a:p>
            <a:pPr marL="742950" marR="0" lvl="0" indent="-285750" algn="just" rtl="0">
              <a:spcBef>
                <a:spcPts val="0"/>
              </a:spcBef>
              <a:spcAft>
                <a:spcPts val="0"/>
              </a:spcAft>
              <a:buFont typeface="Arial" panose="020B0604020202020204" pitchFamily="34" charset="0"/>
              <a:buChar char="•"/>
            </a:pPr>
            <a:r>
              <a:rPr lang="en-US" sz="1800" dirty="0">
                <a:solidFill>
                  <a:srgbClr val="0000FF"/>
                </a:solidFill>
                <a:latin typeface="Cambria" panose="02040503050406030204" pitchFamily="18" charset="0"/>
                <a:ea typeface="Cambria" panose="02040503050406030204" pitchFamily="18" charset="0"/>
                <a:cs typeface="Trebuchet MS"/>
                <a:sym typeface="Trebuchet MS"/>
              </a:rPr>
              <a:t>Identifying correct meaning of a key while doing the classification into set of predefined groups</a:t>
            </a:r>
          </a:p>
        </p:txBody>
      </p:sp>
      <p:sp>
        <p:nvSpPr>
          <p:cNvPr id="415" name="Google Shape;415;p2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2" name="Google Shape;422;p27"/>
          <p:cNvSpPr txBox="1"/>
          <p:nvPr/>
        </p:nvSpPr>
        <p:spPr>
          <a:xfrm>
            <a:off x="2057400" y="839617"/>
            <a:ext cx="594360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dirty="0">
                <a:solidFill>
                  <a:srgbClr val="FF0000"/>
                </a:solidFill>
                <a:latin typeface="Trebuchet MS"/>
                <a:ea typeface="Trebuchet MS"/>
                <a:cs typeface="Trebuchet MS"/>
                <a:sym typeface="Trebuchet MS"/>
              </a:rPr>
              <a:t>High Level Architecture Diagram</a:t>
            </a:r>
            <a:endParaRPr sz="1100" dirty="0"/>
          </a:p>
        </p:txBody>
      </p:sp>
      <p:sp>
        <p:nvSpPr>
          <p:cNvPr id="423" name="Google Shape;423;p2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13</a:t>
            </a:fld>
            <a:endParaRPr/>
          </a:p>
        </p:txBody>
      </p:sp>
      <p:pic>
        <p:nvPicPr>
          <p:cNvPr id="4" name="Picture 3">
            <a:extLst>
              <a:ext uri="{FF2B5EF4-FFF2-40B4-BE49-F238E27FC236}">
                <a16:creationId xmlns:a16="http://schemas.microsoft.com/office/drawing/2014/main" id="{B1C7799F-7DEF-5DB0-042A-5F4F6DF0B2A1}"/>
              </a:ext>
            </a:extLst>
          </p:cNvPr>
          <p:cNvPicPr>
            <a:picLocks noChangeAspect="1"/>
          </p:cNvPicPr>
          <p:nvPr/>
        </p:nvPicPr>
        <p:blipFill>
          <a:blip r:embed="rId3"/>
          <a:stretch>
            <a:fillRect/>
          </a:stretch>
        </p:blipFill>
        <p:spPr>
          <a:xfrm>
            <a:off x="2231757" y="1321695"/>
            <a:ext cx="4827722" cy="3572367"/>
          </a:xfrm>
          <a:prstGeom prst="rect">
            <a:avLst/>
          </a:prstGeom>
        </p:spPr>
      </p:pic>
    </p:spTree>
    <p:extLst>
      <p:ext uri="{BB962C8B-B14F-4D97-AF65-F5344CB8AC3E}">
        <p14:creationId xmlns:p14="http://schemas.microsoft.com/office/powerpoint/2010/main" val="270798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2" name="Google Shape;422;p27"/>
          <p:cNvSpPr txBox="1"/>
          <p:nvPr/>
        </p:nvSpPr>
        <p:spPr>
          <a:xfrm>
            <a:off x="2057400" y="839617"/>
            <a:ext cx="594360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dirty="0">
                <a:solidFill>
                  <a:srgbClr val="FF0000"/>
                </a:solidFill>
                <a:latin typeface="Trebuchet MS"/>
                <a:ea typeface="Trebuchet MS"/>
                <a:cs typeface="Trebuchet MS"/>
                <a:sym typeface="Trebuchet MS"/>
              </a:rPr>
              <a:t>High Level Architecture Diagram</a:t>
            </a:r>
            <a:endParaRPr sz="1100" dirty="0"/>
          </a:p>
        </p:txBody>
      </p:sp>
      <p:sp>
        <p:nvSpPr>
          <p:cNvPr id="423" name="Google Shape;423;p2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14</a:t>
            </a:fld>
            <a:endParaRPr/>
          </a:p>
        </p:txBody>
      </p:sp>
      <p:pic>
        <p:nvPicPr>
          <p:cNvPr id="4" name="Picture 3">
            <a:extLst>
              <a:ext uri="{FF2B5EF4-FFF2-40B4-BE49-F238E27FC236}">
                <a16:creationId xmlns:a16="http://schemas.microsoft.com/office/drawing/2014/main" id="{751799FC-55A3-6498-E6A6-4171169E7F48}"/>
              </a:ext>
            </a:extLst>
          </p:cNvPr>
          <p:cNvPicPr>
            <a:picLocks noChangeAspect="1"/>
          </p:cNvPicPr>
          <p:nvPr/>
        </p:nvPicPr>
        <p:blipFill>
          <a:blip r:embed="rId3"/>
          <a:stretch>
            <a:fillRect/>
          </a:stretch>
        </p:blipFill>
        <p:spPr>
          <a:xfrm>
            <a:off x="1143000" y="1213250"/>
            <a:ext cx="6637353" cy="3930249"/>
          </a:xfrm>
          <a:prstGeom prst="rect">
            <a:avLst/>
          </a:prstGeom>
        </p:spPr>
      </p:pic>
    </p:spTree>
    <p:extLst>
      <p:ext uri="{BB962C8B-B14F-4D97-AF65-F5344CB8AC3E}">
        <p14:creationId xmlns:p14="http://schemas.microsoft.com/office/powerpoint/2010/main" val="196364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8"/>
          <p:cNvSpPr/>
          <p:nvPr/>
        </p:nvSpPr>
        <p:spPr>
          <a:xfrm>
            <a:off x="2286000" y="1185863"/>
            <a:ext cx="5715000" cy="2745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28"/>
          <p:cNvSpPr txBox="1"/>
          <p:nvPr/>
        </p:nvSpPr>
        <p:spPr>
          <a:xfrm>
            <a:off x="2171700" y="857250"/>
            <a:ext cx="5829300" cy="346275"/>
          </a:xfrm>
          <a:prstGeom prst="rect">
            <a:avLst/>
          </a:prstGeom>
          <a:noFill/>
          <a:ln>
            <a:noFill/>
          </a:ln>
        </p:spPr>
        <p:txBody>
          <a:bodyPr spcFirstLastPara="1" wrap="square" lIns="68575" tIns="34275" rIns="68575" bIns="34275" anchor="t" anchorCtr="0">
            <a:no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Work Done so far</a:t>
            </a:r>
            <a:endParaRPr sz="1100">
              <a:solidFill>
                <a:srgbClr val="000000"/>
              </a:solidFill>
              <a:latin typeface="Arial"/>
              <a:ea typeface="Arial"/>
              <a:cs typeface="Arial"/>
              <a:sym typeface="Arial"/>
            </a:endParaRPr>
          </a:p>
        </p:txBody>
      </p:sp>
      <p:sp>
        <p:nvSpPr>
          <p:cNvPr id="432" name="Google Shape;432;p28"/>
          <p:cNvSpPr txBox="1"/>
          <p:nvPr/>
        </p:nvSpPr>
        <p:spPr>
          <a:xfrm>
            <a:off x="841925" y="1590350"/>
            <a:ext cx="7869000" cy="2799900"/>
          </a:xfrm>
          <a:prstGeom prst="rect">
            <a:avLst/>
          </a:prstGeom>
          <a:noFill/>
          <a:ln>
            <a:noFill/>
          </a:ln>
        </p:spPr>
        <p:txBody>
          <a:bodyPr spcFirstLastPara="1" wrap="square" lIns="68575" tIns="34275" rIns="68575" bIns="34275" anchor="ctr" anchorCtr="0">
            <a:noAutofit/>
          </a:bodyPr>
          <a:lstStyle/>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rPr>
              <a:t>Done with Literature Survey</a:t>
            </a:r>
          </a:p>
          <a:p>
            <a:pPr marL="285750" marR="0" lvl="0" indent="-285750" algn="just" rtl="0">
              <a:spcBef>
                <a:spcPts val="400"/>
              </a:spcBef>
              <a:spcAft>
                <a:spcPts val="0"/>
              </a:spcAft>
              <a:buFont typeface="Arial" panose="020B0604020202020204" pitchFamily="34" charset="0"/>
              <a:buChar char="•"/>
            </a:pPr>
            <a:endParaRPr lang="en-US" sz="1800" dirty="0">
              <a:solidFill>
                <a:srgbClr val="0033CC"/>
              </a:solidFill>
            </a:endParaRPr>
          </a:p>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rPr>
              <a:t>We are making interface using streamlit library in python in order to analyze the messages</a:t>
            </a:r>
          </a:p>
        </p:txBody>
      </p:sp>
      <p:sp>
        <p:nvSpPr>
          <p:cNvPr id="433" name="Google Shape;433;p28"/>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8"/>
          <p:cNvSpPr/>
          <p:nvPr/>
        </p:nvSpPr>
        <p:spPr>
          <a:xfrm>
            <a:off x="2286000" y="1185863"/>
            <a:ext cx="5715000" cy="2745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31" name="Google Shape;431;p28"/>
          <p:cNvSpPr txBox="1"/>
          <p:nvPr/>
        </p:nvSpPr>
        <p:spPr>
          <a:xfrm>
            <a:off x="2171700" y="857250"/>
            <a:ext cx="5829300" cy="346275"/>
          </a:xfrm>
          <a:prstGeom prst="rect">
            <a:avLst/>
          </a:prstGeom>
          <a:noFill/>
          <a:ln>
            <a:noFill/>
          </a:ln>
        </p:spPr>
        <p:txBody>
          <a:bodyPr spcFirstLastPara="1" wrap="square" lIns="68575" tIns="34275" rIns="68575" bIns="34275" anchor="t" anchorCtr="0">
            <a:noAutofit/>
          </a:bodyPr>
          <a:lstStyle/>
          <a:p>
            <a:pPr marL="254000" marR="0" lvl="0" indent="-254000" algn="r" rtl="0">
              <a:spcBef>
                <a:spcPts val="0"/>
              </a:spcBef>
              <a:spcAft>
                <a:spcPts val="0"/>
              </a:spcAft>
              <a:buNone/>
            </a:pPr>
            <a:r>
              <a:rPr lang="en-US" sz="1800" dirty="0" err="1">
                <a:solidFill>
                  <a:srgbClr val="FF0000"/>
                </a:solidFill>
                <a:latin typeface="Arial"/>
                <a:ea typeface="Arial"/>
                <a:cs typeface="Arial"/>
                <a:sym typeface="Arial"/>
              </a:rPr>
              <a:t>Referances</a:t>
            </a:r>
            <a:endParaRPr lang="en-IN" sz="1800" dirty="0">
              <a:solidFill>
                <a:srgbClr val="FF0000"/>
              </a:solidFill>
              <a:latin typeface="Arial"/>
              <a:ea typeface="Arial"/>
              <a:cs typeface="Arial"/>
              <a:sym typeface="Arial"/>
            </a:endParaRPr>
          </a:p>
        </p:txBody>
      </p:sp>
      <p:sp>
        <p:nvSpPr>
          <p:cNvPr id="432" name="Google Shape;432;p28"/>
          <p:cNvSpPr txBox="1"/>
          <p:nvPr/>
        </p:nvSpPr>
        <p:spPr>
          <a:xfrm>
            <a:off x="841925" y="1590350"/>
            <a:ext cx="7869000" cy="2799900"/>
          </a:xfrm>
          <a:prstGeom prst="rect">
            <a:avLst/>
          </a:prstGeom>
          <a:noFill/>
          <a:ln>
            <a:noFill/>
          </a:ln>
        </p:spPr>
        <p:txBody>
          <a:bodyPr spcFirstLastPara="1" wrap="square" lIns="68575" tIns="34275" rIns="68575" bIns="34275" anchor="ctr" anchorCtr="0">
            <a:noAutofit/>
          </a:bodyPr>
          <a:lstStyle/>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hlinkClick r:id="rId3"/>
              </a:rPr>
              <a:t>https://ieeexplore.ieee.org/abstract/document/8370395</a:t>
            </a:r>
            <a:endParaRPr lang="en-US" sz="1800" dirty="0">
              <a:solidFill>
                <a:srgbClr val="0033CC"/>
              </a:solidFill>
            </a:endParaRPr>
          </a:p>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hlinkClick r:id="rId4"/>
              </a:rPr>
              <a:t>https://ieeexplore.ieee.org/abstract/document/9388596</a:t>
            </a:r>
            <a:endParaRPr lang="en-US" sz="1800" dirty="0">
              <a:solidFill>
                <a:srgbClr val="0033CC"/>
              </a:solidFill>
            </a:endParaRPr>
          </a:p>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hlinkClick r:id="rId5"/>
              </a:rPr>
              <a:t>https://ieeexplore.ieee.org/abstract/document/9243443</a:t>
            </a:r>
            <a:endParaRPr lang="en-US" sz="1800" dirty="0">
              <a:solidFill>
                <a:srgbClr val="0033CC"/>
              </a:solidFill>
            </a:endParaRPr>
          </a:p>
          <a:p>
            <a:pPr marL="285750" marR="0" lvl="0" indent="-285750" algn="just" rtl="0">
              <a:spcBef>
                <a:spcPts val="400"/>
              </a:spcBef>
              <a:spcAft>
                <a:spcPts val="0"/>
              </a:spcAft>
              <a:buFont typeface="Arial" panose="020B0604020202020204" pitchFamily="34" charset="0"/>
              <a:buChar char="•"/>
            </a:pPr>
            <a:r>
              <a:rPr lang="en-US" sz="1800" dirty="0">
                <a:solidFill>
                  <a:srgbClr val="0033CC"/>
                </a:solidFill>
                <a:hlinkClick r:id="rId6"/>
              </a:rPr>
              <a:t>https://ieeexplore.ieee.org/document/9604216</a:t>
            </a:r>
            <a:endParaRPr lang="en-US" sz="1800" dirty="0">
              <a:solidFill>
                <a:srgbClr val="0033CC"/>
              </a:solidFill>
            </a:endParaRPr>
          </a:p>
          <a:p>
            <a:pPr marL="285750" marR="0" lvl="0" indent="-285750" algn="just" rtl="0">
              <a:spcBef>
                <a:spcPts val="400"/>
              </a:spcBef>
              <a:spcAft>
                <a:spcPts val="0"/>
              </a:spcAft>
              <a:buFont typeface="Arial" panose="020B0604020202020204" pitchFamily="34" charset="0"/>
              <a:buChar char="•"/>
            </a:pPr>
            <a:endParaRPr lang="en-US" sz="1800" dirty="0">
              <a:solidFill>
                <a:srgbClr val="0033CC"/>
              </a:solidFill>
            </a:endParaRPr>
          </a:p>
        </p:txBody>
      </p:sp>
      <p:sp>
        <p:nvSpPr>
          <p:cNvPr id="433" name="Google Shape;433;p28"/>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360321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87" name="Google Shape;287;p14"/>
          <p:cNvSpPr txBox="1"/>
          <p:nvPr/>
        </p:nvSpPr>
        <p:spPr>
          <a:xfrm>
            <a:off x="800100" y="1314450"/>
            <a:ext cx="6400800" cy="3543300"/>
          </a:xfrm>
          <a:prstGeom prst="rect">
            <a:avLst/>
          </a:prstGeom>
          <a:noFill/>
          <a:ln>
            <a:noFill/>
          </a:ln>
        </p:spPr>
        <p:txBody>
          <a:bodyPr spcFirstLastPara="1" wrap="square" lIns="68575" tIns="34275" rIns="68575" bIns="34275" anchor="t" anchorCtr="0">
            <a:noAutofit/>
          </a:bodyPr>
          <a:lstStyle/>
          <a:p>
            <a:pPr marL="508000" marR="0" lvl="0" indent="-152400" algn="just" rtl="0">
              <a:spcBef>
                <a:spcPts val="0"/>
              </a:spcBef>
              <a:spcAft>
                <a:spcPts val="0"/>
              </a:spcAft>
              <a:buClr>
                <a:schemeClr val="dk1"/>
              </a:buClr>
              <a:buSzPts val="1500"/>
              <a:buFont typeface="Arial"/>
              <a:buNone/>
            </a:pPr>
            <a:endParaRPr sz="1500" dirty="0">
              <a:solidFill>
                <a:srgbClr val="0000FF"/>
              </a:solidFill>
              <a:latin typeface="Trebuchet MS"/>
              <a:ea typeface="Trebuchet MS"/>
              <a:cs typeface="Trebuchet MS"/>
              <a:sym typeface="Trebuchet MS"/>
            </a:endParaRPr>
          </a:p>
          <a:p>
            <a:pPr marL="508000" marR="0" lvl="0" indent="-152400" algn="just" rtl="0">
              <a:spcBef>
                <a:spcPts val="300"/>
              </a:spcBef>
              <a:spcAft>
                <a:spcPts val="0"/>
              </a:spcAft>
              <a:buClr>
                <a:schemeClr val="dk1"/>
              </a:buClr>
              <a:buSzPts val="1500"/>
              <a:buFont typeface="Arial"/>
              <a:buNone/>
            </a:pPr>
            <a:endParaRPr sz="1500" dirty="0">
              <a:solidFill>
                <a:srgbClr val="0000FF"/>
              </a:solidFill>
              <a:latin typeface="Trebuchet MS"/>
              <a:ea typeface="Trebuchet MS"/>
              <a:cs typeface="Trebuchet MS"/>
              <a:sym typeface="Trebuchet MS"/>
            </a:endParaRPr>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Problem Statement</a:t>
            </a:r>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Abstract </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Motivation Scope of the Project</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Suggestions from Review – 1</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Literature Survey </a:t>
            </a:r>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Summary: Learning from Literature Survey</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High Level Architecture</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Work Done So far</a:t>
            </a:r>
            <a:endParaRPr sz="1100" dirty="0"/>
          </a:p>
          <a:p>
            <a:pPr marL="508000" marR="0" lvl="0" indent="-254000" algn="just" rtl="0">
              <a:spcBef>
                <a:spcPts val="0"/>
              </a:spcBef>
              <a:spcAft>
                <a:spcPts val="0"/>
              </a:spcAft>
              <a:buClr>
                <a:srgbClr val="0033CC"/>
              </a:buClr>
              <a:buSzPts val="1800"/>
              <a:buFont typeface="Noto Sans Symbols"/>
              <a:buChar char="▪"/>
            </a:pPr>
            <a:r>
              <a:rPr lang="en-GB" sz="1800" dirty="0">
                <a:solidFill>
                  <a:srgbClr val="0033CC"/>
                </a:solidFill>
                <a:latin typeface="Trebuchet MS"/>
                <a:ea typeface="Trebuchet MS"/>
                <a:cs typeface="Trebuchet MS"/>
                <a:sym typeface="Trebuchet MS"/>
              </a:rPr>
              <a:t>References </a:t>
            </a:r>
            <a:endParaRPr sz="1100" dirty="0"/>
          </a:p>
          <a:p>
            <a:pPr marL="508000" marR="0" lvl="0" indent="-139700" algn="just" rtl="0">
              <a:spcBef>
                <a:spcPts val="0"/>
              </a:spcBef>
              <a:spcAft>
                <a:spcPts val="0"/>
              </a:spcAft>
              <a:buClr>
                <a:schemeClr val="dk1"/>
              </a:buClr>
              <a:buSzPts val="1800"/>
              <a:buFont typeface="Arial"/>
              <a:buNone/>
            </a:pPr>
            <a:endParaRPr sz="1800" dirty="0">
              <a:solidFill>
                <a:srgbClr val="0033CC"/>
              </a:solidFill>
              <a:latin typeface="Trebuchet MS"/>
              <a:ea typeface="Trebuchet MS"/>
              <a:cs typeface="Trebuchet MS"/>
              <a:sym typeface="Trebuchet MS"/>
            </a:endParaRPr>
          </a:p>
        </p:txBody>
      </p:sp>
      <p:sp>
        <p:nvSpPr>
          <p:cNvPr id="288" name="Google Shape;288;p14"/>
          <p:cNvSpPr txBox="1"/>
          <p:nvPr/>
        </p:nvSpPr>
        <p:spPr>
          <a:xfrm>
            <a:off x="3143250" y="857251"/>
            <a:ext cx="485775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Outline</a:t>
            </a:r>
            <a:endParaRPr sz="1100"/>
          </a:p>
        </p:txBody>
      </p:sp>
      <p:sp>
        <p:nvSpPr>
          <p:cNvPr id="289" name="Google Shape;289;p14"/>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7" name="Google Shape;297;p15"/>
          <p:cNvSpPr txBox="1"/>
          <p:nvPr/>
        </p:nvSpPr>
        <p:spPr>
          <a:xfrm>
            <a:off x="514350" y="1371600"/>
            <a:ext cx="8251500" cy="3264000"/>
          </a:xfrm>
          <a:prstGeom prst="rect">
            <a:avLst/>
          </a:prstGeom>
          <a:noFill/>
          <a:ln>
            <a:noFill/>
          </a:ln>
        </p:spPr>
        <p:txBody>
          <a:bodyPr spcFirstLastPara="1" wrap="square" lIns="68575" tIns="34275" rIns="68575" bIns="34275" anchor="t" anchorCtr="0">
            <a:noAutofit/>
          </a:bodyPr>
          <a:lstStyle/>
          <a:p>
            <a:pPr marL="342891" algn="just" eaLnBrk="0" hangingPunct="0">
              <a:spcBef>
                <a:spcPts val="0"/>
              </a:spcBef>
              <a:spcAft>
                <a:spcPts val="0"/>
              </a:spcAft>
              <a:defRPr/>
            </a:pPr>
            <a:r>
              <a:rPr lang="en-US" sz="1800" dirty="0">
                <a:latin typeface="Cambria" panose="02040503050406030204" pitchFamily="18" charset="0"/>
                <a:ea typeface="Cambria" panose="02040503050406030204" pitchFamily="18" charset="0"/>
              </a:rPr>
              <a:t>WhatsApp-Analyzer is a statistical analysis tool for WhatsApp chats. Working on the chat files that can be exported from WhatsApp it generates various plots showing.</a:t>
            </a:r>
          </a:p>
          <a:p>
            <a:pPr marL="342891" algn="just" eaLnBrk="0" hangingPunct="0">
              <a:spcBef>
                <a:spcPts val="0"/>
              </a:spcBef>
              <a:spcAft>
                <a:spcPts val="0"/>
              </a:spcAft>
              <a:defRPr/>
            </a:pPr>
            <a:endParaRPr lang="en-US" sz="1800" dirty="0">
              <a:latin typeface="Cambria" panose="02040503050406030204" pitchFamily="18" charset="0"/>
              <a:ea typeface="Cambria" panose="02040503050406030204" pitchFamily="18" charset="0"/>
            </a:endParaRPr>
          </a:p>
          <a:p>
            <a:pPr marL="342891" algn="just" eaLnBrk="0" hangingPunct="0">
              <a:spcBef>
                <a:spcPts val="0"/>
              </a:spcBef>
              <a:spcAft>
                <a:spcPts val="0"/>
              </a:spcAft>
              <a:defRPr/>
            </a:pPr>
            <a:r>
              <a:rPr lang="en-US" sz="1800" dirty="0">
                <a:latin typeface="Cambria" panose="02040503050406030204" pitchFamily="18" charset="0"/>
                <a:ea typeface="Cambria" panose="02040503050406030204" pitchFamily="18" charset="0"/>
              </a:rPr>
              <a:t>For example, which another participant a user responds to the most. We propose to employ dataset manipulation techniques to have a better understanding of WhatsApp chat present in our phones. </a:t>
            </a:r>
            <a:endParaRPr lang="en-IN" sz="1800" dirty="0">
              <a:solidFill>
                <a:srgbClr val="0033CC"/>
              </a:solidFill>
              <a:latin typeface="Cambria" panose="02040503050406030204" pitchFamily="18" charset="0"/>
              <a:ea typeface="Cambria" panose="02040503050406030204" pitchFamily="18" charset="0"/>
              <a:sym typeface="Trebuchet MS"/>
            </a:endParaRPr>
          </a:p>
        </p:txBody>
      </p:sp>
      <p:sp>
        <p:nvSpPr>
          <p:cNvPr id="298" name="Google Shape;298;p15"/>
          <p:cNvSpPr txBox="1"/>
          <p:nvPr/>
        </p:nvSpPr>
        <p:spPr>
          <a:xfrm>
            <a:off x="3314700" y="839617"/>
            <a:ext cx="485775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dirty="0">
                <a:solidFill>
                  <a:srgbClr val="FF0000"/>
                </a:solidFill>
                <a:latin typeface="Trebuchet MS"/>
                <a:ea typeface="Trebuchet MS"/>
                <a:cs typeface="Trebuchet MS"/>
                <a:sym typeface="Trebuchet MS"/>
              </a:rPr>
              <a:t>Problem Statement</a:t>
            </a:r>
            <a:endParaRPr sz="1800" dirty="0">
              <a:solidFill>
                <a:srgbClr val="FF0000"/>
              </a:solidFill>
              <a:latin typeface="Trebuchet MS"/>
              <a:ea typeface="Trebuchet MS"/>
              <a:cs typeface="Trebuchet MS"/>
              <a:sym typeface="Trebuchet MS"/>
            </a:endParaRPr>
          </a:p>
        </p:txBody>
      </p:sp>
      <p:sp>
        <p:nvSpPr>
          <p:cNvPr id="299" name="Google Shape;299;p1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97" name="Google Shape;297;p15"/>
          <p:cNvSpPr txBox="1"/>
          <p:nvPr/>
        </p:nvSpPr>
        <p:spPr>
          <a:xfrm>
            <a:off x="514350" y="1371600"/>
            <a:ext cx="8251500" cy="3264000"/>
          </a:xfrm>
          <a:prstGeom prst="rect">
            <a:avLst/>
          </a:prstGeom>
          <a:noFill/>
          <a:ln>
            <a:noFill/>
          </a:ln>
        </p:spPr>
        <p:txBody>
          <a:bodyPr spcFirstLastPara="1" wrap="square" lIns="68575" tIns="34275" rIns="68575" bIns="34275" anchor="t" anchorCtr="0">
            <a:noAutofit/>
          </a:bodyPr>
          <a:lstStyle/>
          <a:p>
            <a:endParaRPr lang="en-US" sz="1800" dirty="0">
              <a:latin typeface="Trebuchet MS"/>
              <a:sym typeface="Trebuchet MS"/>
            </a:endParaRPr>
          </a:p>
          <a:p>
            <a:r>
              <a:rPr lang="en-US" sz="1800" b="0" i="0" u="none" strike="noStrike" baseline="0" dirty="0">
                <a:solidFill>
                  <a:srgbClr val="000000"/>
                </a:solidFill>
                <a:latin typeface="Cambria" panose="02040503050406030204" pitchFamily="18" charset="0"/>
              </a:rPr>
              <a:t>The most used and efficient method of communication in recent times is an application called WhatsApp. WhatsApp chat analyzer is the application deployed on </a:t>
            </a:r>
            <a:r>
              <a:rPr lang="en-US" sz="1800" b="0" i="0" u="none" strike="noStrike" baseline="0" dirty="0" err="1">
                <a:solidFill>
                  <a:srgbClr val="000000"/>
                </a:solidFill>
                <a:latin typeface="Cambria" panose="02040503050406030204" pitchFamily="18" charset="0"/>
              </a:rPr>
              <a:t>heroku</a:t>
            </a:r>
            <a:r>
              <a:rPr lang="en-US" sz="1800" b="0" i="0" u="none" strike="noStrike" baseline="0" dirty="0">
                <a:solidFill>
                  <a:srgbClr val="000000"/>
                </a:solidFill>
                <a:latin typeface="Cambria" panose="02040503050406030204" pitchFamily="18" charset="0"/>
              </a:rPr>
              <a:t> web which provide analysis of WhatsApp group. There are various methodologies available for analysis but here matplotlib, streamlit, seaborn, re, pandas libraries of python and some concept of NLP is used. This is the combination of machine learning and NLP. This </a:t>
            </a:r>
            <a:r>
              <a:rPr lang="en-US" sz="1800" b="0" i="0" u="none" strike="noStrike" baseline="0" dirty="0" err="1">
                <a:solidFill>
                  <a:srgbClr val="000000"/>
                </a:solidFill>
                <a:latin typeface="Cambria" panose="02040503050406030204" pitchFamily="18" charset="0"/>
              </a:rPr>
              <a:t>whatsapp</a:t>
            </a:r>
            <a:r>
              <a:rPr lang="en-US" sz="1800" b="0" i="0" u="none" strike="noStrike" baseline="0" dirty="0">
                <a:solidFill>
                  <a:srgbClr val="000000"/>
                </a:solidFill>
                <a:latin typeface="Cambria" panose="02040503050406030204" pitchFamily="18" charset="0"/>
              </a:rPr>
              <a:t> chat analyzer take import </a:t>
            </a:r>
            <a:r>
              <a:rPr lang="en-US" sz="1800" b="0" i="0" u="none" strike="noStrike" baseline="0" dirty="0" err="1">
                <a:solidFill>
                  <a:srgbClr val="000000"/>
                </a:solidFill>
                <a:latin typeface="Cambria" panose="02040503050406030204" pitchFamily="18" charset="0"/>
              </a:rPr>
              <a:t>whatsapp</a:t>
            </a:r>
            <a:r>
              <a:rPr lang="en-US" sz="1800" b="0" i="0" u="none" strike="noStrike" baseline="0" dirty="0">
                <a:solidFill>
                  <a:srgbClr val="000000"/>
                </a:solidFill>
                <a:latin typeface="Cambria" panose="02040503050406030204" pitchFamily="18" charset="0"/>
              </a:rPr>
              <a:t> chat file from user and analyze it and give different visualizations as a result. </a:t>
            </a:r>
            <a:endParaRPr sz="1800" dirty="0">
              <a:solidFill>
                <a:srgbClr val="0000FF"/>
              </a:solidFill>
              <a:latin typeface="Trebuchet MS"/>
              <a:ea typeface="Trebuchet MS"/>
              <a:cs typeface="Trebuchet MS"/>
              <a:sym typeface="Trebuchet MS"/>
            </a:endParaRPr>
          </a:p>
          <a:p>
            <a:pPr marL="457200" marR="0" lvl="0" indent="0" algn="just" rtl="0">
              <a:spcBef>
                <a:spcPts val="400"/>
              </a:spcBef>
              <a:spcAft>
                <a:spcPts val="0"/>
              </a:spcAft>
              <a:buNone/>
            </a:pPr>
            <a:endParaRPr sz="1800" dirty="0">
              <a:solidFill>
                <a:srgbClr val="0000FF"/>
              </a:solidFill>
              <a:latin typeface="Trebuchet MS"/>
              <a:ea typeface="Trebuchet MS"/>
              <a:cs typeface="Trebuchet MS"/>
              <a:sym typeface="Trebuchet MS"/>
            </a:endParaRPr>
          </a:p>
        </p:txBody>
      </p:sp>
      <p:sp>
        <p:nvSpPr>
          <p:cNvPr id="298" name="Google Shape;298;p15"/>
          <p:cNvSpPr txBox="1"/>
          <p:nvPr/>
        </p:nvSpPr>
        <p:spPr>
          <a:xfrm>
            <a:off x="3314700" y="839617"/>
            <a:ext cx="485775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Abstract</a:t>
            </a:r>
            <a:endParaRPr sz="1800">
              <a:solidFill>
                <a:srgbClr val="FF0000"/>
              </a:solidFill>
              <a:latin typeface="Trebuchet MS"/>
              <a:ea typeface="Trebuchet MS"/>
              <a:cs typeface="Trebuchet MS"/>
              <a:sym typeface="Trebuchet MS"/>
            </a:endParaRPr>
          </a:p>
        </p:txBody>
      </p:sp>
      <p:sp>
        <p:nvSpPr>
          <p:cNvPr id="299" name="Google Shape;299;p1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19065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6"/>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07" name="Google Shape;307;p16"/>
          <p:cNvSpPr txBox="1"/>
          <p:nvPr/>
        </p:nvSpPr>
        <p:spPr>
          <a:xfrm>
            <a:off x="514200" y="1404875"/>
            <a:ext cx="8343600" cy="3143400"/>
          </a:xfrm>
          <a:prstGeom prst="rect">
            <a:avLst/>
          </a:prstGeom>
          <a:noFill/>
          <a:ln>
            <a:noFill/>
          </a:ln>
        </p:spPr>
        <p:txBody>
          <a:bodyPr spcFirstLastPara="1" wrap="square" lIns="68575" tIns="34275" rIns="68575" bIns="34275" anchor="t" anchorCtr="0">
            <a:noAutofit/>
          </a:bodyPr>
          <a:lstStyle/>
          <a:p>
            <a:pPr marL="742950" marR="0" lvl="0" indent="-285750" algn="just" rtl="0">
              <a:spcBef>
                <a:spcPts val="0"/>
              </a:spcBef>
              <a:spcAft>
                <a:spcPts val="0"/>
              </a:spcAft>
              <a:buFont typeface="Wingdings" panose="05000000000000000000" pitchFamily="2" charset="2"/>
              <a:buChar char="ü"/>
            </a:pPr>
            <a:r>
              <a:rPr lang="en-US" sz="1800" dirty="0">
                <a:latin typeface="Trebuchet MS"/>
                <a:ea typeface="Trebuchet MS"/>
                <a:cs typeface="Trebuchet MS"/>
                <a:sym typeface="Trebuchet MS"/>
              </a:rPr>
              <a:t>In present situations, most of the people depend on data</a:t>
            </a:r>
          </a:p>
          <a:p>
            <a:pPr marL="457200" marR="0" lvl="0" algn="just" rtl="0">
              <a:spcBef>
                <a:spcPts val="0"/>
              </a:spcBef>
              <a:spcAft>
                <a:spcPts val="0"/>
              </a:spcAft>
            </a:pPr>
            <a:endParaRPr lang="en-US" sz="1800" dirty="0">
              <a:latin typeface="Trebuchet MS"/>
              <a:ea typeface="Trebuchet MS"/>
              <a:cs typeface="Trebuchet MS"/>
              <a:sym typeface="Trebuchet MS"/>
            </a:endParaRPr>
          </a:p>
          <a:p>
            <a:pPr marL="457200" marR="0" lvl="0" algn="just" rtl="0">
              <a:spcBef>
                <a:spcPts val="0"/>
              </a:spcBef>
              <a:spcAft>
                <a:spcPts val="0"/>
              </a:spcAft>
            </a:pPr>
            <a:endParaRPr lang="en-US" sz="1800" dirty="0">
              <a:latin typeface="Trebuchet MS"/>
              <a:ea typeface="Trebuchet MS"/>
              <a:cs typeface="Trebuchet MS"/>
              <a:sym typeface="Trebuchet MS"/>
            </a:endParaRPr>
          </a:p>
          <a:p>
            <a:pPr marL="742950" marR="0" lvl="0" indent="-285750" algn="just" rtl="0">
              <a:spcBef>
                <a:spcPts val="0"/>
              </a:spcBef>
              <a:spcAft>
                <a:spcPts val="0"/>
              </a:spcAft>
              <a:buFont typeface="Wingdings" panose="05000000000000000000" pitchFamily="2" charset="2"/>
              <a:buChar char="ü"/>
            </a:pPr>
            <a:r>
              <a:rPr lang="en-US" sz="1800" dirty="0">
                <a:latin typeface="Trebuchet MS"/>
                <a:ea typeface="Trebuchet MS"/>
                <a:cs typeface="Trebuchet MS"/>
                <a:sym typeface="Trebuchet MS"/>
              </a:rPr>
              <a:t>This project aims to provide a better understanding towards various types of chats</a:t>
            </a:r>
          </a:p>
          <a:p>
            <a:pPr marL="457200" marR="0" lvl="0" algn="just" rtl="0">
              <a:spcBef>
                <a:spcPts val="0"/>
              </a:spcBef>
              <a:spcAft>
                <a:spcPts val="0"/>
              </a:spcAft>
            </a:pPr>
            <a:endParaRPr lang="en-US" sz="1800" dirty="0">
              <a:latin typeface="Trebuchet MS"/>
              <a:ea typeface="Trebuchet MS"/>
              <a:cs typeface="Trebuchet MS"/>
              <a:sym typeface="Trebuchet MS"/>
            </a:endParaRPr>
          </a:p>
          <a:p>
            <a:pPr marL="457200" marR="0" lvl="0" algn="just" rtl="0">
              <a:spcBef>
                <a:spcPts val="0"/>
              </a:spcBef>
              <a:spcAft>
                <a:spcPts val="0"/>
              </a:spcAft>
            </a:pPr>
            <a:endParaRPr lang="en-US" sz="1800" dirty="0">
              <a:latin typeface="Trebuchet MS"/>
              <a:ea typeface="Trebuchet MS"/>
              <a:cs typeface="Trebuchet MS"/>
              <a:sym typeface="Trebuchet MS"/>
            </a:endParaRPr>
          </a:p>
          <a:p>
            <a:pPr marL="742950" marR="0" lvl="0" indent="-285750" algn="just" rtl="0">
              <a:spcBef>
                <a:spcPts val="0"/>
              </a:spcBef>
              <a:spcAft>
                <a:spcPts val="0"/>
              </a:spcAft>
              <a:buFont typeface="Wingdings" panose="05000000000000000000" pitchFamily="2" charset="2"/>
              <a:buChar char="ü"/>
            </a:pPr>
            <a:r>
              <a:rPr lang="en-US" sz="1800" dirty="0">
                <a:latin typeface="Trebuchet MS"/>
                <a:ea typeface="Trebuchet MS"/>
                <a:cs typeface="Trebuchet MS"/>
                <a:sym typeface="Trebuchet MS"/>
              </a:rPr>
              <a:t>Our project ensures to provide an in-depth exploratory data analysis on various types of WhatsApp chats.</a:t>
            </a:r>
            <a:endParaRPr sz="1800" dirty="0">
              <a:latin typeface="Trebuchet MS"/>
              <a:ea typeface="Trebuchet MS"/>
              <a:cs typeface="Trebuchet MS"/>
              <a:sym typeface="Trebuchet MS"/>
            </a:endParaRPr>
          </a:p>
        </p:txBody>
      </p:sp>
      <p:sp>
        <p:nvSpPr>
          <p:cNvPr id="308" name="Google Shape;308;p16"/>
          <p:cNvSpPr txBox="1"/>
          <p:nvPr/>
        </p:nvSpPr>
        <p:spPr>
          <a:xfrm>
            <a:off x="3314700" y="839617"/>
            <a:ext cx="4857750" cy="346249"/>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dirty="0">
                <a:solidFill>
                  <a:srgbClr val="FF0000"/>
                </a:solidFill>
                <a:latin typeface="Trebuchet MS"/>
                <a:ea typeface="Trebuchet MS"/>
                <a:cs typeface="Trebuchet MS"/>
                <a:sym typeface="Trebuchet MS"/>
              </a:rPr>
              <a:t>Motivation and Scope of the Project</a:t>
            </a:r>
            <a:endParaRPr sz="1800" dirty="0">
              <a:solidFill>
                <a:srgbClr val="FF0000"/>
              </a:solidFill>
              <a:latin typeface="Trebuchet MS"/>
              <a:ea typeface="Trebuchet MS"/>
              <a:cs typeface="Trebuchet MS"/>
              <a:sym typeface="Trebuchet MS"/>
            </a:endParaRPr>
          </a:p>
        </p:txBody>
      </p:sp>
      <p:sp>
        <p:nvSpPr>
          <p:cNvPr id="309" name="Google Shape;309;p1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82269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7" name="Google Shape;317;p17"/>
          <p:cNvSpPr txBox="1"/>
          <p:nvPr/>
        </p:nvSpPr>
        <p:spPr>
          <a:xfrm>
            <a:off x="971550" y="1310800"/>
            <a:ext cx="7674000" cy="3159000"/>
          </a:xfrm>
          <a:prstGeom prst="rect">
            <a:avLst/>
          </a:prstGeom>
          <a:noFill/>
          <a:ln>
            <a:noFill/>
          </a:ln>
        </p:spPr>
        <p:txBody>
          <a:bodyPr spcFirstLastPara="1" wrap="square" lIns="68575" tIns="34275" rIns="68575" bIns="34275" anchor="t" anchorCtr="0">
            <a:noAutofit/>
          </a:bodyPr>
          <a:lstStyle/>
          <a:p>
            <a:pPr marL="742950" marR="0" lvl="0" indent="-285750" algn="just" rtl="0">
              <a:spcBef>
                <a:spcPts val="0"/>
              </a:spcBef>
              <a:spcAft>
                <a:spcPts val="0"/>
              </a:spcAft>
              <a:buFont typeface="Arial" panose="020B0604020202020204" pitchFamily="34" charset="0"/>
              <a:buChar char="•"/>
            </a:pPr>
            <a:endParaRPr lang="en-US" sz="1800" dirty="0">
              <a:solidFill>
                <a:srgbClr val="0000FF"/>
              </a:solidFill>
              <a:latin typeface="Trebuchet MS"/>
              <a:ea typeface="Trebuchet MS"/>
              <a:cs typeface="Trebuchet MS"/>
              <a:sym typeface="Trebuchet MS"/>
            </a:endParaRPr>
          </a:p>
          <a:p>
            <a:pPr marL="742950" marR="0" lvl="0" indent="-285750" algn="just" rtl="0">
              <a:spcBef>
                <a:spcPts val="0"/>
              </a:spcBef>
              <a:spcAft>
                <a:spcPts val="0"/>
              </a:spcAft>
              <a:buFont typeface="Arial" panose="020B0604020202020204" pitchFamily="34" charset="0"/>
              <a:buChar char="•"/>
            </a:pPr>
            <a:endParaRPr lang="en-US" sz="1800" dirty="0">
              <a:solidFill>
                <a:srgbClr val="0000FF"/>
              </a:solidFill>
              <a:latin typeface="Trebuchet MS"/>
              <a:ea typeface="Trebuchet MS"/>
              <a:cs typeface="Trebuchet MS"/>
              <a:sym typeface="Trebuchet MS"/>
            </a:endParaRPr>
          </a:p>
          <a:p>
            <a:pPr marL="742950" marR="0" lvl="0" indent="-285750" algn="just" rtl="0">
              <a:spcBef>
                <a:spcPts val="0"/>
              </a:spcBef>
              <a:spcAft>
                <a:spcPts val="0"/>
              </a:spcAft>
              <a:buFont typeface="Arial" panose="020B0604020202020204" pitchFamily="34" charset="0"/>
              <a:buChar char="•"/>
            </a:pPr>
            <a:r>
              <a:rPr lang="en-US" sz="1800" dirty="0">
                <a:solidFill>
                  <a:srgbClr val="0000FF"/>
                </a:solidFill>
                <a:latin typeface="Trebuchet MS"/>
                <a:ea typeface="Trebuchet MS"/>
                <a:cs typeface="Trebuchet MS"/>
                <a:sym typeface="Trebuchet MS"/>
              </a:rPr>
              <a:t>We are informed to separate the Links, Emoji’s, Media &amp; text messages.</a:t>
            </a:r>
          </a:p>
        </p:txBody>
      </p:sp>
      <p:sp>
        <p:nvSpPr>
          <p:cNvPr id="318" name="Google Shape;318;p17"/>
          <p:cNvSpPr txBox="1"/>
          <p:nvPr/>
        </p:nvSpPr>
        <p:spPr>
          <a:xfrm>
            <a:off x="2171700" y="742950"/>
            <a:ext cx="5886450"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GB" sz="1800">
                <a:solidFill>
                  <a:srgbClr val="FF0000"/>
                </a:solidFill>
                <a:latin typeface="Trebuchet MS"/>
                <a:ea typeface="Trebuchet MS"/>
                <a:cs typeface="Trebuchet MS"/>
                <a:sym typeface="Trebuchet MS"/>
              </a:rPr>
              <a:t>Suggestions from Review – 1</a:t>
            </a:r>
            <a:endParaRPr sz="1100"/>
          </a:p>
        </p:txBody>
      </p:sp>
      <p:sp>
        <p:nvSpPr>
          <p:cNvPr id="319" name="Google Shape;319;p1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9"/>
          <p:cNvSpPr/>
          <p:nvPr/>
        </p:nvSpPr>
        <p:spPr>
          <a:xfrm>
            <a:off x="2286150" y="63374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6" name="Google Shape;336;p19"/>
          <p:cNvSpPr txBox="1"/>
          <p:nvPr/>
        </p:nvSpPr>
        <p:spPr>
          <a:xfrm>
            <a:off x="1428750" y="287551"/>
            <a:ext cx="65724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Individual Information on Literature Survey</a:t>
            </a:r>
            <a:endParaRPr sz="1100"/>
          </a:p>
        </p:txBody>
      </p:sp>
      <p:graphicFrame>
        <p:nvGraphicFramePr>
          <p:cNvPr id="337" name="Google Shape;337;p19"/>
          <p:cNvGraphicFramePr/>
          <p:nvPr>
            <p:extLst>
              <p:ext uri="{D42A27DB-BD31-4B8C-83A1-F6EECF244321}">
                <p14:modId xmlns:p14="http://schemas.microsoft.com/office/powerpoint/2010/main" val="3036526901"/>
              </p:ext>
            </p:extLst>
          </p:nvPr>
        </p:nvGraphicFramePr>
        <p:xfrm>
          <a:off x="171450" y="733250"/>
          <a:ext cx="8686750" cy="3886400"/>
        </p:xfrm>
        <a:graphic>
          <a:graphicData uri="http://schemas.openxmlformats.org/drawingml/2006/table">
            <a:tbl>
              <a:tblPr firstRow="1" bandRow="1">
                <a:noFill/>
                <a:tableStyleId>{605BD904-95F9-4A59-9C31-1C6E9864E7FD}</a:tableStyleId>
              </a:tblPr>
              <a:tblGrid>
                <a:gridCol w="619650">
                  <a:extLst>
                    <a:ext uri="{9D8B030D-6E8A-4147-A177-3AD203B41FA5}">
                      <a16:colId xmlns:a16="http://schemas.microsoft.com/office/drawing/2014/main" val="20000"/>
                    </a:ext>
                  </a:extLst>
                </a:gridCol>
                <a:gridCol w="1589400">
                  <a:extLst>
                    <a:ext uri="{9D8B030D-6E8A-4147-A177-3AD203B41FA5}">
                      <a16:colId xmlns:a16="http://schemas.microsoft.com/office/drawing/2014/main" val="20001"/>
                    </a:ext>
                  </a:extLst>
                </a:gridCol>
                <a:gridCol w="1589400">
                  <a:extLst>
                    <a:ext uri="{9D8B030D-6E8A-4147-A177-3AD203B41FA5}">
                      <a16:colId xmlns:a16="http://schemas.microsoft.com/office/drawing/2014/main" val="20002"/>
                    </a:ext>
                  </a:extLst>
                </a:gridCol>
                <a:gridCol w="659200">
                  <a:extLst>
                    <a:ext uri="{9D8B030D-6E8A-4147-A177-3AD203B41FA5}">
                      <a16:colId xmlns:a16="http://schemas.microsoft.com/office/drawing/2014/main" val="20003"/>
                    </a:ext>
                  </a:extLst>
                </a:gridCol>
                <a:gridCol w="4229100">
                  <a:extLst>
                    <a:ext uri="{9D8B030D-6E8A-4147-A177-3AD203B41FA5}">
                      <a16:colId xmlns:a16="http://schemas.microsoft.com/office/drawing/2014/main" val="20004"/>
                    </a:ext>
                  </a:extLst>
                </a:gridCol>
              </a:tblGrid>
              <a:tr h="278125">
                <a:tc>
                  <a:txBody>
                    <a:bodyPr/>
                    <a:lstStyle/>
                    <a:p>
                      <a:pPr marL="0" marR="0" lvl="0" indent="0" algn="ctr" rtl="0">
                        <a:spcBef>
                          <a:spcPts val="0"/>
                        </a:spcBef>
                        <a:spcAft>
                          <a:spcPts val="0"/>
                        </a:spcAft>
                        <a:buNone/>
                      </a:pPr>
                      <a:r>
                        <a:rPr lang="en-GB" sz="1400" u="none" strike="noStrike" cap="none"/>
                        <a:t>S.N.</a:t>
                      </a:r>
                      <a:endParaRPr sz="1400" u="none" strike="noStrike" cap="none"/>
                    </a:p>
                  </a:txBody>
                  <a:tcPr marL="68600" marR="68600" marT="34300" marB="34300"/>
                </a:tc>
                <a:tc>
                  <a:txBody>
                    <a:bodyPr/>
                    <a:lstStyle/>
                    <a:p>
                      <a:pPr marL="0" marR="0" lvl="0" indent="0" algn="ctr" rtl="0">
                        <a:spcBef>
                          <a:spcPts val="0"/>
                        </a:spcBef>
                        <a:spcAft>
                          <a:spcPts val="0"/>
                        </a:spcAft>
                        <a:buNone/>
                      </a:pPr>
                      <a:r>
                        <a:rPr lang="en-GB" sz="1400" u="none" strike="noStrike" cap="none"/>
                        <a:t>Name of the Student</a:t>
                      </a:r>
                      <a:endParaRPr sz="1400" u="none" strike="noStrike" cap="none"/>
                    </a:p>
                  </a:txBody>
                  <a:tcPr marL="68600" marR="68600" marT="34300" marB="34300"/>
                </a:tc>
                <a:tc>
                  <a:txBody>
                    <a:bodyPr/>
                    <a:lstStyle/>
                    <a:p>
                      <a:pPr marL="0" marR="0" lvl="0" indent="0" algn="ctr" rtl="0">
                        <a:spcBef>
                          <a:spcPts val="0"/>
                        </a:spcBef>
                        <a:spcAft>
                          <a:spcPts val="0"/>
                        </a:spcAft>
                        <a:buNone/>
                      </a:pPr>
                      <a:r>
                        <a:rPr lang="en-GB" sz="1400" u="none" strike="noStrike" cap="none"/>
                        <a:t>SRN</a:t>
                      </a:r>
                      <a:endParaRPr sz="1400" u="none" strike="noStrike" cap="none"/>
                    </a:p>
                  </a:txBody>
                  <a:tcPr marL="68600" marR="68600" marT="34300" marB="34300"/>
                </a:tc>
                <a:tc>
                  <a:txBody>
                    <a:bodyPr/>
                    <a:lstStyle/>
                    <a:p>
                      <a:pPr marL="0" marR="0" lvl="0" indent="0" algn="ctr" rtl="0">
                        <a:spcBef>
                          <a:spcPts val="0"/>
                        </a:spcBef>
                        <a:spcAft>
                          <a:spcPts val="0"/>
                        </a:spcAft>
                        <a:buNone/>
                      </a:pPr>
                      <a:r>
                        <a:rPr lang="en-GB" sz="1400" u="none" strike="noStrike" cap="none"/>
                        <a:t>Paper</a:t>
                      </a:r>
                      <a:endParaRPr sz="1400" u="none" strike="noStrike" cap="none"/>
                    </a:p>
                  </a:txBody>
                  <a:tcPr marL="68600" marR="68600" marT="34300" marB="34300"/>
                </a:tc>
                <a:tc>
                  <a:txBody>
                    <a:bodyPr/>
                    <a:lstStyle/>
                    <a:p>
                      <a:pPr marL="0" marR="0" lvl="0" indent="0" algn="ctr" rtl="0">
                        <a:spcBef>
                          <a:spcPts val="0"/>
                        </a:spcBef>
                        <a:spcAft>
                          <a:spcPts val="0"/>
                        </a:spcAft>
                        <a:buNone/>
                      </a:pPr>
                      <a:r>
                        <a:rPr lang="en-GB" sz="1400" u="none" strike="noStrike" cap="none"/>
                        <a:t>Paper Title</a:t>
                      </a:r>
                      <a:endParaRPr sz="1400" u="none" strike="noStrike" cap="none"/>
                    </a:p>
                  </a:txBody>
                  <a:tcPr marL="68600" marR="68600" marT="34300" marB="34300"/>
                </a:tc>
                <a:extLst>
                  <a:ext uri="{0D108BD9-81ED-4DB2-BD59-A6C34878D82A}">
                    <a16:rowId xmlns:a16="http://schemas.microsoft.com/office/drawing/2014/main" val="10000"/>
                  </a:ext>
                </a:extLst>
              </a:tr>
              <a:tr h="278125">
                <a:tc rowSpan="4">
                  <a:txBody>
                    <a:bodyPr/>
                    <a:lstStyle/>
                    <a:p>
                      <a:pPr marL="0" marR="0" lvl="0" indent="0" algn="l" rtl="0">
                        <a:spcBef>
                          <a:spcPts val="0"/>
                        </a:spcBef>
                        <a:spcAft>
                          <a:spcPts val="0"/>
                        </a:spcAft>
                        <a:buNone/>
                      </a:pPr>
                      <a:r>
                        <a:rPr lang="en-GB" sz="1400" u="none" strike="noStrike" cap="none" dirty="0"/>
                        <a:t>1</a:t>
                      </a:r>
                      <a:endParaRPr sz="1400" dirty="0"/>
                    </a:p>
                  </a:txBody>
                  <a:tcPr marL="68600" marR="68600" marT="34300" marB="34300"/>
                </a:tc>
                <a:tc rowSpan="4">
                  <a:txBody>
                    <a:bodyPr/>
                    <a:lstStyle/>
                    <a:p>
                      <a:pPr marL="0" marR="0" lvl="0" indent="0" algn="l" rtl="0">
                        <a:spcBef>
                          <a:spcPts val="0"/>
                        </a:spcBef>
                        <a:spcAft>
                          <a:spcPts val="0"/>
                        </a:spcAft>
                        <a:buNone/>
                      </a:pPr>
                      <a:r>
                        <a:rPr lang="en-US" sz="1400" dirty="0"/>
                        <a:t>Raviteja</a:t>
                      </a:r>
                      <a:endParaRPr sz="1400" dirty="0"/>
                    </a:p>
                  </a:txBody>
                  <a:tcPr marL="68600" marR="68600" marT="34300" marB="34300"/>
                </a:tc>
                <a:tc rowSpan="4">
                  <a:txBody>
                    <a:bodyPr/>
                    <a:lstStyle/>
                    <a:p>
                      <a:pPr marL="0" marR="0" lvl="0" indent="0" algn="l" rtl="0">
                        <a:spcBef>
                          <a:spcPts val="0"/>
                        </a:spcBef>
                        <a:spcAft>
                          <a:spcPts val="0"/>
                        </a:spcAft>
                        <a:buNone/>
                      </a:pPr>
                      <a:r>
                        <a:rPr lang="en-US" sz="1400" dirty="0"/>
                        <a:t>PES2UG20CS115</a:t>
                      </a:r>
                      <a:endParaRPr sz="1400" dirty="0"/>
                    </a:p>
                  </a:txBody>
                  <a:tcPr marL="68600" marR="68600" marT="34300" marB="34300"/>
                </a:tc>
                <a:tc>
                  <a:txBody>
                    <a:bodyPr/>
                    <a:lstStyle/>
                    <a:p>
                      <a:pPr marL="0" marR="0" lvl="0" indent="0" algn="l" rtl="0">
                        <a:spcBef>
                          <a:spcPts val="0"/>
                        </a:spcBef>
                        <a:spcAft>
                          <a:spcPts val="0"/>
                        </a:spcAft>
                        <a:buNone/>
                      </a:pPr>
                      <a:r>
                        <a:rPr lang="en-GB" sz="1400"/>
                        <a:t>1</a:t>
                      </a:r>
                      <a:endParaRPr sz="1400"/>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What’s app chat Sentiment Analyzer(IJRASET)</a:t>
                      </a:r>
                      <a:endParaRPr lang="en-IN" dirty="0">
                        <a:effectLst/>
                      </a:endParaRPr>
                    </a:p>
                  </a:txBody>
                  <a:tcPr marL="68600" marR="68600" marT="34300" marB="34300"/>
                </a:tc>
                <a:extLst>
                  <a:ext uri="{0D108BD9-81ED-4DB2-BD59-A6C34878D82A}">
                    <a16:rowId xmlns:a16="http://schemas.microsoft.com/office/drawing/2014/main" val="10001"/>
                  </a:ext>
                </a:extLst>
              </a:tr>
              <a:tr h="2781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GB" sz="1400"/>
                        <a:t>2</a:t>
                      </a:r>
                      <a:endParaRPr sz="1400"/>
                    </a:p>
                  </a:txBody>
                  <a:tcPr marL="68600" marR="68600" marT="34300" marB="34300"/>
                </a:tc>
                <a:tc>
                  <a:txBody>
                    <a:bodyPr/>
                    <a:lstStyle/>
                    <a:p>
                      <a:r>
                        <a:rPr lang="en-US" sz="1400" b="0" i="0" u="none" strike="noStrike" cap="none" baseline="0" dirty="0">
                          <a:solidFill>
                            <a:schemeClr val="dk1"/>
                          </a:solidFill>
                          <a:latin typeface="Calibri"/>
                          <a:ea typeface="Calibri"/>
                          <a:cs typeface="Calibri"/>
                          <a:sym typeface="Arial"/>
                        </a:rPr>
                        <a:t>Pre-Processing and Emoji Classification of WhatsApp</a:t>
                      </a:r>
                    </a:p>
                    <a:p>
                      <a:r>
                        <a:rPr lang="en-IN" sz="1400" b="0" i="0" u="none" strike="noStrike" cap="none" baseline="0" dirty="0">
                          <a:solidFill>
                            <a:schemeClr val="dk1"/>
                          </a:solidFill>
                          <a:latin typeface="Calibri"/>
                          <a:ea typeface="Calibri"/>
                          <a:cs typeface="Calibri"/>
                          <a:sym typeface="Arial"/>
                        </a:rPr>
                        <a:t>Chats for Sentiment Analysis</a:t>
                      </a:r>
                    </a:p>
                  </a:txBody>
                  <a:tcPr marL="68600" marR="68600" marT="34300" marB="34300"/>
                </a:tc>
                <a:extLst>
                  <a:ext uri="{0D108BD9-81ED-4DB2-BD59-A6C34878D82A}">
                    <a16:rowId xmlns:a16="http://schemas.microsoft.com/office/drawing/2014/main" val="10002"/>
                  </a:ext>
                </a:extLst>
              </a:tr>
              <a:tr h="278125">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a:txBody>
                    <a:bodyPr/>
                    <a:lstStyle/>
                    <a:p>
                      <a:pPr marL="0" marR="0" lvl="0" indent="0" algn="l" rtl="0">
                        <a:spcBef>
                          <a:spcPts val="0"/>
                        </a:spcBef>
                        <a:spcAft>
                          <a:spcPts val="0"/>
                        </a:spcAft>
                        <a:buNone/>
                      </a:pPr>
                      <a:r>
                        <a:rPr lang="en-IN" sz="1400" dirty="0"/>
                        <a:t>3</a:t>
                      </a:r>
                      <a:endParaRPr sz="1400" dirty="0"/>
                    </a:p>
                  </a:txBody>
                  <a:tcPr marL="68600" marR="68600" marT="34300" marB="34300"/>
                </a:tc>
                <a:tc>
                  <a:txBody>
                    <a:bodyPr/>
                    <a:lstStyle/>
                    <a:p>
                      <a:pPr marL="0" marR="0" lvl="0" indent="0" algn="l" rtl="0">
                        <a:spcBef>
                          <a:spcPts val="0"/>
                        </a:spcBef>
                        <a:spcAft>
                          <a:spcPts val="0"/>
                        </a:spcAft>
                        <a:buNone/>
                      </a:pPr>
                      <a:r>
                        <a:rPr lang="en-IN" sz="1400" dirty="0"/>
                        <a:t>Professional Chat Application based </a:t>
                      </a:r>
                      <a:r>
                        <a:rPr lang="en-IN" sz="1400"/>
                        <a:t>on Natural Language </a:t>
                      </a:r>
                      <a:r>
                        <a:rPr lang="en-IN" sz="1400" dirty="0"/>
                        <a:t>Processing</a:t>
                      </a:r>
                      <a:endParaRPr sz="1400" dirty="0"/>
                    </a:p>
                  </a:txBody>
                  <a:tcPr marL="68600" marR="68600" marT="34300" marB="34300"/>
                </a:tc>
                <a:extLst>
                  <a:ext uri="{0D108BD9-81ED-4DB2-BD59-A6C34878D82A}">
                    <a16:rowId xmlns:a16="http://schemas.microsoft.com/office/drawing/2014/main" val="2433489109"/>
                  </a:ext>
                </a:extLst>
              </a:tr>
              <a:tr h="278125">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a:txBody>
                    <a:bodyPr/>
                    <a:lstStyle/>
                    <a:p>
                      <a:pPr marL="0" marR="0" lvl="0" indent="0" algn="l" rtl="0">
                        <a:spcBef>
                          <a:spcPts val="0"/>
                        </a:spcBef>
                        <a:spcAft>
                          <a:spcPts val="0"/>
                        </a:spcAft>
                        <a:buNone/>
                      </a:pPr>
                      <a:r>
                        <a:rPr lang="en-IN" sz="1400" dirty="0"/>
                        <a:t>4</a:t>
                      </a:r>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People’s Behavior Analysis in Chat message using NLP</a:t>
                      </a:r>
                      <a:endParaRPr lang="en-IN" dirty="0">
                        <a:effectLst/>
                      </a:endParaRPr>
                    </a:p>
                  </a:txBody>
                  <a:tcPr marL="68600" marR="68600" marT="34300" marB="34300"/>
                </a:tc>
                <a:extLst>
                  <a:ext uri="{0D108BD9-81ED-4DB2-BD59-A6C34878D82A}">
                    <a16:rowId xmlns:a16="http://schemas.microsoft.com/office/drawing/2014/main" val="2513798100"/>
                  </a:ext>
                </a:extLst>
              </a:tr>
              <a:tr h="278125">
                <a:tc gridSpan="5">
                  <a:txBody>
                    <a:bodyPr/>
                    <a:lstStyle/>
                    <a:p>
                      <a:pPr marL="0" marR="0" lvl="0" indent="0" algn="l" rtl="0">
                        <a:spcBef>
                          <a:spcPts val="0"/>
                        </a:spcBef>
                        <a:spcAft>
                          <a:spcPts val="0"/>
                        </a:spcAft>
                        <a:buNone/>
                      </a:pPr>
                      <a:endParaRPr sz="1400" dirty="0"/>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8125">
                <a:tc rowSpan="4">
                  <a:txBody>
                    <a:bodyPr/>
                    <a:lstStyle/>
                    <a:p>
                      <a:pPr marL="0" marR="0" lvl="0" indent="0" algn="l" rtl="0">
                        <a:spcBef>
                          <a:spcPts val="0"/>
                        </a:spcBef>
                        <a:spcAft>
                          <a:spcPts val="0"/>
                        </a:spcAft>
                        <a:buNone/>
                      </a:pPr>
                      <a:r>
                        <a:rPr lang="en-GB" sz="1400" dirty="0"/>
                        <a:t>2</a:t>
                      </a:r>
                      <a:endParaRPr sz="1400" dirty="0"/>
                    </a:p>
                  </a:txBody>
                  <a:tcPr marL="68600" marR="68600" marT="34300" marB="34300"/>
                </a:tc>
                <a:tc rowSpan="4">
                  <a:txBody>
                    <a:bodyPr/>
                    <a:lstStyle/>
                    <a:p>
                      <a:pPr marL="0" marR="0" lvl="0" indent="0" algn="l" rtl="0">
                        <a:spcBef>
                          <a:spcPts val="0"/>
                        </a:spcBef>
                        <a:spcAft>
                          <a:spcPts val="0"/>
                        </a:spcAft>
                        <a:buNone/>
                      </a:pPr>
                      <a:r>
                        <a:rPr lang="en-US" sz="1400" dirty="0"/>
                        <a:t>Upendra</a:t>
                      </a:r>
                      <a:endParaRPr sz="1400" dirty="0"/>
                    </a:p>
                  </a:txBody>
                  <a:tcPr marL="68600" marR="68600" marT="34300" marB="34300"/>
                </a:tc>
                <a:tc rowSpan="4">
                  <a:txBody>
                    <a:bodyPr/>
                    <a:lstStyle/>
                    <a:p>
                      <a:pPr marL="0" marR="0" lvl="0" indent="0" algn="l" rtl="0">
                        <a:spcBef>
                          <a:spcPts val="0"/>
                        </a:spcBef>
                        <a:spcAft>
                          <a:spcPts val="0"/>
                        </a:spcAft>
                        <a:buNone/>
                      </a:pPr>
                      <a:r>
                        <a:rPr lang="en-US" sz="1400" dirty="0"/>
                        <a:t>PES2UG20CS920</a:t>
                      </a:r>
                      <a:endParaRPr sz="1400" dirty="0"/>
                    </a:p>
                  </a:txBody>
                  <a:tcPr marL="68600" marR="68600" marT="34300" marB="34300"/>
                </a:tc>
                <a:tc>
                  <a:txBody>
                    <a:bodyPr/>
                    <a:lstStyle/>
                    <a:p>
                      <a:pPr marL="0" marR="0" lvl="0" indent="0" algn="l" rtl="0">
                        <a:spcBef>
                          <a:spcPts val="0"/>
                        </a:spcBef>
                        <a:spcAft>
                          <a:spcPts val="0"/>
                        </a:spcAft>
                        <a:buNone/>
                      </a:pPr>
                      <a:r>
                        <a:rPr lang="en-GB" sz="1400" dirty="0"/>
                        <a:t>5</a:t>
                      </a:r>
                      <a:endParaRPr sz="1400" dirty="0"/>
                    </a:p>
                  </a:txBody>
                  <a:tcPr marL="68600" marR="68600" marT="34300" marB="34300"/>
                </a:tc>
                <a:tc>
                  <a:txBody>
                    <a:bodyPr/>
                    <a:lstStyle/>
                    <a:p>
                      <a:pPr marL="0" lvl="0" indent="0" algn="l" rtl="0">
                        <a:spcBef>
                          <a:spcPts val="0"/>
                        </a:spcBef>
                        <a:spcAft>
                          <a:spcPts val="0"/>
                        </a:spcAft>
                        <a:buNone/>
                      </a:pPr>
                      <a:r>
                        <a:rPr lang="en-US" sz="1400" dirty="0"/>
                        <a:t>An Analysis of Interaction and Engagement in </a:t>
                      </a:r>
                      <a:r>
                        <a:rPr lang="en-US" sz="1400" dirty="0" err="1"/>
                        <a:t>Youtube</a:t>
                      </a:r>
                      <a:r>
                        <a:rPr lang="en-US" sz="1400" dirty="0"/>
                        <a:t> Livestream chat</a:t>
                      </a:r>
                      <a:endParaRPr sz="1400" dirty="0"/>
                    </a:p>
                  </a:txBody>
                  <a:tcPr marL="68600" marR="68600" marT="34300" marB="34300"/>
                </a:tc>
                <a:extLst>
                  <a:ext uri="{0D108BD9-81ED-4DB2-BD59-A6C34878D82A}">
                    <a16:rowId xmlns:a16="http://schemas.microsoft.com/office/drawing/2014/main" val="10004"/>
                  </a:ext>
                </a:extLst>
              </a:tr>
              <a:tr h="27812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GB" sz="1400" dirty="0"/>
                        <a:t>6</a:t>
                      </a:r>
                      <a:endParaRPr sz="1400" dirty="0"/>
                    </a:p>
                  </a:txBody>
                  <a:tcPr marL="68600" marR="68600" marT="34300" marB="343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What’s app chat Analyzer</a:t>
                      </a:r>
                    </a:p>
                  </a:txBody>
                  <a:tcPr marL="68600" marR="68600" marT="34300" marB="34300"/>
                </a:tc>
                <a:extLst>
                  <a:ext uri="{0D108BD9-81ED-4DB2-BD59-A6C34878D82A}">
                    <a16:rowId xmlns:a16="http://schemas.microsoft.com/office/drawing/2014/main" val="10005"/>
                  </a:ext>
                </a:extLst>
              </a:tr>
              <a:tr h="278125">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a:txBody>
                    <a:bodyPr/>
                    <a:lstStyle/>
                    <a:p>
                      <a:pPr marL="0" marR="0" lvl="0" indent="0" algn="l" rtl="0">
                        <a:spcBef>
                          <a:spcPts val="0"/>
                        </a:spcBef>
                        <a:spcAft>
                          <a:spcPts val="0"/>
                        </a:spcAft>
                        <a:buNone/>
                      </a:pPr>
                      <a:r>
                        <a:rPr lang="en-IN" sz="1400" dirty="0"/>
                        <a:t>7</a:t>
                      </a:r>
                      <a:endParaRPr sz="1400" dirty="0"/>
                    </a:p>
                  </a:txBody>
                  <a:tcPr marL="68600" marR="68600" marT="34300" marB="34300"/>
                </a:tc>
                <a:tc>
                  <a:txBody>
                    <a:bodyPr/>
                    <a:lstStyle/>
                    <a:p>
                      <a:pPr marL="0" marR="0" lvl="0" indent="0" algn="l" rtl="0">
                        <a:spcBef>
                          <a:spcPts val="0"/>
                        </a:spcBef>
                        <a:spcAft>
                          <a:spcPts val="0"/>
                        </a:spcAft>
                        <a:buNone/>
                      </a:pPr>
                      <a:r>
                        <a:rPr lang="en-US" sz="1400" dirty="0"/>
                        <a:t>What’s app chat Analyzer</a:t>
                      </a:r>
                      <a:endParaRPr sz="1400" dirty="0"/>
                    </a:p>
                  </a:txBody>
                  <a:tcPr marL="68600" marR="68600" marT="34300" marB="34300"/>
                </a:tc>
                <a:extLst>
                  <a:ext uri="{0D108BD9-81ED-4DB2-BD59-A6C34878D82A}">
                    <a16:rowId xmlns:a16="http://schemas.microsoft.com/office/drawing/2014/main" val="199059797"/>
                  </a:ext>
                </a:extLst>
              </a:tr>
              <a:tr h="278125">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vMerge="1">
                  <a:txBody>
                    <a:bodyPr/>
                    <a:lstStyle/>
                    <a:p>
                      <a:pPr marL="0" marR="0" lvl="0" indent="0" algn="l" rtl="0">
                        <a:spcBef>
                          <a:spcPts val="0"/>
                        </a:spcBef>
                        <a:spcAft>
                          <a:spcPts val="0"/>
                        </a:spcAft>
                        <a:buNone/>
                      </a:pPr>
                      <a:endParaRPr sz="1400" dirty="0"/>
                    </a:p>
                  </a:txBody>
                  <a:tcPr marL="68600" marR="68600" marT="34300" marB="34300"/>
                </a:tc>
                <a:tc>
                  <a:txBody>
                    <a:bodyPr/>
                    <a:lstStyle/>
                    <a:p>
                      <a:pPr marL="0" marR="0" lvl="0" indent="0" algn="l" rtl="0">
                        <a:spcBef>
                          <a:spcPts val="0"/>
                        </a:spcBef>
                        <a:spcAft>
                          <a:spcPts val="0"/>
                        </a:spcAft>
                        <a:buNone/>
                      </a:pPr>
                      <a:r>
                        <a:rPr lang="en-IN" sz="1400" dirty="0"/>
                        <a:t>8</a:t>
                      </a:r>
                      <a:endParaRPr sz="1400" dirty="0"/>
                    </a:p>
                  </a:txBody>
                  <a:tcPr marL="68600" marR="68600" marT="34300" marB="34300"/>
                </a:tc>
                <a:tc>
                  <a:txBody>
                    <a:bodyPr/>
                    <a:lstStyle/>
                    <a:p>
                      <a:pPr marL="0" marR="0" lvl="0" indent="0" algn="l" rtl="0">
                        <a:spcBef>
                          <a:spcPts val="0"/>
                        </a:spcBef>
                        <a:spcAft>
                          <a:spcPts val="0"/>
                        </a:spcAft>
                        <a:buNone/>
                      </a:pPr>
                      <a:r>
                        <a:rPr lang="en-US" sz="1400" b="0" i="0" u="none" strike="noStrike" cap="none" baseline="0" dirty="0" err="1">
                          <a:solidFill>
                            <a:schemeClr val="dk1"/>
                          </a:solidFill>
                          <a:latin typeface="Calibri"/>
                          <a:ea typeface="Calibri"/>
                          <a:cs typeface="Calibri"/>
                          <a:sym typeface="Arial"/>
                        </a:rPr>
                        <a:t>Analysing</a:t>
                      </a:r>
                      <a:r>
                        <a:rPr lang="en-US" sz="1400" b="0" i="0" u="none" strike="noStrike" cap="none" baseline="0" dirty="0">
                          <a:solidFill>
                            <a:schemeClr val="dk1"/>
                          </a:solidFill>
                          <a:latin typeface="Calibri"/>
                          <a:ea typeface="Calibri"/>
                          <a:cs typeface="Calibri"/>
                          <a:sym typeface="Arial"/>
                        </a:rPr>
                        <a:t> and Predicting the Emotion of WhatsApp Chats Using Sentiment Analysis </a:t>
                      </a:r>
                      <a:endParaRPr lang="en-US" sz="1400" dirty="0"/>
                    </a:p>
                  </a:txBody>
                  <a:tcPr marL="68600" marR="68600" marT="34300" marB="34300"/>
                </a:tc>
                <a:extLst>
                  <a:ext uri="{0D108BD9-81ED-4DB2-BD59-A6C34878D82A}">
                    <a16:rowId xmlns:a16="http://schemas.microsoft.com/office/drawing/2014/main" val="1867159974"/>
                  </a:ext>
                </a:extLst>
              </a:tr>
            </a:tbl>
          </a:graphicData>
        </a:graphic>
      </p:graphicFrame>
      <p:sp>
        <p:nvSpPr>
          <p:cNvPr id="338" name="Google Shape;338;p19"/>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20"/>
          <p:cNvSpPr txBox="1"/>
          <p:nvPr/>
        </p:nvSpPr>
        <p:spPr>
          <a:xfrm>
            <a:off x="1485900" y="503749"/>
            <a:ext cx="6057900" cy="3543300"/>
          </a:xfrm>
          <a:prstGeom prst="rect">
            <a:avLst/>
          </a:prstGeom>
          <a:noFill/>
          <a:ln>
            <a:noFill/>
          </a:ln>
        </p:spPr>
        <p:txBody>
          <a:bodyPr spcFirstLastPara="1" wrap="square" lIns="68575" tIns="34275" rIns="68575" bIns="34275" anchor="t" anchorCtr="0">
            <a:noAutofit/>
          </a:bodyPr>
          <a:lstStyle/>
          <a:p>
            <a:pPr marL="254000" marR="0" lvl="0" indent="-254000" algn="l" rtl="0">
              <a:spcBef>
                <a:spcPts val="300"/>
              </a:spcBef>
              <a:spcAft>
                <a:spcPts val="0"/>
              </a:spcAft>
              <a:buNone/>
            </a:pPr>
            <a:endParaRPr sz="1500" dirty="0">
              <a:solidFill>
                <a:schemeClr val="dk1"/>
              </a:solidFill>
              <a:latin typeface="Trebuchet MS"/>
              <a:ea typeface="Trebuchet MS"/>
              <a:cs typeface="Trebuchet MS"/>
              <a:sym typeface="Trebuchet MS"/>
            </a:endParaRPr>
          </a:p>
        </p:txBody>
      </p:sp>
      <p:sp>
        <p:nvSpPr>
          <p:cNvPr id="346" name="Google Shape;346;p2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800">
                <a:solidFill>
                  <a:srgbClr val="FF0000"/>
                </a:solidFill>
                <a:latin typeface="Trebuchet MS"/>
                <a:ea typeface="Trebuchet MS"/>
                <a:cs typeface="Trebuchet MS"/>
                <a:sym typeface="Trebuchet MS"/>
              </a:rPr>
              <a:t>Literature Survey</a:t>
            </a:r>
            <a:endParaRPr sz="1100"/>
          </a:p>
        </p:txBody>
      </p:sp>
      <p:graphicFrame>
        <p:nvGraphicFramePr>
          <p:cNvPr id="347" name="Google Shape;347;p20"/>
          <p:cNvGraphicFramePr/>
          <p:nvPr>
            <p:extLst>
              <p:ext uri="{D42A27DB-BD31-4B8C-83A1-F6EECF244321}">
                <p14:modId xmlns:p14="http://schemas.microsoft.com/office/powerpoint/2010/main" val="313169087"/>
              </p:ext>
            </p:extLst>
          </p:nvPr>
        </p:nvGraphicFramePr>
        <p:xfrm>
          <a:off x="171450" y="744011"/>
          <a:ext cx="8641925" cy="4520848"/>
        </p:xfrm>
        <a:graphic>
          <a:graphicData uri="http://schemas.openxmlformats.org/drawingml/2006/table">
            <a:tbl>
              <a:tblPr firstRow="1" bandRow="1">
                <a:noFill/>
                <a:tableStyleId>{605BD904-95F9-4A59-9C31-1C6E9864E7FD}</a:tableStyleId>
              </a:tblPr>
              <a:tblGrid>
                <a:gridCol w="1975065">
                  <a:extLst>
                    <a:ext uri="{9D8B030D-6E8A-4147-A177-3AD203B41FA5}">
                      <a16:colId xmlns:a16="http://schemas.microsoft.com/office/drawing/2014/main" val="20000"/>
                    </a:ext>
                  </a:extLst>
                </a:gridCol>
                <a:gridCol w="2688956">
                  <a:extLst>
                    <a:ext uri="{9D8B030D-6E8A-4147-A177-3AD203B41FA5}">
                      <a16:colId xmlns:a16="http://schemas.microsoft.com/office/drawing/2014/main" val="20001"/>
                    </a:ext>
                  </a:extLst>
                </a:gridCol>
                <a:gridCol w="1960536">
                  <a:extLst>
                    <a:ext uri="{9D8B030D-6E8A-4147-A177-3AD203B41FA5}">
                      <a16:colId xmlns:a16="http://schemas.microsoft.com/office/drawing/2014/main" val="20002"/>
                    </a:ext>
                  </a:extLst>
                </a:gridCol>
                <a:gridCol w="2017368">
                  <a:extLst>
                    <a:ext uri="{9D8B030D-6E8A-4147-A177-3AD203B41FA5}">
                      <a16:colId xmlns:a16="http://schemas.microsoft.com/office/drawing/2014/main" val="20003"/>
                    </a:ext>
                  </a:extLst>
                </a:gridCol>
              </a:tblGrid>
              <a:tr h="543168">
                <a:tc>
                  <a:txBody>
                    <a:bodyPr/>
                    <a:lstStyle/>
                    <a:p>
                      <a:pPr marL="0" marR="0" lvl="0" indent="0" algn="l" rtl="0">
                        <a:spcBef>
                          <a:spcPts val="0"/>
                        </a:spcBef>
                        <a:spcAft>
                          <a:spcPts val="0"/>
                        </a:spcAft>
                        <a:buNone/>
                      </a:pPr>
                      <a:r>
                        <a:rPr lang="en-GB" sz="1400"/>
                        <a:t>Paper Details (Citation)</a:t>
                      </a:r>
                      <a:endParaRPr sz="1100"/>
                    </a:p>
                  </a:txBody>
                  <a:tcPr marL="68600" marR="68600" marT="34300" marB="34300"/>
                </a:tc>
                <a:tc>
                  <a:txBody>
                    <a:bodyPr/>
                    <a:lstStyle/>
                    <a:p>
                      <a:pPr marL="0" marR="0" lvl="0" indent="0" algn="l" rtl="0">
                        <a:spcBef>
                          <a:spcPts val="0"/>
                        </a:spcBef>
                        <a:spcAft>
                          <a:spcPts val="0"/>
                        </a:spcAft>
                        <a:buNone/>
                      </a:pPr>
                      <a:r>
                        <a:rPr lang="en-GB" sz="1400"/>
                        <a:t>Objective of paper, Techniques/Methods</a:t>
                      </a:r>
                      <a:endParaRPr sz="1100"/>
                    </a:p>
                  </a:txBody>
                  <a:tcPr marL="68600" marR="68600" marT="34300" marB="34300"/>
                </a:tc>
                <a:tc>
                  <a:txBody>
                    <a:bodyPr/>
                    <a:lstStyle/>
                    <a:p>
                      <a:pPr marL="0" marR="0" lvl="0" indent="0" algn="l" rtl="0">
                        <a:spcBef>
                          <a:spcPts val="0"/>
                        </a:spcBef>
                        <a:spcAft>
                          <a:spcPts val="0"/>
                        </a:spcAft>
                        <a:buNone/>
                      </a:pPr>
                      <a:r>
                        <a:rPr lang="en-GB" sz="1400"/>
                        <a:t>Detailed explanation along with results</a:t>
                      </a:r>
                      <a:endParaRPr sz="1100"/>
                    </a:p>
                  </a:txBody>
                  <a:tcPr marL="68600" marR="68600" marT="34300" marB="34300"/>
                </a:tc>
                <a:tc>
                  <a:txBody>
                    <a:bodyPr/>
                    <a:lstStyle/>
                    <a:p>
                      <a:pPr marL="0" marR="0" lvl="0" indent="0" algn="l" rtl="0">
                        <a:spcBef>
                          <a:spcPts val="0"/>
                        </a:spcBef>
                        <a:spcAft>
                          <a:spcPts val="0"/>
                        </a:spcAft>
                        <a:buNone/>
                      </a:pPr>
                      <a:r>
                        <a:rPr lang="en-GB" sz="1400"/>
                        <a:t>Limitations</a:t>
                      </a:r>
                      <a:endParaRPr sz="1100"/>
                    </a:p>
                  </a:txBody>
                  <a:tcPr marL="68600" marR="68600" marT="34300" marB="34300"/>
                </a:tc>
                <a:extLst>
                  <a:ext uri="{0D108BD9-81ED-4DB2-BD59-A6C34878D82A}">
                    <a16:rowId xmlns:a16="http://schemas.microsoft.com/office/drawing/2014/main" val="10000"/>
                  </a:ext>
                </a:extLst>
              </a:tr>
              <a:tr h="15594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What’s app chat Sentiment Analyzer(IJRASET)</a:t>
                      </a:r>
                    </a:p>
                    <a:p>
                      <a:pPr marL="0" marR="0" lvl="0" indent="0" algn="l" rtl="0">
                        <a:spcBef>
                          <a:spcPts val="0"/>
                        </a:spcBef>
                        <a:spcAft>
                          <a:spcPts val="0"/>
                        </a:spcAft>
                        <a:buNone/>
                      </a:pPr>
                      <a:endParaRPr lang="en-US" sz="1400" dirty="0"/>
                    </a:p>
                    <a:p>
                      <a:pPr marL="0" marR="0" lvl="0" indent="0" algn="l" rtl="0">
                        <a:spcBef>
                          <a:spcPts val="0"/>
                        </a:spcBef>
                        <a:spcAft>
                          <a:spcPts val="0"/>
                        </a:spcAft>
                        <a:buNone/>
                      </a:pPr>
                      <a:r>
                        <a:rPr lang="en-US" sz="1400" dirty="0"/>
                        <a:t>12</a:t>
                      </a:r>
                      <a:r>
                        <a:rPr lang="en-US" sz="1400" baseline="30000" dirty="0"/>
                        <a:t>th</a:t>
                      </a:r>
                      <a:r>
                        <a:rPr lang="en-US" sz="1400" dirty="0"/>
                        <a:t> Dec 2022</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Record Manipulation Techniques</a:t>
                      </a:r>
                    </a:p>
                    <a:p>
                      <a:pPr marL="285750" marR="0" lvl="0" indent="-285750" algn="l" rtl="0">
                        <a:spcBef>
                          <a:spcPts val="0"/>
                        </a:spcBef>
                        <a:spcAft>
                          <a:spcPts val="0"/>
                        </a:spcAft>
                        <a:buFont typeface="Arial" panose="020B0604020202020204" pitchFamily="34" charset="0"/>
                        <a:buChar char="•"/>
                      </a:pPr>
                      <a:r>
                        <a:rPr lang="en-US" sz="1400" dirty="0"/>
                        <a:t>Regex</a:t>
                      </a:r>
                    </a:p>
                    <a:p>
                      <a:pPr marL="285750" marR="0" lvl="0" indent="-285750" algn="l" rtl="0">
                        <a:spcBef>
                          <a:spcPts val="0"/>
                        </a:spcBef>
                        <a:spcAft>
                          <a:spcPts val="0"/>
                        </a:spcAft>
                        <a:buFont typeface="Arial" panose="020B0604020202020204" pitchFamily="34" charset="0"/>
                        <a:buChar char="•"/>
                      </a:pPr>
                      <a:r>
                        <a:rPr lang="en-US" sz="1400" dirty="0"/>
                        <a:t>VANDER</a:t>
                      </a:r>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dirty="0"/>
                        <a:t>Changing information to make it more organized and readable</a:t>
                      </a:r>
                    </a:p>
                    <a:p>
                      <a:pPr marL="285750" indent="-285750">
                        <a:buFont typeface="Arial" panose="020B0604020202020204" pitchFamily="34" charset="0"/>
                        <a:buChar char="•"/>
                      </a:pPr>
                      <a:r>
                        <a:rPr lang="en-IN" sz="1400" b="0" i="0" u="none" strike="noStrike" cap="none" baseline="0" dirty="0">
                          <a:solidFill>
                            <a:schemeClr val="dk1"/>
                          </a:solidFill>
                          <a:latin typeface="Calibri"/>
                          <a:ea typeface="Calibri"/>
                          <a:cs typeface="Calibri"/>
                          <a:sym typeface="Arial"/>
                        </a:rPr>
                        <a:t>It takes </a:t>
                      </a:r>
                      <a:r>
                        <a:rPr lang="en-US" sz="1400" b="0" i="0" u="none" strike="noStrike" cap="none" baseline="0" dirty="0">
                          <a:solidFill>
                            <a:schemeClr val="dk1"/>
                          </a:solidFill>
                          <a:latin typeface="Calibri"/>
                          <a:ea typeface="Calibri"/>
                          <a:cs typeface="Calibri"/>
                          <a:sym typeface="Arial"/>
                        </a:rPr>
                        <a:t>a string and returns a dictionary of three categories:</a:t>
                      </a:r>
                    </a:p>
                    <a:p>
                      <a:r>
                        <a:rPr lang="en-IN" sz="1400" b="0" i="1" u="none" strike="noStrike" cap="none" baseline="0" dirty="0">
                          <a:solidFill>
                            <a:schemeClr val="dk1"/>
                          </a:solidFill>
                          <a:latin typeface="Calibri"/>
                          <a:ea typeface="Calibri"/>
                          <a:cs typeface="Calibri"/>
                          <a:sym typeface="Arial"/>
                        </a:rPr>
                        <a:t>a) </a:t>
                      </a:r>
                      <a:r>
                        <a:rPr lang="en-IN" sz="1400" b="0" i="0" u="none" strike="noStrike" cap="none" baseline="0" dirty="0">
                          <a:solidFill>
                            <a:schemeClr val="dk1"/>
                          </a:solidFill>
                          <a:latin typeface="Calibri"/>
                          <a:ea typeface="Calibri"/>
                          <a:cs typeface="Calibri"/>
                          <a:sym typeface="Arial"/>
                        </a:rPr>
                        <a:t>Positive</a:t>
                      </a:r>
                    </a:p>
                    <a:p>
                      <a:r>
                        <a:rPr lang="en-IN" sz="1400" b="0" i="1" u="none" strike="noStrike" cap="none" baseline="0" dirty="0">
                          <a:solidFill>
                            <a:schemeClr val="dk1"/>
                          </a:solidFill>
                          <a:latin typeface="Calibri"/>
                          <a:ea typeface="Calibri"/>
                          <a:cs typeface="Calibri"/>
                          <a:sym typeface="Arial"/>
                        </a:rPr>
                        <a:t>b) </a:t>
                      </a:r>
                      <a:r>
                        <a:rPr lang="en-IN" sz="1400" b="0" i="0" u="none" strike="noStrike" cap="none" baseline="0" dirty="0">
                          <a:solidFill>
                            <a:schemeClr val="dk1"/>
                          </a:solidFill>
                          <a:latin typeface="Calibri"/>
                          <a:ea typeface="Calibri"/>
                          <a:cs typeface="Calibri"/>
                          <a:sym typeface="Arial"/>
                        </a:rPr>
                        <a:t>Negative</a:t>
                      </a:r>
                    </a:p>
                    <a:p>
                      <a:r>
                        <a:rPr lang="en-IN" sz="1400" b="0" i="1" u="none" strike="noStrike" cap="none" baseline="0" dirty="0">
                          <a:solidFill>
                            <a:schemeClr val="dk1"/>
                          </a:solidFill>
                          <a:latin typeface="Calibri"/>
                          <a:ea typeface="Calibri"/>
                          <a:cs typeface="Calibri"/>
                          <a:sym typeface="Arial"/>
                        </a:rPr>
                        <a:t>c) </a:t>
                      </a:r>
                      <a:r>
                        <a:rPr lang="en-IN" sz="1400" b="0" i="0" u="none" strike="noStrike" cap="none" baseline="0" dirty="0">
                          <a:solidFill>
                            <a:schemeClr val="dk1"/>
                          </a:solidFill>
                          <a:latin typeface="Calibri"/>
                          <a:ea typeface="Calibri"/>
                          <a:cs typeface="Calibri"/>
                          <a:sym typeface="Arial"/>
                        </a:rPr>
                        <a:t>Neutral</a:t>
                      </a:r>
                      <a:endParaRPr lang="en-US" dirty="0"/>
                    </a:p>
                    <a:p>
                      <a:pPr marL="285750" marR="0" lvl="0" indent="-285750" algn="l" rtl="0">
                        <a:spcBef>
                          <a:spcPts val="0"/>
                        </a:spcBef>
                        <a:spcAft>
                          <a:spcPts val="0"/>
                        </a:spcAft>
                        <a:buFont typeface="Arial" panose="020B0604020202020204" pitchFamily="34" charset="0"/>
                        <a:buChar char="•"/>
                      </a:pPr>
                      <a:endParaRPr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sz="1400" dirty="0"/>
                        <a:t>The system avoids the shortcomings of existing manual systems.</a:t>
                      </a:r>
                    </a:p>
                    <a:p>
                      <a:pPr marL="285750" marR="0" lvl="0" indent="-285750" algn="l" rtl="0">
                        <a:spcBef>
                          <a:spcPts val="0"/>
                        </a:spcBef>
                        <a:spcAft>
                          <a:spcPts val="0"/>
                        </a:spcAft>
                        <a:buFont typeface="Arial" panose="020B0604020202020204" pitchFamily="34" charset="0"/>
                        <a:buChar char="•"/>
                      </a:pPr>
                      <a:r>
                        <a:rPr lang="en-US" sz="1400" dirty="0"/>
                        <a:t>Completely eliminates the possibility of incorrect data entry due to the system's validation capabilities.</a:t>
                      </a:r>
                      <a:endParaRPr sz="1400" dirty="0"/>
                    </a:p>
                  </a:txBody>
                  <a:tcPr marL="68600" marR="68600" marT="34300" marB="34300"/>
                </a:tc>
                <a:extLst>
                  <a:ext uri="{0D108BD9-81ED-4DB2-BD59-A6C34878D82A}">
                    <a16:rowId xmlns:a16="http://schemas.microsoft.com/office/drawing/2014/main" val="10001"/>
                  </a:ext>
                </a:extLst>
              </a:tr>
              <a:tr h="1141314">
                <a:tc>
                  <a:txBody>
                    <a:bodyPr/>
                    <a:lstStyle/>
                    <a:p>
                      <a:r>
                        <a:rPr lang="en-US" sz="1400" b="0" i="0" u="none" strike="noStrike" cap="none" baseline="0" dirty="0">
                          <a:solidFill>
                            <a:schemeClr val="dk1"/>
                          </a:solidFill>
                          <a:latin typeface="Calibri"/>
                          <a:ea typeface="Calibri"/>
                          <a:cs typeface="Calibri"/>
                          <a:sym typeface="Arial"/>
                        </a:rPr>
                        <a:t>Pre-Processing and Emoji Classification of WhatsApp</a:t>
                      </a:r>
                    </a:p>
                    <a:p>
                      <a:r>
                        <a:rPr lang="en-IN" sz="1400" b="0" i="0" u="none" strike="noStrike" cap="none" baseline="0" dirty="0">
                          <a:solidFill>
                            <a:schemeClr val="dk1"/>
                          </a:solidFill>
                          <a:latin typeface="Calibri"/>
                          <a:ea typeface="Calibri"/>
                          <a:cs typeface="Calibri"/>
                          <a:sym typeface="Arial"/>
                        </a:rPr>
                        <a:t>Chats for Sentiment Analysis</a:t>
                      </a:r>
                    </a:p>
                    <a:p>
                      <a:r>
                        <a:rPr lang="en-IN" sz="1400" b="0" i="0" u="none" strike="noStrike" cap="none" baseline="0" dirty="0">
                          <a:solidFill>
                            <a:schemeClr val="dk1"/>
                          </a:solidFill>
                          <a:latin typeface="Calibri"/>
                          <a:ea typeface="Calibri"/>
                          <a:cs typeface="Calibri"/>
                          <a:sym typeface="Arial"/>
                        </a:rPr>
                        <a:t>(IEEE)</a:t>
                      </a:r>
                      <a:endParaRPr sz="1400" dirty="0"/>
                    </a:p>
                  </a:txBody>
                  <a:tcPr marL="68600" marR="68600" marT="34300" marB="34300"/>
                </a:tc>
                <a:tc>
                  <a:txBody>
                    <a:bodyPr/>
                    <a:lstStyle/>
                    <a:p>
                      <a:pPr marL="0" marR="0" lvl="0" indent="0" algn="l" rtl="0">
                        <a:spcBef>
                          <a:spcPts val="0"/>
                        </a:spcBef>
                        <a:spcAft>
                          <a:spcPts val="0"/>
                        </a:spcAft>
                        <a:buNone/>
                      </a:pPr>
                      <a:r>
                        <a:rPr lang="en-US" sz="1400" dirty="0"/>
                        <a:t>Russel’s Circumplex Approach</a:t>
                      </a:r>
                      <a:endParaRPr sz="1400" dirty="0"/>
                    </a:p>
                  </a:txBody>
                  <a:tcPr marL="68600" marR="68600" marT="34300" marB="34300"/>
                </a:tc>
                <a:tc>
                  <a:txBody>
                    <a:bodyPr/>
                    <a:lstStyle/>
                    <a:p>
                      <a:pPr marL="285750" marR="0" lvl="0" indent="-285750" algn="l" rtl="0">
                        <a:spcBef>
                          <a:spcPts val="0"/>
                        </a:spcBef>
                        <a:spcAft>
                          <a:spcPts val="0"/>
                        </a:spcAft>
                        <a:buFont typeface="Arial" panose="020B0604020202020204" pitchFamily="34" charset="0"/>
                        <a:buChar char="•"/>
                      </a:pPr>
                      <a:r>
                        <a:rPr lang="en-US" dirty="0"/>
                        <a:t>Emotions are classified in 2 states</a:t>
                      </a:r>
                    </a:p>
                    <a:p>
                      <a:pPr marL="342900" marR="0" lvl="0" indent="-342900" algn="l" rtl="0">
                        <a:spcBef>
                          <a:spcPts val="0"/>
                        </a:spcBef>
                        <a:spcAft>
                          <a:spcPts val="0"/>
                        </a:spcAft>
                        <a:buFont typeface="+mj-lt"/>
                        <a:buAutoNum type="arabicPeriod"/>
                      </a:pPr>
                      <a:r>
                        <a:rPr lang="en-US" dirty="0"/>
                        <a:t>Valence</a:t>
                      </a:r>
                    </a:p>
                    <a:p>
                      <a:pPr marL="342900" marR="0" lvl="0" indent="-342900" algn="l" rtl="0">
                        <a:spcBef>
                          <a:spcPts val="0"/>
                        </a:spcBef>
                        <a:spcAft>
                          <a:spcPts val="0"/>
                        </a:spcAft>
                        <a:buFont typeface="+mj-lt"/>
                        <a:buAutoNum type="arabicPeriod"/>
                      </a:pPr>
                      <a:r>
                        <a:rPr lang="en-US" dirty="0"/>
                        <a:t>Arousal</a:t>
                      </a:r>
                      <a:endParaRPr dirty="0"/>
                    </a:p>
                  </a:txBody>
                  <a:tcPr marL="68600" marR="68600" marT="34300" marB="34300"/>
                </a:tc>
                <a:tc>
                  <a:txBody>
                    <a:bodyPr/>
                    <a:lstStyle/>
                    <a:p>
                      <a:pPr marL="285750" indent="-285750">
                        <a:buFont typeface="Arial" panose="020B0604020202020204" pitchFamily="34" charset="0"/>
                        <a:buChar char="•"/>
                      </a:pPr>
                      <a:r>
                        <a:rPr lang="en-US" sz="1400" b="0" i="0" u="none" strike="noStrike" cap="none" baseline="0" dirty="0">
                          <a:solidFill>
                            <a:schemeClr val="dk1"/>
                          </a:solidFill>
                          <a:latin typeface="Calibri"/>
                          <a:ea typeface="Calibri"/>
                          <a:cs typeface="Calibri"/>
                          <a:sym typeface="Arial"/>
                        </a:rPr>
                        <a:t>Code-switching, which is quite prevalent in textual data obtained from social media poses a difficulty in processing</a:t>
                      </a:r>
                      <a:endParaRPr sz="1400" dirty="0"/>
                    </a:p>
                  </a:txBody>
                  <a:tcPr marL="68600" marR="68600" marT="34300" marB="34300"/>
                </a:tc>
                <a:extLst>
                  <a:ext uri="{0D108BD9-81ED-4DB2-BD59-A6C34878D82A}">
                    <a16:rowId xmlns:a16="http://schemas.microsoft.com/office/drawing/2014/main" val="2782651587"/>
                  </a:ext>
                </a:extLst>
              </a:tr>
            </a:tbl>
          </a:graphicData>
        </a:graphic>
      </p:graphicFrame>
      <p:sp>
        <p:nvSpPr>
          <p:cNvPr id="348" name="Google Shape;348;p20"/>
          <p:cNvSpPr txBox="1"/>
          <p:nvPr/>
        </p:nvSpPr>
        <p:spPr>
          <a:xfrm>
            <a:off x="171450" y="349752"/>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spcBef>
                <a:spcPts val="0"/>
              </a:spcBef>
              <a:spcAft>
                <a:spcPts val="0"/>
              </a:spcAft>
              <a:buNone/>
            </a:pPr>
            <a:r>
              <a:rPr lang="en-GB" sz="1400" dirty="0">
                <a:solidFill>
                  <a:srgbClr val="FF0000"/>
                </a:solidFill>
                <a:latin typeface="Trebuchet MS"/>
                <a:ea typeface="Trebuchet MS"/>
                <a:cs typeface="Trebuchet MS"/>
                <a:sym typeface="Trebuchet MS"/>
              </a:rPr>
              <a:t>Paper-1,2</a:t>
            </a:r>
            <a:endParaRPr sz="1100" dirty="0"/>
          </a:p>
        </p:txBody>
      </p:sp>
      <p:sp>
        <p:nvSpPr>
          <p:cNvPr id="349" name="Google Shape;349;p2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7"/>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2" name="Google Shape;422;p27"/>
          <p:cNvSpPr txBox="1"/>
          <p:nvPr/>
        </p:nvSpPr>
        <p:spPr>
          <a:xfrm>
            <a:off x="2171700" y="849781"/>
            <a:ext cx="5943600" cy="515495"/>
          </a:xfrm>
          <a:prstGeom prst="rect">
            <a:avLst/>
          </a:prstGeom>
          <a:noFill/>
          <a:ln>
            <a:noFill/>
          </a:ln>
        </p:spPr>
        <p:txBody>
          <a:bodyPr spcFirstLastPara="1" wrap="square" lIns="68575" tIns="34275" rIns="68575" bIns="34275" anchor="t" anchorCtr="0">
            <a:spAutoFit/>
          </a:bodyPr>
          <a:lstStyle/>
          <a:p>
            <a:pPr marL="254000" indent="-254000" algn="r"/>
            <a:r>
              <a:rPr lang="en-US" sz="1800" b="1" dirty="0">
                <a:solidFill>
                  <a:srgbClr val="FF0000"/>
                </a:solidFill>
              </a:rPr>
              <a:t>Russel’s Circumplex Model</a:t>
            </a:r>
          </a:p>
          <a:p>
            <a:pPr marL="254000" marR="0" lvl="0" indent="-254000" algn="r" rtl="0">
              <a:spcBef>
                <a:spcPts val="0"/>
              </a:spcBef>
              <a:spcAft>
                <a:spcPts val="0"/>
              </a:spcAft>
              <a:buNone/>
            </a:pPr>
            <a:endParaRPr sz="1100" dirty="0"/>
          </a:p>
        </p:txBody>
      </p:sp>
      <p:sp>
        <p:nvSpPr>
          <p:cNvPr id="423" name="Google Shape;423;p2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t>9</a:t>
            </a:fld>
            <a:endParaRPr/>
          </a:p>
        </p:txBody>
      </p:sp>
      <p:pic>
        <p:nvPicPr>
          <p:cNvPr id="1026" name="Picture 2" descr="Russell's (1980) Circumplex Models – Psychology of Human Emotion: An Open  Access Textbook">
            <a:extLst>
              <a:ext uri="{FF2B5EF4-FFF2-40B4-BE49-F238E27FC236}">
                <a16:creationId xmlns:a16="http://schemas.microsoft.com/office/drawing/2014/main" id="{E2BFE147-29C3-64C7-05AF-0BA8C496D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739" y="1301858"/>
            <a:ext cx="5030104" cy="37047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2405</TotalTime>
  <Words>1113</Words>
  <Application>Microsoft Office PowerPoint</Application>
  <PresentationFormat>On-screen Show (16:9)</PresentationFormat>
  <Paragraphs>197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Wingdings</vt:lpstr>
      <vt:lpstr>Maven Pro</vt:lpstr>
      <vt:lpstr>Arial</vt:lpstr>
      <vt:lpstr>Noto Sans Symbols</vt:lpstr>
      <vt:lpstr>Nunito</vt:lpstr>
      <vt:lpstr>Cambria</vt:lpstr>
      <vt:lpstr>Trebuchet MS</vt:lpstr>
      <vt:lpstr>Calibri</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EC CSE 6B DOREDLA TIRUMALA RAVI TEJA</cp:lastModifiedBy>
  <cp:revision>27</cp:revision>
  <dcterms:modified xsi:type="dcterms:W3CDTF">2023-04-28T05:26:02Z</dcterms:modified>
</cp:coreProperties>
</file>