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7"/>
  </p:notesMasterIdLst>
  <p:sldIdLst>
    <p:sldId id="347" r:id="rId2"/>
    <p:sldId id="343" r:id="rId3"/>
    <p:sldId id="344" r:id="rId4"/>
    <p:sldId id="345" r:id="rId5"/>
    <p:sldId id="34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96E6"/>
    <a:srgbClr val="FF6E69"/>
    <a:srgbClr val="FF86A0"/>
    <a:srgbClr val="181222"/>
    <a:srgbClr val="0E050B"/>
    <a:srgbClr val="142936"/>
    <a:srgbClr val="01BFAC"/>
    <a:srgbClr val="40A7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66"/>
    <p:restoredTop sz="83485"/>
  </p:normalViewPr>
  <p:slideViewPr>
    <p:cSldViewPr snapToGrid="0" snapToObjects="1">
      <p:cViewPr varScale="1">
        <p:scale>
          <a:sx n="114" d="100"/>
          <a:sy n="114" d="100"/>
        </p:scale>
        <p:origin x="832"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ableStyles" Target="tableStyles.xml"/><Relationship Id="rId45"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71C680-C347-2A44-BF59-7F5C68BD5E0B}" type="datetimeFigureOut">
              <a:rPr lang="en-US" smtClean="0"/>
              <a:t>1/19/18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1002B0-D40C-D243-A060-2F72190F3FB4}" type="slidenum">
              <a:rPr lang="en-US" smtClean="0"/>
              <a:t>‹#›</a:t>
            </a:fld>
            <a:endParaRPr lang="en-US" dirty="0"/>
          </a:p>
        </p:txBody>
      </p:sp>
    </p:spTree>
    <p:extLst>
      <p:ext uri="{BB962C8B-B14F-4D97-AF65-F5344CB8AC3E}">
        <p14:creationId xmlns:p14="http://schemas.microsoft.com/office/powerpoint/2010/main" val="945174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1002B0-D40C-D243-A060-2F72190F3FB4}" type="slidenum">
              <a:rPr lang="en-US" smtClean="0"/>
              <a:t>1</a:t>
            </a:fld>
            <a:endParaRPr lang="en-US" dirty="0"/>
          </a:p>
        </p:txBody>
      </p:sp>
    </p:spTree>
    <p:extLst>
      <p:ext uri="{BB962C8B-B14F-4D97-AF65-F5344CB8AC3E}">
        <p14:creationId xmlns:p14="http://schemas.microsoft.com/office/powerpoint/2010/main" val="221109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tif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964463-C7F2-7D46-9B3F-85F587B94A4D}" type="datetime1">
              <a:rPr lang="en-US" smtClean="0"/>
              <a:t>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2501821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6F6D9-608B-7548-984E-A4216132CA31}" type="datetime1">
              <a:rPr lang="en-US" smtClean="0"/>
              <a:t>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3551C5-2285-184F-9491-3F0387DDC347}" type="slidenum">
              <a:rPr lang="en-US" smtClean="0"/>
              <a:t>‹#›</a:t>
            </a:fld>
            <a:endParaRPr lang="en-US" dirty="0"/>
          </a:p>
        </p:txBody>
      </p:sp>
    </p:spTree>
    <p:extLst>
      <p:ext uri="{BB962C8B-B14F-4D97-AF65-F5344CB8AC3E}">
        <p14:creationId xmlns:p14="http://schemas.microsoft.com/office/powerpoint/2010/main" val="20099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3BD440-F0CE-E247-81C5-714ADDBB9400}" type="datetime1">
              <a:rPr lang="en-US" smtClean="0"/>
              <a:t>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3551C5-2285-184F-9491-3F0387DDC347}" type="slidenum">
              <a:rPr lang="en-US" smtClean="0"/>
              <a:t>‹#›</a:t>
            </a:fld>
            <a:endParaRPr lang="en-US" dirty="0"/>
          </a:p>
        </p:txBody>
      </p:sp>
    </p:spTree>
    <p:extLst>
      <p:ext uri="{BB962C8B-B14F-4D97-AF65-F5344CB8AC3E}">
        <p14:creationId xmlns:p14="http://schemas.microsoft.com/office/powerpoint/2010/main" val="128078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E9E1495-8C16-E644-B1E9-15C8A2BB6EE5}" type="datetime1">
              <a:rPr lang="en-US" smtClean="0"/>
              <a:t>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3551C5-2285-184F-9491-3F0387DDC347}" type="slidenum">
              <a:rPr lang="en-US" smtClean="0"/>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5145741"/>
          </a:xfrm>
          <a:prstGeom prst="rect">
            <a:avLst/>
          </a:prstGeom>
        </p:spPr>
      </p:pic>
    </p:spTree>
    <p:extLst>
      <p:ext uri="{BB962C8B-B14F-4D97-AF65-F5344CB8AC3E}">
        <p14:creationId xmlns:p14="http://schemas.microsoft.com/office/powerpoint/2010/main" val="844701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p>
        </p:txBody>
      </p:sp>
      <p:grpSp>
        <p:nvGrpSpPr>
          <p:cNvPr id="3" name="Group 2"/>
          <p:cNvGrpSpPr/>
          <p:nvPr userDrawn="1"/>
        </p:nvGrpSpPr>
        <p:grpSpPr>
          <a:xfrm>
            <a:off x="1" y="130310"/>
            <a:ext cx="12191999" cy="622045"/>
            <a:chOff x="0" y="130309"/>
            <a:chExt cx="9143999" cy="622045"/>
          </a:xfrm>
        </p:grpSpPr>
        <p:sp>
          <p:nvSpPr>
            <p:cNvPr id="12" name="Rectangle 11"/>
            <p:cNvSpPr/>
            <p:nvPr/>
          </p:nvSpPr>
          <p:spPr>
            <a:xfrm>
              <a:off x="0" y="133436"/>
              <a:ext cx="9119129" cy="618918"/>
            </a:xfrm>
            <a:prstGeom prst="rect">
              <a:avLst/>
            </a:prstGeom>
            <a:solidFill>
              <a:srgbClr val="14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1" name="Picture 10"/>
            <p:cNvPicPr>
              <a:picLocks noChangeAspect="1"/>
            </p:cNvPicPr>
            <p:nvPr/>
          </p:nvPicPr>
          <p:blipFill>
            <a:blip r:embed="rId2"/>
            <a:stretch>
              <a:fillRect/>
            </a:stretch>
          </p:blipFill>
          <p:spPr>
            <a:xfrm>
              <a:off x="7670962" y="130309"/>
              <a:ext cx="1473037" cy="622045"/>
            </a:xfrm>
            <a:prstGeom prst="rect">
              <a:avLst/>
            </a:prstGeom>
          </p:spPr>
        </p:pic>
      </p:grpSp>
      <p:sp>
        <p:nvSpPr>
          <p:cNvPr id="2" name="Title 1"/>
          <p:cNvSpPr>
            <a:spLocks noGrp="1"/>
          </p:cNvSpPr>
          <p:nvPr>
            <p:ph type="title"/>
          </p:nvPr>
        </p:nvSpPr>
        <p:spPr>
          <a:xfrm>
            <a:off x="469103" y="2641830"/>
            <a:ext cx="9409387" cy="680245"/>
          </a:xfrm>
          <a:ln>
            <a:noFill/>
          </a:ln>
        </p:spPr>
        <p:txBody>
          <a:bodyPr>
            <a:normAutofit/>
          </a:bodyPr>
          <a:lstStyle>
            <a:lvl1pPr>
              <a:defRPr sz="3600" b="1">
                <a:solidFill>
                  <a:schemeClr val="bg1"/>
                </a:solidFill>
                <a:latin typeface="Arial" charset="0"/>
                <a:ea typeface="Arial" charset="0"/>
                <a:cs typeface="Arial" charset="0"/>
              </a:defRPr>
            </a:lvl1pPr>
          </a:lstStyle>
          <a:p>
            <a:r>
              <a:rPr lang="en-US"/>
              <a:t>Click to edit Master title style</a:t>
            </a:r>
          </a:p>
        </p:txBody>
      </p:sp>
    </p:spTree>
    <p:extLst>
      <p:ext uri="{BB962C8B-B14F-4D97-AF65-F5344CB8AC3E}">
        <p14:creationId xmlns:p14="http://schemas.microsoft.com/office/powerpoint/2010/main" val="2034968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964463-C7F2-7D46-9B3F-85F587B94A4D}" type="datetime1">
              <a:rPr lang="en-US" smtClean="0"/>
              <a:t>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5187139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1C1C3C-B57C-BA4F-A1B1-877F0120F68B}" type="datetime1">
              <a:rPr lang="en-US" smtClean="0"/>
              <a:t>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3551C5-2285-184F-9491-3F0387DDC347}" type="slidenum">
              <a:rPr lang="en-US" smtClean="0"/>
              <a:t>‹#›</a:t>
            </a:fld>
            <a:endParaRPr lang="en-US" dirty="0"/>
          </a:p>
        </p:txBody>
      </p:sp>
    </p:spTree>
    <p:extLst>
      <p:ext uri="{BB962C8B-B14F-4D97-AF65-F5344CB8AC3E}">
        <p14:creationId xmlns:p14="http://schemas.microsoft.com/office/powerpoint/2010/main" val="525483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55B495-ED81-B249-BEF1-157C74A8AE8F}" type="datetime1">
              <a:rPr lang="en-US" smtClean="0"/>
              <a:t>1/19/18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3551C5-2285-184F-9491-3F0387DDC347}" type="slidenum">
              <a:rPr lang="en-US" smtClean="0"/>
              <a:t>‹#›</a:t>
            </a:fld>
            <a:endParaRPr lang="en-US" dirty="0"/>
          </a:p>
        </p:txBody>
      </p:sp>
    </p:spTree>
    <p:extLst>
      <p:ext uri="{BB962C8B-B14F-4D97-AF65-F5344CB8AC3E}">
        <p14:creationId xmlns:p14="http://schemas.microsoft.com/office/powerpoint/2010/main" val="1344680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D9757D-86A0-8F4D-8781-68F511F99D06}" type="datetime1">
              <a:rPr lang="en-US" smtClean="0"/>
              <a:t>1/19/18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3551C5-2285-184F-9491-3F0387DDC347}" type="slidenum">
              <a:rPr lang="en-US" smtClean="0"/>
              <a:t>‹#›</a:t>
            </a:fld>
            <a:endParaRPr lang="en-US" dirty="0"/>
          </a:p>
        </p:txBody>
      </p:sp>
    </p:spTree>
    <p:extLst>
      <p:ext uri="{BB962C8B-B14F-4D97-AF65-F5344CB8AC3E}">
        <p14:creationId xmlns:p14="http://schemas.microsoft.com/office/powerpoint/2010/main" val="2067603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8B0A61-723D-C349-96E0-C1F5D6D05DF4}" type="datetime1">
              <a:rPr lang="en-US" smtClean="0"/>
              <a:t>1/19/18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53551C5-2285-184F-9491-3F0387DDC347}" type="slidenum">
              <a:rPr lang="en-US" smtClean="0"/>
              <a:t>‹#›</a:t>
            </a:fld>
            <a:endParaRPr lang="en-US" dirty="0"/>
          </a:p>
        </p:txBody>
      </p:sp>
    </p:spTree>
    <p:extLst>
      <p:ext uri="{BB962C8B-B14F-4D97-AF65-F5344CB8AC3E}">
        <p14:creationId xmlns:p14="http://schemas.microsoft.com/office/powerpoint/2010/main" val="1773149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F3EF9B-0D5A-244E-BCBE-FC9D30AC5EB4}" type="datetime1">
              <a:rPr lang="en-US" smtClean="0"/>
              <a:t>1/19/18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53551C5-2285-184F-9491-3F0387DDC347}" type="slidenum">
              <a:rPr lang="en-US" smtClean="0"/>
              <a:t>‹#›</a:t>
            </a:fld>
            <a:endParaRPr lang="en-US" dirty="0"/>
          </a:p>
        </p:txBody>
      </p:sp>
    </p:spTree>
    <p:extLst>
      <p:ext uri="{BB962C8B-B14F-4D97-AF65-F5344CB8AC3E}">
        <p14:creationId xmlns:p14="http://schemas.microsoft.com/office/powerpoint/2010/main" val="686371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B3DAFB-B581-3541-A3EE-D261D47F8DC4}" type="datetime1">
              <a:rPr lang="en-US" smtClean="0"/>
              <a:t>1/19/18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3551C5-2285-184F-9491-3F0387DDC347}" type="slidenum">
              <a:rPr lang="en-US" smtClean="0"/>
              <a:t>‹#›</a:t>
            </a:fld>
            <a:endParaRPr lang="en-US" dirty="0"/>
          </a:p>
        </p:txBody>
      </p:sp>
    </p:spTree>
    <p:extLst>
      <p:ext uri="{BB962C8B-B14F-4D97-AF65-F5344CB8AC3E}">
        <p14:creationId xmlns:p14="http://schemas.microsoft.com/office/powerpoint/2010/main" val="170420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58B476-5DD1-C74D-87A3-18BC0958E710}" type="datetime1">
              <a:rPr lang="en-US" smtClean="0"/>
              <a:t>1/19/18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3551C5-2285-184F-9491-3F0387DDC347}" type="slidenum">
              <a:rPr lang="en-US" smtClean="0"/>
              <a:t>‹#›</a:t>
            </a:fld>
            <a:endParaRPr lang="en-US" dirty="0"/>
          </a:p>
        </p:txBody>
      </p:sp>
    </p:spTree>
    <p:extLst>
      <p:ext uri="{BB962C8B-B14F-4D97-AF65-F5344CB8AC3E}">
        <p14:creationId xmlns:p14="http://schemas.microsoft.com/office/powerpoint/2010/main" val="16341030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64463-C7F2-7D46-9B3F-85F587B94A4D}" type="datetime1">
              <a:rPr lang="en-US" smtClean="0"/>
              <a:t>1/19/18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grpSp>
        <p:nvGrpSpPr>
          <p:cNvPr id="7" name="Group 6"/>
          <p:cNvGrpSpPr/>
          <p:nvPr userDrawn="1"/>
        </p:nvGrpSpPr>
        <p:grpSpPr>
          <a:xfrm>
            <a:off x="10634750" y="6176963"/>
            <a:ext cx="1176250" cy="544512"/>
            <a:chOff x="7132179" y="6136707"/>
            <a:chExt cx="1176249" cy="544512"/>
          </a:xfrm>
        </p:grpSpPr>
        <p:pic>
          <p:nvPicPr>
            <p:cNvPr id="8" name="Picture 7" descr="esultado de imagen para ibm logo"/>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845936" y="6136707"/>
              <a:ext cx="462492" cy="33916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userDrawn="1"/>
          </p:nvSpPr>
          <p:spPr>
            <a:xfrm>
              <a:off x="7132179" y="6157999"/>
              <a:ext cx="1176248" cy="523220"/>
            </a:xfrm>
            <a:prstGeom prst="rect">
              <a:avLst/>
            </a:prstGeom>
            <a:noFill/>
          </p:spPr>
          <p:txBody>
            <a:bodyPr wrap="square" rtlCol="0">
              <a:spAutoFit/>
            </a:bodyPr>
            <a:lstStyle/>
            <a:p>
              <a:r>
                <a:rPr lang="en-US" sz="2800" b="1" dirty="0">
                  <a:solidFill>
                    <a:srgbClr val="4E87CD"/>
                  </a:solidFill>
                </a:rPr>
                <a:t>you</a:t>
              </a:r>
            </a:p>
          </p:txBody>
        </p:sp>
      </p:grpSp>
    </p:spTree>
    <p:extLst>
      <p:ext uri="{BB962C8B-B14F-4D97-AF65-F5344CB8AC3E}">
        <p14:creationId xmlns:p14="http://schemas.microsoft.com/office/powerpoint/2010/main" val="203105715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10.png"/><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3.xml"/><Relationship Id="rId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551C5-2285-184F-9491-3F0387DDC347}" type="slidenum">
              <a:rPr lang="en-US" smtClean="0"/>
              <a:t>1</a:t>
            </a:fld>
            <a:endParaRPr lang="en-US" dirty="0"/>
          </a:p>
        </p:txBody>
      </p:sp>
      <p:sp>
        <p:nvSpPr>
          <p:cNvPr id="4" name="Subtitle 4"/>
          <p:cNvSpPr txBox="1">
            <a:spLocks/>
          </p:cNvSpPr>
          <p:nvPr/>
        </p:nvSpPr>
        <p:spPr>
          <a:xfrm>
            <a:off x="0" y="3200400"/>
            <a:ext cx="9078703" cy="17475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Martin Alejandro </a:t>
            </a:r>
            <a:r>
              <a:rPr lang="en-US" dirty="0" err="1">
                <a:solidFill>
                  <a:schemeClr val="bg1"/>
                </a:solidFill>
              </a:rPr>
              <a:t>Muriago</a:t>
            </a:r>
            <a:endParaRPr lang="en-US" dirty="0">
              <a:solidFill>
                <a:schemeClr val="bg1"/>
              </a:solidFill>
            </a:endParaRPr>
          </a:p>
          <a:p>
            <a:pPr lvl="1"/>
            <a:r>
              <a:rPr lang="en-US" dirty="0">
                <a:solidFill>
                  <a:schemeClr val="bg1"/>
                </a:solidFill>
              </a:rPr>
              <a:t>Program Manager for Manulife Account</a:t>
            </a:r>
          </a:p>
          <a:p>
            <a:pPr lvl="1"/>
            <a:r>
              <a:rPr lang="en-US" dirty="0">
                <a:solidFill>
                  <a:schemeClr val="bg1"/>
                </a:solidFill>
              </a:rPr>
              <a:t>GTS, Solutions, Del &amp; </a:t>
            </a:r>
            <a:r>
              <a:rPr lang="en-US" dirty="0" err="1">
                <a:solidFill>
                  <a:schemeClr val="bg1"/>
                </a:solidFill>
              </a:rPr>
              <a:t>Transf</a:t>
            </a:r>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5" name="TextBox 4"/>
          <p:cNvSpPr txBox="1"/>
          <p:nvPr/>
        </p:nvSpPr>
        <p:spPr>
          <a:xfrm>
            <a:off x="0" y="159051"/>
            <a:ext cx="12192000" cy="769441"/>
          </a:xfrm>
          <a:prstGeom prst="rect">
            <a:avLst/>
          </a:prstGeom>
          <a:solidFill>
            <a:schemeClr val="bg1">
              <a:lumMod val="75000"/>
              <a:alpha val="53000"/>
            </a:schemeClr>
          </a:solidFill>
        </p:spPr>
        <p:txBody>
          <a:bodyPr wrap="square" rtlCol="0">
            <a:spAutoFit/>
          </a:bodyPr>
          <a:lstStyle/>
          <a:p>
            <a:r>
              <a:rPr lang="en-US" sz="4400" dirty="0">
                <a:solidFill>
                  <a:schemeClr val="bg1"/>
                </a:solidFill>
              </a:rPr>
              <a:t>Manulife Success Story</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0520" y="1221166"/>
            <a:ext cx="1686560" cy="1686560"/>
          </a:xfrm>
          <a:prstGeom prst="rect">
            <a:avLst/>
          </a:prstGeom>
        </p:spPr>
      </p:pic>
    </p:spTree>
    <p:extLst>
      <p:ext uri="{BB962C8B-B14F-4D97-AF65-F5344CB8AC3E}">
        <p14:creationId xmlns:p14="http://schemas.microsoft.com/office/powerpoint/2010/main" val="1310208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836516" y="76376"/>
            <a:ext cx="7745634" cy="785758"/>
          </a:xfrm>
        </p:spPr>
        <p:txBody>
          <a:bodyPr>
            <a:normAutofit/>
          </a:bodyPr>
          <a:lstStyle/>
          <a:p>
            <a:r>
              <a:rPr lang="en-US" sz="2400"/>
              <a:t>Cognitive Delivery Insights - Automation Metrics</a:t>
            </a:r>
            <a:endParaRPr lang="en-US" sz="2400" dirty="0"/>
          </a:p>
        </p:txBody>
      </p:sp>
      <p:sp>
        <p:nvSpPr>
          <p:cNvPr id="22" name="Oval 21"/>
          <p:cNvSpPr/>
          <p:nvPr/>
        </p:nvSpPr>
        <p:spPr>
          <a:xfrm>
            <a:off x="1746524" y="2467046"/>
            <a:ext cx="209211" cy="209211"/>
          </a:xfrm>
          <a:prstGeom prst="ellipse">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ctr" defTabSz="457200" hangingPunct="0"/>
            <a:r>
              <a:rPr lang="en-US" sz="900" dirty="0">
                <a:solidFill>
                  <a:srgbClr val="FFFFFF"/>
                </a:solidFill>
                <a:latin typeface="Arial" charset="0"/>
                <a:ea typeface="Arial" charset="0"/>
                <a:cs typeface="Arial" charset="0"/>
              </a:rPr>
              <a:t>07</a:t>
            </a:r>
            <a:endParaRPr lang="en-US" sz="800" dirty="0">
              <a:solidFill>
                <a:srgbClr val="FFFFFF"/>
              </a:solidFill>
              <a:latin typeface="Arial" charset="0"/>
              <a:ea typeface="Arial" charset="0"/>
              <a:cs typeface="Arial" charset="0"/>
              <a:sym typeface="Arial"/>
            </a:endParaRPr>
          </a:p>
        </p:txBody>
      </p:sp>
      <p:sp>
        <p:nvSpPr>
          <p:cNvPr id="10" name="object 6"/>
          <p:cNvSpPr txBox="1"/>
          <p:nvPr/>
        </p:nvSpPr>
        <p:spPr>
          <a:xfrm>
            <a:off x="1746523" y="970559"/>
            <a:ext cx="8855128" cy="5755422"/>
          </a:xfrm>
          <a:prstGeom prst="rect">
            <a:avLst/>
          </a:prstGeom>
        </p:spPr>
        <p:txBody>
          <a:bodyPr vert="horz" wrap="square" lIns="0" tIns="0" rIns="0" bIns="0" rtlCol="0">
            <a:spAutoFit/>
          </a:bodyPr>
          <a:lstStyle/>
          <a:p>
            <a:pPr marL="4332" marR="132125"/>
            <a:r>
              <a:rPr lang="en-US" b="1" spc="-38" dirty="0">
                <a:solidFill>
                  <a:srgbClr val="00B050"/>
                </a:solidFill>
                <a:latin typeface="Arial" pitchFamily="34" charset="0"/>
                <a:ea typeface="IBM Plex Sans" charset="0"/>
                <a:cs typeface="Arial" pitchFamily="34" charset="0"/>
              </a:rPr>
              <a:t>Our account was able to reduce 62% our Mean time to Resolve midrange Incidents by improving Dynamic Automation. </a:t>
            </a:r>
          </a:p>
          <a:p>
            <a:pPr marL="4332" marR="132125"/>
            <a:endParaRPr lang="en-US" b="1" spc="-38" dirty="0">
              <a:solidFill>
                <a:srgbClr val="00B050"/>
              </a:solidFill>
              <a:latin typeface="Arial" pitchFamily="34" charset="0"/>
              <a:ea typeface="IBM Plex Sans" charset="0"/>
              <a:cs typeface="Arial" pitchFamily="34" charset="0"/>
            </a:endParaRPr>
          </a:p>
          <a:p>
            <a:pPr marL="4332" marR="132125"/>
            <a:endParaRPr lang="en-US" b="1" spc="-38" dirty="0">
              <a:solidFill>
                <a:srgbClr val="00B050"/>
              </a:solidFill>
              <a:latin typeface="Arial" pitchFamily="34" charset="0"/>
              <a:ea typeface="IBM Plex Sans" charset="0"/>
              <a:cs typeface="Arial" pitchFamily="34" charset="0"/>
            </a:endParaRPr>
          </a:p>
          <a:p>
            <a:pPr marL="4332" marR="132125"/>
            <a:endParaRPr lang="en-US" b="1" spc="-38" dirty="0">
              <a:solidFill>
                <a:srgbClr val="00B050"/>
              </a:solidFill>
              <a:latin typeface="Arial" pitchFamily="34" charset="0"/>
              <a:ea typeface="IBM Plex Sans" charset="0"/>
              <a:cs typeface="Arial" pitchFamily="34" charset="0"/>
            </a:endParaRPr>
          </a:p>
          <a:p>
            <a:pPr marL="4332" marR="132125"/>
            <a:endParaRPr lang="en-US" b="1" spc="-38" dirty="0">
              <a:solidFill>
                <a:srgbClr val="00B050"/>
              </a:solidFill>
              <a:latin typeface="Arial" pitchFamily="34" charset="0"/>
              <a:ea typeface="IBM Plex Sans" charset="0"/>
              <a:cs typeface="Arial" pitchFamily="34" charset="0"/>
            </a:endParaRPr>
          </a:p>
          <a:p>
            <a:pPr marL="4332" marR="132125"/>
            <a:endParaRPr lang="en-US" b="1" spc="-38" dirty="0">
              <a:solidFill>
                <a:srgbClr val="00B050"/>
              </a:solidFill>
              <a:latin typeface="Arial" pitchFamily="34" charset="0"/>
              <a:ea typeface="IBM Plex Sans" charset="0"/>
              <a:cs typeface="Arial" pitchFamily="34" charset="0"/>
            </a:endParaRPr>
          </a:p>
          <a:p>
            <a:pPr marL="4332" marR="132125"/>
            <a:endParaRPr lang="en-US" b="1" spc="-38" dirty="0">
              <a:solidFill>
                <a:srgbClr val="00B050"/>
              </a:solidFill>
              <a:latin typeface="Arial" pitchFamily="34" charset="0"/>
              <a:ea typeface="IBM Plex Sans" charset="0"/>
              <a:cs typeface="Arial" pitchFamily="34" charset="0"/>
            </a:endParaRPr>
          </a:p>
          <a:p>
            <a:pPr marL="4332" marR="132125"/>
            <a:endParaRPr lang="en-US" b="1" spc="-38" dirty="0">
              <a:solidFill>
                <a:srgbClr val="00B050"/>
              </a:solidFill>
              <a:latin typeface="Arial" pitchFamily="34" charset="0"/>
              <a:ea typeface="IBM Plex Sans" charset="0"/>
              <a:cs typeface="Arial" pitchFamily="34" charset="0"/>
            </a:endParaRPr>
          </a:p>
          <a:p>
            <a:pPr marL="4332" marR="132125"/>
            <a:endParaRPr lang="en-US" b="1" spc="-38" dirty="0">
              <a:solidFill>
                <a:srgbClr val="00B050"/>
              </a:solidFill>
              <a:latin typeface="Arial" pitchFamily="34" charset="0"/>
              <a:ea typeface="IBM Plex Sans" charset="0"/>
              <a:cs typeface="Arial" pitchFamily="34" charset="0"/>
            </a:endParaRPr>
          </a:p>
          <a:p>
            <a:pPr marL="4332" marR="132125"/>
            <a:endParaRPr lang="en-US" b="1" spc="-38" dirty="0">
              <a:solidFill>
                <a:srgbClr val="00B050"/>
              </a:solidFill>
              <a:latin typeface="Arial" pitchFamily="34" charset="0"/>
              <a:ea typeface="IBM Plex Sans" charset="0"/>
              <a:cs typeface="Arial" pitchFamily="34" charset="0"/>
            </a:endParaRPr>
          </a:p>
          <a:p>
            <a:pPr marL="4332" marR="132125"/>
            <a:endParaRPr lang="en-US" sz="1600" spc="-38" dirty="0">
              <a:latin typeface="Arial" pitchFamily="34" charset="0"/>
              <a:ea typeface="IBM Plex Sans" charset="0"/>
              <a:cs typeface="Arial" pitchFamily="34" charset="0"/>
            </a:endParaRPr>
          </a:p>
          <a:p>
            <a:pPr marL="4332" marR="132125"/>
            <a:r>
              <a:rPr lang="en-US" sz="1600" spc="-38" dirty="0">
                <a:latin typeface="Arial" pitchFamily="34" charset="0"/>
                <a:ea typeface="IBM Plex Sans" charset="0"/>
                <a:cs typeface="Arial" pitchFamily="34" charset="0"/>
              </a:rPr>
              <a:t>CDI was a critical part of the process, as it helped us to understand where the </a:t>
            </a:r>
            <a:r>
              <a:rPr lang="en-US" sz="1600" spc="-38" dirty="0" err="1" smtClean="0">
                <a:latin typeface="Arial" pitchFamily="34" charset="0"/>
                <a:ea typeface="IBM Plex Sans" charset="0"/>
                <a:cs typeface="Arial" pitchFamily="34" charset="0"/>
              </a:rPr>
              <a:t>oportunities</a:t>
            </a:r>
            <a:r>
              <a:rPr lang="en-US" sz="1600" spc="-38" dirty="0" smtClean="0">
                <a:latin typeface="Arial" pitchFamily="34" charset="0"/>
                <a:ea typeface="IBM Plex Sans" charset="0"/>
                <a:cs typeface="Arial" pitchFamily="34" charset="0"/>
              </a:rPr>
              <a:t> </a:t>
            </a:r>
            <a:r>
              <a:rPr lang="en-US" sz="1600" spc="-38" dirty="0">
                <a:latin typeface="Arial" pitchFamily="34" charset="0"/>
                <a:ea typeface="IBM Plex Sans" charset="0"/>
                <a:cs typeface="Arial" pitchFamily="34" charset="0"/>
              </a:rPr>
              <a:t>to improve were and how to address them:</a:t>
            </a:r>
          </a:p>
          <a:p>
            <a:pPr marL="4332" marR="132125"/>
            <a:endParaRPr lang="en-US" sz="1600" spc="-38" dirty="0">
              <a:latin typeface="Arial" pitchFamily="34" charset="0"/>
              <a:ea typeface="IBM Plex Sans" charset="0"/>
              <a:cs typeface="Arial" pitchFamily="34" charset="0"/>
            </a:endParaRPr>
          </a:p>
          <a:p>
            <a:pPr marL="4332" marR="132125"/>
            <a:r>
              <a:rPr lang="en-US" sz="1600" u="sng" spc="-38" dirty="0">
                <a:latin typeface="Arial" pitchFamily="34" charset="0"/>
                <a:ea typeface="IBM Plex Sans" charset="0"/>
                <a:cs typeface="Arial" pitchFamily="34" charset="0"/>
              </a:rPr>
              <a:t>How we were able to improve DA?</a:t>
            </a:r>
          </a:p>
          <a:p>
            <a:pPr marL="4332" marR="132125"/>
            <a:endParaRPr lang="en-US" sz="1600" spc="-38" dirty="0">
              <a:latin typeface="Arial" pitchFamily="34" charset="0"/>
              <a:ea typeface="IBM Plex Sans" charset="0"/>
              <a:cs typeface="Arial" pitchFamily="34" charset="0"/>
            </a:endParaRPr>
          </a:p>
          <a:p>
            <a:pPr marL="4332" marR="132125"/>
            <a:r>
              <a:rPr lang="en-US" sz="1600" spc="-38" dirty="0">
                <a:latin typeface="Arial" pitchFamily="34" charset="0"/>
                <a:ea typeface="IBM Plex Sans" charset="0"/>
                <a:cs typeface="Arial" pitchFamily="34" charset="0"/>
              </a:rPr>
              <a:t>We had 3 Key points to address in order to reach our objective:</a:t>
            </a:r>
          </a:p>
          <a:p>
            <a:pPr marL="4332" marR="132125"/>
            <a:r>
              <a:rPr lang="en-US" sz="1600" spc="-38" dirty="0">
                <a:latin typeface="Arial" pitchFamily="34" charset="0"/>
                <a:ea typeface="IBM Plex Sans" charset="0"/>
                <a:cs typeface="Arial" pitchFamily="34" charset="0"/>
              </a:rPr>
              <a:t>1) Increase our scope of servers flowing into </a:t>
            </a:r>
            <a:r>
              <a:rPr lang="en-US" sz="1600" spc="-38" dirty="0" err="1">
                <a:latin typeface="Arial" pitchFamily="34" charset="0"/>
                <a:ea typeface="IBM Plex Sans" charset="0"/>
                <a:cs typeface="Arial" pitchFamily="34" charset="0"/>
              </a:rPr>
              <a:t>Auomtation</a:t>
            </a:r>
            <a:r>
              <a:rPr lang="en-US" sz="1600" spc="-38" dirty="0">
                <a:latin typeface="Arial" pitchFamily="34" charset="0"/>
                <a:ea typeface="IBM Plex Sans" charset="0"/>
                <a:cs typeface="Arial" pitchFamily="34" charset="0"/>
              </a:rPr>
              <a:t> </a:t>
            </a:r>
            <a:r>
              <a:rPr lang="en-US" sz="1600" spc="-38" dirty="0" err="1">
                <a:latin typeface="Arial" pitchFamily="34" charset="0"/>
                <a:ea typeface="IBM Plex Sans" charset="0"/>
                <a:cs typeface="Arial" pitchFamily="34" charset="0"/>
              </a:rPr>
              <a:t>IPcenter</a:t>
            </a:r>
            <a:endParaRPr lang="en-US" sz="1600" spc="-38" dirty="0">
              <a:latin typeface="Arial" pitchFamily="34" charset="0"/>
              <a:ea typeface="IBM Plex Sans" charset="0"/>
              <a:cs typeface="Arial" pitchFamily="34" charset="0"/>
            </a:endParaRPr>
          </a:p>
          <a:p>
            <a:pPr marL="4332" marR="132125"/>
            <a:r>
              <a:rPr lang="en-US" sz="1600" spc="-38" dirty="0">
                <a:latin typeface="Arial" pitchFamily="34" charset="0"/>
                <a:ea typeface="IBM Plex Sans" charset="0"/>
                <a:cs typeface="Arial" pitchFamily="34" charset="0"/>
              </a:rPr>
              <a:t>2) Review opportunities on Incidents that were manually resolved</a:t>
            </a:r>
          </a:p>
          <a:p>
            <a:pPr marL="4332" marR="132125"/>
            <a:r>
              <a:rPr lang="en-US" sz="1600" spc="-38" dirty="0">
                <a:latin typeface="Arial" pitchFamily="34" charset="0"/>
                <a:ea typeface="IBM Plex Sans" charset="0"/>
                <a:cs typeface="Arial" pitchFamily="34" charset="0"/>
              </a:rPr>
              <a:t>3) Improve the </a:t>
            </a:r>
            <a:r>
              <a:rPr lang="en-US" sz="1600" spc="-38" dirty="0" err="1">
                <a:latin typeface="Arial" pitchFamily="34" charset="0"/>
                <a:ea typeface="IBM Plex Sans" charset="0"/>
                <a:cs typeface="Arial" pitchFamily="34" charset="0"/>
              </a:rPr>
              <a:t>perfomance</a:t>
            </a:r>
            <a:r>
              <a:rPr lang="en-US" sz="1600" spc="-38" dirty="0">
                <a:latin typeface="Arial" pitchFamily="34" charset="0"/>
                <a:ea typeface="IBM Plex Sans" charset="0"/>
                <a:cs typeface="Arial" pitchFamily="34" charset="0"/>
              </a:rPr>
              <a:t> of those </a:t>
            </a:r>
            <a:r>
              <a:rPr lang="en-US" sz="1600" spc="-38" dirty="0" err="1">
                <a:latin typeface="Arial" pitchFamily="34" charset="0"/>
                <a:ea typeface="IBM Plex Sans" charset="0"/>
                <a:cs typeface="Arial" pitchFamily="34" charset="0"/>
              </a:rPr>
              <a:t>Automatas</a:t>
            </a:r>
            <a:r>
              <a:rPr lang="en-US" sz="1600" spc="-38" dirty="0">
                <a:latin typeface="Arial" pitchFamily="34" charset="0"/>
                <a:ea typeface="IBM Plex Sans" charset="0"/>
                <a:cs typeface="Arial" pitchFamily="34" charset="0"/>
              </a:rPr>
              <a:t> that were already deployed.</a:t>
            </a:r>
          </a:p>
          <a:p>
            <a:pPr marL="4332" marR="132125"/>
            <a:endParaRPr lang="en-US" sz="1600" spc="-38" dirty="0">
              <a:latin typeface="Arial" pitchFamily="34" charset="0"/>
              <a:ea typeface="IBM Plex Sans" charset="0"/>
              <a:cs typeface="Arial" pitchFamily="34" charset="0"/>
            </a:endParaRPr>
          </a:p>
        </p:txBody>
      </p:sp>
      <p:pic>
        <p:nvPicPr>
          <p:cNvPr id="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523" y="1724022"/>
            <a:ext cx="8516621" cy="2231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7135" y="1322055"/>
            <a:ext cx="169545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172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836516" y="76376"/>
            <a:ext cx="7745634" cy="785758"/>
          </a:xfrm>
        </p:spPr>
        <p:txBody>
          <a:bodyPr>
            <a:normAutofit/>
          </a:bodyPr>
          <a:lstStyle/>
          <a:p>
            <a:r>
              <a:rPr lang="en-US" sz="2400"/>
              <a:t>Cognitive Delivery Insights - Automation Metrics</a:t>
            </a:r>
            <a:endParaRPr lang="en-US" sz="2400" dirty="0"/>
          </a:p>
        </p:txBody>
      </p:sp>
      <p:sp>
        <p:nvSpPr>
          <p:cNvPr id="22" name="Oval 21"/>
          <p:cNvSpPr/>
          <p:nvPr/>
        </p:nvSpPr>
        <p:spPr>
          <a:xfrm>
            <a:off x="1746524" y="2467046"/>
            <a:ext cx="209211" cy="209211"/>
          </a:xfrm>
          <a:prstGeom prst="ellipse">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ctr" defTabSz="457200" hangingPunct="0"/>
            <a:r>
              <a:rPr lang="en-US" sz="900" dirty="0">
                <a:solidFill>
                  <a:srgbClr val="FFFFFF"/>
                </a:solidFill>
                <a:latin typeface="Arial" charset="0"/>
                <a:ea typeface="Arial" charset="0"/>
                <a:cs typeface="Arial" charset="0"/>
              </a:rPr>
              <a:t>07</a:t>
            </a:r>
            <a:endParaRPr lang="en-US" sz="800" dirty="0">
              <a:solidFill>
                <a:srgbClr val="FFFFFF"/>
              </a:solidFill>
              <a:latin typeface="Arial" charset="0"/>
              <a:ea typeface="Arial" charset="0"/>
              <a:cs typeface="Arial" charset="0"/>
              <a:sym typeface="Arial"/>
            </a:endParaRPr>
          </a:p>
        </p:txBody>
      </p:sp>
      <p:sp>
        <p:nvSpPr>
          <p:cNvPr id="2" name="Rectangle 1"/>
          <p:cNvSpPr/>
          <p:nvPr/>
        </p:nvSpPr>
        <p:spPr>
          <a:xfrm>
            <a:off x="1746524" y="897223"/>
            <a:ext cx="7334819" cy="338554"/>
          </a:xfrm>
          <a:prstGeom prst="rect">
            <a:avLst/>
          </a:prstGeom>
        </p:spPr>
        <p:txBody>
          <a:bodyPr wrap="square">
            <a:spAutoFit/>
          </a:bodyPr>
          <a:lstStyle/>
          <a:p>
            <a:pPr marL="4332" marR="132125"/>
            <a:r>
              <a:rPr lang="en-US" sz="1600" spc="-38">
                <a:latin typeface="Arial" pitchFamily="34" charset="0"/>
                <a:ea typeface="IBM Plex Sans" charset="0"/>
                <a:cs typeface="Arial" pitchFamily="34" charset="0"/>
              </a:rPr>
              <a:t>1) Increase our scope of servers flowing into Auomtation IPcenter</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8215" y="1399105"/>
            <a:ext cx="16764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3020" y="2789416"/>
            <a:ext cx="1057275"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6275" y="2789416"/>
            <a:ext cx="3200400"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bject 6"/>
          <p:cNvSpPr txBox="1"/>
          <p:nvPr/>
        </p:nvSpPr>
        <p:spPr>
          <a:xfrm>
            <a:off x="1688308" y="1382402"/>
            <a:ext cx="8855128" cy="215444"/>
          </a:xfrm>
          <a:prstGeom prst="rect">
            <a:avLst/>
          </a:prstGeom>
        </p:spPr>
        <p:txBody>
          <a:bodyPr vert="horz" wrap="square" lIns="0" tIns="0" rIns="0" bIns="0" rtlCol="0">
            <a:spAutoFit/>
          </a:bodyPr>
          <a:lstStyle/>
          <a:p>
            <a:pPr marL="4332" marR="132125"/>
            <a:r>
              <a:rPr lang="en-US" sz="1400" u="sng" spc="-38">
                <a:latin typeface="Arial" pitchFamily="34" charset="0"/>
                <a:ea typeface="IBM Plex Sans" charset="0"/>
                <a:cs typeface="Arial" pitchFamily="34" charset="0"/>
              </a:rPr>
              <a:t>How it works?</a:t>
            </a:r>
            <a:endParaRPr lang="en-US" sz="1400" u="sng" dirty="0">
              <a:latin typeface="Arial" pitchFamily="34" charset="0"/>
              <a:ea typeface="IBM Plex Sans" charset="0"/>
              <a:cs typeface="Arial" pitchFamily="34" charset="0"/>
            </a:endParaRPr>
          </a:p>
        </p:txBody>
      </p:sp>
      <p:sp>
        <p:nvSpPr>
          <p:cNvPr id="10" name="object 6"/>
          <p:cNvSpPr txBox="1"/>
          <p:nvPr/>
        </p:nvSpPr>
        <p:spPr>
          <a:xfrm>
            <a:off x="1616017" y="1723395"/>
            <a:ext cx="3060616" cy="2585323"/>
          </a:xfrm>
          <a:prstGeom prst="rect">
            <a:avLst/>
          </a:prstGeom>
        </p:spPr>
        <p:txBody>
          <a:bodyPr vert="horz" wrap="square" lIns="0" tIns="0" rIns="0" bIns="0" rtlCol="0">
            <a:spAutoFit/>
          </a:bodyPr>
          <a:lstStyle/>
          <a:p>
            <a:pPr marL="175782" marR="132125" indent="-171450">
              <a:buFont typeface="Arial" pitchFamily="34" charset="0"/>
              <a:buChar char="•"/>
            </a:pPr>
            <a:r>
              <a:rPr lang="en-US" sz="1200" spc="-38">
                <a:latin typeface="Arial" pitchFamily="34" charset="0"/>
                <a:ea typeface="IBM Plex Sans" charset="0"/>
                <a:cs typeface="Arial" pitchFamily="34" charset="0"/>
              </a:rPr>
              <a:t>As part of our management system, our Automation Squad logs into the Server Baseline insight and review servers that should be flowing into IPcenter</a:t>
            </a:r>
          </a:p>
          <a:p>
            <a:pPr marL="175782" marR="132125" indent="-171450">
              <a:buFont typeface="Arial" pitchFamily="34" charset="0"/>
              <a:buChar char="•"/>
            </a:pPr>
            <a:endParaRPr lang="en-US" sz="1200" spc="-38">
              <a:latin typeface="Arial" pitchFamily="34" charset="0"/>
              <a:ea typeface="IBM Plex Sans" charset="0"/>
              <a:cs typeface="Arial" pitchFamily="34" charset="0"/>
            </a:endParaRPr>
          </a:p>
          <a:p>
            <a:pPr marL="175782" marR="132125" indent="-171450">
              <a:buFont typeface="Arial" pitchFamily="34" charset="0"/>
              <a:buChar char="•"/>
            </a:pPr>
            <a:r>
              <a:rPr lang="en-US" sz="1200" spc="-38">
                <a:latin typeface="Arial" pitchFamily="34" charset="0"/>
                <a:ea typeface="IBM Plex Sans" charset="0"/>
                <a:cs typeface="Arial" pitchFamily="34" charset="0"/>
              </a:rPr>
              <a:t>As not all of our inventory is applicable for automation, squad works on the separation of those that fall within scope and address them.</a:t>
            </a:r>
          </a:p>
          <a:p>
            <a:pPr marL="175782" marR="132125" indent="-171450">
              <a:buFont typeface="Arial" pitchFamily="34" charset="0"/>
              <a:buChar char="•"/>
            </a:pPr>
            <a:endParaRPr lang="en-US" sz="1200" spc="-38">
              <a:latin typeface="Arial" pitchFamily="34" charset="0"/>
              <a:ea typeface="IBM Plex Sans" charset="0"/>
              <a:cs typeface="Arial" pitchFamily="34" charset="0"/>
            </a:endParaRPr>
          </a:p>
          <a:p>
            <a:pPr marL="175782" marR="132125" indent="-171450">
              <a:buFont typeface="Arial" pitchFamily="34" charset="0"/>
              <a:buChar char="•"/>
            </a:pPr>
            <a:r>
              <a:rPr lang="en-US" sz="1200" spc="-38">
                <a:latin typeface="Arial" pitchFamily="34" charset="0"/>
                <a:ea typeface="IBM Plex Sans" charset="0"/>
                <a:cs typeface="Arial" pitchFamily="34" charset="0"/>
              </a:rPr>
              <a:t>Once identified those applicable, we work with the CSI global team in order to connect those servers to IPcenter and increase the scope of servers flowing into IPcenter</a:t>
            </a:r>
          </a:p>
        </p:txBody>
      </p:sp>
      <p:pic>
        <p:nvPicPr>
          <p:cNvPr id="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3932" y="1382402"/>
            <a:ext cx="169545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1616018" y="4409553"/>
            <a:ext cx="7334819" cy="307777"/>
          </a:xfrm>
          <a:prstGeom prst="rect">
            <a:avLst/>
          </a:prstGeom>
        </p:spPr>
        <p:txBody>
          <a:bodyPr wrap="square">
            <a:spAutoFit/>
          </a:bodyPr>
          <a:lstStyle/>
          <a:p>
            <a:pPr marL="4332" marR="132125"/>
            <a:r>
              <a:rPr lang="en-US" sz="1400" u="sng" spc="-38">
                <a:latin typeface="Arial" pitchFamily="34" charset="0"/>
                <a:ea typeface="IBM Plex Sans" charset="0"/>
                <a:cs typeface="Arial" pitchFamily="34" charset="0"/>
              </a:rPr>
              <a:t>Result in our local Metrics - In Scope servers pending deployment</a:t>
            </a:r>
          </a:p>
        </p:txBody>
      </p:sp>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9942" y="4662772"/>
            <a:ext cx="5145087"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693124" y="5027465"/>
            <a:ext cx="2353529" cy="246221"/>
          </a:xfrm>
          <a:prstGeom prst="rect">
            <a:avLst/>
          </a:prstGeom>
          <a:noFill/>
        </p:spPr>
        <p:txBody>
          <a:bodyPr wrap="none" rtlCol="0">
            <a:spAutoFit/>
          </a:bodyPr>
          <a:lstStyle/>
          <a:p>
            <a:r>
              <a:rPr lang="en-US" sz="1000"/>
              <a:t>*0 pending servers reached in September</a:t>
            </a:r>
          </a:p>
        </p:txBody>
      </p:sp>
    </p:spTree>
    <p:extLst>
      <p:ext uri="{BB962C8B-B14F-4D97-AF65-F5344CB8AC3E}">
        <p14:creationId xmlns:p14="http://schemas.microsoft.com/office/powerpoint/2010/main" val="2039841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836516" y="76376"/>
            <a:ext cx="7745634" cy="785758"/>
          </a:xfrm>
        </p:spPr>
        <p:txBody>
          <a:bodyPr>
            <a:normAutofit/>
          </a:bodyPr>
          <a:lstStyle/>
          <a:p>
            <a:r>
              <a:rPr lang="en-US" sz="2400"/>
              <a:t>Cognitive Delivery Insights - Automation Metrics</a:t>
            </a:r>
            <a:endParaRPr lang="en-US" sz="2400" dirty="0"/>
          </a:p>
        </p:txBody>
      </p:sp>
      <p:sp>
        <p:nvSpPr>
          <p:cNvPr id="22" name="Oval 21"/>
          <p:cNvSpPr/>
          <p:nvPr/>
        </p:nvSpPr>
        <p:spPr>
          <a:xfrm>
            <a:off x="1746524" y="2467046"/>
            <a:ext cx="209211" cy="209211"/>
          </a:xfrm>
          <a:prstGeom prst="ellipse">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ctr" defTabSz="457200" hangingPunct="0"/>
            <a:r>
              <a:rPr lang="en-US" sz="900" dirty="0">
                <a:solidFill>
                  <a:srgbClr val="FFFFFF"/>
                </a:solidFill>
                <a:latin typeface="Arial" charset="0"/>
                <a:ea typeface="Arial" charset="0"/>
                <a:cs typeface="Arial" charset="0"/>
              </a:rPr>
              <a:t>07</a:t>
            </a:r>
            <a:endParaRPr lang="en-US" sz="800" dirty="0">
              <a:solidFill>
                <a:srgbClr val="FFFFFF"/>
              </a:solidFill>
              <a:latin typeface="Arial" charset="0"/>
              <a:ea typeface="Arial" charset="0"/>
              <a:cs typeface="Arial" charset="0"/>
              <a:sym typeface="Arial"/>
            </a:endParaRPr>
          </a:p>
        </p:txBody>
      </p:sp>
      <p:sp>
        <p:nvSpPr>
          <p:cNvPr id="2" name="Rectangle 1"/>
          <p:cNvSpPr/>
          <p:nvPr/>
        </p:nvSpPr>
        <p:spPr>
          <a:xfrm>
            <a:off x="1688309" y="862134"/>
            <a:ext cx="6666931" cy="369332"/>
          </a:xfrm>
          <a:prstGeom prst="rect">
            <a:avLst/>
          </a:prstGeom>
        </p:spPr>
        <p:txBody>
          <a:bodyPr wrap="square">
            <a:spAutoFit/>
          </a:bodyPr>
          <a:lstStyle/>
          <a:p>
            <a:pPr marL="4332" marR="132125"/>
            <a:r>
              <a:rPr lang="en-US" spc="-38">
                <a:latin typeface="Arial" pitchFamily="34" charset="0"/>
                <a:ea typeface="IBM Plex Sans" charset="0"/>
                <a:cs typeface="Arial" pitchFamily="34" charset="0"/>
              </a:rPr>
              <a:t>2) Review opportunities on Incidents that were manually resolved</a:t>
            </a:r>
          </a:p>
        </p:txBody>
      </p:sp>
      <p:sp>
        <p:nvSpPr>
          <p:cNvPr id="5" name="object 6"/>
          <p:cNvSpPr txBox="1"/>
          <p:nvPr/>
        </p:nvSpPr>
        <p:spPr>
          <a:xfrm>
            <a:off x="1592668" y="1249092"/>
            <a:ext cx="8855128" cy="215444"/>
          </a:xfrm>
          <a:prstGeom prst="rect">
            <a:avLst/>
          </a:prstGeom>
        </p:spPr>
        <p:txBody>
          <a:bodyPr vert="horz" wrap="square" lIns="0" tIns="0" rIns="0" bIns="0" rtlCol="0">
            <a:spAutoFit/>
          </a:bodyPr>
          <a:lstStyle/>
          <a:p>
            <a:pPr marL="4332" marR="132125"/>
            <a:r>
              <a:rPr lang="en-US" sz="1400" u="sng" spc="-38">
                <a:latin typeface="Arial" pitchFamily="34" charset="0"/>
                <a:ea typeface="IBM Plex Sans" charset="0"/>
                <a:cs typeface="Arial" pitchFamily="34" charset="0"/>
              </a:rPr>
              <a:t>How it works?</a:t>
            </a:r>
            <a:endParaRPr lang="en-US" sz="1400" u="sng" dirty="0">
              <a:latin typeface="Arial" pitchFamily="34" charset="0"/>
              <a:ea typeface="IBM Plex Sans" charset="0"/>
              <a:cs typeface="Arial" pitchFamily="34" charset="0"/>
            </a:endParaRPr>
          </a:p>
        </p:txBody>
      </p:sp>
      <p:sp>
        <p:nvSpPr>
          <p:cNvPr id="6" name="object 6"/>
          <p:cNvSpPr txBox="1"/>
          <p:nvPr/>
        </p:nvSpPr>
        <p:spPr>
          <a:xfrm>
            <a:off x="1524000" y="1572036"/>
            <a:ext cx="3060616" cy="1107996"/>
          </a:xfrm>
          <a:prstGeom prst="rect">
            <a:avLst/>
          </a:prstGeom>
        </p:spPr>
        <p:txBody>
          <a:bodyPr vert="horz" wrap="square" lIns="0" tIns="0" rIns="0" bIns="0" rtlCol="0">
            <a:spAutoFit/>
          </a:bodyPr>
          <a:lstStyle/>
          <a:p>
            <a:pPr marL="175782" marR="132125" indent="-171450">
              <a:buFont typeface="Arial" pitchFamily="34" charset="0"/>
              <a:buChar char="•"/>
            </a:pPr>
            <a:r>
              <a:rPr lang="en-US" sz="1200" spc="-38">
                <a:latin typeface="Arial" pitchFamily="34" charset="0"/>
                <a:ea typeface="IBM Plex Sans" charset="0"/>
                <a:cs typeface="Arial" pitchFamily="34" charset="0"/>
              </a:rPr>
              <a:t>As part of our management system, our Automation Squad logs into Automation Opportunity Estimator and review all those Manually Tickets and Tickets not flowing into IPcenter</a:t>
            </a:r>
          </a:p>
          <a:p>
            <a:pPr marL="175782" marR="132125" indent="-171450">
              <a:buFont typeface="Arial" pitchFamily="34" charset="0"/>
              <a:buChar char="•"/>
            </a:pPr>
            <a:endParaRPr lang="en-US" sz="1200" spc="-38">
              <a:latin typeface="Arial" pitchFamily="34" charset="0"/>
              <a:ea typeface="IBM Plex Sans" charset="0"/>
              <a:cs typeface="Arial"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2550" y="791852"/>
            <a:ext cx="16954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671225"/>
            <a:ext cx="9019436" cy="1383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054396"/>
            <a:ext cx="382905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0504" y="4141770"/>
            <a:ext cx="5222933"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object 6"/>
          <p:cNvSpPr txBox="1"/>
          <p:nvPr/>
        </p:nvSpPr>
        <p:spPr>
          <a:xfrm>
            <a:off x="4489924" y="1572036"/>
            <a:ext cx="3060616" cy="1107996"/>
          </a:xfrm>
          <a:prstGeom prst="rect">
            <a:avLst/>
          </a:prstGeom>
        </p:spPr>
        <p:txBody>
          <a:bodyPr vert="horz" wrap="square" lIns="0" tIns="0" rIns="0" bIns="0" rtlCol="0">
            <a:spAutoFit/>
          </a:bodyPr>
          <a:lstStyle/>
          <a:p>
            <a:pPr marL="175782" marR="132125" indent="-171450">
              <a:buFont typeface="Arial" pitchFamily="34" charset="0"/>
              <a:buChar char="•"/>
            </a:pPr>
            <a:r>
              <a:rPr lang="en-US" sz="1200" spc="-38">
                <a:latin typeface="Arial" pitchFamily="34" charset="0"/>
                <a:ea typeface="IBM Plex Sans" charset="0"/>
                <a:cs typeface="Arial" pitchFamily="34" charset="0"/>
              </a:rPr>
              <a:t>Based on the filters you apply , Automation Opportunity Estimator will let you what new automatas you can develop, or which automata already deployed could attack the tickets that are not flowing into IPcenter.</a:t>
            </a:r>
          </a:p>
          <a:p>
            <a:pPr marL="175782" marR="132125" indent="-171450">
              <a:buFont typeface="Arial" pitchFamily="34" charset="0"/>
              <a:buChar char="•"/>
            </a:pPr>
            <a:endParaRPr lang="en-US" sz="1200" spc="-38">
              <a:latin typeface="Arial" pitchFamily="34" charset="0"/>
              <a:ea typeface="IBM Plex Sans" charset="0"/>
              <a:cs typeface="Arial" pitchFamily="34" charset="0"/>
            </a:endParaRPr>
          </a:p>
        </p:txBody>
      </p:sp>
      <p:sp>
        <p:nvSpPr>
          <p:cNvPr id="15" name="object 6"/>
          <p:cNvSpPr txBox="1"/>
          <p:nvPr/>
        </p:nvSpPr>
        <p:spPr>
          <a:xfrm>
            <a:off x="7607384" y="1572036"/>
            <a:ext cx="1365166" cy="1107996"/>
          </a:xfrm>
          <a:prstGeom prst="rect">
            <a:avLst/>
          </a:prstGeom>
        </p:spPr>
        <p:txBody>
          <a:bodyPr vert="horz" wrap="square" lIns="0" tIns="0" rIns="0" bIns="0" rtlCol="0">
            <a:spAutoFit/>
          </a:bodyPr>
          <a:lstStyle/>
          <a:p>
            <a:pPr marL="175782" marR="132125" indent="-171450">
              <a:buFont typeface="Arial" pitchFamily="34" charset="0"/>
              <a:buChar char="•"/>
            </a:pPr>
            <a:r>
              <a:rPr lang="en-US" sz="1200" spc="-38">
                <a:latin typeface="Arial" pitchFamily="34" charset="0"/>
                <a:ea typeface="IBM Plex Sans" charset="0"/>
                <a:cs typeface="Arial" pitchFamily="34" charset="0"/>
              </a:rPr>
              <a:t>14 New automatas were deployed since we started using CDI</a:t>
            </a:r>
          </a:p>
          <a:p>
            <a:pPr marL="175782" marR="132125" indent="-171450">
              <a:buFont typeface="Arial" pitchFamily="34" charset="0"/>
              <a:buChar char="•"/>
            </a:pPr>
            <a:endParaRPr lang="en-US" sz="1200" spc="-38">
              <a:latin typeface="Arial" pitchFamily="34" charset="0"/>
              <a:ea typeface="IBM Plex Sans" charset="0"/>
              <a:cs typeface="Arial" pitchFamily="34" charset="0"/>
            </a:endParaRPr>
          </a:p>
        </p:txBody>
      </p:sp>
    </p:spTree>
    <p:extLst>
      <p:ext uri="{BB962C8B-B14F-4D97-AF65-F5344CB8AC3E}">
        <p14:creationId xmlns:p14="http://schemas.microsoft.com/office/powerpoint/2010/main" val="1178981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836516" y="76376"/>
            <a:ext cx="7745634" cy="785758"/>
          </a:xfrm>
        </p:spPr>
        <p:txBody>
          <a:bodyPr>
            <a:normAutofit/>
          </a:bodyPr>
          <a:lstStyle/>
          <a:p>
            <a:r>
              <a:rPr lang="en-US" sz="2400"/>
              <a:t>Cognitive Delivery Insights - Automation Metrics</a:t>
            </a:r>
            <a:endParaRPr lang="en-US" sz="2400" dirty="0"/>
          </a:p>
        </p:txBody>
      </p:sp>
      <p:sp>
        <p:nvSpPr>
          <p:cNvPr id="22" name="Oval 21"/>
          <p:cNvSpPr/>
          <p:nvPr/>
        </p:nvSpPr>
        <p:spPr>
          <a:xfrm>
            <a:off x="1746524" y="2467046"/>
            <a:ext cx="209211" cy="209211"/>
          </a:xfrm>
          <a:prstGeom prst="ellipse">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ctr" defTabSz="457200" hangingPunct="0"/>
            <a:r>
              <a:rPr lang="en-US" sz="900" dirty="0">
                <a:solidFill>
                  <a:srgbClr val="FFFFFF"/>
                </a:solidFill>
                <a:latin typeface="Arial" charset="0"/>
                <a:ea typeface="Arial" charset="0"/>
                <a:cs typeface="Arial" charset="0"/>
              </a:rPr>
              <a:t>07</a:t>
            </a:r>
            <a:endParaRPr lang="en-US" sz="800" dirty="0">
              <a:solidFill>
                <a:srgbClr val="FFFFFF"/>
              </a:solidFill>
              <a:latin typeface="Arial" charset="0"/>
              <a:ea typeface="Arial" charset="0"/>
              <a:cs typeface="Arial" charset="0"/>
              <a:sym typeface="Arial"/>
            </a:endParaRPr>
          </a:p>
        </p:txBody>
      </p:sp>
      <p:sp>
        <p:nvSpPr>
          <p:cNvPr id="5" name="object 6"/>
          <p:cNvSpPr txBox="1"/>
          <p:nvPr/>
        </p:nvSpPr>
        <p:spPr>
          <a:xfrm>
            <a:off x="1592668" y="1249092"/>
            <a:ext cx="8855128" cy="215444"/>
          </a:xfrm>
          <a:prstGeom prst="rect">
            <a:avLst/>
          </a:prstGeom>
        </p:spPr>
        <p:txBody>
          <a:bodyPr vert="horz" wrap="square" lIns="0" tIns="0" rIns="0" bIns="0" rtlCol="0">
            <a:spAutoFit/>
          </a:bodyPr>
          <a:lstStyle/>
          <a:p>
            <a:pPr marL="4332" marR="132125"/>
            <a:r>
              <a:rPr lang="en-US" sz="1400" u="sng" spc="-38">
                <a:latin typeface="Arial" pitchFamily="34" charset="0"/>
                <a:ea typeface="IBM Plex Sans" charset="0"/>
                <a:cs typeface="Arial" pitchFamily="34" charset="0"/>
              </a:rPr>
              <a:t>How it works?</a:t>
            </a:r>
            <a:endParaRPr lang="en-US" sz="1400" u="sng" dirty="0">
              <a:latin typeface="Arial" pitchFamily="34" charset="0"/>
              <a:ea typeface="IBM Plex Sans" charset="0"/>
              <a:cs typeface="Arial" pitchFamily="34" charset="0"/>
            </a:endParaRPr>
          </a:p>
        </p:txBody>
      </p:sp>
      <p:sp>
        <p:nvSpPr>
          <p:cNvPr id="6" name="object 6"/>
          <p:cNvSpPr txBox="1"/>
          <p:nvPr/>
        </p:nvSpPr>
        <p:spPr>
          <a:xfrm>
            <a:off x="1524000" y="1572036"/>
            <a:ext cx="3060616" cy="738664"/>
          </a:xfrm>
          <a:prstGeom prst="rect">
            <a:avLst/>
          </a:prstGeom>
        </p:spPr>
        <p:txBody>
          <a:bodyPr vert="horz" wrap="square" lIns="0" tIns="0" rIns="0" bIns="0" rtlCol="0">
            <a:spAutoFit/>
          </a:bodyPr>
          <a:lstStyle/>
          <a:p>
            <a:pPr marL="175782" marR="132125" indent="-171450">
              <a:buFont typeface="Arial" pitchFamily="34" charset="0"/>
              <a:buChar char="•"/>
            </a:pPr>
            <a:r>
              <a:rPr lang="en-US" sz="1200" spc="-38">
                <a:latin typeface="Arial" pitchFamily="34" charset="0"/>
                <a:ea typeface="IBM Plex Sans" charset="0"/>
                <a:cs typeface="Arial" pitchFamily="34" charset="0"/>
              </a:rPr>
              <a:t>As part of our management system, our Automation Squad log into the Automata Analysis to see which automatas need to improve their success rate</a:t>
            </a:r>
          </a:p>
        </p:txBody>
      </p:sp>
      <p:sp>
        <p:nvSpPr>
          <p:cNvPr id="14" name="object 6"/>
          <p:cNvSpPr txBox="1"/>
          <p:nvPr/>
        </p:nvSpPr>
        <p:spPr>
          <a:xfrm>
            <a:off x="4489924" y="1572036"/>
            <a:ext cx="3060616" cy="1292662"/>
          </a:xfrm>
          <a:prstGeom prst="rect">
            <a:avLst/>
          </a:prstGeom>
        </p:spPr>
        <p:txBody>
          <a:bodyPr vert="horz" wrap="square" lIns="0" tIns="0" rIns="0" bIns="0" rtlCol="0">
            <a:spAutoFit/>
          </a:bodyPr>
          <a:lstStyle/>
          <a:p>
            <a:pPr marL="175782" marR="132125" indent="-171450">
              <a:buFont typeface="Arial" pitchFamily="34" charset="0"/>
              <a:buChar char="•"/>
            </a:pPr>
            <a:r>
              <a:rPr lang="en-US" sz="1200" spc="-38">
                <a:latin typeface="Arial" pitchFamily="34" charset="0"/>
                <a:ea typeface="IBM Plex Sans" charset="0"/>
                <a:cs typeface="Arial" pitchFamily="34" charset="0"/>
              </a:rPr>
              <a:t>Filtering by failed (those were the automata did not complete the assigned task) and Escalation (those were partially completed and escalated to the technical team for final completion), we identified which should be reviewed.</a:t>
            </a:r>
          </a:p>
          <a:p>
            <a:pPr marL="175782" marR="132125" indent="-171450">
              <a:buFont typeface="Arial" pitchFamily="34" charset="0"/>
              <a:buChar char="•"/>
            </a:pPr>
            <a:endParaRPr lang="en-US" sz="1200" spc="-38">
              <a:latin typeface="Arial" pitchFamily="34" charset="0"/>
              <a:ea typeface="IBM Plex Sans" charset="0"/>
              <a:cs typeface="Arial" pitchFamily="34" charset="0"/>
            </a:endParaRPr>
          </a:p>
        </p:txBody>
      </p:sp>
      <p:sp>
        <p:nvSpPr>
          <p:cNvPr id="3" name="Rectangle 2"/>
          <p:cNvSpPr/>
          <p:nvPr/>
        </p:nvSpPr>
        <p:spPr>
          <a:xfrm>
            <a:off x="1495850" y="772350"/>
            <a:ext cx="8086300" cy="369332"/>
          </a:xfrm>
          <a:prstGeom prst="rect">
            <a:avLst/>
          </a:prstGeom>
        </p:spPr>
        <p:txBody>
          <a:bodyPr wrap="square">
            <a:spAutoFit/>
          </a:bodyPr>
          <a:lstStyle/>
          <a:p>
            <a:pPr marL="4332" marR="132125"/>
            <a:r>
              <a:rPr lang="en-US" spc="-38">
                <a:latin typeface="Arial" pitchFamily="34" charset="0"/>
                <a:ea typeface="IBM Plex Sans" charset="0"/>
                <a:cs typeface="Arial" pitchFamily="34" charset="0"/>
              </a:rPr>
              <a:t>3) Improve the perfomance of those Automatas that were already deployed.</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850" y="4423888"/>
            <a:ext cx="3366724" cy="2434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1012" y="2790825"/>
            <a:ext cx="167640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3450" y="3371850"/>
            <a:ext cx="592455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object 6"/>
          <p:cNvSpPr txBox="1"/>
          <p:nvPr/>
        </p:nvSpPr>
        <p:spPr>
          <a:xfrm>
            <a:off x="7705725" y="1572036"/>
            <a:ext cx="3060616" cy="923330"/>
          </a:xfrm>
          <a:prstGeom prst="rect">
            <a:avLst/>
          </a:prstGeom>
        </p:spPr>
        <p:txBody>
          <a:bodyPr vert="horz" wrap="square" lIns="0" tIns="0" rIns="0" bIns="0" rtlCol="0">
            <a:spAutoFit/>
          </a:bodyPr>
          <a:lstStyle/>
          <a:p>
            <a:pPr marL="175782" marR="132125" indent="-171450">
              <a:buFont typeface="Arial" pitchFamily="34" charset="0"/>
              <a:buChar char="•"/>
            </a:pPr>
            <a:r>
              <a:rPr lang="en-US" sz="1200" spc="-38">
                <a:latin typeface="Arial" pitchFamily="34" charset="0"/>
                <a:ea typeface="IBM Plex Sans" charset="0"/>
                <a:cs typeface="Arial" pitchFamily="34" charset="0"/>
              </a:rPr>
              <a:t>With this approach, we were able to move from 860 tickets resolved end to end in August 2016 to 2404 tickets resolved end to end in September 2017.</a:t>
            </a:r>
          </a:p>
          <a:p>
            <a:pPr marL="175782" marR="132125" indent="-171450">
              <a:buFont typeface="Arial" pitchFamily="34" charset="0"/>
              <a:buChar char="•"/>
            </a:pPr>
            <a:endParaRPr lang="en-US" sz="1200" spc="-38">
              <a:latin typeface="Arial" pitchFamily="34" charset="0"/>
              <a:ea typeface="IBM Plex Sans" charset="0"/>
              <a:cs typeface="Arial" pitchFamily="34" charset="0"/>
            </a:endParaRPr>
          </a:p>
        </p:txBody>
      </p:sp>
    </p:spTree>
    <p:extLst>
      <p:ext uri="{BB962C8B-B14F-4D97-AF65-F5344CB8AC3E}">
        <p14:creationId xmlns:p14="http://schemas.microsoft.com/office/powerpoint/2010/main" val="3119722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71877</TotalTime>
  <Words>462</Words>
  <Application>Microsoft Macintosh PowerPoint</Application>
  <PresentationFormat>Widescreen</PresentationFormat>
  <Paragraphs>52</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 Light</vt:lpstr>
      <vt:lpstr>IBM Plex Sans</vt:lpstr>
      <vt:lpstr>Arial</vt:lpstr>
      <vt:lpstr>Calibri</vt:lpstr>
      <vt:lpstr>Office Theme</vt:lpstr>
      <vt:lpstr>PowerPoint Presentation</vt:lpstr>
      <vt:lpstr>Cognitive Delivery Insights - Automation Metrics</vt:lpstr>
      <vt:lpstr>Cognitive Delivery Insights - Automation Metrics</vt:lpstr>
      <vt:lpstr>Cognitive Delivery Insights - Automation Metrics</vt:lpstr>
      <vt:lpstr>Cognitive Delivery Insights - Automation Metrics</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 MARTIN Gomez Doynel</dc:creator>
  <cp:lastModifiedBy>Ian CHECKLEY</cp:lastModifiedBy>
  <cp:revision>230</cp:revision>
  <cp:lastPrinted>2017-10-25T15:38:32Z</cp:lastPrinted>
  <dcterms:created xsi:type="dcterms:W3CDTF">2017-06-06T12:38:20Z</dcterms:created>
  <dcterms:modified xsi:type="dcterms:W3CDTF">2018-01-19T06:50:50Z</dcterms:modified>
</cp:coreProperties>
</file>