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502" r:id="rId2"/>
    <p:sldId id="536" r:id="rId3"/>
    <p:sldId id="537" r:id="rId4"/>
    <p:sldId id="535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481" r:id="rId15"/>
  </p:sldIdLst>
  <p:sldSz cx="12192000" cy="6858000"/>
  <p:notesSz cx="6794500" cy="9931400"/>
  <p:embeddedFontLst>
    <p:embeddedFont>
      <p:font typeface="MS PGothic" panose="020B0600070205080204" pitchFamily="34" charset="-128"/>
      <p:regular r:id="rId18"/>
    </p:embeddedFont>
    <p:embeddedFont>
      <p:font typeface="IBM Plex Sans" panose="020B0503050000000000" pitchFamily="34" charset="0"/>
      <p:regular r:id="rId19"/>
      <p:bold r:id="rId20"/>
      <p:italic r:id="rId21"/>
      <p:boldItalic r:id="rId22"/>
    </p:embeddedFont>
    <p:embeddedFont>
      <p:font typeface="SimSun" panose="02010600030101010101" pitchFamily="2" charset="-122"/>
      <p:regular r:id="rId23"/>
    </p:embeddedFont>
  </p:embeddedFontLst>
  <p:defaultTextStyle>
    <a:defPPr>
      <a:defRPr lang="en-AU"/>
    </a:defPPr>
    <a:lvl1pPr algn="l" rtl="0" fontAlgn="base">
      <a:spcBef>
        <a:spcPct val="40000"/>
      </a:spcBef>
      <a:spcAft>
        <a:spcPct val="0"/>
      </a:spcAft>
      <a:buFont typeface="Wingdings" panose="05000000000000000000" pitchFamily="2" charset="2"/>
      <a:buChar char="§"/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40000"/>
      </a:spcBef>
      <a:spcAft>
        <a:spcPct val="0"/>
      </a:spcAft>
      <a:buFont typeface="Wingdings" panose="05000000000000000000" pitchFamily="2" charset="2"/>
      <a:buChar char="§"/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40000"/>
      </a:spcBef>
      <a:spcAft>
        <a:spcPct val="0"/>
      </a:spcAft>
      <a:buFont typeface="Wingdings" panose="05000000000000000000" pitchFamily="2" charset="2"/>
      <a:buChar char="§"/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40000"/>
      </a:spcBef>
      <a:spcAft>
        <a:spcPct val="0"/>
      </a:spcAft>
      <a:buFont typeface="Wingdings" panose="05000000000000000000" pitchFamily="2" charset="2"/>
      <a:buChar char="§"/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40000"/>
      </a:spcBef>
      <a:spcAft>
        <a:spcPct val="0"/>
      </a:spcAft>
      <a:buFont typeface="Wingdings" panose="05000000000000000000" pitchFamily="2" charset="2"/>
      <a:buChar char="§"/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0C0C0"/>
    <a:srgbClr val="DDDDDD"/>
    <a:srgbClr val="8CC800"/>
    <a:srgbClr val="FF0B19"/>
    <a:srgbClr val="FF0019"/>
    <a:srgbClr val="2B6185"/>
    <a:srgbClr val="A7E0FF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7" autoAdjust="0"/>
    <p:restoredTop sz="84161" autoAdjust="0"/>
  </p:normalViewPr>
  <p:slideViewPr>
    <p:cSldViewPr snapToObjects="1">
      <p:cViewPr varScale="1">
        <p:scale>
          <a:sx n="90" d="100"/>
          <a:sy n="90" d="100"/>
        </p:scale>
        <p:origin x="40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36"/>
    </p:cViewPr>
  </p:sorterViewPr>
  <p:notesViewPr>
    <p:cSldViewPr snapToObjects="1">
      <p:cViewPr>
        <p:scale>
          <a:sx n="75" d="100"/>
          <a:sy n="75" d="100"/>
        </p:scale>
        <p:origin x="-1651" y="5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t" anchorCtr="0" compatLnSpc="1">
            <a:prstTxWarp prst="textNoShape">
              <a:avLst/>
            </a:prstTxWarp>
          </a:bodyPr>
          <a:lstStyle>
            <a:lvl1pPr defTabSz="955632"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A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93" y="0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t" anchorCtr="0" compatLnSpc="1">
            <a:prstTxWarp prst="textNoShape">
              <a:avLst/>
            </a:prstTxWarp>
          </a:bodyPr>
          <a:lstStyle>
            <a:lvl1pPr algn="r"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endParaRPr lang="en-A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829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b" anchorCtr="0" compatLnSpc="1">
            <a:prstTxWarp prst="textNoShape">
              <a:avLst/>
            </a:prstTxWarp>
          </a:bodyPr>
          <a:lstStyle>
            <a:lvl1pPr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r>
              <a:rPr lang="en-AU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93" y="9433829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b" anchorCtr="0" compatLnSpc="1">
            <a:prstTxWarp prst="textNoShape">
              <a:avLst/>
            </a:prstTxWarp>
          </a:bodyPr>
          <a:lstStyle>
            <a:lvl1pPr algn="r"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fld id="{F2A64887-8B29-4F1A-96A4-62DF31002CA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16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t" anchorCtr="0" compatLnSpc="1">
            <a:prstTxWarp prst="textNoShape">
              <a:avLst/>
            </a:prstTxWarp>
          </a:bodyPr>
          <a:lstStyle>
            <a:lvl1pPr defTabSz="955632">
              <a:spcBef>
                <a:spcPct val="0"/>
              </a:spcBef>
              <a:buFontTx/>
              <a:buNone/>
              <a:defRPr sz="1000"/>
            </a:lvl1pPr>
          </a:lstStyle>
          <a:p>
            <a:endParaRPr lang="en-A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293" y="0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t" anchorCtr="0" compatLnSpc="1">
            <a:prstTxWarp prst="textNoShape">
              <a:avLst/>
            </a:prstTxWarp>
          </a:bodyPr>
          <a:lstStyle>
            <a:lvl1pPr algn="r"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endParaRPr lang="en-A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1511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61" y="4716914"/>
            <a:ext cx="5433778" cy="44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29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b" anchorCtr="0" compatLnSpc="1">
            <a:prstTxWarp prst="textNoShape">
              <a:avLst/>
            </a:prstTxWarp>
          </a:bodyPr>
          <a:lstStyle>
            <a:lvl1pPr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r>
              <a:rPr lang="en-AU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293" y="9433829"/>
            <a:ext cx="2944689" cy="4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0" tIns="47784" rIns="95570" bIns="47784" numCol="1" anchor="b" anchorCtr="0" compatLnSpc="1">
            <a:prstTxWarp prst="textNoShape">
              <a:avLst/>
            </a:prstTxWarp>
          </a:bodyPr>
          <a:lstStyle>
            <a:lvl1pPr algn="r" defTabSz="955632">
              <a:spcBef>
                <a:spcPct val="0"/>
              </a:spcBef>
              <a:buFontTx/>
              <a:buNone/>
              <a:defRPr sz="900" b="0"/>
            </a:lvl1pPr>
          </a:lstStyle>
          <a:p>
            <a:fld id="{6814AFF1-1F31-48CC-9BA4-727433E3361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0560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5112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4AFF1-1F31-48CC-9BA4-727433E33616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76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following slides are quite self-explanatory (to understand at a high level)…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9752B2-FE7B-455F-AB57-8AD091BE689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2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IBM Confidential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26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37"/>
          <a:stretch/>
        </p:blipFill>
        <p:spPr>
          <a:xfrm>
            <a:off x="0" y="0"/>
            <a:ext cx="12192000" cy="4581128"/>
          </a:xfrm>
          <a:prstGeom prst="rect">
            <a:avLst/>
          </a:prstGeom>
        </p:spPr>
      </p:pic>
      <p:sp>
        <p:nvSpPr>
          <p:cNvPr id="207901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335361" y="3089636"/>
            <a:ext cx="11589940" cy="699404"/>
          </a:xfrm>
          <a:solidFill>
            <a:srgbClr val="00B0F0">
              <a:alpha val="30000"/>
            </a:srgbClr>
          </a:solidFill>
          <a:extLst/>
        </p:spPr>
        <p:txBody>
          <a:bodyPr lIns="91440" tIns="72000" rIns="91440" bIns="72000" anchor="b">
            <a:spAutoFit/>
          </a:bodyPr>
          <a:lstStyle>
            <a:lvl1pPr>
              <a:spcBef>
                <a:spcPct val="20000"/>
              </a:spcBef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207902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435504" y="4797152"/>
            <a:ext cx="7196667" cy="749300"/>
          </a:xfrm>
        </p:spPr>
        <p:txBody>
          <a:bodyPr lIns="91440" rIns="91440"/>
          <a:lstStyle>
            <a:lvl1pPr marL="0" indent="0">
              <a:spcBef>
                <a:spcPct val="20000"/>
              </a:spcBef>
              <a:buFont typeface="Wingdings" panose="05000000000000000000" pitchFamily="2" charset="2"/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D42D30C0-3520-4888-813B-EAE69D497793}" type="datetime4">
              <a:rPr lang="en-AU" smtClean="0"/>
              <a:t>24 January 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 dirty="0"/>
          </a:p>
        </p:txBody>
      </p:sp>
      <p:pic>
        <p:nvPicPr>
          <p:cNvPr id="9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418" y="6413773"/>
            <a:ext cx="63023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3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en-AU"/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AE44B3-4F8A-4E9B-A58D-371D3A0B999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51E5018E-8097-46F1-8777-57F45D2D950D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22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D78A-1104-4E7D-9103-56233577805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BA44D65B-0E4E-4D5C-A895-328130224744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21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1967" y="457200"/>
            <a:ext cx="286385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185" y="457200"/>
            <a:ext cx="8392583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EDA7A-7A7A-4A79-981B-7ABF84C67D9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2B8F0C8C-6264-4666-8D8A-4AF4510461F4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0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426F34-4EC7-4C3E-BCC5-CCD747DD43EB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FF12FF97-723E-48BB-8A1A-7922A3B10D4F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2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184" y="1371600"/>
            <a:ext cx="5628216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371600"/>
            <a:ext cx="5628217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BF36C5-3F2D-4140-BCC5-6F781703DFD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28C4E63E-DD5F-4895-BD90-D7CDED649E30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43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52503-4869-4E94-93FA-405D01696FD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6185" y="2002384"/>
            <a:ext cx="11459633" cy="43984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66185" y="1380952"/>
            <a:ext cx="11459633" cy="535880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5BCB838A-3BB6-43A4-8C8C-09F222D93707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3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185" y="1380952"/>
            <a:ext cx="5632449" cy="53588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185" y="2002384"/>
            <a:ext cx="5632449" cy="4378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0952"/>
            <a:ext cx="5653617" cy="53588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2384"/>
            <a:ext cx="5653616" cy="4378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12F632-BE5C-472F-9383-FF7B0E3F484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185" y="457200"/>
            <a:ext cx="11459633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A5AC7D95-36BB-44E6-B77B-F12149D89B63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2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FFBA74-A297-476A-9576-5FA25982D3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D9625BBE-8ACD-433F-B7FA-0BE68529105E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4A9466-A77D-41D3-AAA1-27D358BB5A9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410784E1-BD20-492A-B473-18903EDB03D5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84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6A1A84-C813-4E02-A296-3069673C8F7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D97C00E6-613F-4B3B-8805-506BC3E201EC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4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7A479-0848-4D66-A745-C35EDD708EC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E680A101-779F-4F85-B703-14B0B6750512}" type="datetime4">
              <a:rPr lang="en-AU" smtClean="0"/>
              <a:t>24 January 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9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6185" y="457200"/>
            <a:ext cx="114596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Main Slide Title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185" y="1371600"/>
            <a:ext cx="1145963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Level One</a:t>
            </a:r>
          </a:p>
          <a:p>
            <a:pPr lvl="1"/>
            <a:r>
              <a:rPr lang="en-AU" dirty="0"/>
              <a:t>Level Two</a:t>
            </a:r>
          </a:p>
          <a:p>
            <a:pPr lvl="2"/>
            <a:r>
              <a:rPr lang="en-AU" dirty="0"/>
              <a:t>Level Three</a:t>
            </a:r>
          </a:p>
          <a:p>
            <a:pPr lvl="3"/>
            <a:r>
              <a:rPr lang="en-AU" dirty="0"/>
              <a:t>Level Four</a:t>
            </a:r>
          </a:p>
          <a:p>
            <a:pPr lvl="4"/>
            <a:r>
              <a:rPr lang="en-AU" dirty="0"/>
              <a:t>Level Five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1424" y="6534150"/>
            <a:ext cx="6238709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800" b="0">
                <a:latin typeface="+mn-lt"/>
              </a:defRPr>
            </a:lvl1pPr>
          </a:lstStyle>
          <a:p>
            <a:r>
              <a:rPr lang="en-US"/>
              <a:t>Infrastructure Optimization at Singapore Airlines   |   IBM Confidential </a:t>
            </a:r>
            <a:endParaRPr lang="en-AU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67" y="6534150"/>
            <a:ext cx="76884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800" b="0">
                <a:latin typeface="+mn-lt"/>
              </a:defRPr>
            </a:lvl1pPr>
          </a:lstStyle>
          <a:p>
            <a:fld id="{4EA52503-4869-4E94-93FA-405D01696FD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9550401" y="6553201"/>
            <a:ext cx="2374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AU" sz="800" b="0" dirty="0">
                <a:latin typeface="+mn-lt"/>
              </a:rPr>
              <a:t>© Copyright IBM Corporation 2017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 flipV="1">
            <a:off x="366185" y="404813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40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77485" y="6534150"/>
            <a:ext cx="2374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AU" sz="800" b="0" smtClean="0">
                <a:latin typeface="+mn-lt"/>
              </a:defRPr>
            </a:lvl1pPr>
          </a:lstStyle>
          <a:p>
            <a:pPr>
              <a:spcBef>
                <a:spcPct val="0"/>
              </a:spcBef>
              <a:buFontTx/>
              <a:buNone/>
            </a:pPr>
            <a:fld id="{065CC4AD-0826-472F-8644-97DDC6ADF92F}" type="datetime4">
              <a:rPr lang="en-AU" smtClean="0"/>
              <a:t>24 January 2018</a:t>
            </a:fld>
            <a:endParaRPr lang="en-A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368" y="116890"/>
            <a:ext cx="275985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buNone/>
            </a:pPr>
            <a:r>
              <a:rPr lang="en-US" b="0" dirty="0">
                <a:latin typeface="+mn-lt"/>
              </a:rPr>
              <a:t>IBM</a:t>
            </a:r>
            <a:r>
              <a:rPr lang="en-US" baseline="0" dirty="0">
                <a:latin typeface="+mn-lt"/>
              </a:rPr>
              <a:t> Global Technology Services</a:t>
            </a:r>
            <a:endParaRPr lang="en-AU" dirty="0">
              <a:latin typeface="+mn-lt"/>
            </a:endParaRPr>
          </a:p>
        </p:txBody>
      </p:sp>
      <p:pic>
        <p:nvPicPr>
          <p:cNvPr id="14" name="Picture 46" descr="blue-tri-color-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394" y="77069"/>
            <a:ext cx="63023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  <p:sldLayoutId id="2147483677" r:id="rId4"/>
    <p:sldLayoutId id="2147483670" r:id="rId5"/>
    <p:sldLayoutId id="2147483671" r:id="rId6"/>
    <p:sldLayoutId id="2147483672" r:id="rId7"/>
    <p:sldLayoutId id="2147483668" r:id="rId8"/>
    <p:sldLayoutId id="2147483673" r:id="rId9"/>
    <p:sldLayoutId id="2147483674" r:id="rId10"/>
    <p:sldLayoutId id="2147483675" r:id="rId11"/>
    <p:sldLayoutId id="2147483676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388" indent="-179388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179388" algn="l" rtl="0" eaLnBrk="1" fontAlgn="base" hangingPunct="1">
        <a:spcBef>
          <a:spcPct val="4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950" indent="-1793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793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7.jpeg"/><Relationship Id="rId4" Type="http://schemas.openxmlformats.org/officeDocument/2006/relationships/hyperlink" Target="http://www.ibm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3.ibm.com/press/us/en/pressrelease/52416.wss" TargetMode="External"/><Relationship Id="rId2" Type="http://schemas.openxmlformats.org/officeDocument/2006/relationships/hyperlink" Target="http://www.airlinequality.com/info/top-100-airlines-2017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nsif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80928"/>
            <a:ext cx="11589940" cy="1622734"/>
          </a:xfrm>
          <a:solidFill>
            <a:srgbClr val="00B0F0">
              <a:alpha val="60000"/>
            </a:srgbClr>
          </a:solidFill>
        </p:spPr>
        <p:txBody>
          <a:bodyPr anchor="t"/>
          <a:lstStyle/>
          <a:p>
            <a:r>
              <a:rPr lang="en-AU" sz="2400" dirty="0"/>
              <a:t>IBM Services Platform with Watson</a:t>
            </a:r>
            <a:br>
              <a:rPr lang="en-AU" dirty="0"/>
            </a:br>
            <a:r>
              <a:rPr lang="en-AU" dirty="0"/>
              <a:t>Infrastructure Optimization with Densify</a:t>
            </a:r>
            <a:br>
              <a:rPr lang="en-AU" dirty="0"/>
            </a:br>
            <a:r>
              <a:rPr lang="en-AU" dirty="0"/>
              <a:t>at Singapore Airlines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Sanjeev Gopal</a:t>
            </a:r>
          </a:p>
          <a:p>
            <a:r>
              <a:rPr lang="en-AU" dirty="0"/>
              <a:t>Chief Architect, Singapore Airlines</a:t>
            </a:r>
          </a:p>
          <a:p>
            <a:r>
              <a:rPr lang="en-AU" dirty="0"/>
              <a:t>IBM Global Technology Services, Singapore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30CD2FC0-FA09-4F6D-8DF3-43BFEDC388E7}" type="datetime4">
              <a:rPr lang="en-AU" smtClean="0"/>
              <a:t>24 January 2018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01190-4158-4742-9004-22AE4AF30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797152"/>
            <a:ext cx="2324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8FE0A3-DD66-4C05-81D5-A14604DD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metrics related to the on-</a:t>
            </a:r>
            <a:r>
              <a:rPr lang="en-AU" dirty="0" err="1"/>
              <a:t>prem</a:t>
            </a:r>
            <a:r>
              <a:rPr lang="en-AU" dirty="0"/>
              <a:t> virtual environment, including </a:t>
            </a:r>
            <a:r>
              <a:rPr lang="en-AU" dirty="0" err="1"/>
              <a:t>PowerVM</a:t>
            </a:r>
            <a:r>
              <a:rPr lang="en-AU" dirty="0"/>
              <a:t>. Metrics are easy to understand.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354-0F3D-403E-9580-C9225BF85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85415-81B8-4CF5-8A35-9F816A63E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0241BD-D31C-4EA4-851D-45D1BF84E1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8556A-7C03-4229-BEBA-4E873E2297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180EB831-1DBF-4C86-9997-606CF3901F42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A931D-4448-4D00-BB36-EBC1EB25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10247853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41C96F-10C1-4527-8C49-4F962C9C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Focussed view on the risks in the on-</a:t>
            </a:r>
            <a:r>
              <a:rPr lang="en-AU" dirty="0" err="1"/>
              <a:t>prem</a:t>
            </a:r>
            <a:r>
              <a:rPr lang="en-AU" dirty="0"/>
              <a:t> environment. Reviewed with the client every week, and the history is used in executive reviews.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08A7-DE67-4B8D-BC28-C93D65B30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69CC4-573B-4B58-B823-A2BCE0AA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256C9C-DAC3-4E7E-A579-427F0A16B21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EF2F-E511-4041-A9E3-9AEEBF71EF4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A8FF0B6E-3AB2-4B87-AF22-7C63669AF38A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92AC8-BE07-40D7-B68E-4656AA41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10247853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71935E-19EA-4F73-B059-4E04D90F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view – on Opportunities – where one can save $$$. These are reviewed weekly too.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E48F-E220-4992-9A33-B2BA0F6A1C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44C44-0066-47E5-9922-C64AF16DD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256C9C-DAC3-4E7E-A579-427F0A16B21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1D26-733C-4313-80CE-4C61E3FD7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3FA694A2-9E1B-44DC-8C6B-286A3907967A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695C-DE03-4A19-8B9B-2E5637BB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10247854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ADC06-658F-4E00-AEB8-2E85C1A9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plans to further extend the use of Densify during 2018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389FC-E07F-46E1-8386-E9E00820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PCR with Densify on the Routing/Reservation and Transformation modules</a:t>
            </a:r>
          </a:p>
          <a:p>
            <a:pPr lvl="1"/>
            <a:r>
              <a:rPr lang="en-GB" dirty="0"/>
              <a:t>Routing/Reservation – this will allow SIA/IBM to input workload demands, and hence plan supply on time</a:t>
            </a:r>
          </a:p>
          <a:p>
            <a:pPr lvl="1"/>
            <a:r>
              <a:rPr lang="en-GB" dirty="0"/>
              <a:t>Transformation – Help to more accurately identify what to move and where</a:t>
            </a:r>
          </a:p>
          <a:p>
            <a:r>
              <a:rPr lang="en-GB" dirty="0"/>
              <a:t>Implement Routing/Reservation and Transformation</a:t>
            </a:r>
          </a:p>
          <a:p>
            <a:r>
              <a:rPr lang="en-GB" dirty="0"/>
              <a:t>Continued focus on operationalising/realizing value; Measure value in $$$</a:t>
            </a:r>
          </a:p>
          <a:p>
            <a:r>
              <a:rPr lang="en-GB" dirty="0"/>
              <a:t>Include IBM Cloud (VCS Instances)</a:t>
            </a:r>
          </a:p>
          <a:p>
            <a:r>
              <a:rPr lang="en-GB" dirty="0"/>
              <a:t>Evaluate automation capabilities; Implement minor risk ones</a:t>
            </a:r>
          </a:p>
          <a:p>
            <a:r>
              <a:rPr lang="en-GB" dirty="0"/>
              <a:t>Evaluate Software License Control – additional feature of Densify to optimize/reduce software cost</a:t>
            </a:r>
          </a:p>
          <a:p>
            <a:r>
              <a:rPr lang="en-GB" dirty="0"/>
              <a:t>Plan for 2019-2021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C50E3-D0AD-4F1F-929F-72A2CFFA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241BD-D31C-4EA4-851D-45D1BF84E1A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D113C72-D521-400B-8F84-ADE711EF59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E808B8B2-739D-4C0B-BCB2-020242856DDA}" type="datetime4">
              <a:rPr lang="en-AU" smtClean="0"/>
              <a:t>24 January 2018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A3238C2-8340-40FF-B1AE-EA415DE938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71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B2623-6F14-4D37-91F2-5626C0213DC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522246" name="Title 6"/>
          <p:cNvSpPr txBox="1">
            <a:spLocks/>
          </p:cNvSpPr>
          <p:nvPr/>
        </p:nvSpPr>
        <p:spPr bwMode="auto">
          <a:xfrm>
            <a:off x="2135560" y="2455218"/>
            <a:ext cx="37973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+mn-lt"/>
                <a:ea typeface="MS PGothic" panose="020B0600070205080204" pitchFamily="34" charset="-128"/>
              </a:rPr>
              <a:t>Thank you!</a:t>
            </a:r>
          </a:p>
        </p:txBody>
      </p:sp>
      <p:sp>
        <p:nvSpPr>
          <p:cNvPr id="52224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5560" y="3356918"/>
            <a:ext cx="3797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+mn-lt"/>
                <a:ea typeface="SimSun" panose="02010600030101010101" pitchFamily="2" charset="-122"/>
              </a:rPr>
              <a:t>For more information, please visit:</a:t>
            </a:r>
          </a:p>
          <a:p>
            <a:pPr algn="ctr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/>
                </a:solidFill>
                <a:latin typeface="+mn-lt"/>
                <a:ea typeface="SimSun" panose="02010600030101010101" pitchFamily="2" charset="-122"/>
                <a:hlinkClick r:id="rId4"/>
              </a:rPr>
              <a:t>http://www.ibm.com</a:t>
            </a:r>
            <a:endParaRPr lang="en-US" sz="1600" dirty="0">
              <a:solidFill>
                <a:schemeClr val="accent3"/>
              </a:solidFill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AFEB2B3F-7836-4265-A8CB-176AA9004C25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073862"/>
            <a:ext cx="3825240" cy="2551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Airlines has been a flagship account for GTS in ASEAN since 2004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 dirty="0"/>
              <a:t>Singapore Airlines (SIA)</a:t>
            </a:r>
          </a:p>
          <a:p>
            <a:pPr lvl="1"/>
            <a:r>
              <a:rPr lang="en-GB" altLang="en-US" dirty="0"/>
              <a:t>The flag carrier airline of Singapore with its hub at Singapore Changi Airport</a:t>
            </a:r>
          </a:p>
          <a:p>
            <a:pPr lvl="1"/>
            <a:r>
              <a:rPr lang="en-GB" altLang="en-US" dirty="0"/>
              <a:t>Three brands: Singapore Airlines, Silk Air and Scoot</a:t>
            </a:r>
          </a:p>
          <a:p>
            <a:pPr lvl="1"/>
            <a:r>
              <a:rPr lang="en-GB" altLang="en-US" dirty="0"/>
              <a:t>Consistently rated among the top 10 airlines worldwide in multiple categories</a:t>
            </a:r>
          </a:p>
          <a:p>
            <a:pPr lvl="1"/>
            <a:r>
              <a:rPr lang="en-GB" altLang="en-US" dirty="0"/>
              <a:t>Rated number 2 overall for 2017 </a:t>
            </a:r>
            <a:br>
              <a:rPr lang="en-GB" altLang="en-US" dirty="0"/>
            </a:br>
            <a:r>
              <a:rPr lang="en-GB" altLang="en-US" sz="1400" dirty="0"/>
              <a:t>(Source: </a:t>
            </a:r>
            <a:r>
              <a:rPr lang="en-GB" altLang="en-US" sz="1400" dirty="0" err="1">
                <a:hlinkClick r:id="rId2"/>
              </a:rPr>
              <a:t>Skytrax</a:t>
            </a:r>
            <a:r>
              <a:rPr lang="en-GB" altLang="en-US" sz="1400" dirty="0">
                <a:hlinkClick r:id="rId2"/>
              </a:rPr>
              <a:t> - The Top 100 Airlines of 2017</a:t>
            </a:r>
            <a:r>
              <a:rPr lang="en-GB" altLang="en-US" sz="1400" dirty="0"/>
              <a:t>)</a:t>
            </a:r>
          </a:p>
          <a:p>
            <a:pPr lvl="1"/>
            <a:r>
              <a:rPr lang="en-GB" altLang="en-US" dirty="0"/>
              <a:t>Was the launch customer for the Airbus A380, the world's largest passenger aircraft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680-6D16-4173-B178-820FC9C6A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IBM Services at SIA</a:t>
            </a:r>
          </a:p>
          <a:p>
            <a:pPr lvl="1"/>
            <a:r>
              <a:rPr lang="en-US" altLang="en-US" dirty="0"/>
              <a:t>Delivering infrastructure services since 2004!</a:t>
            </a:r>
          </a:p>
          <a:p>
            <a:pPr lvl="1"/>
            <a:r>
              <a:rPr lang="en-US" altLang="en-US" dirty="0"/>
              <a:t>4th consecutive contract renewal – termed Genesis 4</a:t>
            </a:r>
          </a:p>
          <a:p>
            <a:pPr lvl="1"/>
            <a:r>
              <a:rPr lang="en-US" altLang="en-US" dirty="0"/>
              <a:t>Covers servers/storage and end user services</a:t>
            </a:r>
          </a:p>
          <a:p>
            <a:pPr lvl="1"/>
            <a:r>
              <a:rPr lang="en-US" altLang="en-US" dirty="0"/>
              <a:t>Baseline: 1200 servers, 1PB storage, 25K users</a:t>
            </a:r>
          </a:p>
          <a:p>
            <a:pPr lvl="1"/>
            <a:r>
              <a:rPr lang="en-US" altLang="en-US" dirty="0"/>
              <a:t>TCV of USD 94M over 5 years until Nov 2021</a:t>
            </a:r>
          </a:p>
          <a:p>
            <a:pPr lvl="1"/>
            <a:r>
              <a:rPr lang="en-US" altLang="en-US" dirty="0"/>
              <a:t>GBS engaged on software projects – the latest being the IOS apps for pilots/crew</a:t>
            </a:r>
          </a:p>
          <a:p>
            <a:pPr lvl="2"/>
            <a:r>
              <a:rPr lang="en-US" altLang="en-US" sz="1400" dirty="0"/>
              <a:t>Refer: </a:t>
            </a:r>
            <a:r>
              <a:rPr lang="en-GB" altLang="en-US" sz="1400" dirty="0">
                <a:hlinkClick r:id="rId3"/>
              </a:rPr>
              <a:t>IBM MobileFirst for iOS Apps to be Launched on Singapore Airlines Flights</a:t>
            </a:r>
            <a:endParaRPr lang="en-US" altLang="en-US" sz="1400" dirty="0"/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1E81E1-9F4A-4025-A2C3-0AAC736A5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7F3614-5215-473A-8A14-F6D227F4E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26F34-4EC7-4C3E-BCC5-CCD747DD43EB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ED7D77-7DD3-4839-A3CB-C689C22997D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B93295D7-1986-4D78-88A5-F6DC1F2C0940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9" name="Picture 43" descr="fleet-banner">
            <a:extLst>
              <a:ext uri="{FF2B5EF4-FFF2-40B4-BE49-F238E27FC236}">
                <a16:creationId xmlns:a16="http://schemas.microsoft.com/office/drawing/2014/main" id="{E9925628-DEC6-45D7-9554-9655688A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759517"/>
            <a:ext cx="6903714" cy="161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1611-74A5-494B-84A0-2260CD88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Infrastructure Control is one of several initiatives under way at Singapore Airlines that are exploiting the IBM Services Platform with Watson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5300-EA7F-4806-8392-CBFB25983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2B30-7A2C-41A4-9639-43579C1E1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BA74-A297-476A-9576-5FA25982D35F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799A-4AE4-4950-BFC2-993820E6DD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D9625BBE-8ACD-433F-B7FA-0BE68529105E}" type="datetime4">
              <a:rPr lang="en-AU" smtClean="0"/>
              <a:t>24 January 2018</a:t>
            </a:fld>
            <a:endParaRPr lang="en-AU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7E7F898-C015-42AC-BFE4-97353DBF2FA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45393" y="3048745"/>
            <a:ext cx="254562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fontAlgn="auto" hangingPunct="1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GB" sz="1600" b="0" kern="0" dirty="0">
                <a:solidFill>
                  <a:srgbClr val="6D6E70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Business Value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5B01E1F-24C6-4A83-98F9-51446A70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026" y="5970770"/>
            <a:ext cx="8369103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GB" sz="1600" b="0" kern="0" dirty="0">
                <a:solidFill>
                  <a:srgbClr val="6D6E70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Build                            Manage                                       Change                                Run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DBCD08B9-6F04-441A-B2BD-FEB0A2A5D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632" y="2895434"/>
            <a:ext cx="10441193" cy="969"/>
          </a:xfrm>
          <a:prstGeom prst="line">
            <a:avLst/>
          </a:prstGeom>
          <a:noFill/>
          <a:ln w="28575">
            <a:solidFill>
              <a:srgbClr val="AEAEAE">
                <a:alpha val="65000"/>
              </a:srgb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E57ABB4A-7805-4593-A564-EA090CDD0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359" y="1303323"/>
            <a:ext cx="0" cy="4562808"/>
          </a:xfrm>
          <a:prstGeom prst="line">
            <a:avLst/>
          </a:prstGeom>
          <a:noFill/>
          <a:ln w="15875">
            <a:solidFill>
              <a:srgbClr val="AEAEAE">
                <a:alpha val="42000"/>
              </a:srgb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4C105B9B-8F9D-48C9-B7FE-5F24563D6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69" y="5865162"/>
            <a:ext cx="10441193" cy="969"/>
          </a:xfrm>
          <a:prstGeom prst="line">
            <a:avLst/>
          </a:prstGeom>
          <a:noFill/>
          <a:ln w="15875">
            <a:solidFill>
              <a:srgbClr val="AEAEAE">
                <a:alpha val="42000"/>
              </a:srgbClr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F83C6B0-F0AC-4B6F-AA51-8B67837A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156" y="3877389"/>
            <a:ext cx="1783930" cy="106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6. Run Book Automation: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Intelligently store operational procedures linked to down steam automation, enhancing human performance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AF49E2E-DF2A-4216-A6F3-23433ABE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54" y="3877388"/>
            <a:ext cx="1450821" cy="10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1. Automated Environment Build: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Build compliant audit-ready, business-ready environments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9B39963-5677-4CBD-AF93-55FD604F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780" y="3877388"/>
            <a:ext cx="1485745" cy="90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5. Robotic Process Automation: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Automating both</a:t>
            </a:r>
            <a:b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</a:b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IT and business processes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BBCD5604-FD99-4185-B900-E0EE9C2B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8" y="1865652"/>
            <a:ext cx="2864687" cy="57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8. IBM Watson: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evolves all automation and analytics to be able to achieve more e.g. to address non-deterministic use cases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3F9B24A0-20AF-4E69-A113-240D466E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764" y="3884072"/>
            <a:ext cx="1553997" cy="10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2. Automated </a:t>
            </a:r>
            <a:b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</a:b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System Hygiene: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Includes Continuous Compliance </a:t>
            </a:r>
            <a:b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</a:b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and Risk-based </a:t>
            </a:r>
            <a:b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</a:b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Continuous Patching 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37AAC912-D82D-4D00-BD57-5BB97B7D4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920" y="3877388"/>
            <a:ext cx="1603570" cy="90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4. Self Service Delivery: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Self service implementation of pre-profiled automated changes</a:t>
            </a:r>
          </a:p>
        </p:txBody>
      </p:sp>
      <p:sp>
        <p:nvSpPr>
          <p:cNvPr id="18" name="Oval 29">
            <a:extLst>
              <a:ext uri="{FF2B5EF4-FFF2-40B4-BE49-F238E27FC236}">
                <a16:creationId xmlns:a16="http://schemas.microsoft.com/office/drawing/2014/main" id="{111AEE5D-3F97-4348-91D2-7E03E022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38" y="2745072"/>
            <a:ext cx="329826" cy="327129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1</a:t>
            </a:r>
          </a:p>
        </p:txBody>
      </p:sp>
      <p:sp>
        <p:nvSpPr>
          <p:cNvPr id="19" name="AutoShape 31">
            <a:extLst>
              <a:ext uri="{FF2B5EF4-FFF2-40B4-BE49-F238E27FC236}">
                <a16:creationId xmlns:a16="http://schemas.microsoft.com/office/drawing/2014/main" id="{01B3B182-F2D9-4C61-90C0-E0BC60A2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545" y="2853719"/>
            <a:ext cx="268032" cy="90895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CD57FED6-EF4D-42A8-A550-F89B30BA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576" y="2750511"/>
            <a:ext cx="329826" cy="327132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2</a:t>
            </a:r>
          </a:p>
        </p:txBody>
      </p:sp>
      <p:sp>
        <p:nvSpPr>
          <p:cNvPr id="21" name="AutoShape 35">
            <a:extLst>
              <a:ext uri="{FF2B5EF4-FFF2-40B4-BE49-F238E27FC236}">
                <a16:creationId xmlns:a16="http://schemas.microsoft.com/office/drawing/2014/main" id="{B99FF31C-9F71-4D52-BBD7-3770C752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683" y="2853719"/>
            <a:ext cx="268032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22" name="Oval 37">
            <a:extLst>
              <a:ext uri="{FF2B5EF4-FFF2-40B4-BE49-F238E27FC236}">
                <a16:creationId xmlns:a16="http://schemas.microsoft.com/office/drawing/2014/main" id="{E504D754-4114-4DDA-A531-D00CE9C7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807" y="2741009"/>
            <a:ext cx="329828" cy="327132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5</a:t>
            </a:r>
          </a:p>
        </p:txBody>
      </p:sp>
      <p:sp>
        <p:nvSpPr>
          <p:cNvPr id="23" name="AutoShape 38">
            <a:extLst>
              <a:ext uri="{FF2B5EF4-FFF2-40B4-BE49-F238E27FC236}">
                <a16:creationId xmlns:a16="http://schemas.microsoft.com/office/drawing/2014/main" id="{8B86AFE2-4880-4F2B-B3EE-BEF171ED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15" y="2853719"/>
            <a:ext cx="268035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24" name="Oval 40">
            <a:extLst>
              <a:ext uri="{FF2B5EF4-FFF2-40B4-BE49-F238E27FC236}">
                <a16:creationId xmlns:a16="http://schemas.microsoft.com/office/drawing/2014/main" id="{C0AC3C43-588A-4638-880F-6FD06D5E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212" y="2746440"/>
            <a:ext cx="329828" cy="327132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6</a:t>
            </a:r>
          </a:p>
        </p:txBody>
      </p:sp>
      <p:sp>
        <p:nvSpPr>
          <p:cNvPr id="25" name="AutoShape 41">
            <a:extLst>
              <a:ext uri="{FF2B5EF4-FFF2-40B4-BE49-F238E27FC236}">
                <a16:creationId xmlns:a16="http://schemas.microsoft.com/office/drawing/2014/main" id="{1E871F4C-269D-41A6-A9A5-C8FD7205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320" y="2853719"/>
            <a:ext cx="268035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26" name="Oval 46">
            <a:extLst>
              <a:ext uri="{FF2B5EF4-FFF2-40B4-BE49-F238E27FC236}">
                <a16:creationId xmlns:a16="http://schemas.microsoft.com/office/drawing/2014/main" id="{B840FAEF-C047-4610-870B-DE16E0229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972" y="2739698"/>
            <a:ext cx="329828" cy="327132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3</a:t>
            </a:r>
          </a:p>
        </p:txBody>
      </p:sp>
      <p:sp>
        <p:nvSpPr>
          <p:cNvPr id="27" name="AutoShape 47">
            <a:extLst>
              <a:ext uri="{FF2B5EF4-FFF2-40B4-BE49-F238E27FC236}">
                <a16:creationId xmlns:a16="http://schemas.microsoft.com/office/drawing/2014/main" id="{FDA2E1AC-18CE-439D-9566-3A5A1E57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79" y="2853719"/>
            <a:ext cx="268035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28" name="Oval 46">
            <a:extLst>
              <a:ext uri="{FF2B5EF4-FFF2-40B4-BE49-F238E27FC236}">
                <a16:creationId xmlns:a16="http://schemas.microsoft.com/office/drawing/2014/main" id="{79C382EA-39CC-430A-BCBE-61655927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026" y="2739698"/>
            <a:ext cx="329828" cy="327132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4</a:t>
            </a:r>
          </a:p>
        </p:txBody>
      </p:sp>
      <p:sp>
        <p:nvSpPr>
          <p:cNvPr id="29" name="AutoShape 47">
            <a:extLst>
              <a:ext uri="{FF2B5EF4-FFF2-40B4-BE49-F238E27FC236}">
                <a16:creationId xmlns:a16="http://schemas.microsoft.com/office/drawing/2014/main" id="{DACE015C-AD3B-406F-AC0E-79C2659C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134" y="2853719"/>
            <a:ext cx="268035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2E5CEC-915B-4D80-B717-389CFAF7EE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679" y="1911611"/>
            <a:ext cx="471877" cy="4718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120AB5-81E1-4351-8E2B-D6A58B74B3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192" y="3215681"/>
            <a:ext cx="645605" cy="64044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07E61B9-6CA9-4FC4-84AE-C545880C7F5C}"/>
              </a:ext>
            </a:extLst>
          </p:cNvPr>
          <p:cNvGrpSpPr/>
          <p:nvPr/>
        </p:nvGrpSpPr>
        <p:grpSpPr>
          <a:xfrm>
            <a:off x="2501589" y="3246917"/>
            <a:ext cx="615087" cy="615087"/>
            <a:chOff x="2372606" y="1976783"/>
            <a:chExt cx="490451" cy="490451"/>
          </a:xfrm>
        </p:grpSpPr>
        <p:pic>
          <p:nvPicPr>
            <p:cNvPr id="69" name="Picture 68" descr="Government Audit of FDA Food Oversight Not Pretty ...">
              <a:extLst>
                <a:ext uri="{FF2B5EF4-FFF2-40B4-BE49-F238E27FC236}">
                  <a16:creationId xmlns:a16="http://schemas.microsoft.com/office/drawing/2014/main" id="{7DEA89AB-0085-4B53-B6F2-78B15AEE1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12958" y="2023498"/>
              <a:ext cx="409748" cy="335833"/>
            </a:xfrm>
            <a:prstGeom prst="rect">
              <a:avLst/>
            </a:prstGeom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43CDAD-8735-4C97-876F-E37D198F0480}"/>
                </a:ext>
              </a:extLst>
            </p:cNvPr>
            <p:cNvSpPr/>
            <p:nvPr/>
          </p:nvSpPr>
          <p:spPr bwMode="auto">
            <a:xfrm>
              <a:off x="2372606" y="1976783"/>
              <a:ext cx="490451" cy="490451"/>
            </a:xfrm>
            <a:prstGeom prst="ellipse">
              <a:avLst/>
            </a:prstGeom>
            <a:noFill/>
            <a:ln w="9525" cap="flat" cmpd="sng" algn="ctr">
              <a:solidFill>
                <a:srgbClr val="00B4A0">
                  <a:lumMod val="20000"/>
                  <a:lumOff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09BD54-3F51-4081-81CA-62DEF00232E3}"/>
              </a:ext>
            </a:extLst>
          </p:cNvPr>
          <p:cNvGrpSpPr/>
          <p:nvPr/>
        </p:nvGrpSpPr>
        <p:grpSpPr>
          <a:xfrm>
            <a:off x="8392714" y="3192768"/>
            <a:ext cx="615087" cy="615087"/>
            <a:chOff x="4615909" y="1644026"/>
            <a:chExt cx="539496" cy="53949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D348F4-EA58-41C6-A536-E0C61E1029D0}"/>
                </a:ext>
              </a:extLst>
            </p:cNvPr>
            <p:cNvGrpSpPr/>
            <p:nvPr/>
          </p:nvGrpSpPr>
          <p:grpSpPr>
            <a:xfrm>
              <a:off x="4738803" y="1770508"/>
              <a:ext cx="314404" cy="273245"/>
              <a:chOff x="4442459" y="-2073015"/>
              <a:chExt cx="448905" cy="339860"/>
            </a:xfrm>
          </p:grpSpPr>
          <p:sp>
            <p:nvSpPr>
              <p:cNvPr id="67" name="Flowchart: Document 66">
                <a:extLst>
                  <a:ext uri="{FF2B5EF4-FFF2-40B4-BE49-F238E27FC236}">
                    <a16:creationId xmlns:a16="http://schemas.microsoft.com/office/drawing/2014/main" id="{1AD141C5-9EE0-41CC-8FA9-3CE22A2A1199}"/>
                  </a:ext>
                </a:extLst>
              </p:cNvPr>
              <p:cNvSpPr/>
              <p:nvPr/>
            </p:nvSpPr>
            <p:spPr bwMode="auto">
              <a:xfrm>
                <a:off x="4442459" y="-2073015"/>
                <a:ext cx="448905" cy="339860"/>
              </a:xfrm>
              <a:prstGeom prst="flowChartDocument">
                <a:avLst/>
              </a:prstGeom>
              <a:solidFill>
                <a:srgbClr val="1E1E1E">
                  <a:lumMod val="95000"/>
                </a:srgbClr>
              </a:solidFill>
              <a:ln w="9525" cap="flat" cmpd="sng" algn="ctr">
                <a:solidFill>
                  <a:srgbClr val="00B4A0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pic>
            <p:nvPicPr>
              <p:cNvPr id="68" name="Picture 67" descr="JSONiq - The JSON Query Language">
                <a:extLst>
                  <a:ext uri="{FF2B5EF4-FFF2-40B4-BE49-F238E27FC236}">
                    <a16:creationId xmlns:a16="http://schemas.microsoft.com/office/drawing/2014/main" id="{F3421BD5-130B-44C6-9734-D5FA7F22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duotone>
                  <a:srgbClr val="41D6C3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V="1">
                <a:off x="4491439" y="-2020911"/>
                <a:ext cx="381818" cy="240640"/>
              </a:xfrm>
              <a:prstGeom prst="rect">
                <a:avLst/>
              </a:prstGeom>
            </p:spPr>
          </p:pic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6B219A-FA73-4C8F-8C78-4D823302369F}"/>
                </a:ext>
              </a:extLst>
            </p:cNvPr>
            <p:cNvSpPr/>
            <p:nvPr/>
          </p:nvSpPr>
          <p:spPr bwMode="auto">
            <a:xfrm>
              <a:off x="4615909" y="1644026"/>
              <a:ext cx="539496" cy="539496"/>
            </a:xfrm>
            <a:prstGeom prst="ellipse">
              <a:avLst/>
            </a:prstGeom>
            <a:noFill/>
            <a:ln w="9525" cap="flat" cmpd="sng" algn="ctr">
              <a:solidFill>
                <a:srgbClr val="00B4A0">
                  <a:lumMod val="20000"/>
                  <a:lumOff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032862-EB10-428D-9284-C868CACBA757}"/>
              </a:ext>
            </a:extLst>
          </p:cNvPr>
          <p:cNvGrpSpPr/>
          <p:nvPr/>
        </p:nvGrpSpPr>
        <p:grpSpPr>
          <a:xfrm>
            <a:off x="5547415" y="3237153"/>
            <a:ext cx="615087" cy="674373"/>
            <a:chOff x="5090620" y="3303168"/>
            <a:chExt cx="539496" cy="539496"/>
          </a:xfrm>
        </p:grpSpPr>
        <p:sp>
          <p:nvSpPr>
            <p:cNvPr id="62" name="Striped Right Arrow 64">
              <a:extLst>
                <a:ext uri="{FF2B5EF4-FFF2-40B4-BE49-F238E27FC236}">
                  <a16:creationId xmlns:a16="http://schemas.microsoft.com/office/drawing/2014/main" id="{2FDABE4F-C26C-4163-9F78-CA26A9B2EE4B}"/>
                </a:ext>
              </a:extLst>
            </p:cNvPr>
            <p:cNvSpPr/>
            <p:nvPr/>
          </p:nvSpPr>
          <p:spPr bwMode="auto">
            <a:xfrm rot="10800000">
              <a:off x="5506763" y="3421662"/>
              <a:ext cx="94625" cy="279455"/>
            </a:xfrm>
            <a:prstGeom prst="stripedRightArrow">
              <a:avLst/>
            </a:prstGeom>
            <a:solidFill>
              <a:srgbClr val="5AAAFA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defTabSz="4572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B0DA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  <p:pic>
          <p:nvPicPr>
            <p:cNvPr id="63" name="Picture 20">
              <a:extLst>
                <a:ext uri="{FF2B5EF4-FFF2-40B4-BE49-F238E27FC236}">
                  <a16:creationId xmlns:a16="http://schemas.microsoft.com/office/drawing/2014/main" id="{60A1F560-FBD5-4D11-A722-64765BDB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9832" y="3407007"/>
              <a:ext cx="442424" cy="331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A6142CF-40F1-42C8-8429-058329AA603C}"/>
                </a:ext>
              </a:extLst>
            </p:cNvPr>
            <p:cNvSpPr/>
            <p:nvPr/>
          </p:nvSpPr>
          <p:spPr bwMode="auto">
            <a:xfrm>
              <a:off x="5090620" y="3303168"/>
              <a:ext cx="539496" cy="539496"/>
            </a:xfrm>
            <a:prstGeom prst="ellipse">
              <a:avLst/>
            </a:prstGeom>
            <a:noFill/>
            <a:ln w="9525" cap="flat" cmpd="sng" algn="ctr">
              <a:solidFill>
                <a:srgbClr val="00B4A0">
                  <a:lumMod val="20000"/>
                  <a:lumOff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sp>
        <p:nvSpPr>
          <p:cNvPr id="35" name="Oval 43">
            <a:extLst>
              <a:ext uri="{FF2B5EF4-FFF2-40B4-BE49-F238E27FC236}">
                <a16:creationId xmlns:a16="http://schemas.microsoft.com/office/drawing/2014/main" id="{0EF8CB84-80B6-4A82-B5B3-9C5D64D9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15" y="2744867"/>
            <a:ext cx="329271" cy="327553"/>
          </a:xfrm>
          <a:prstGeom prst="ellipse">
            <a:avLst/>
          </a:prstGeom>
          <a:solidFill>
            <a:srgbClr val="5AABF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7</a:t>
            </a:r>
          </a:p>
        </p:txBody>
      </p:sp>
      <p:sp>
        <p:nvSpPr>
          <p:cNvPr id="36" name="AutoShape 44">
            <a:extLst>
              <a:ext uri="{FF2B5EF4-FFF2-40B4-BE49-F238E27FC236}">
                <a16:creationId xmlns:a16="http://schemas.microsoft.com/office/drawing/2014/main" id="{060F54CA-8C6D-4F8F-B2A8-68B521AD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884" y="2853719"/>
            <a:ext cx="268035" cy="90896"/>
          </a:xfrm>
          <a:prstGeom prst="rightArrow">
            <a:avLst>
              <a:gd name="adj1" fmla="val 50000"/>
              <a:gd name="adj2" fmla="val 48106"/>
            </a:avLst>
          </a:prstGeom>
          <a:solidFill>
            <a:srgbClr val="5AABFA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274F2EDF-65D5-4429-B1A0-0D2AA56E2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882" y="3877389"/>
            <a:ext cx="1538411" cy="106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3. Dynamic Automation: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Collation, Reduction, Automated Remediation, Measurement and Analysis of Events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0659F4-F990-4AE9-B67C-0D8C8A51D7E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091" y="3189769"/>
            <a:ext cx="647900" cy="647900"/>
          </a:xfrm>
          <a:prstGeom prst="rect">
            <a:avLst/>
          </a:prstGeom>
        </p:spPr>
      </p:pic>
      <p:sp>
        <p:nvSpPr>
          <p:cNvPr id="39" name="Text Box 18">
            <a:extLst>
              <a:ext uri="{FF2B5EF4-FFF2-40B4-BE49-F238E27FC236}">
                <a16:creationId xmlns:a16="http://schemas.microsoft.com/office/drawing/2014/main" id="{2900AC08-9A6C-49B9-B36C-145A04CA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720" y="3877389"/>
            <a:ext cx="1709871" cy="10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8" rIns="91436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9191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5596E6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7. Analytics, Measurement,  Visualisation: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rPr>
              <a:t>Deep insights to focus automation activities and pre-emptively improve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1ED05E-AA72-4F9A-9567-FCEFCFA115DE}"/>
              </a:ext>
            </a:extLst>
          </p:cNvPr>
          <p:cNvGrpSpPr/>
          <p:nvPr/>
        </p:nvGrpSpPr>
        <p:grpSpPr>
          <a:xfrm>
            <a:off x="9896420" y="3147839"/>
            <a:ext cx="615087" cy="615087"/>
            <a:chOff x="6555649" y="1943069"/>
            <a:chExt cx="490451" cy="490451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C49E3C66-C855-49CA-A4EE-936918E21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9134" y="2023513"/>
              <a:ext cx="286855" cy="320768"/>
              <a:chOff x="10051757" y="3679422"/>
              <a:chExt cx="703359" cy="800456"/>
            </a:xfrm>
          </p:grpSpPr>
          <p:sp>
            <p:nvSpPr>
              <p:cNvPr id="50" name="Right Arrow 99">
                <a:extLst>
                  <a:ext uri="{FF2B5EF4-FFF2-40B4-BE49-F238E27FC236}">
                    <a16:creationId xmlns:a16="http://schemas.microsoft.com/office/drawing/2014/main" id="{778E9535-8597-4BB1-9474-96C2EA00A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144407" y="4123685"/>
                <a:ext cx="435936" cy="276449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B0DA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1" name="Right Arrow 100">
                <a:extLst>
                  <a:ext uri="{FF2B5EF4-FFF2-40B4-BE49-F238E27FC236}">
                    <a16:creationId xmlns:a16="http://schemas.microsoft.com/office/drawing/2014/main" id="{3C700DFE-698B-46A8-9791-A9FFF7F89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39953">
                <a:off x="10319180" y="4105962"/>
                <a:ext cx="435936" cy="276449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B0DA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2" name="Right Arrow 101">
                <a:extLst>
                  <a:ext uri="{FF2B5EF4-FFF2-40B4-BE49-F238E27FC236}">
                    <a16:creationId xmlns:a16="http://schemas.microsoft.com/office/drawing/2014/main" id="{7771F449-98CD-427B-8B9B-7ED74F17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088256">
                <a:off x="9972014" y="4109508"/>
                <a:ext cx="435936" cy="276449"/>
              </a:xfrm>
              <a:prstGeom prst="rightArrow">
                <a:avLst>
                  <a:gd name="adj1" fmla="val 50000"/>
                  <a:gd name="adj2" fmla="val 50001"/>
                </a:avLst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B0DA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79F74F6D-37AB-42E6-9524-B0031B4D6F05}"/>
                  </a:ext>
                </a:extLst>
              </p:cNvPr>
              <p:cNvSpPr/>
              <p:nvPr/>
            </p:nvSpPr>
            <p:spPr>
              <a:xfrm>
                <a:off x="10095366" y="3681768"/>
                <a:ext cx="99581" cy="105619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85F85345-45CE-4848-AA14-1DCC15537559}"/>
                  </a:ext>
                </a:extLst>
              </p:cNvPr>
              <p:cNvSpPr/>
              <p:nvPr/>
            </p:nvSpPr>
            <p:spPr>
              <a:xfrm>
                <a:off x="10232289" y="3679422"/>
                <a:ext cx="99581" cy="105617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79D1BE1C-BC1E-4EA3-BCDE-BFACE180252B}"/>
                  </a:ext>
                </a:extLst>
              </p:cNvPr>
              <p:cNvSpPr/>
              <p:nvPr/>
            </p:nvSpPr>
            <p:spPr>
              <a:xfrm>
                <a:off x="10369213" y="3681768"/>
                <a:ext cx="99581" cy="105619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FEDC3DA6-4C25-43C5-93D7-CF89568FC586}"/>
                  </a:ext>
                </a:extLst>
              </p:cNvPr>
              <p:cNvSpPr/>
              <p:nvPr/>
            </p:nvSpPr>
            <p:spPr>
              <a:xfrm>
                <a:off x="10176275" y="3792081"/>
                <a:ext cx="99581" cy="105617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6CD6A34C-08B6-4F9E-AD7B-C9AC7EBBAC92}"/>
                  </a:ext>
                </a:extLst>
              </p:cNvPr>
              <p:cNvSpPr/>
              <p:nvPr/>
            </p:nvSpPr>
            <p:spPr>
              <a:xfrm>
                <a:off x="10501987" y="3684116"/>
                <a:ext cx="99581" cy="105617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D460B7B-0BC4-40D1-B0EA-97CA98F924B6}"/>
                  </a:ext>
                </a:extLst>
              </p:cNvPr>
              <p:cNvSpPr/>
              <p:nvPr/>
            </p:nvSpPr>
            <p:spPr>
              <a:xfrm>
                <a:off x="10313198" y="3789733"/>
                <a:ext cx="99582" cy="105619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87D603B7-0A8C-4097-AFCD-6ECACC6DEBB7}"/>
                  </a:ext>
                </a:extLst>
              </p:cNvPr>
              <p:cNvSpPr/>
              <p:nvPr/>
            </p:nvSpPr>
            <p:spPr>
              <a:xfrm>
                <a:off x="10443898" y="3789733"/>
                <a:ext cx="99581" cy="105619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E84A743E-DE99-4315-8A6D-F5342D758F93}"/>
                  </a:ext>
                </a:extLst>
              </p:cNvPr>
              <p:cNvSpPr/>
              <p:nvPr/>
            </p:nvSpPr>
            <p:spPr>
              <a:xfrm>
                <a:off x="10250960" y="3890657"/>
                <a:ext cx="99581" cy="107965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0A780DF4-8986-4B1A-A993-11EEB2B29513}"/>
                  </a:ext>
                </a:extLst>
              </p:cNvPr>
              <p:cNvSpPr/>
              <p:nvPr/>
            </p:nvSpPr>
            <p:spPr>
              <a:xfrm>
                <a:off x="10381660" y="3890657"/>
                <a:ext cx="99581" cy="107965"/>
              </a:xfrm>
              <a:prstGeom prst="flowChartConnector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4572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74AC19-A667-4D58-BA38-FDE3AB1D9A02}"/>
                </a:ext>
              </a:extLst>
            </p:cNvPr>
            <p:cNvSpPr/>
            <p:nvPr/>
          </p:nvSpPr>
          <p:spPr bwMode="auto">
            <a:xfrm>
              <a:off x="6555649" y="1943069"/>
              <a:ext cx="490451" cy="490451"/>
            </a:xfrm>
            <a:prstGeom prst="ellipse">
              <a:avLst/>
            </a:prstGeom>
            <a:noFill/>
            <a:ln w="9525" cap="flat" cmpd="sng" algn="ctr">
              <a:solidFill>
                <a:srgbClr val="00B4A0">
                  <a:lumMod val="20000"/>
                  <a:lumOff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EE231D-020A-4971-AE41-1CAF46881BDD}"/>
              </a:ext>
            </a:extLst>
          </p:cNvPr>
          <p:cNvGrpSpPr/>
          <p:nvPr/>
        </p:nvGrpSpPr>
        <p:grpSpPr>
          <a:xfrm>
            <a:off x="897505" y="3177270"/>
            <a:ext cx="633297" cy="615087"/>
            <a:chOff x="1058156" y="2957858"/>
            <a:chExt cx="504971" cy="490451"/>
          </a:xfrm>
        </p:grpSpPr>
        <p:pic>
          <p:nvPicPr>
            <p:cNvPr id="46" name="Picture 2" descr="C:\Users\IBM_ADMIN\AppData\Local\Microsoft\Windows\Temporary Internet Files\Content.IE5\Z7JQN4T5\clipart-puzzle[1].jpg">
              <a:extLst>
                <a:ext uri="{FF2B5EF4-FFF2-40B4-BE49-F238E27FC236}">
                  <a16:creationId xmlns:a16="http://schemas.microsoft.com/office/drawing/2014/main" id="{C6E93292-0CD6-4D35-818F-1511C70DB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4" y="3019425"/>
              <a:ext cx="467753" cy="35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FEA37A0-EF74-4609-A28D-0BAF21E61E80}"/>
                </a:ext>
              </a:extLst>
            </p:cNvPr>
            <p:cNvSpPr/>
            <p:nvPr/>
          </p:nvSpPr>
          <p:spPr bwMode="auto">
            <a:xfrm>
              <a:off x="1058156" y="2957858"/>
              <a:ext cx="490451" cy="490451"/>
            </a:xfrm>
            <a:prstGeom prst="ellipse">
              <a:avLst/>
            </a:prstGeom>
            <a:noFill/>
            <a:ln w="9525" cap="flat" cmpd="sng" algn="ctr">
              <a:solidFill>
                <a:srgbClr val="00B4A0">
                  <a:lumMod val="20000"/>
                  <a:lumOff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sp>
        <p:nvSpPr>
          <p:cNvPr id="42" name="Line 5">
            <a:extLst>
              <a:ext uri="{FF2B5EF4-FFF2-40B4-BE49-F238E27FC236}">
                <a16:creationId xmlns:a16="http://schemas.microsoft.com/office/drawing/2014/main" id="{22711040-B4B1-4536-BB98-CA3588F5F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359" y="1536238"/>
            <a:ext cx="10441193" cy="969"/>
          </a:xfrm>
          <a:prstGeom prst="line">
            <a:avLst/>
          </a:prstGeom>
          <a:noFill/>
          <a:ln w="22225">
            <a:solidFill>
              <a:srgbClr val="5AACFA">
                <a:alpha val="71000"/>
              </a:srgb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/>
          <a:p>
            <a:pPr marL="0" marR="0" lvl="0" indent="0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IBM Plex Sans" panose="020B0503050000000000" pitchFamily="34" charset="0"/>
              <a:ea typeface="IBM Plex Sans" charset="0"/>
              <a:cs typeface="IBM Plex Sans" charset="0"/>
              <a:sym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35AB84-0CC1-4395-805B-A066642B14D3}"/>
              </a:ext>
            </a:extLst>
          </p:cNvPr>
          <p:cNvGrpSpPr/>
          <p:nvPr/>
        </p:nvGrpSpPr>
        <p:grpSpPr>
          <a:xfrm rot="16200000">
            <a:off x="5548469" y="1887692"/>
            <a:ext cx="610138" cy="327553"/>
            <a:chOff x="6920071" y="2758289"/>
            <a:chExt cx="486505" cy="261180"/>
          </a:xfrm>
          <a:solidFill>
            <a:srgbClr val="5AABFA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EF1B359-CE83-4B3B-AD7F-5CBA636BF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071" y="2758289"/>
              <a:ext cx="262549" cy="26118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  <a:extLst/>
          </p:spPr>
          <p:txBody>
            <a:bodyPr vert="vert" wrap="none" anchor="ctr"/>
            <a:lstStyle/>
            <a:p>
              <a:pPr marL="0" marR="0" lvl="0" indent="0" algn="ctr" defTabSz="4572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panose="020B0503050000000000" pitchFamily="34" charset="0"/>
                  <a:ea typeface="IBM Plex Sans" charset="0"/>
                  <a:cs typeface="IBM Plex Sans" charset="0"/>
                  <a:sym typeface="Arial"/>
                </a:rPr>
                <a:t>8</a:t>
              </a:r>
            </a:p>
          </p:txBody>
        </p:sp>
        <p:sp>
          <p:nvSpPr>
            <p:cNvPr id="45" name="AutoShape 44">
              <a:extLst>
                <a:ext uri="{FF2B5EF4-FFF2-40B4-BE49-F238E27FC236}">
                  <a16:creationId xmlns:a16="http://schemas.microsoft.com/office/drawing/2014/main" id="{13B59D17-D94E-4E88-B5A4-5B1EA4AB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3663" y="2857415"/>
              <a:ext cx="272913" cy="62927"/>
            </a:xfrm>
            <a:prstGeom prst="rightArrow">
              <a:avLst>
                <a:gd name="adj1" fmla="val 50000"/>
                <a:gd name="adj2" fmla="val 48106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4572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IBM Plex Sans" panose="020B0503050000000000" pitchFamily="34" charset="0"/>
                <a:ea typeface="IBM Plex Sans" charset="0"/>
                <a:cs typeface="IBM Plex Sans" charset="0"/>
                <a:sym typeface="Arial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B247BE5-1038-4607-B5C3-C7C6A1C1CF10}"/>
              </a:ext>
            </a:extLst>
          </p:cNvPr>
          <p:cNvSpPr/>
          <p:nvPr/>
        </p:nvSpPr>
        <p:spPr>
          <a:xfrm>
            <a:off x="699601" y="4976886"/>
            <a:ext cx="15040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Automated Storage Provisioning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bg2"/>
                </a:solidFill>
                <a:latin typeface="+mn-lt"/>
              </a:rPr>
              <a:t>Automated Server Build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38F4F-148F-4FE3-A544-3CDD9CA39959}"/>
              </a:ext>
            </a:extLst>
          </p:cNvPr>
          <p:cNvSpPr/>
          <p:nvPr/>
        </p:nvSpPr>
        <p:spPr>
          <a:xfrm>
            <a:off x="2257699" y="4976886"/>
            <a:ext cx="15040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Patching Automation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bg2"/>
                </a:solidFill>
                <a:latin typeface="+mn-lt"/>
              </a:rPr>
              <a:t>Continuous Compliance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11F7A0-1298-4748-97B2-C33025FB9630}"/>
              </a:ext>
            </a:extLst>
          </p:cNvPr>
          <p:cNvSpPr/>
          <p:nvPr/>
        </p:nvSpPr>
        <p:spPr>
          <a:xfrm>
            <a:off x="3761699" y="4976886"/>
            <a:ext cx="1504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DA with </a:t>
            </a:r>
            <a:r>
              <a:rPr lang="en-GB" sz="1000" b="0" dirty="0" err="1">
                <a:solidFill>
                  <a:schemeClr val="accent3"/>
                </a:solidFill>
                <a:latin typeface="+mn-lt"/>
              </a:rPr>
              <a:t>IPcenter</a:t>
            </a:r>
            <a:endParaRPr lang="en-GB" sz="1000" b="0" dirty="0">
              <a:solidFill>
                <a:schemeClr val="accent3"/>
              </a:solidFill>
              <a:latin typeface="+mn-lt"/>
            </a:endParaRP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DA with </a:t>
            </a:r>
            <a:r>
              <a:rPr lang="en-GB" sz="1000" b="0" dirty="0" err="1">
                <a:solidFill>
                  <a:schemeClr val="accent3"/>
                </a:solidFill>
                <a:latin typeface="+mn-lt"/>
              </a:rPr>
              <a:t>BigFix</a:t>
            </a:r>
            <a:endParaRPr lang="en-GB" sz="10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C8A12D-3E5E-46C8-8CAF-B4749E3566F8}"/>
              </a:ext>
            </a:extLst>
          </p:cNvPr>
          <p:cNvSpPr/>
          <p:nvPr/>
        </p:nvSpPr>
        <p:spPr>
          <a:xfrm>
            <a:off x="6656579" y="4976886"/>
            <a:ext cx="1504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 err="1">
                <a:solidFill>
                  <a:schemeClr val="bg2"/>
                </a:solidFill>
                <a:latin typeface="+mn-lt"/>
              </a:rPr>
              <a:t>BluePrism</a:t>
            </a:r>
            <a:endParaRPr lang="en-GB" sz="1000" b="0" dirty="0">
              <a:solidFill>
                <a:schemeClr val="bg2"/>
              </a:solidFill>
              <a:latin typeface="+mn-lt"/>
            </a:endParaRP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 err="1">
                <a:solidFill>
                  <a:schemeClr val="bg2"/>
                </a:solidFill>
                <a:latin typeface="+mn-lt"/>
              </a:rPr>
              <a:t>BlueZZZ</a:t>
            </a:r>
            <a:endParaRPr lang="en-GB" sz="10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8868A8-DD78-4B82-885A-ECA530331AF0}"/>
              </a:ext>
            </a:extLst>
          </p:cNvPr>
          <p:cNvSpPr/>
          <p:nvPr/>
        </p:nvSpPr>
        <p:spPr>
          <a:xfrm>
            <a:off x="9821207" y="4976886"/>
            <a:ext cx="150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Densify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Log Analysis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PASIR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7833FA-E590-4B06-9E52-885597A03CB6}"/>
              </a:ext>
            </a:extLst>
          </p:cNvPr>
          <p:cNvSpPr/>
          <p:nvPr/>
        </p:nvSpPr>
        <p:spPr>
          <a:xfrm>
            <a:off x="9682900" y="1843373"/>
            <a:ext cx="1885707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  <a:buNone/>
            </a:pPr>
            <a:r>
              <a:rPr lang="en-GB" sz="1000" dirty="0">
                <a:solidFill>
                  <a:schemeClr val="tx2"/>
                </a:solidFill>
                <a:latin typeface="+mn-lt"/>
              </a:rPr>
              <a:t>SIA: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accent3"/>
                </a:solidFill>
                <a:latin typeface="+mn-lt"/>
              </a:rPr>
              <a:t>WSS with Watson</a:t>
            </a:r>
          </a:p>
          <a:p>
            <a:pPr marL="88900" indent="-88900">
              <a:spcBef>
                <a:spcPts val="200"/>
              </a:spcBef>
              <a:buClr>
                <a:schemeClr val="tx2"/>
              </a:buClr>
            </a:pPr>
            <a:r>
              <a:rPr lang="en-GB" sz="1000" b="0" dirty="0">
                <a:solidFill>
                  <a:schemeClr val="bg2"/>
                </a:solidFill>
                <a:latin typeface="+mn-lt"/>
              </a:rPr>
              <a:t>Cognitive Delivery Insights</a:t>
            </a:r>
          </a:p>
        </p:txBody>
      </p:sp>
    </p:spTree>
    <p:extLst>
      <p:ext uri="{BB962C8B-B14F-4D97-AF65-F5344CB8AC3E}">
        <p14:creationId xmlns:p14="http://schemas.microsoft.com/office/powerpoint/2010/main" val="4404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Densify is an advanced capacity management system that enables software defined infrastructure control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Densify is an advanced capacity management system developed/supported by the </a:t>
            </a:r>
            <a:r>
              <a:rPr lang="en-US" altLang="en-US" dirty="0">
                <a:hlinkClick r:id="rId2"/>
              </a:rPr>
              <a:t>company</a:t>
            </a:r>
            <a:r>
              <a:rPr lang="en-US" altLang="en-US" dirty="0"/>
              <a:t> with the same name</a:t>
            </a:r>
          </a:p>
          <a:p>
            <a:pPr lvl="1"/>
            <a:r>
              <a:rPr lang="en-US" altLang="en-US" dirty="0"/>
              <a:t>Available in SaaS and on-premise versions</a:t>
            </a:r>
          </a:p>
          <a:p>
            <a:pPr lvl="1"/>
            <a:r>
              <a:rPr lang="en-US" altLang="en-US" dirty="0"/>
              <a:t>The system analyzes capacity data from multiple sources – VMware, </a:t>
            </a:r>
            <a:r>
              <a:rPr lang="en-US" altLang="en-US" dirty="0" err="1"/>
              <a:t>PowerVM</a:t>
            </a:r>
            <a:r>
              <a:rPr lang="en-US" altLang="en-US" dirty="0"/>
              <a:t>, Physical, AWS and others</a:t>
            </a:r>
          </a:p>
          <a:p>
            <a:pPr lvl="1"/>
            <a:r>
              <a:rPr lang="en-US" altLang="en-US" dirty="0"/>
              <a:t>Uses extensive policies covering technical, compliance/security and business parameters</a:t>
            </a:r>
          </a:p>
          <a:p>
            <a:pPr lvl="1"/>
            <a:r>
              <a:rPr lang="en-US" altLang="en-US" dirty="0"/>
              <a:t>Was called </a:t>
            </a:r>
            <a:r>
              <a:rPr lang="en-US" altLang="en-US" dirty="0" err="1"/>
              <a:t>Cirba</a:t>
            </a:r>
            <a:r>
              <a:rPr lang="en-US" altLang="en-US" dirty="0"/>
              <a:t> until early/mid 2017</a:t>
            </a:r>
          </a:p>
          <a:p>
            <a:r>
              <a:rPr lang="en-US" altLang="en-US" dirty="0"/>
              <a:t>Supports key use cases for infrastructure services delivery:</a:t>
            </a:r>
          </a:p>
          <a:p>
            <a:pPr lvl="1"/>
            <a:r>
              <a:rPr lang="en-US" altLang="en-US" dirty="0"/>
              <a:t>Reduce capacity-related risks</a:t>
            </a:r>
          </a:p>
          <a:p>
            <a:pPr lvl="1"/>
            <a:r>
              <a:rPr lang="en-US" altLang="en-US" dirty="0"/>
              <a:t>Save costs by reclaiming compute/storage resources</a:t>
            </a:r>
          </a:p>
          <a:p>
            <a:pPr lvl="1"/>
            <a:r>
              <a:rPr lang="en-US" altLang="en-US" dirty="0"/>
              <a:t>Identify physical servers that can be virtualized; Determine the best location for a virtual server, including cloud locations</a:t>
            </a:r>
          </a:p>
          <a:p>
            <a:pPr lvl="1"/>
            <a:r>
              <a:rPr lang="en-US" altLang="en-US" dirty="0"/>
              <a:t>Plan supply based on organic and inorganic growth (optimize cost/increase revenue)</a:t>
            </a:r>
          </a:p>
          <a:p>
            <a:r>
              <a:rPr lang="en-US" altLang="en-US" dirty="0"/>
              <a:t>Easy to use </a:t>
            </a:r>
            <a:r>
              <a:rPr lang="mr-IN" altLang="en-US" dirty="0"/>
              <a:t>–</a:t>
            </a:r>
            <a:r>
              <a:rPr lang="en-US" altLang="en-US" dirty="0"/>
              <a:t> uses hotel booking analogy, powerful graphics, and translates to $$$ where possible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36C0-3ABF-4C41-BA1F-E6900FA976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851E6790-AD52-4CF1-817F-AD3646CAAB77}" type="datetime4">
              <a:rPr lang="en-AU" smtClean="0"/>
              <a:t>24 January 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500D8-0292-4CFB-A022-5B0B5590B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86DA-4AA1-438F-8DA8-F22D50B7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26F34-4EC7-4C3E-BCC5-CCD747DD43EB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9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Densify was deployed at SIA to help drive increased virtualization and enable more effective capacity management and optimization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renegotiating the most recent contract renewal we deliberately drove a strategic shift towards increased use of virtualized environments (and public cloud in the future)</a:t>
            </a:r>
          </a:p>
          <a:p>
            <a:pPr lvl="1"/>
            <a:r>
              <a:rPr lang="en-US" altLang="en-US" dirty="0"/>
              <a:t>Creates potential for IBM to better optimize infrastructure usage… and also creates need to satisfy a skeptical client that performance has not been adversely impacted through virtualization</a:t>
            </a:r>
          </a:p>
          <a:p>
            <a:r>
              <a:rPr lang="en-US" altLang="en-US" dirty="0"/>
              <a:t>Need for automated analysis</a:t>
            </a:r>
          </a:p>
          <a:p>
            <a:pPr lvl="1"/>
            <a:r>
              <a:rPr lang="en-US" altLang="en-US" dirty="0"/>
              <a:t>Older tools needed someone to go through the data to make recommendations</a:t>
            </a:r>
          </a:p>
          <a:p>
            <a:pPr lvl="1"/>
            <a:r>
              <a:rPr lang="en-US" altLang="en-US" dirty="0"/>
              <a:t>Densify provides recommendations based on extensive policies</a:t>
            </a:r>
          </a:p>
          <a:p>
            <a:r>
              <a:rPr lang="en-US" altLang="en-US" dirty="0"/>
              <a:t>Need to respond faster</a:t>
            </a:r>
          </a:p>
          <a:p>
            <a:pPr lvl="1"/>
            <a:r>
              <a:rPr lang="en-US" altLang="en-US" dirty="0"/>
              <a:t>Densify analyzes and provides recommendations continually </a:t>
            </a:r>
            <a:r>
              <a:rPr lang="mr-IN" altLang="en-US" dirty="0"/>
              <a:t>–</a:t>
            </a:r>
            <a:r>
              <a:rPr lang="en-US" altLang="en-US" dirty="0"/>
              <a:t> as against a traditional process of monthly report generation followed by manual analysis</a:t>
            </a:r>
          </a:p>
          <a:p>
            <a:pPr lvl="1"/>
            <a:r>
              <a:rPr lang="en-US" altLang="en-US" dirty="0"/>
              <a:t>Densify can in fact automate some of the recommended actions too</a:t>
            </a:r>
          </a:p>
          <a:p>
            <a:r>
              <a:rPr lang="en-US" altLang="en-US" dirty="0"/>
              <a:t>Reduce human dependency / error / guess work</a:t>
            </a:r>
          </a:p>
          <a:p>
            <a:pPr lvl="1"/>
            <a:r>
              <a:rPr lang="en-US" altLang="en-US" dirty="0"/>
              <a:t>Define policies and develop scenarios, and the system does the rest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71335" y="6095454"/>
            <a:ext cx="7164796" cy="3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855663" indent="-17303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kern="0" dirty="0">
                <a:solidFill>
                  <a:srgbClr val="0070C0"/>
                </a:solidFill>
              </a:rPr>
              <a:t>IBM investment in this solution: USD 500K over 5 years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36C0-3ABF-4C41-BA1F-E6900FA976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851E6790-AD52-4CF1-817F-AD3646CAAB77}" type="datetime4">
              <a:rPr lang="en-AU" smtClean="0"/>
              <a:t>24 January 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500D8-0292-4CFB-A022-5B0B5590B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86DA-4AA1-438F-8DA8-F22D50B7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26F34-4EC7-4C3E-BCC5-CCD747DD43EB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6F209-722C-41F6-9FE5-8FB871C0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of Densify has been an ongoing journey involving both IBM and SIA teams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9A7A61-3FD0-49D9-A95F-7228FEBF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1H-2016: Re-contracting phase when we included the system in the solution in the transformation</a:t>
            </a:r>
          </a:p>
          <a:p>
            <a:r>
              <a:rPr lang="en-GB" dirty="0"/>
              <a:t>Q4 2016: Engaged Densify to start the implementation</a:t>
            </a:r>
          </a:p>
          <a:p>
            <a:r>
              <a:rPr lang="en-GB" dirty="0"/>
              <a:t>Q1 2017: Base system ready; Data collection started; Active/Daily working sessions</a:t>
            </a:r>
          </a:p>
          <a:p>
            <a:r>
              <a:rPr lang="en-GB" dirty="0"/>
              <a:t>Q2 2017: Teams trained on the system; Started weekly meetings to expand system</a:t>
            </a:r>
          </a:p>
          <a:p>
            <a:r>
              <a:rPr lang="en-GB" dirty="0"/>
              <a:t>Q3 2017: Started expanding the system to include physical servers and AWS</a:t>
            </a:r>
          </a:p>
          <a:p>
            <a:r>
              <a:rPr lang="en-GB" dirty="0"/>
              <a:t>Q4 2017:</a:t>
            </a:r>
          </a:p>
          <a:p>
            <a:pPr lvl="1"/>
            <a:r>
              <a:rPr lang="en-GB" dirty="0"/>
              <a:t>Metrics established for on-premise environment</a:t>
            </a:r>
          </a:p>
          <a:p>
            <a:pPr lvl="1"/>
            <a:r>
              <a:rPr lang="en-GB" dirty="0"/>
              <a:t>Weekly meetings with SIA started </a:t>
            </a:r>
            <a:r>
              <a:rPr lang="mr-IN" dirty="0"/>
              <a:t>–</a:t>
            </a:r>
            <a:r>
              <a:rPr lang="en-GB" dirty="0"/>
              <a:t> to review/act on recommendations</a:t>
            </a:r>
          </a:p>
          <a:p>
            <a:pPr lvl="1"/>
            <a:r>
              <a:rPr lang="en-GB" dirty="0"/>
              <a:t>Expansion completed!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D9F5D-A176-49EB-B37A-22F960449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241BD-D31C-4EA4-851D-45D1BF84E1A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39261" y="5193196"/>
            <a:ext cx="972011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855663" indent="-17303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</a:defRPr>
            </a:lvl4pPr>
            <a:lvl5pPr marL="15398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970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4542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9114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3686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kern="0" dirty="0">
                <a:solidFill>
                  <a:srgbClr val="0070C0"/>
                </a:solidFill>
              </a:rPr>
              <a:t>Expansion to AWS was not part of the original scope </a:t>
            </a:r>
            <a:r>
              <a:rPr lang="mr-IN" altLang="en-US" sz="1600" kern="0" dirty="0">
                <a:solidFill>
                  <a:srgbClr val="0070C0"/>
                </a:solidFill>
              </a:rPr>
              <a:t>–</a:t>
            </a:r>
            <a:r>
              <a:rPr lang="en-US" altLang="en-US" sz="1600" kern="0" dirty="0">
                <a:solidFill>
                  <a:srgbClr val="0070C0"/>
                </a:solidFill>
              </a:rPr>
              <a:t> we added it in the interest of SIA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sz="1400" kern="0" dirty="0">
                <a:solidFill>
                  <a:srgbClr val="0070C0"/>
                </a:solidFill>
              </a:rPr>
              <a:t>We don’t yet have any GTS-managed workloads on AWS </a:t>
            </a:r>
            <a:r>
              <a:rPr lang="mr-IN" altLang="en-US" sz="1400" kern="0" dirty="0">
                <a:solidFill>
                  <a:srgbClr val="0070C0"/>
                </a:solidFill>
              </a:rPr>
              <a:t>–</a:t>
            </a:r>
            <a:r>
              <a:rPr lang="en-US" altLang="en-US" sz="1400" kern="0" dirty="0">
                <a:solidFill>
                  <a:srgbClr val="0070C0"/>
                </a:solidFill>
              </a:rPr>
              <a:t> it’s hence a value add to SIA!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31A381A-83F7-4DA0-A0C1-36A00EAD7F7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591300A5-01FB-47A3-BA01-6A972B516D0E}" type="datetime4">
              <a:rPr lang="en-AU" smtClean="0"/>
              <a:t>24 January 2018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E13671B-7386-487D-8F3E-8F62D2E51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91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A9F44-F608-4BF6-A850-215240A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Densify has provided SIA with powerful insights into their virtualized environments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0430B7-9C8C-49F4-BB70-E8AFB44F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5 slides are powerful messages of the present!</a:t>
            </a:r>
          </a:p>
          <a:p>
            <a:r>
              <a:rPr lang="en-GB" dirty="0"/>
              <a:t>On-premise virtual: We have quite some capacity risks. Actions are in progress to mitigate though.</a:t>
            </a:r>
          </a:p>
          <a:p>
            <a:r>
              <a:rPr lang="en-GB" dirty="0"/>
              <a:t>AWS: Initial estimate is that SIA can save 48% each month</a:t>
            </a:r>
          </a:p>
          <a:p>
            <a:pPr lvl="1"/>
            <a:r>
              <a:rPr lang="en-GB" dirty="0"/>
              <a:t>This is an aggressive estimate though (and currently based on list prices)</a:t>
            </a:r>
          </a:p>
          <a:p>
            <a:pPr lvl="1"/>
            <a:r>
              <a:rPr lang="en-GB" dirty="0"/>
              <a:t>We’re working with SIA to validate and fine-tune the underlying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29201-7DE1-4EE2-9BD9-2854B84F3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241BD-D31C-4EA4-851D-45D1BF84E1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2E6020-495D-4D84-B102-A63DF71DDB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B77691B7-1FEC-4B8F-B182-39CB91D15D28}" type="datetime4">
              <a:rPr lang="en-AU" smtClean="0"/>
              <a:t>24 January 2018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77E204-58C0-4852-B893-9C2D51413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37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09402-56DC-4831-89A4-7A70A5FB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Starts with a high-level view of the entire estate (environment) – with key metrics like Planned/Booked and Reclaimable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D250-5EE1-415F-93AD-6F7A280EC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E59B-82C8-4A0B-8101-5E84110CC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0241BD-D31C-4EA4-851D-45D1BF84E1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5C70-E8CE-48B4-A021-7E97208DFC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119B67B5-0483-4C9B-B3FA-93D9E908FE66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D829D-BFAE-4637-89E3-F0FCAAFF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10247853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294B00-1858-4D24-92D0-94765DDE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Insight view showing potential savings (48.9% here) if one performs the recommended actions – Terminate/Modernize/Downsize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D3855-9DF1-4150-AA36-5EDB40BA66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Infrastructure Optimization at Singapore Airlines   |   IBM Confidential 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B026B-B0F0-4F53-8452-5FB1BED5E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0241BD-D31C-4EA4-851D-45D1BF84E1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12607-9371-408B-B324-0B1EAB46F5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fld id="{FC54743E-8343-4A23-B70D-E2DF7E8975E4}" type="datetime4">
              <a:rPr lang="en-AU" smtClean="0"/>
              <a:t>24 January 2018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F6BE0-3D14-46C0-B740-89D397C0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260000"/>
            <a:ext cx="10247852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8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OLjYMBvkCDW96ju4onOQ"/>
</p:tagLst>
</file>

<file path=ppt/theme/theme1.xml><?xml version="1.0" encoding="utf-8"?>
<a:theme xmlns:a="http://schemas.openxmlformats.org/drawingml/2006/main" name="IBM Standard Theme">
  <a:themeElements>
    <a:clrScheme name="GTS Colour Palette Full">
      <a:dk1>
        <a:srgbClr val="000000"/>
      </a:dk1>
      <a:lt1>
        <a:sysClr val="window" lastClr="FFFFFF"/>
      </a:lt1>
      <a:dk2>
        <a:srgbClr val="00649D"/>
      </a:dk2>
      <a:lt2>
        <a:srgbClr val="727272"/>
      </a:lt2>
      <a:accent1>
        <a:srgbClr val="00B0D8"/>
      </a:accent1>
      <a:accent2>
        <a:srgbClr val="00A6A0"/>
      </a:accent2>
      <a:accent3>
        <a:srgbClr val="17AF4B"/>
      </a:accent3>
      <a:accent4>
        <a:srgbClr val="F04E37"/>
      </a:accent4>
      <a:accent5>
        <a:srgbClr val="FFCF01"/>
      </a:accent5>
      <a:accent6>
        <a:srgbClr val="FF0000"/>
      </a:accent6>
      <a:hlink>
        <a:srgbClr val="008ABF"/>
      </a:hlink>
      <a:folHlink>
        <a:srgbClr val="7F1C7D"/>
      </a:folHlink>
    </a:clrScheme>
    <a:fontScheme name="Custom 1">
      <a:majorFont>
        <a:latin typeface="IBM Plex Sans"/>
        <a:ea typeface=""/>
        <a:cs typeface="Arial"/>
      </a:majorFont>
      <a:minorFont>
        <a:latin typeface="IBM Plex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AU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AU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IBM SmartCloud Template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SmartCloud Template 2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TS Standard 16x9 Template 2017.potx" id="{0BA9831B-73C7-4DCD-8564-A8B80190FB24}" vid="{EB9E2034-695F-4F37-B91E-D58B566A7C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GTS 2017 Standard 16x9 Template</Template>
  <TotalTime>1545</TotalTime>
  <Words>1263</Words>
  <Application>Microsoft Office PowerPoint</Application>
  <PresentationFormat>Widescreen</PresentationFormat>
  <Paragraphs>163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IBM Plex Sans</vt:lpstr>
      <vt:lpstr>Arial</vt:lpstr>
      <vt:lpstr>SimSun</vt:lpstr>
      <vt:lpstr>Wingdings</vt:lpstr>
      <vt:lpstr>IBM Standard Theme</vt:lpstr>
      <vt:lpstr>IBM Services Platform with Watson Infrastructure Optimization with Densify at Singapore Airlines</vt:lpstr>
      <vt:lpstr>Singapore Airlines has been a flagship account for GTS in ASEAN since 2004</vt:lpstr>
      <vt:lpstr>Software Defined Infrastructure Control is one of several initiatives under way at Singapore Airlines that are exploiting the IBM Services Platform with Watson</vt:lpstr>
      <vt:lpstr>Densify is an advanced capacity management system that enables software defined infrastructure control</vt:lpstr>
      <vt:lpstr>Densify was deployed at SIA to help drive increased virtualization and enable more effective capacity management and optimization</vt:lpstr>
      <vt:lpstr>The implementation of Densify has been an ongoing journey involving both IBM and SIA teams</vt:lpstr>
      <vt:lpstr>Densify has provided SIA with powerful insights into their virtualized environments</vt:lpstr>
      <vt:lpstr>Starts with a high-level view of the entire estate (environment) – with key metrics like Planned/Booked and Reclaimable</vt:lpstr>
      <vt:lpstr>Cloud Insight view showing potential savings (48.9% here) if one performs the recommended actions – Terminate/Modernize/Downsize</vt:lpstr>
      <vt:lpstr>Key metrics related to the on-prem virtual environment, including PowerVM. Metrics are easy to understand.</vt:lpstr>
      <vt:lpstr>Focussed view on the risks in the on-prem environment. Reviewed with the client every week, and the history is used in executive reviews.</vt:lpstr>
      <vt:lpstr>Another view – on Opportunities – where one can save $$$. These are reviewed weekly too.</vt:lpstr>
      <vt:lpstr>We have plans to further extend the use of Densify during 2018</vt:lpstr>
      <vt:lpstr>PowerPoint Presentation</vt:lpstr>
    </vt:vector>
  </TitlesOfParts>
  <Company>IBM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Services Platform with Watson Training Module Template</dc:title>
  <dc:subject/>
  <dc:creator>Michael Shallcross</dc:creator>
  <cp:lastModifiedBy>Michael Shallcross</cp:lastModifiedBy>
  <cp:revision>53</cp:revision>
  <cp:lastPrinted>2018-01-24T06:50:48Z</cp:lastPrinted>
  <dcterms:created xsi:type="dcterms:W3CDTF">2017-11-21T05:16:38Z</dcterms:created>
  <dcterms:modified xsi:type="dcterms:W3CDTF">2018-01-24T06:52:18Z</dcterms:modified>
</cp:coreProperties>
</file>