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4A9E9-B17F-4290-A86B-1E4B4286F4EB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F7FF-CD95-45FE-B2A9-BE26ECA12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1">
            <a:extLst>
              <a:ext uri="{FF2B5EF4-FFF2-40B4-BE49-F238E27FC236}">
                <a16:creationId xmlns:a16="http://schemas.microsoft.com/office/drawing/2014/main" id="{046927B5-E2F6-4D57-B760-25115B084FB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449763"/>
            <a:ext cx="5683250" cy="421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960" tIns="47160" rIns="93960" bIns="4716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TextShape 2">
            <a:extLst>
              <a:ext uri="{FF2B5EF4-FFF2-40B4-BE49-F238E27FC236}">
                <a16:creationId xmlns:a16="http://schemas.microsoft.com/office/drawing/2014/main" id="{54653050-C8DD-44AE-A277-B65244C53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8899525"/>
            <a:ext cx="307816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60" tIns="47160" rIns="93960" bIns="4716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r" eaLnBrk="1" hangingPunct="1"/>
            <a:fld id="{9A1F6AB7-6EC2-4BEF-8E45-2704F7CFBBC0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98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/>
          <p:cNvPicPr/>
          <p:nvPr/>
        </p:nvPicPr>
        <p:blipFill>
          <a:blip r:embed="rId14"/>
          <a:stretch/>
        </p:blipFill>
        <p:spPr>
          <a:xfrm>
            <a:off x="9127800" y="250200"/>
            <a:ext cx="646560" cy="261360"/>
          </a:xfrm>
          <a:prstGeom prst="rect">
            <a:avLst/>
          </a:prstGeom>
          <a:ln w="9360">
            <a:noFill/>
          </a:ln>
        </p:spPr>
      </p:pic>
      <p:sp>
        <p:nvSpPr>
          <p:cNvPr id="10" name="Line 1"/>
          <p:cNvSpPr/>
          <p:nvPr/>
        </p:nvSpPr>
        <p:spPr>
          <a:xfrm>
            <a:off x="302040" y="604800"/>
            <a:ext cx="94748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8366760" y="7206120"/>
            <a:ext cx="1510920" cy="2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2014 IBM Corporation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43"/>
          <p:cNvPicPr/>
          <p:nvPr/>
        </p:nvPicPr>
        <p:blipFill>
          <a:blip r:embed="rId15"/>
          <a:srcRect r="25002" b="24529"/>
          <a:stretch/>
        </p:blipFill>
        <p:spPr>
          <a:xfrm>
            <a:off x="3937320" y="2075400"/>
            <a:ext cx="6141240" cy="548352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38"/>
          <p:cNvPicPr/>
          <p:nvPr/>
        </p:nvPicPr>
        <p:blipFill>
          <a:blip r:embed="rId14"/>
          <a:stretch/>
        </p:blipFill>
        <p:spPr>
          <a:xfrm>
            <a:off x="9127800" y="754200"/>
            <a:ext cx="646560" cy="261360"/>
          </a:xfrm>
          <a:prstGeom prst="rect">
            <a:avLst/>
          </a:prstGeom>
          <a:ln w="9360">
            <a:noFill/>
          </a:ln>
        </p:spPr>
      </p:pic>
      <p:sp>
        <p:nvSpPr>
          <p:cNvPr id="5" name="Line 3"/>
          <p:cNvSpPr/>
          <p:nvPr/>
        </p:nvSpPr>
        <p:spPr>
          <a:xfrm>
            <a:off x="302040" y="1158120"/>
            <a:ext cx="94748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200880" y="7124040"/>
            <a:ext cx="1510920" cy="2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2014 IBM Corporation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0120" y="1560600"/>
            <a:ext cx="7641720" cy="39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Dynamic Automation - IPCenter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00880" y="6969960"/>
            <a:ext cx="3224160" cy="235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080" rIns="90000" bIns="46080" anchor="b"/>
          <a:lstStyle/>
          <a:p>
            <a:pPr marL="399960" indent="-39888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 number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273120" y="2579040"/>
            <a:ext cx="321876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1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</a:p>
          <a:p>
            <a:pPr marL="2861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Transformation</a:t>
            </a:r>
          </a:p>
          <a:p>
            <a:pPr marL="2861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Event Processing</a:t>
            </a:r>
          </a:p>
          <a:p>
            <a:pPr marL="2861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Determining Eligibility</a:t>
            </a:r>
          </a:p>
          <a:p>
            <a:pPr marL="28611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Sample Use Case for DA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529560" y="822960"/>
            <a:ext cx="27619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Automation 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IBM's Strategic Solution for Incident Handling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Autonomous resolution of issues in response to incidents, requests (service) and schedules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Automation helps in Rapid and High Quality response to incidents with Consistent outcomes and Enhanced response and remediation (fix) time.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highly Scalable in handling asymmetric workloads at peak times.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Educates the Human Engineers with the additional information that is captured as per the procedures over a incident, thus helping in foreseeing major issues and help in reduction of Risks in the environment.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Supports multiple Platforms and Middleware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Analytics help to identify what are the next to automate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Shape 1">
            <a:extLst>
              <a:ext uri="{FF2B5EF4-FFF2-40B4-BE49-F238E27FC236}">
                <a16:creationId xmlns:a16="http://schemas.microsoft.com/office/drawing/2014/main" id="{B0CDDD1E-1516-450F-975D-EBF20DA3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75" y="216990"/>
            <a:ext cx="5454515" cy="41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795" tIns="37699" rIns="75795" bIns="3769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US" altLang="en-US" sz="2000" spc="-1" dirty="0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  <a:cs typeface="+mn-cs"/>
              </a:rPr>
              <a:t>Transformation</a:t>
            </a:r>
          </a:p>
        </p:txBody>
      </p:sp>
      <p:sp>
        <p:nvSpPr>
          <p:cNvPr id="60419" name="Line 2">
            <a:extLst>
              <a:ext uri="{FF2B5EF4-FFF2-40B4-BE49-F238E27FC236}">
                <a16:creationId xmlns:a16="http://schemas.microsoft.com/office/drawing/2014/main" id="{EFDC57C9-385C-48B6-BCEF-CBEA83786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979" y="3685341"/>
            <a:ext cx="8567632" cy="17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984"/>
          </a:p>
        </p:txBody>
      </p:sp>
      <p:pic>
        <p:nvPicPr>
          <p:cNvPr id="60420" name="Picture 1">
            <a:extLst>
              <a:ext uri="{FF2B5EF4-FFF2-40B4-BE49-F238E27FC236}">
                <a16:creationId xmlns:a16="http://schemas.microsoft.com/office/drawing/2014/main" id="{E9FEAEF7-A967-46D9-81D0-A906CAF2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37" y="3667842"/>
            <a:ext cx="6845706" cy="385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>
            <a:extLst>
              <a:ext uri="{FF2B5EF4-FFF2-40B4-BE49-F238E27FC236}">
                <a16:creationId xmlns:a16="http://schemas.microsoft.com/office/drawing/2014/main" id="{EC071C51-A84C-4E29-8092-7CBB40F4F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92" y="181992"/>
            <a:ext cx="5484264" cy="330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CustomShape 3">
            <a:extLst>
              <a:ext uri="{FF2B5EF4-FFF2-40B4-BE49-F238E27FC236}">
                <a16:creationId xmlns:a16="http://schemas.microsoft.com/office/drawing/2014/main" id="{C27C4F21-B63F-4683-ACDC-59DCEAC45BDA}"/>
              </a:ext>
            </a:extLst>
          </p:cNvPr>
          <p:cNvSpPr/>
          <p:nvPr/>
        </p:nvSpPr>
        <p:spPr>
          <a:xfrm>
            <a:off x="107275" y="4565554"/>
            <a:ext cx="3302107" cy="1573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208" tIns="49604" rIns="99208" bIns="49604"/>
          <a:lstStyle/>
          <a:p>
            <a:pPr>
              <a:lnSpc>
                <a:spcPct val="90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Tahoma"/>
                <a:ea typeface="Tahoma"/>
              </a:rPr>
              <a:t>Automated IT Management provides rapid, consistent, and high quality response to incidents</a:t>
            </a:r>
            <a:endParaRPr dirty="0"/>
          </a:p>
          <a:p>
            <a:pPr>
              <a:lnSpc>
                <a:spcPct val="90000"/>
              </a:lnSpc>
              <a:defRPr/>
            </a:pPr>
            <a:endParaRPr dirty="0"/>
          </a:p>
          <a:p>
            <a:pPr>
              <a:lnSpc>
                <a:spcPct val="90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Tahoma"/>
                <a:ea typeface="Tahoma"/>
              </a:rPr>
              <a:t>Post Automation </a:t>
            </a:r>
            <a:endParaRPr dirty="0"/>
          </a:p>
        </p:txBody>
      </p:sp>
      <p:sp>
        <p:nvSpPr>
          <p:cNvPr id="242" name="CustomShape 4">
            <a:extLst>
              <a:ext uri="{FF2B5EF4-FFF2-40B4-BE49-F238E27FC236}">
                <a16:creationId xmlns:a16="http://schemas.microsoft.com/office/drawing/2014/main" id="{E7355AC8-5B6F-4556-AA1E-28C134603609}"/>
              </a:ext>
            </a:extLst>
          </p:cNvPr>
          <p:cNvSpPr/>
          <p:nvPr/>
        </p:nvSpPr>
        <p:spPr>
          <a:xfrm>
            <a:off x="529" y="1651929"/>
            <a:ext cx="2147158" cy="4007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208" tIns="49604" rIns="99208" bIns="49604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</a:rPr>
              <a:t>Pre Automation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93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8200" y="-37080"/>
            <a:ext cx="8714160" cy="59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Event Processing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788640" y="1801080"/>
            <a:ext cx="1634040" cy="243432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800000" sp="6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5787360" y="673920"/>
            <a:ext cx="3126240" cy="225144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800000" sp="6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205560" y="4101480"/>
            <a:ext cx="3075480" cy="226440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800000" sp="6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5811120" y="4087080"/>
            <a:ext cx="3126240" cy="227844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800000" sp="6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"/>
          <p:cNvPicPr/>
          <p:nvPr/>
        </p:nvPicPr>
        <p:blipFill>
          <a:blip r:embed="rId2"/>
          <a:stretch/>
        </p:blipFill>
        <p:spPr>
          <a:xfrm>
            <a:off x="6476400" y="726480"/>
            <a:ext cx="1618200" cy="1303920"/>
          </a:xfrm>
          <a:prstGeom prst="rect">
            <a:avLst/>
          </a:prstGeom>
          <a:ln w="9360">
            <a:noFill/>
          </a:ln>
        </p:spPr>
      </p:pic>
      <p:pic>
        <p:nvPicPr>
          <p:cNvPr id="208" name="Picture 5"/>
          <p:cNvPicPr/>
          <p:nvPr/>
        </p:nvPicPr>
        <p:blipFill>
          <a:blip r:embed="rId3"/>
          <a:stretch/>
        </p:blipFill>
        <p:spPr>
          <a:xfrm>
            <a:off x="7441560" y="4998240"/>
            <a:ext cx="884880" cy="1367280"/>
          </a:xfrm>
          <a:prstGeom prst="rect">
            <a:avLst/>
          </a:prstGeom>
          <a:ln w="9360">
            <a:noFill/>
          </a:ln>
        </p:spPr>
      </p:pic>
      <p:pic>
        <p:nvPicPr>
          <p:cNvPr id="209" name="Picture 3"/>
          <p:cNvPicPr/>
          <p:nvPr/>
        </p:nvPicPr>
        <p:blipFill>
          <a:blip r:embed="rId4"/>
          <a:stretch/>
        </p:blipFill>
        <p:spPr>
          <a:xfrm>
            <a:off x="6431760" y="5223960"/>
            <a:ext cx="1111680" cy="1041840"/>
          </a:xfrm>
          <a:prstGeom prst="rect">
            <a:avLst/>
          </a:prstGeom>
          <a:ln w="9360">
            <a:noFill/>
          </a:ln>
        </p:spPr>
      </p:pic>
      <p:pic>
        <p:nvPicPr>
          <p:cNvPr id="210" name="Picture 10"/>
          <p:cNvPicPr/>
          <p:nvPr/>
        </p:nvPicPr>
        <p:blipFill>
          <a:blip r:embed="rId5"/>
          <a:stretch/>
        </p:blipFill>
        <p:spPr>
          <a:xfrm>
            <a:off x="551880" y="753480"/>
            <a:ext cx="2199240" cy="1553040"/>
          </a:xfrm>
          <a:prstGeom prst="rect">
            <a:avLst/>
          </a:prstGeom>
          <a:ln w="9360">
            <a:noFill/>
          </a:ln>
        </p:spPr>
      </p:pic>
      <p:pic>
        <p:nvPicPr>
          <p:cNvPr id="211" name="Picture 12"/>
          <p:cNvPicPr/>
          <p:nvPr/>
        </p:nvPicPr>
        <p:blipFill>
          <a:blip r:embed="rId6"/>
          <a:stretch/>
        </p:blipFill>
        <p:spPr>
          <a:xfrm>
            <a:off x="3885480" y="2193120"/>
            <a:ext cx="1503720" cy="1533960"/>
          </a:xfrm>
          <a:prstGeom prst="rect">
            <a:avLst/>
          </a:prstGeom>
          <a:ln w="9360">
            <a:noFill/>
          </a:ln>
        </p:spPr>
      </p:pic>
      <p:pic>
        <p:nvPicPr>
          <p:cNvPr id="212" name="Picture 14"/>
          <p:cNvPicPr/>
          <p:nvPr/>
        </p:nvPicPr>
        <p:blipFill>
          <a:blip r:embed="rId7"/>
          <a:stretch/>
        </p:blipFill>
        <p:spPr>
          <a:xfrm>
            <a:off x="826560" y="4710960"/>
            <a:ext cx="2256480" cy="1273680"/>
          </a:xfrm>
          <a:prstGeom prst="rect">
            <a:avLst/>
          </a:prstGeom>
          <a:ln w="9360">
            <a:noFill/>
          </a:ln>
        </p:spPr>
      </p:pic>
      <p:sp>
        <p:nvSpPr>
          <p:cNvPr id="213" name="CustomShape 6"/>
          <p:cNvSpPr/>
          <p:nvPr/>
        </p:nvSpPr>
        <p:spPr>
          <a:xfrm>
            <a:off x="5816520" y="1718640"/>
            <a:ext cx="1206360" cy="113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DA determines whether an Automata is applicable and sends ticket data to ISM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5911200" y="4143600"/>
            <a:ext cx="1462680" cy="906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Commands executed using standard mechanisms (eg SSH / Powershell)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3153600" y="4939920"/>
            <a:ext cx="1585080" cy="791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Tickets updated and/or resolved and placed in original target resolver group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>
            <a:off x="777960" y="1526040"/>
            <a:ext cx="1445400" cy="113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Monitoring detects issue and raises event into existing event system (eg Netcool, Nagios)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4034160" y="1932480"/>
            <a:ext cx="1206360" cy="446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Events raised into  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 rot="16200000" flipH="1">
            <a:off x="460440" y="3459600"/>
            <a:ext cx="1595880" cy="1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B05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19" name="CustomShape 12"/>
          <p:cNvSpPr/>
          <p:nvPr/>
        </p:nvSpPr>
        <p:spPr>
          <a:xfrm rot="5400000" flipH="1" flipV="1">
            <a:off x="5421960" y="933480"/>
            <a:ext cx="213120" cy="1781640"/>
          </a:xfrm>
          <a:prstGeom prst="curvedConnector3">
            <a:avLst>
              <a:gd name="adj1" fmla="val 206893"/>
            </a:avLst>
          </a:prstGeom>
          <a:noFill/>
          <a:ln>
            <a:solidFill>
              <a:srgbClr val="00B05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0" name="CustomShape 13"/>
          <p:cNvSpPr/>
          <p:nvPr/>
        </p:nvSpPr>
        <p:spPr>
          <a:xfrm rot="10800000" flipV="1">
            <a:off x="6608880" y="8455320"/>
            <a:ext cx="1299240" cy="1872000"/>
          </a:xfrm>
          <a:prstGeom prst="curvedConnector2">
            <a:avLst/>
          </a:prstGeom>
          <a:noFill/>
          <a:ln>
            <a:solidFill>
              <a:srgbClr val="00B05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7643880" y="4157640"/>
            <a:ext cx="1206360" cy="73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Output sent back to 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7652520" y="1906920"/>
            <a:ext cx="1206360" cy="945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DA analyses and steps through workflow until complete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 rot="16200000" flipH="1">
            <a:off x="5767920" y="3505680"/>
            <a:ext cx="130212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4" name="CustomShape 17"/>
          <p:cNvSpPr/>
          <p:nvPr/>
        </p:nvSpPr>
        <p:spPr>
          <a:xfrm rot="5400000" flipH="1" flipV="1">
            <a:off x="7367400" y="4170600"/>
            <a:ext cx="154440" cy="1603800"/>
          </a:xfrm>
          <a:prstGeom prst="curvedConnector3">
            <a:avLst>
              <a:gd name="adj1" fmla="val -148160"/>
            </a:avLst>
          </a:prstGeom>
          <a:noFill/>
          <a:ln>
            <a:solidFill>
              <a:srgbClr val="FF000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5" name="CustomShape 18"/>
          <p:cNvSpPr/>
          <p:nvPr/>
        </p:nvSpPr>
        <p:spPr>
          <a:xfrm rot="5400000" flipH="1" flipV="1">
            <a:off x="7599960" y="3499920"/>
            <a:ext cx="1302120" cy="6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6" name="CustomShape 19"/>
          <p:cNvSpPr/>
          <p:nvPr/>
        </p:nvSpPr>
        <p:spPr>
          <a:xfrm rot="5400000">
            <a:off x="6468480" y="1620720"/>
            <a:ext cx="554400" cy="3020040"/>
          </a:xfrm>
          <a:prstGeom prst="curvedConnector2">
            <a:avLst/>
          </a:prstGeom>
          <a:noFill/>
          <a:ln>
            <a:solidFill>
              <a:srgbClr val="FFFF0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7" name="CustomShape 20"/>
          <p:cNvSpPr/>
          <p:nvPr/>
        </p:nvSpPr>
        <p:spPr>
          <a:xfrm rot="10800000" flipV="1">
            <a:off x="5916600" y="8879760"/>
            <a:ext cx="943560" cy="1823040"/>
          </a:xfrm>
          <a:prstGeom prst="curvedConnector2">
            <a:avLst/>
          </a:prstGeom>
          <a:noFill/>
          <a:ln>
            <a:solidFill>
              <a:srgbClr val="FFFF0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8" name="CustomShape 21"/>
          <p:cNvSpPr/>
          <p:nvPr/>
        </p:nvSpPr>
        <p:spPr>
          <a:xfrm>
            <a:off x="2266200" y="2426760"/>
            <a:ext cx="886320" cy="3931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Customer Servers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2"/>
          <p:cNvSpPr/>
          <p:nvPr/>
        </p:nvSpPr>
        <p:spPr>
          <a:xfrm>
            <a:off x="7549560" y="1042200"/>
            <a:ext cx="906840" cy="2487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3"/>
          <p:cNvSpPr/>
          <p:nvPr/>
        </p:nvSpPr>
        <p:spPr>
          <a:xfrm>
            <a:off x="6791040" y="1561320"/>
            <a:ext cx="982080" cy="33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600" b="0" strike="noStrike" spc="-1">
                <a:solidFill>
                  <a:srgbClr val="BA006E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Softlayer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4"/>
          <p:cNvSpPr/>
          <p:nvPr/>
        </p:nvSpPr>
        <p:spPr>
          <a:xfrm>
            <a:off x="4071240" y="3777480"/>
            <a:ext cx="1081440" cy="3931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Hub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16"/>
          <p:cNvPicPr/>
          <p:nvPr/>
        </p:nvPicPr>
        <p:blipFill>
          <a:blip r:embed="rId8"/>
          <a:stretch/>
        </p:blipFill>
        <p:spPr>
          <a:xfrm>
            <a:off x="542160" y="4263480"/>
            <a:ext cx="1942200" cy="1388160"/>
          </a:xfrm>
          <a:prstGeom prst="rect">
            <a:avLst/>
          </a:prstGeom>
          <a:ln w="9360">
            <a:noFill/>
          </a:ln>
        </p:spPr>
      </p:pic>
      <p:sp>
        <p:nvSpPr>
          <p:cNvPr id="233" name="CustomShape 25"/>
          <p:cNvSpPr/>
          <p:nvPr/>
        </p:nvSpPr>
        <p:spPr>
          <a:xfrm>
            <a:off x="347040" y="5536440"/>
            <a:ext cx="869040" cy="679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Existing M&amp;E and Ticketing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6"/>
          <p:cNvSpPr/>
          <p:nvPr/>
        </p:nvSpPr>
        <p:spPr>
          <a:xfrm flipV="1">
            <a:off x="1578960" y="2155320"/>
            <a:ext cx="2454840" cy="2115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B05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35" name="CustomShape 27"/>
          <p:cNvSpPr/>
          <p:nvPr/>
        </p:nvSpPr>
        <p:spPr>
          <a:xfrm>
            <a:off x="185040" y="675720"/>
            <a:ext cx="3075480" cy="225000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800000" sp="6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8"/>
          <p:cNvSpPr/>
          <p:nvPr/>
        </p:nvSpPr>
        <p:spPr>
          <a:xfrm>
            <a:off x="2815560" y="3434760"/>
            <a:ext cx="3369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9"/>
          <p:cNvSpPr/>
          <p:nvPr/>
        </p:nvSpPr>
        <p:spPr>
          <a:xfrm>
            <a:off x="7949520" y="5857200"/>
            <a:ext cx="887760" cy="3931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Customer Servers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0"/>
          <p:cNvSpPr/>
          <p:nvPr/>
        </p:nvSpPr>
        <p:spPr>
          <a:xfrm>
            <a:off x="4008960" y="2602080"/>
            <a:ext cx="1206360" cy="470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4a Ticket raised into Ticketing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1"/>
          <p:cNvSpPr/>
          <p:nvPr/>
        </p:nvSpPr>
        <p:spPr>
          <a:xfrm rot="5400000" flipH="1">
            <a:off x="5810760" y="2243160"/>
            <a:ext cx="14760" cy="1203840"/>
          </a:xfrm>
          <a:prstGeom prst="curvedConnector4">
            <a:avLst>
              <a:gd name="adj1" fmla="val -1479803"/>
              <a:gd name="adj2" fmla="val 75077"/>
            </a:avLst>
          </a:prstGeom>
          <a:noFill/>
          <a:ln>
            <a:solidFill>
              <a:srgbClr val="00B050"/>
            </a:solidFill>
            <a:round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40" name="CustomShape 32"/>
          <p:cNvSpPr/>
          <p:nvPr/>
        </p:nvSpPr>
        <p:spPr>
          <a:xfrm>
            <a:off x="4028040" y="3173400"/>
            <a:ext cx="1206360" cy="470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 Ticket updated in Ticketing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3"/>
          <p:cNvSpPr/>
          <p:nvPr/>
        </p:nvSpPr>
        <p:spPr>
          <a:xfrm>
            <a:off x="5739840" y="2901240"/>
            <a:ext cx="3369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4"/>
          <p:cNvSpPr/>
          <p:nvPr/>
        </p:nvSpPr>
        <p:spPr>
          <a:xfrm>
            <a:off x="2637720" y="3096720"/>
            <a:ext cx="3369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5"/>
          <p:cNvSpPr/>
          <p:nvPr/>
        </p:nvSpPr>
        <p:spPr>
          <a:xfrm>
            <a:off x="1083600" y="3158640"/>
            <a:ext cx="3387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6"/>
          <p:cNvSpPr/>
          <p:nvPr/>
        </p:nvSpPr>
        <p:spPr>
          <a:xfrm>
            <a:off x="3136320" y="3967920"/>
            <a:ext cx="338760" cy="340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7"/>
          <p:cNvSpPr/>
          <p:nvPr/>
        </p:nvSpPr>
        <p:spPr>
          <a:xfrm>
            <a:off x="5109480" y="1367640"/>
            <a:ext cx="338760" cy="340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8"/>
          <p:cNvSpPr/>
          <p:nvPr/>
        </p:nvSpPr>
        <p:spPr>
          <a:xfrm>
            <a:off x="6247800" y="3526920"/>
            <a:ext cx="3387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9"/>
          <p:cNvSpPr/>
          <p:nvPr/>
        </p:nvSpPr>
        <p:spPr>
          <a:xfrm>
            <a:off x="7206480" y="5063400"/>
            <a:ext cx="3369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0"/>
          <p:cNvSpPr/>
          <p:nvPr/>
        </p:nvSpPr>
        <p:spPr>
          <a:xfrm>
            <a:off x="8095680" y="3413880"/>
            <a:ext cx="3369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1"/>
          <p:cNvSpPr/>
          <p:nvPr/>
        </p:nvSpPr>
        <p:spPr>
          <a:xfrm>
            <a:off x="6989040" y="3125160"/>
            <a:ext cx="336960" cy="338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2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101160"/>
            <a:ext cx="8976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0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 Determining Dynamic automation Eligibility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4000" y="1013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device reachable in the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operable remotely to perform Command Line executions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possible to communicate with the device programmatically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possible to determine the fix to be provided in a documented procedure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Device can be Server, Storage Device, Network Device, Database Instance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Programatically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indicates connectivity by Shell or APIs.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29160"/>
            <a:ext cx="8976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000" b="0" strike="noStrike" spc="-1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Sample Use Case for DA – Ping Down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3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3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3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3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Line 3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Line 4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Line 4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5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C1A770-0829-4A07-A89B-958D83B3C5AC}"/>
              </a:ext>
            </a:extLst>
          </p:cNvPr>
          <p:cNvGrpSpPr/>
          <p:nvPr/>
        </p:nvGrpSpPr>
        <p:grpSpPr>
          <a:xfrm>
            <a:off x="113808" y="574920"/>
            <a:ext cx="9875880" cy="6832872"/>
            <a:chOff x="126000" y="537840"/>
            <a:chExt cx="9875880" cy="6832872"/>
          </a:xfrm>
        </p:grpSpPr>
        <p:sp>
          <p:nvSpPr>
            <p:cNvPr id="253" name="CustomShape 2"/>
            <p:cNvSpPr/>
            <p:nvPr/>
          </p:nvSpPr>
          <p:spPr>
            <a:xfrm>
              <a:off x="163440" y="537840"/>
              <a:ext cx="1554120" cy="548280"/>
            </a:xfrm>
            <a:prstGeom prst="ellipse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Start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4" name="CustomShape 3"/>
            <p:cNvSpPr/>
            <p:nvPr/>
          </p:nvSpPr>
          <p:spPr>
            <a:xfrm>
              <a:off x="8412480" y="5891040"/>
              <a:ext cx="1554120" cy="548280"/>
            </a:xfrm>
            <a:prstGeom prst="ellipse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End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5" name="CustomShape 4"/>
            <p:cNvSpPr/>
            <p:nvPr/>
          </p:nvSpPr>
          <p:spPr>
            <a:xfrm>
              <a:off x="126000" y="158184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Login to device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6" name="CustomShape 5"/>
            <p:cNvSpPr/>
            <p:nvPr/>
          </p:nvSpPr>
          <p:spPr>
            <a:xfrm>
              <a:off x="2226240" y="1194480"/>
              <a:ext cx="1096920" cy="1301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Device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Accessible?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7" name="CustomShape 6"/>
            <p:cNvSpPr/>
            <p:nvPr/>
          </p:nvSpPr>
          <p:spPr>
            <a:xfrm>
              <a:off x="126000" y="255384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Wait for 5 Minutes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and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reconnect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8" name="CustomShape 7"/>
            <p:cNvSpPr/>
            <p:nvPr/>
          </p:nvSpPr>
          <p:spPr>
            <a:xfrm>
              <a:off x="3726000" y="158184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Show Version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9" name="CustomShape 8"/>
            <p:cNvSpPr/>
            <p:nvPr/>
          </p:nvSpPr>
          <p:spPr>
            <a:xfrm>
              <a:off x="5826600" y="1194840"/>
              <a:ext cx="1096920" cy="1301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Device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Uptime check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&lt; 5min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60" name="CustomShape 9"/>
            <p:cNvSpPr/>
            <p:nvPr/>
          </p:nvSpPr>
          <p:spPr>
            <a:xfrm>
              <a:off x="7312320" y="157680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Show ip eigrp neighbor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61" name="CustomShape 10"/>
            <p:cNvSpPr/>
            <p:nvPr/>
          </p:nvSpPr>
          <p:spPr>
            <a:xfrm>
              <a:off x="7586640" y="2671920"/>
              <a:ext cx="1096920" cy="1301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Check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Neighbor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Uptime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&lt; 5min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62" name="CustomShape 11"/>
            <p:cNvSpPr/>
            <p:nvPr/>
          </p:nvSpPr>
          <p:spPr>
            <a:xfrm>
              <a:off x="8356320" y="473832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Close ticket as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false alarm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3" name="CustomShape 22"/>
            <p:cNvSpPr/>
            <p:nvPr/>
          </p:nvSpPr>
          <p:spPr>
            <a:xfrm>
              <a:off x="5826960" y="2923200"/>
              <a:ext cx="1096920" cy="1301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Return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type=power-on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and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Last reload: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Normal Reload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4" name="CustomShape 23"/>
            <p:cNvSpPr/>
            <p:nvPr/>
          </p:nvSpPr>
          <p:spPr>
            <a:xfrm>
              <a:off x="6309360" y="471600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 ip int brief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 ip bgp sum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 log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6" name="CustomShape 25"/>
            <p:cNvSpPr/>
            <p:nvPr/>
          </p:nvSpPr>
          <p:spPr>
            <a:xfrm>
              <a:off x="6309360" y="590400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Update ticket and escalate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0" name="CustomShape 29"/>
            <p:cNvSpPr/>
            <p:nvPr/>
          </p:nvSpPr>
          <p:spPr>
            <a:xfrm>
              <a:off x="3042000" y="330984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Show cdp neighbour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detail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1" name="CustomShape 30"/>
            <p:cNvSpPr/>
            <p:nvPr/>
          </p:nvSpPr>
          <p:spPr>
            <a:xfrm>
              <a:off x="3042000" y="471384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show version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dir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more &lt;lastest crashinfo&gt;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show tech-support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4" name="CustomShape 33"/>
            <p:cNvSpPr/>
            <p:nvPr/>
          </p:nvSpPr>
          <p:spPr>
            <a:xfrm>
              <a:off x="247320" y="4183560"/>
              <a:ext cx="1096920" cy="1301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Connect to the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Neighbor if down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5" name="CustomShape 34"/>
            <p:cNvSpPr/>
            <p:nvPr/>
          </p:nvSpPr>
          <p:spPr>
            <a:xfrm>
              <a:off x="247680" y="5911920"/>
              <a:ext cx="1096920" cy="1301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Neighbor down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at same time?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0" name="CustomShape 39"/>
            <p:cNvSpPr/>
            <p:nvPr/>
          </p:nvSpPr>
          <p:spPr>
            <a:xfrm>
              <a:off x="4023360" y="6769440"/>
              <a:ext cx="1645560" cy="5482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Close Ticket as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Power outage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3" name="CustomShape 42"/>
            <p:cNvSpPr/>
            <p:nvPr/>
          </p:nvSpPr>
          <p:spPr>
            <a:xfrm>
              <a:off x="3200400" y="154620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4" name="CustomShape 43"/>
            <p:cNvSpPr/>
            <p:nvPr/>
          </p:nvSpPr>
          <p:spPr>
            <a:xfrm>
              <a:off x="2320198" y="251892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5" name="CustomShape 44"/>
            <p:cNvSpPr/>
            <p:nvPr/>
          </p:nvSpPr>
          <p:spPr>
            <a:xfrm>
              <a:off x="6764400" y="154656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6" name="CustomShape 45"/>
            <p:cNvSpPr/>
            <p:nvPr/>
          </p:nvSpPr>
          <p:spPr>
            <a:xfrm>
              <a:off x="6368400" y="251892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7" name="CustomShape 46"/>
            <p:cNvSpPr/>
            <p:nvPr/>
          </p:nvSpPr>
          <p:spPr>
            <a:xfrm>
              <a:off x="7276320" y="310896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8" name="CustomShape 47"/>
            <p:cNvSpPr/>
            <p:nvPr/>
          </p:nvSpPr>
          <p:spPr>
            <a:xfrm>
              <a:off x="8595360" y="310896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9" name="CustomShape 48"/>
            <p:cNvSpPr/>
            <p:nvPr/>
          </p:nvSpPr>
          <p:spPr>
            <a:xfrm>
              <a:off x="5332320" y="336132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0" name="CustomShape 49"/>
            <p:cNvSpPr/>
            <p:nvPr/>
          </p:nvSpPr>
          <p:spPr>
            <a:xfrm>
              <a:off x="6016320" y="418968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1" name="CustomShape 50"/>
            <p:cNvSpPr/>
            <p:nvPr/>
          </p:nvSpPr>
          <p:spPr>
            <a:xfrm>
              <a:off x="1336320" y="462204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2" name="CustomShape 51"/>
            <p:cNvSpPr/>
            <p:nvPr/>
          </p:nvSpPr>
          <p:spPr>
            <a:xfrm>
              <a:off x="760320" y="552240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3" name="CustomShape 52"/>
            <p:cNvSpPr/>
            <p:nvPr/>
          </p:nvSpPr>
          <p:spPr>
            <a:xfrm>
              <a:off x="976896" y="6997032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5" name="CustomShape 54"/>
            <p:cNvSpPr/>
            <p:nvPr/>
          </p:nvSpPr>
          <p:spPr>
            <a:xfrm>
              <a:off x="1372320" y="6350760"/>
              <a:ext cx="54828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3EA2359-1154-4194-A4D0-F1B1C6AC90DE}"/>
                </a:ext>
              </a:extLst>
            </p:cNvPr>
            <p:cNvCxnSpPr>
              <a:stCxn id="253" idx="4"/>
              <a:endCxn id="255" idx="0"/>
            </p:cNvCxnSpPr>
            <p:nvPr/>
          </p:nvCxnSpPr>
          <p:spPr>
            <a:xfrm>
              <a:off x="940500" y="1086120"/>
              <a:ext cx="8280" cy="49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84184C-FEA8-4E74-93F7-0C799E630EA6}"/>
                </a:ext>
              </a:extLst>
            </p:cNvPr>
            <p:cNvCxnSpPr>
              <a:stCxn id="257" idx="0"/>
              <a:endCxn id="255" idx="2"/>
            </p:cNvCxnSpPr>
            <p:nvPr/>
          </p:nvCxnSpPr>
          <p:spPr>
            <a:xfrm flipV="1">
              <a:off x="948780" y="2130120"/>
              <a:ext cx="0" cy="423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DBEA952-7BCD-4AD6-BB78-8438BD063A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71560" y="2495880"/>
              <a:ext cx="1003140" cy="2952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404CC75-FAD8-40D0-AF7F-CF1A89997B13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1771560" y="1855980"/>
              <a:ext cx="501569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B81A92-D32E-47C8-ABCD-C0D4375F9D83}"/>
                </a:ext>
              </a:extLst>
            </p:cNvPr>
            <p:cNvCxnSpPr/>
            <p:nvPr/>
          </p:nvCxnSpPr>
          <p:spPr>
            <a:xfrm>
              <a:off x="3323160" y="1862330"/>
              <a:ext cx="425520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5A8A2B-77BE-47D9-8DC5-55DA1C40AC98}"/>
                </a:ext>
              </a:extLst>
            </p:cNvPr>
            <p:cNvCxnSpPr>
              <a:stCxn id="258" idx="3"/>
            </p:cNvCxnSpPr>
            <p:nvPr/>
          </p:nvCxnSpPr>
          <p:spPr>
            <a:xfrm flipV="1">
              <a:off x="5371560" y="1845180"/>
              <a:ext cx="455040" cy="1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44AFC46-8AC2-4D1C-98B7-D428BBEC9905}"/>
                </a:ext>
              </a:extLst>
            </p:cNvPr>
            <p:cNvCxnSpPr>
              <a:endCxn id="260" idx="1"/>
            </p:cNvCxnSpPr>
            <p:nvPr/>
          </p:nvCxnSpPr>
          <p:spPr>
            <a:xfrm>
              <a:off x="6916680" y="1822140"/>
              <a:ext cx="395640" cy="288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54A1D51-3C76-48D1-81F8-CF13F3CFB2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38590" y="2732040"/>
              <a:ext cx="465970" cy="63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DE28BA0-852F-46DA-8F74-0CFBB96A28E3}"/>
                </a:ext>
              </a:extLst>
            </p:cNvPr>
            <p:cNvCxnSpPr>
              <a:stCxn id="260" idx="2"/>
            </p:cNvCxnSpPr>
            <p:nvPr/>
          </p:nvCxnSpPr>
          <p:spPr>
            <a:xfrm rot="5400000">
              <a:off x="7844760" y="2415420"/>
              <a:ext cx="58068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97E5A36-F4B8-42F4-97AF-37F5B532A272}"/>
                </a:ext>
              </a:extLst>
            </p:cNvPr>
            <p:cNvCxnSpPr/>
            <p:nvPr/>
          </p:nvCxnSpPr>
          <p:spPr>
            <a:xfrm rot="16200000" flipH="1">
              <a:off x="8164080" y="3829320"/>
              <a:ext cx="1499040" cy="4600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4D97A8D5-2DE8-472D-A8F6-15CCB1253C4A}"/>
                </a:ext>
              </a:extLst>
            </p:cNvPr>
            <p:cNvCxnSpPr>
              <a:endCxn id="274" idx="0"/>
            </p:cNvCxnSpPr>
            <p:nvPr/>
          </p:nvCxnSpPr>
          <p:spPr>
            <a:xfrm rot="5400000">
              <a:off x="6662700" y="3792060"/>
              <a:ext cx="1393380" cy="454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63ACC50-00D7-4212-B856-73CCAA70996C}"/>
                </a:ext>
              </a:extLst>
            </p:cNvPr>
            <p:cNvCxnSpPr>
              <a:stCxn id="290" idx="3"/>
              <a:endCxn id="254" idx="4"/>
            </p:cNvCxnSpPr>
            <p:nvPr/>
          </p:nvCxnSpPr>
          <p:spPr>
            <a:xfrm flipV="1">
              <a:off x="5668920" y="6439320"/>
              <a:ext cx="3520620" cy="6042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8563FBA-DF85-4050-A249-E9A8CB40A213}"/>
                </a:ext>
              </a:extLst>
            </p:cNvPr>
            <p:cNvCxnSpPr>
              <a:stCxn id="276" idx="3"/>
              <a:endCxn id="254" idx="2"/>
            </p:cNvCxnSpPr>
            <p:nvPr/>
          </p:nvCxnSpPr>
          <p:spPr>
            <a:xfrm flipV="1">
              <a:off x="7954920" y="6165180"/>
              <a:ext cx="457560" cy="129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BDD5F3-6A53-4572-999E-0AC488F03674}"/>
                </a:ext>
              </a:extLst>
            </p:cNvPr>
            <p:cNvCxnSpPr>
              <a:stCxn id="262" idx="2"/>
              <a:endCxn id="254" idx="0"/>
            </p:cNvCxnSpPr>
            <p:nvPr/>
          </p:nvCxnSpPr>
          <p:spPr>
            <a:xfrm>
              <a:off x="9179100" y="5286600"/>
              <a:ext cx="10440" cy="604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265E44B-373B-4FCE-98F7-024439E96CF4}"/>
                </a:ext>
              </a:extLst>
            </p:cNvPr>
            <p:cNvCxnSpPr>
              <a:stCxn id="274" idx="2"/>
              <a:endCxn id="276" idx="0"/>
            </p:cNvCxnSpPr>
            <p:nvPr/>
          </p:nvCxnSpPr>
          <p:spPr>
            <a:xfrm rot="5400000">
              <a:off x="6812280" y="5584140"/>
              <a:ext cx="63972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15489B0F-B04E-4663-9822-12DBB207447E}"/>
                </a:ext>
              </a:extLst>
            </p:cNvPr>
            <p:cNvCxnSpPr>
              <a:endCxn id="281" idx="3"/>
            </p:cNvCxnSpPr>
            <p:nvPr/>
          </p:nvCxnSpPr>
          <p:spPr>
            <a:xfrm rot="10800000" flipV="1">
              <a:off x="4687560" y="4224600"/>
              <a:ext cx="1687190" cy="7633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FCCBE259-EE2C-4DF6-8870-B81AECF4F532}"/>
                </a:ext>
              </a:extLst>
            </p:cNvPr>
            <p:cNvCxnSpPr>
              <a:endCxn id="280" idx="3"/>
            </p:cNvCxnSpPr>
            <p:nvPr/>
          </p:nvCxnSpPr>
          <p:spPr>
            <a:xfrm rot="10800000">
              <a:off x="4687560" y="3583980"/>
              <a:ext cx="113904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C430A83-F500-4E55-AAD4-8C51C7082BB7}"/>
                </a:ext>
              </a:extLst>
            </p:cNvPr>
            <p:cNvCxnSpPr>
              <a:stCxn id="280" idx="1"/>
            </p:cNvCxnSpPr>
            <p:nvPr/>
          </p:nvCxnSpPr>
          <p:spPr>
            <a:xfrm rot="10800000" flipV="1">
              <a:off x="795780" y="3583980"/>
              <a:ext cx="2246220" cy="599580"/>
            </a:xfrm>
            <a:prstGeom prst="bentConnector3">
              <a:avLst>
                <a:gd name="adj1" fmla="val 999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5CF10655-65C7-43AD-9B27-7CF59D698B30}"/>
                </a:ext>
              </a:extLst>
            </p:cNvPr>
            <p:cNvCxnSpPr/>
            <p:nvPr/>
          </p:nvCxnSpPr>
          <p:spPr>
            <a:xfrm rot="5400000">
              <a:off x="586260" y="5694480"/>
              <a:ext cx="41904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6D917B5-5971-4D8C-A38A-B472D955ED34}"/>
                </a:ext>
              </a:extLst>
            </p:cNvPr>
            <p:cNvCxnSpPr>
              <a:endCxn id="276" idx="1"/>
            </p:cNvCxnSpPr>
            <p:nvPr/>
          </p:nvCxnSpPr>
          <p:spPr>
            <a:xfrm flipV="1">
              <a:off x="1308600" y="6178140"/>
              <a:ext cx="5000760" cy="3844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F6F026EC-2145-4ACB-9810-7E5F46B2135D}"/>
                </a:ext>
              </a:extLst>
            </p:cNvPr>
            <p:cNvCxnSpPr>
              <a:endCxn id="290" idx="1"/>
            </p:cNvCxnSpPr>
            <p:nvPr/>
          </p:nvCxnSpPr>
          <p:spPr>
            <a:xfrm flipV="1">
              <a:off x="789430" y="7043580"/>
              <a:ext cx="3233930" cy="169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555070E1-2F12-4989-ACC9-40B92419DBAE}"/>
                </a:ext>
              </a:extLst>
            </p:cNvPr>
            <p:cNvCxnSpPr>
              <a:endCxn id="276" idx="1"/>
            </p:cNvCxnSpPr>
            <p:nvPr/>
          </p:nvCxnSpPr>
          <p:spPr>
            <a:xfrm>
              <a:off x="1344240" y="4834260"/>
              <a:ext cx="4965120" cy="1343880"/>
            </a:xfrm>
            <a:prstGeom prst="bentConnector3">
              <a:avLst>
                <a:gd name="adj1" fmla="val 224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17DAB948-ABB1-4047-B7EB-65DC08145BA8}"/>
                </a:ext>
              </a:extLst>
            </p:cNvPr>
            <p:cNvCxnSpPr>
              <a:stCxn id="281" idx="2"/>
              <a:endCxn id="276" idx="1"/>
            </p:cNvCxnSpPr>
            <p:nvPr/>
          </p:nvCxnSpPr>
          <p:spPr>
            <a:xfrm rot="16200000" flipH="1">
              <a:off x="4629060" y="4497840"/>
              <a:ext cx="916020" cy="24445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0" y="29520"/>
            <a:ext cx="8976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000" b="0" strike="noStrike" spc="-1" dirty="0">
                <a:solidFill>
                  <a:srgbClr val="00B2E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Sample Business Process Use Case – Port Enablement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3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Line 3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4FB3CD-C95E-4649-8B6F-B094032336F6}"/>
              </a:ext>
            </a:extLst>
          </p:cNvPr>
          <p:cNvGrpSpPr/>
          <p:nvPr/>
        </p:nvGrpSpPr>
        <p:grpSpPr>
          <a:xfrm>
            <a:off x="542520" y="642960"/>
            <a:ext cx="9052560" cy="6629760"/>
            <a:chOff x="542520" y="642960"/>
            <a:chExt cx="9052560" cy="6629760"/>
          </a:xfrm>
        </p:grpSpPr>
        <p:sp>
          <p:nvSpPr>
            <p:cNvPr id="307" name="Line 2"/>
            <p:cNvSpPr/>
            <p:nvPr/>
          </p:nvSpPr>
          <p:spPr>
            <a:xfrm>
              <a:off x="2067840" y="1218960"/>
              <a:ext cx="360" cy="566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Line 3"/>
            <p:cNvSpPr/>
            <p:nvPr/>
          </p:nvSpPr>
          <p:spPr>
            <a:xfrm>
              <a:off x="4155840" y="1182960"/>
              <a:ext cx="360" cy="4669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Line 4"/>
            <p:cNvSpPr/>
            <p:nvPr/>
          </p:nvSpPr>
          <p:spPr>
            <a:xfrm>
              <a:off x="6279840" y="1182960"/>
              <a:ext cx="360" cy="566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5"/>
            <p:cNvSpPr/>
            <p:nvPr/>
          </p:nvSpPr>
          <p:spPr>
            <a:xfrm>
              <a:off x="542880" y="1130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User Needs a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port to be open to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Access internal ntw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1" name="CustomShape 6"/>
            <p:cNvSpPr/>
            <p:nvPr/>
          </p:nvSpPr>
          <p:spPr>
            <a:xfrm>
              <a:off x="542520" y="2390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Creates a Request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For Port Enablement on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Service Request tool /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Or on Call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2" name="CustomShape 7"/>
            <p:cNvSpPr/>
            <p:nvPr/>
          </p:nvSpPr>
          <p:spPr>
            <a:xfrm>
              <a:off x="542520" y="3650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L1 Team picks up the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request and sends to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Cross check for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approvals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3" name="CustomShape 8"/>
            <p:cNvSpPr/>
            <p:nvPr/>
          </p:nvSpPr>
          <p:spPr>
            <a:xfrm>
              <a:off x="2378880" y="1130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Ticket picked by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Network Engineer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4" name="CustomShape 9"/>
            <p:cNvSpPr/>
            <p:nvPr/>
          </p:nvSpPr>
          <p:spPr>
            <a:xfrm>
              <a:off x="2378880" y="2354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Network Engineer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checks the approvals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and port details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And if user can be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Provided accessibility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5" name="CustomShape 10"/>
            <p:cNvSpPr/>
            <p:nvPr/>
          </p:nvSpPr>
          <p:spPr>
            <a:xfrm>
              <a:off x="542880" y="4874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Internal / External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Approvals received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6" name="CustomShape 11"/>
            <p:cNvSpPr/>
            <p:nvPr/>
          </p:nvSpPr>
          <p:spPr>
            <a:xfrm>
              <a:off x="542880" y="6062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Ticket transfer to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Appropriate team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2" name="CustomShape 17"/>
            <p:cNvSpPr/>
            <p:nvPr/>
          </p:nvSpPr>
          <p:spPr>
            <a:xfrm>
              <a:off x="2378880" y="3650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Checks the port details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For enabling from the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request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3" name="CustomShape 18"/>
            <p:cNvSpPr/>
            <p:nvPr/>
          </p:nvSpPr>
          <p:spPr>
            <a:xfrm>
              <a:off x="2378880" y="4874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In case Port details are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Different or not provided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Correctly, user will be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Intimated on the same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requesting details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4" name="CustomShape 19"/>
            <p:cNvSpPr/>
            <p:nvPr/>
          </p:nvSpPr>
          <p:spPr>
            <a:xfrm>
              <a:off x="4430880" y="2354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Network Admin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Enables the port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5" name="CustomShape 20"/>
            <p:cNvSpPr/>
            <p:nvPr/>
          </p:nvSpPr>
          <p:spPr>
            <a:xfrm>
              <a:off x="6554880" y="1130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Ticket updated with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Enablement information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6" name="CustomShape 21"/>
            <p:cNvSpPr/>
            <p:nvPr/>
          </p:nvSpPr>
          <p:spPr>
            <a:xfrm>
              <a:off x="4474800" y="642960"/>
              <a:ext cx="155412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Action / Procedure to enable Port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7" name="CustomShape 22"/>
            <p:cNvSpPr/>
            <p:nvPr/>
          </p:nvSpPr>
          <p:spPr>
            <a:xfrm>
              <a:off x="2350800" y="643320"/>
              <a:ext cx="1554120" cy="23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Manual Re-Verification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8" name="CustomShape 23"/>
            <p:cNvSpPr/>
            <p:nvPr/>
          </p:nvSpPr>
          <p:spPr>
            <a:xfrm>
              <a:off x="694800" y="643680"/>
              <a:ext cx="1554120" cy="23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Business Process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4" name="CustomShape 29"/>
            <p:cNvSpPr/>
            <p:nvPr/>
          </p:nvSpPr>
          <p:spPr>
            <a:xfrm>
              <a:off x="6554880" y="2606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Ticket Closed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5" name="CustomShape 30"/>
            <p:cNvSpPr/>
            <p:nvPr/>
          </p:nvSpPr>
          <p:spPr>
            <a:xfrm>
              <a:off x="4236480" y="1005840"/>
              <a:ext cx="3931560" cy="255996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31"/>
            <p:cNvSpPr/>
            <p:nvPr/>
          </p:nvSpPr>
          <p:spPr>
            <a:xfrm>
              <a:off x="6490800" y="643320"/>
              <a:ext cx="1554120" cy="23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Update ticket to closure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7" name="CustomShape 32"/>
            <p:cNvSpPr/>
            <p:nvPr/>
          </p:nvSpPr>
          <p:spPr>
            <a:xfrm>
              <a:off x="8223840" y="906120"/>
              <a:ext cx="1371240" cy="37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Service Request Model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9" name="CustomShape 34"/>
            <p:cNvSpPr/>
            <p:nvPr/>
          </p:nvSpPr>
          <p:spPr>
            <a:xfrm>
              <a:off x="3696480" y="5943600"/>
              <a:ext cx="914040" cy="1096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Proceed to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enable?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1" name="CustomShape 36"/>
            <p:cNvSpPr/>
            <p:nvPr/>
          </p:nvSpPr>
          <p:spPr>
            <a:xfrm>
              <a:off x="6554880" y="6026400"/>
              <a:ext cx="1371240" cy="82260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Close the ticket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indicating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the reason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3" name="CustomShape 38"/>
            <p:cNvSpPr/>
            <p:nvPr/>
          </p:nvSpPr>
          <p:spPr>
            <a:xfrm>
              <a:off x="4297680" y="7040880"/>
              <a:ext cx="731160" cy="23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4" name="CustomShape 39"/>
            <p:cNvSpPr/>
            <p:nvPr/>
          </p:nvSpPr>
          <p:spPr>
            <a:xfrm>
              <a:off x="4648500" y="6085349"/>
              <a:ext cx="731160" cy="23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Yes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69FBE331-4B7B-41D8-91E4-B6CA6EDCDD0A}"/>
                </a:ext>
              </a:extLst>
            </p:cNvPr>
            <p:cNvCxnSpPr>
              <a:stCxn id="310" idx="2"/>
              <a:endCxn id="311" idx="0"/>
            </p:cNvCxnSpPr>
            <p:nvPr/>
          </p:nvCxnSpPr>
          <p:spPr>
            <a:xfrm rot="5400000">
              <a:off x="1009620" y="2171520"/>
              <a:ext cx="437400" cy="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EDE03E38-46C5-4FB5-99A1-A9CBC77EC094}"/>
                </a:ext>
              </a:extLst>
            </p:cNvPr>
            <p:cNvCxnSpPr>
              <a:stCxn id="311" idx="2"/>
              <a:endCxn id="312" idx="0"/>
            </p:cNvCxnSpPr>
            <p:nvPr/>
          </p:nvCxnSpPr>
          <p:spPr>
            <a:xfrm rot="5400000">
              <a:off x="1009440" y="3431700"/>
              <a:ext cx="437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CCC7A84-9622-46CB-AAE9-37C8C0EED7D4}"/>
                </a:ext>
              </a:extLst>
            </p:cNvPr>
            <p:cNvCxnSpPr>
              <a:stCxn id="312" idx="2"/>
              <a:endCxn id="315" idx="0"/>
            </p:cNvCxnSpPr>
            <p:nvPr/>
          </p:nvCxnSpPr>
          <p:spPr>
            <a:xfrm rot="16200000" flipH="1">
              <a:off x="1027620" y="4673520"/>
              <a:ext cx="401400" cy="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3420FA0-F323-430E-9DDD-B6E5F685BBD2}"/>
                </a:ext>
              </a:extLst>
            </p:cNvPr>
            <p:cNvCxnSpPr>
              <a:stCxn id="315" idx="2"/>
              <a:endCxn id="316" idx="0"/>
            </p:cNvCxnSpPr>
            <p:nvPr/>
          </p:nvCxnSpPr>
          <p:spPr>
            <a:xfrm rot="5400000">
              <a:off x="1045800" y="5879700"/>
              <a:ext cx="365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210F7A-9607-4C44-A862-0D5968C5D889}"/>
                </a:ext>
              </a:extLst>
            </p:cNvPr>
            <p:cNvCxnSpPr>
              <a:stCxn id="316" idx="3"/>
              <a:endCxn id="313" idx="1"/>
            </p:cNvCxnSpPr>
            <p:nvPr/>
          </p:nvCxnSpPr>
          <p:spPr>
            <a:xfrm flipV="1">
              <a:off x="1914120" y="1541700"/>
              <a:ext cx="464760" cy="4932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6674906-53D0-4BA1-8C1C-405BEF68FE01}"/>
                </a:ext>
              </a:extLst>
            </p:cNvPr>
            <p:cNvCxnSpPr>
              <a:stCxn id="313" idx="2"/>
              <a:endCxn id="314" idx="0"/>
            </p:cNvCxnSpPr>
            <p:nvPr/>
          </p:nvCxnSpPr>
          <p:spPr>
            <a:xfrm rot="5400000">
              <a:off x="2863800" y="2153700"/>
              <a:ext cx="401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F053A208-37A2-420F-8A26-52F8E9608E19}"/>
                </a:ext>
              </a:extLst>
            </p:cNvPr>
            <p:cNvCxnSpPr>
              <a:stCxn id="314" idx="2"/>
              <a:endCxn id="322" idx="0"/>
            </p:cNvCxnSpPr>
            <p:nvPr/>
          </p:nvCxnSpPr>
          <p:spPr>
            <a:xfrm rot="5400000">
              <a:off x="2827800" y="3413700"/>
              <a:ext cx="473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82232728-A314-4943-8C84-0ECFC4340C12}"/>
                </a:ext>
              </a:extLst>
            </p:cNvPr>
            <p:cNvCxnSpPr>
              <a:stCxn id="322" idx="2"/>
              <a:endCxn id="323" idx="0"/>
            </p:cNvCxnSpPr>
            <p:nvPr/>
          </p:nvCxnSpPr>
          <p:spPr>
            <a:xfrm rot="5400000">
              <a:off x="2863800" y="4673700"/>
              <a:ext cx="401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4A90899-724D-45A1-8435-16FAFE13AEED}"/>
                </a:ext>
              </a:extLst>
            </p:cNvPr>
            <p:cNvCxnSpPr>
              <a:stCxn id="323" idx="2"/>
            </p:cNvCxnSpPr>
            <p:nvPr/>
          </p:nvCxnSpPr>
          <p:spPr>
            <a:xfrm rot="16200000" flipH="1">
              <a:off x="2992140" y="5769360"/>
              <a:ext cx="776700" cy="631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D643745C-6817-4EC9-B38E-FB1C733A57F8}"/>
                </a:ext>
              </a:extLst>
            </p:cNvPr>
            <p:cNvCxnSpPr>
              <a:endCxn id="324" idx="2"/>
            </p:cNvCxnSpPr>
            <p:nvPr/>
          </p:nvCxnSpPr>
          <p:spPr>
            <a:xfrm rot="5400000" flipH="1" flipV="1">
              <a:off x="3215160" y="4572360"/>
              <a:ext cx="3296700" cy="505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52CE04C-828D-4AFE-B671-37FC46B36A8E}"/>
                </a:ext>
              </a:extLst>
            </p:cNvPr>
            <p:cNvCxnSpPr>
              <a:endCxn id="341" idx="2"/>
            </p:cNvCxnSpPr>
            <p:nvPr/>
          </p:nvCxnSpPr>
          <p:spPr>
            <a:xfrm flipV="1">
              <a:off x="4153500" y="6849000"/>
              <a:ext cx="3087000" cy="1915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7EDE03-C2DD-4105-8459-A6F60482EAC0}"/>
                </a:ext>
              </a:extLst>
            </p:cNvPr>
            <p:cNvCxnSpPr>
              <a:stCxn id="324" idx="3"/>
              <a:endCxn id="325" idx="1"/>
            </p:cNvCxnSpPr>
            <p:nvPr/>
          </p:nvCxnSpPr>
          <p:spPr>
            <a:xfrm flipV="1">
              <a:off x="5802120" y="1541700"/>
              <a:ext cx="752760" cy="1224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0FFB9C-12D5-4D77-817E-4BA8605C3AAB}"/>
                </a:ext>
              </a:extLst>
            </p:cNvPr>
            <p:cNvCxnSpPr>
              <a:stCxn id="325" idx="2"/>
              <a:endCxn id="334" idx="0"/>
            </p:cNvCxnSpPr>
            <p:nvPr/>
          </p:nvCxnSpPr>
          <p:spPr>
            <a:xfrm rot="5400000">
              <a:off x="6913800" y="2279700"/>
              <a:ext cx="653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273120" y="2578680"/>
            <a:ext cx="4078656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for Discussion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601</Words>
  <Application>Microsoft Office PowerPoint</Application>
  <PresentationFormat>Custom</PresentationFormat>
  <Paragraphs>163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DejaVu Sans</vt:lpstr>
      <vt:lpstr>Symbol</vt:lpstr>
      <vt:lpstr>Tahoma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raporuri </dc:creator>
  <cp:lastModifiedBy>Ravi Poruri</cp:lastModifiedBy>
  <cp:revision>120</cp:revision>
  <dcterms:created xsi:type="dcterms:W3CDTF">2018-05-07T18:18:30Z</dcterms:created>
  <dcterms:modified xsi:type="dcterms:W3CDTF">2018-05-08T13:26:41Z</dcterms:modified>
  <dc:language>en-US</dc:language>
</cp:coreProperties>
</file>