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0EB82D-DB86-4CFD-97D2-98454A896062}">
          <p14:sldIdLst>
            <p14:sldId id="257"/>
          </p14:sldIdLst>
        </p14:section>
        <p14:section name="Untitled Section" id="{2AD99656-0334-4001-835A-57A27A2774F4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600" dirty="0"/>
              <a:t>Maze Puzzle Solver with </a:t>
            </a:r>
            <a:r>
              <a:rPr lang="en-US" sz="6600" dirty="0" err="1"/>
              <a:t>Astar</a:t>
            </a:r>
            <a:r>
              <a:rPr lang="en-US" sz="6600" dirty="0"/>
              <a:t>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Naga Raviteja Kandepu (Y00866609)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Faculty Coach: Dr. John R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Sullins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646" y="530416"/>
            <a:ext cx="10058400" cy="965875"/>
          </a:xfrm>
        </p:spPr>
        <p:txBody>
          <a:bodyPr anchor="ctr">
            <a:normAutofit/>
          </a:bodyPr>
          <a:lstStyle/>
          <a:p>
            <a:pPr lvl="0"/>
            <a:r>
              <a:rPr lang="en-US" sz="40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9" name="Rectangle 48" hidden="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646" y="1395351"/>
            <a:ext cx="10058400" cy="5156357"/>
          </a:xfrm>
        </p:spPr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Successfully developed a functional and engaging web-based maze game combining manual play with automated A* pathfinding.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Features include random maze generation, checkpoint collection, move tracking, and clear visualization of the A* algorithm.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Demonstrates effective use of HTML, CSS, and JavaScript for game logic, UI, and algorithm implementation within the browser</a:t>
            </a:r>
          </a:p>
        </p:txBody>
      </p:sp>
    </p:spTree>
    <p:extLst>
      <p:ext uri="{BB962C8B-B14F-4D97-AF65-F5344CB8AC3E}">
        <p14:creationId xmlns:p14="http://schemas.microsoft.com/office/powerpoint/2010/main" val="315604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646" y="530416"/>
            <a:ext cx="10058400" cy="965875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b="1" dirty="0">
                <a:solidFill>
                  <a:srgbClr val="FFFFFF"/>
                </a:solidFill>
              </a:rPr>
              <a:t>Introduction &amp; Project Description</a:t>
            </a:r>
          </a:p>
        </p:txBody>
      </p:sp>
      <p:sp>
        <p:nvSpPr>
          <p:cNvPr id="49" name="Rectangle 48" hidden="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646" y="1395351"/>
            <a:ext cx="10058400" cy="5156357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rgbClr val="FFFFFF"/>
              </a:solidFill>
            </a:endParaRPr>
          </a:p>
          <a:p>
            <a:r>
              <a:rPr lang="en-US" sz="3200" b="1" dirty="0">
                <a:solidFill>
                  <a:srgbClr val="FFFFFF"/>
                </a:solidFill>
              </a:rPr>
              <a:t>•Goal: </a:t>
            </a:r>
            <a:r>
              <a:rPr lang="en-US" sz="3200" dirty="0">
                <a:solidFill>
                  <a:srgbClr val="FFFFFF"/>
                </a:solidFill>
              </a:rPr>
              <a:t>An interactive web-based game featuring randomly generated mazes.</a:t>
            </a:r>
          </a:p>
          <a:p>
            <a:r>
              <a:rPr lang="en-US" sz="3200" b="1" dirty="0">
                <a:solidFill>
                  <a:srgbClr val="FFFFFF"/>
                </a:solidFill>
              </a:rPr>
              <a:t>•Gameplay: </a:t>
            </a:r>
            <a:r>
              <a:rPr lang="en-US" sz="3200" dirty="0">
                <a:solidFill>
                  <a:srgbClr val="FFFFFF"/>
                </a:solidFill>
              </a:rPr>
              <a:t>Allows manual user navigation (tracking time and moves) </a:t>
            </a:r>
          </a:p>
          <a:p>
            <a:r>
              <a:rPr lang="en-US" sz="3200" b="1" dirty="0">
                <a:solidFill>
                  <a:srgbClr val="FFFFFF"/>
                </a:solidFill>
              </a:rPr>
              <a:t>•Core Feature: </a:t>
            </a:r>
            <a:r>
              <a:rPr lang="en-US" sz="3200" dirty="0">
                <a:solidFill>
                  <a:srgbClr val="FFFFFF"/>
                </a:solidFill>
              </a:rPr>
              <a:t>Demonstrates optimal pathfinding via an automated A* algorithm solver and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646" y="530416"/>
            <a:ext cx="10058400" cy="965875"/>
          </a:xfrm>
        </p:spPr>
        <p:txBody>
          <a:bodyPr anchor="ctr">
            <a:normAutofit/>
          </a:bodyPr>
          <a:lstStyle/>
          <a:p>
            <a:pPr lvl="0"/>
            <a:r>
              <a:rPr lang="en-US" sz="4800" b="1" dirty="0">
                <a:solidFill>
                  <a:srgbClr val="FFFFFF"/>
                </a:solidFill>
              </a:rPr>
              <a:t>Problem Addressed</a:t>
            </a:r>
          </a:p>
        </p:txBody>
      </p:sp>
      <p:sp>
        <p:nvSpPr>
          <p:cNvPr id="49" name="Rectangle 48" hidden="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646" y="1395351"/>
            <a:ext cx="10058400" cy="5156357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rgbClr val="FFFFFF"/>
              </a:solidFill>
            </a:endParaRPr>
          </a:p>
          <a:p>
            <a:r>
              <a:rPr lang="en-US" sz="3200" dirty="0">
                <a:solidFill>
                  <a:srgbClr val="FFFFFF"/>
                </a:solidFill>
              </a:rPr>
              <a:t>Provide an engaging way to both play maze puzzles and visualize how an efficient pathfinding algorithm like A* finds the optimal solution. So, integrated </a:t>
            </a:r>
            <a:r>
              <a:rPr lang="en-US" sz="3200" dirty="0" err="1">
                <a:solidFill>
                  <a:srgbClr val="FFFFFF"/>
                </a:solidFill>
              </a:rPr>
              <a:t>AStar</a:t>
            </a:r>
            <a:r>
              <a:rPr lang="en-US" sz="3200" dirty="0">
                <a:solidFill>
                  <a:srgbClr val="FFFFFF"/>
                </a:solidFill>
              </a:rPr>
              <a:t> solver within an interactive game, allowing users to compare manual exploration with the algorithm's optimal path.</a:t>
            </a:r>
          </a:p>
        </p:txBody>
      </p:sp>
    </p:spTree>
    <p:extLst>
      <p:ext uri="{BB962C8B-B14F-4D97-AF65-F5344CB8AC3E}">
        <p14:creationId xmlns:p14="http://schemas.microsoft.com/office/powerpoint/2010/main" val="146690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646" y="530416"/>
            <a:ext cx="10058400" cy="965875"/>
          </a:xfrm>
        </p:spPr>
        <p:txBody>
          <a:bodyPr anchor="ctr">
            <a:normAutofit/>
          </a:bodyPr>
          <a:lstStyle/>
          <a:p>
            <a:pPr lvl="0"/>
            <a:r>
              <a:rPr lang="en-US" sz="4000" b="1" dirty="0">
                <a:solidFill>
                  <a:schemeClr val="bg1"/>
                </a:solidFill>
              </a:rPr>
              <a:t>System Architecture (Browser-Based)</a:t>
            </a:r>
          </a:p>
        </p:txBody>
      </p:sp>
      <p:sp>
        <p:nvSpPr>
          <p:cNvPr id="49" name="Rectangle 48" hidden="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646" y="1395351"/>
            <a:ext cx="10058400" cy="5156357"/>
          </a:xfrm>
        </p:spPr>
        <p:txBody>
          <a:bodyPr>
            <a:normAutofit fontScale="70000" lnSpcReduction="20000"/>
          </a:bodyPr>
          <a:lstStyle/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•Frontend (UI Layer):</a:t>
            </a:r>
          </a:p>
          <a:p>
            <a:r>
              <a:rPr lang="en-US" sz="3200" dirty="0">
                <a:solidFill>
                  <a:schemeClr val="bg1"/>
                </a:solidFill>
              </a:rPr>
              <a:t>-HTML Structure for maze grid, game info display (timer, moves, checkpoints), buttons, and win modal.</a:t>
            </a:r>
          </a:p>
          <a:p>
            <a:r>
              <a:rPr lang="en-US" sz="3200" dirty="0">
                <a:solidFill>
                  <a:schemeClr val="bg1"/>
                </a:solidFill>
              </a:rPr>
              <a:t>-CSS: Visual styling (colors, layout using inline-block/grid), animations (player pulse), responsiveness.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-JavaScript: Handles user input (keyboard events), DOM updates, and button interactions.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•Backend Logic :</a:t>
            </a:r>
          </a:p>
          <a:p>
            <a:r>
              <a:rPr lang="en-US" sz="3200" dirty="0">
                <a:solidFill>
                  <a:schemeClr val="bg1"/>
                </a:solidFill>
              </a:rPr>
              <a:t>JavaScript: Manages game state, maze generation, checkpoint logic, player movement, win conditions, and the A* pathfinding algorithm.</a:t>
            </a:r>
          </a:p>
        </p:txBody>
      </p:sp>
    </p:spTree>
    <p:extLst>
      <p:ext uri="{BB962C8B-B14F-4D97-AF65-F5344CB8AC3E}">
        <p14:creationId xmlns:p14="http://schemas.microsoft.com/office/powerpoint/2010/main" val="119804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646" y="530416"/>
            <a:ext cx="10058400" cy="965875"/>
          </a:xfrm>
        </p:spPr>
        <p:txBody>
          <a:bodyPr anchor="ctr">
            <a:normAutofit/>
          </a:bodyPr>
          <a:lstStyle/>
          <a:p>
            <a:pPr lvl="0"/>
            <a:r>
              <a:rPr lang="en-US" sz="4000" b="1" dirty="0">
                <a:solidFill>
                  <a:schemeClr val="bg1"/>
                </a:solidFill>
              </a:rPr>
              <a:t>Frontend Implementation Details</a:t>
            </a:r>
          </a:p>
        </p:txBody>
      </p:sp>
      <p:sp>
        <p:nvSpPr>
          <p:cNvPr id="49" name="Rectangle 48" hidden="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646" y="1395351"/>
            <a:ext cx="10058400" cy="5156357"/>
          </a:xfrm>
        </p:spPr>
        <p:txBody>
          <a:bodyPr>
            <a:normAutofit fontScale="62500" lnSpcReduction="20000"/>
          </a:bodyPr>
          <a:lstStyle/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•Structure: </a:t>
            </a:r>
            <a:r>
              <a:rPr lang="en-US" sz="3200" dirty="0">
                <a:solidFill>
                  <a:schemeClr val="bg1"/>
                </a:solidFill>
              </a:rPr>
              <a:t>Semantic HTML5 elements define the game area and controls.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•Styling:</a:t>
            </a:r>
          </a:p>
          <a:p>
            <a:r>
              <a:rPr lang="en-US" sz="3200" dirty="0">
                <a:solidFill>
                  <a:schemeClr val="bg1"/>
                </a:solidFill>
              </a:rPr>
              <a:t>-CSS3 styles cells (wall, empty, start, goal, checkpoint, player) with distinct background colors.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-Uses CSS variables for theme colors.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-Includes a @keyframes animation for the player marker.</a:t>
            </a:r>
          </a:p>
          <a:p>
            <a:r>
              <a:rPr lang="en-US" sz="3200" dirty="0">
                <a:solidFill>
                  <a:schemeClr val="bg1"/>
                </a:solidFill>
              </a:rPr>
              <a:t>-Basic responsive design adjustments using media queries.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•UI Elements: </a:t>
            </a:r>
          </a:p>
          <a:p>
            <a:r>
              <a:rPr lang="en-US" sz="3200" dirty="0">
                <a:solidFill>
                  <a:schemeClr val="bg1"/>
                </a:solidFill>
              </a:rPr>
              <a:t>Dynamically updated timer, move counter, and remaining checkpoints display. Modal pop-up for the win condition.</a:t>
            </a:r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5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646" y="530416"/>
            <a:ext cx="10058400" cy="965875"/>
          </a:xfrm>
        </p:spPr>
        <p:txBody>
          <a:bodyPr anchor="ctr">
            <a:normAutofit/>
          </a:bodyPr>
          <a:lstStyle/>
          <a:p>
            <a:pPr lvl="0"/>
            <a:r>
              <a:rPr lang="en-US" sz="4000" b="1" dirty="0">
                <a:solidFill>
                  <a:schemeClr val="bg1"/>
                </a:solidFill>
              </a:rPr>
              <a:t>Backend Logic </a:t>
            </a:r>
          </a:p>
        </p:txBody>
      </p:sp>
      <p:sp>
        <p:nvSpPr>
          <p:cNvPr id="49" name="Rectangle 48" hidden="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646" y="1395351"/>
            <a:ext cx="10058400" cy="5156357"/>
          </a:xfrm>
        </p:spPr>
        <p:txBody>
          <a:bodyPr>
            <a:normAutofit fontScale="70000" lnSpcReduction="20000"/>
          </a:bodyPr>
          <a:lstStyle/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•Maze Generation: </a:t>
            </a:r>
            <a:r>
              <a:rPr lang="en-US" sz="3200" dirty="0">
                <a:solidFill>
                  <a:schemeClr val="bg1"/>
                </a:solidFill>
              </a:rPr>
              <a:t>The </a:t>
            </a:r>
            <a:r>
              <a:rPr lang="en-US" sz="3200" dirty="0" err="1">
                <a:solidFill>
                  <a:schemeClr val="bg1"/>
                </a:solidFill>
              </a:rPr>
              <a:t>MazeGenerator</a:t>
            </a:r>
            <a:r>
              <a:rPr lang="en-US" sz="3200" dirty="0">
                <a:solidFill>
                  <a:schemeClr val="bg1"/>
                </a:solidFill>
              </a:rPr>
              <a:t> class uses a recursive backtracking algorithm to create random 20x20 mazes.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•Game State: </a:t>
            </a:r>
            <a:r>
              <a:rPr lang="en-US" sz="3200" dirty="0">
                <a:solidFill>
                  <a:schemeClr val="bg1"/>
                </a:solidFill>
              </a:rPr>
              <a:t>Tracks </a:t>
            </a:r>
            <a:r>
              <a:rPr lang="en-US" sz="3200" dirty="0" err="1">
                <a:solidFill>
                  <a:schemeClr val="bg1"/>
                </a:solidFill>
              </a:rPr>
              <a:t>playerPosition</a:t>
            </a:r>
            <a:r>
              <a:rPr lang="en-US" sz="3200" dirty="0">
                <a:solidFill>
                  <a:schemeClr val="bg1"/>
                </a:solidFill>
              </a:rPr>
              <a:t>, timer, moves, collected checkpoints, and AI solving status.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•Rendering: </a:t>
            </a:r>
            <a:r>
              <a:rPr lang="en-US" sz="3200" dirty="0">
                <a:solidFill>
                  <a:schemeClr val="bg1"/>
                </a:solidFill>
              </a:rPr>
              <a:t>The </a:t>
            </a:r>
            <a:r>
              <a:rPr lang="en-US" sz="3200" dirty="0" err="1">
                <a:solidFill>
                  <a:schemeClr val="bg1"/>
                </a:solidFill>
              </a:rPr>
              <a:t>renderMaze</a:t>
            </a:r>
            <a:r>
              <a:rPr lang="en-US" sz="3200" dirty="0">
                <a:solidFill>
                  <a:schemeClr val="bg1"/>
                </a:solidFill>
              </a:rPr>
              <a:t> function dynamically builds the HTML grid based on the generated maze data.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•Interaction: </a:t>
            </a:r>
            <a:r>
              <a:rPr lang="en-US" sz="3200" dirty="0">
                <a:solidFill>
                  <a:schemeClr val="bg1"/>
                </a:solidFill>
              </a:rPr>
              <a:t>Handles keyboard arrow keys for movement, validates moves against walls, updates player position visually, checks for checkpoint collection, and win condition.</a:t>
            </a:r>
          </a:p>
        </p:txBody>
      </p:sp>
    </p:spTree>
    <p:extLst>
      <p:ext uri="{BB962C8B-B14F-4D97-AF65-F5344CB8AC3E}">
        <p14:creationId xmlns:p14="http://schemas.microsoft.com/office/powerpoint/2010/main" val="143233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646" y="530416"/>
            <a:ext cx="10058400" cy="965875"/>
          </a:xfrm>
        </p:spPr>
        <p:txBody>
          <a:bodyPr anchor="ctr">
            <a:normAutofit/>
          </a:bodyPr>
          <a:lstStyle/>
          <a:p>
            <a:pPr lvl="0"/>
            <a:r>
              <a:rPr lang="en-US" sz="4000" b="1" dirty="0" err="1">
                <a:solidFill>
                  <a:schemeClr val="bg1"/>
                </a:solidFill>
              </a:rPr>
              <a:t>AStar</a:t>
            </a:r>
            <a:r>
              <a:rPr lang="en-US" sz="4000" b="1" dirty="0">
                <a:solidFill>
                  <a:schemeClr val="bg1"/>
                </a:solidFill>
              </a:rPr>
              <a:t> Algorithm Implementation</a:t>
            </a:r>
          </a:p>
        </p:txBody>
      </p:sp>
      <p:sp>
        <p:nvSpPr>
          <p:cNvPr id="49" name="Rectangle 48" hidden="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646" y="1395351"/>
            <a:ext cx="10058400" cy="5156357"/>
          </a:xfrm>
        </p:spPr>
        <p:txBody>
          <a:bodyPr>
            <a:normAutofit fontScale="70000" lnSpcReduction="20000"/>
          </a:bodyPr>
          <a:lstStyle/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•Trigger: </a:t>
            </a:r>
            <a:r>
              <a:rPr lang="en-US" sz="3200" dirty="0">
                <a:solidFill>
                  <a:schemeClr val="bg1"/>
                </a:solidFill>
              </a:rPr>
              <a:t>Activated by the "AI Player" button.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•Core Logic (</a:t>
            </a:r>
            <a:r>
              <a:rPr lang="en-US" sz="3200" b="1" dirty="0" err="1">
                <a:solidFill>
                  <a:schemeClr val="bg1"/>
                </a:solidFill>
              </a:rPr>
              <a:t>aStar</a:t>
            </a:r>
            <a:r>
              <a:rPr lang="en-US" sz="3200" b="1" dirty="0">
                <a:solidFill>
                  <a:schemeClr val="bg1"/>
                </a:solidFill>
              </a:rPr>
              <a:t> function):</a:t>
            </a:r>
          </a:p>
          <a:p>
            <a:r>
              <a:rPr lang="en-US" sz="3200" dirty="0">
                <a:solidFill>
                  <a:schemeClr val="bg1"/>
                </a:solidFill>
              </a:rPr>
              <a:t>-Uses </a:t>
            </a:r>
            <a:r>
              <a:rPr lang="en-US" sz="3200" dirty="0" err="1">
                <a:solidFill>
                  <a:schemeClr val="bg1"/>
                </a:solidFill>
              </a:rPr>
              <a:t>openSet</a:t>
            </a:r>
            <a:r>
              <a:rPr lang="en-US" sz="3200" dirty="0">
                <a:solidFill>
                  <a:schemeClr val="bg1"/>
                </a:solidFill>
              </a:rPr>
              <a:t> (nodes to visit) and </a:t>
            </a:r>
            <a:r>
              <a:rPr lang="en-US" sz="3200" dirty="0" err="1">
                <a:solidFill>
                  <a:schemeClr val="bg1"/>
                </a:solidFill>
              </a:rPr>
              <a:t>closedSet</a:t>
            </a:r>
            <a:r>
              <a:rPr lang="en-US" sz="3200" dirty="0">
                <a:solidFill>
                  <a:schemeClr val="bg1"/>
                </a:solidFill>
              </a:rPr>
              <a:t> (visited nodes).</a:t>
            </a:r>
          </a:p>
          <a:p>
            <a:r>
              <a:rPr lang="en-US" sz="3200" dirty="0">
                <a:solidFill>
                  <a:schemeClr val="bg1"/>
                </a:solidFill>
              </a:rPr>
              <a:t>-Calculates </a:t>
            </a:r>
            <a:r>
              <a:rPr lang="en-US" sz="3200" dirty="0" err="1">
                <a:solidFill>
                  <a:schemeClr val="bg1"/>
                </a:solidFill>
              </a:rPr>
              <a:t>gScore</a:t>
            </a:r>
            <a:r>
              <a:rPr lang="en-US" sz="3200" dirty="0">
                <a:solidFill>
                  <a:schemeClr val="bg1"/>
                </a:solidFill>
              </a:rPr>
              <a:t> (cost from start), </a:t>
            </a:r>
            <a:r>
              <a:rPr lang="en-US" sz="3200" dirty="0" err="1">
                <a:solidFill>
                  <a:schemeClr val="bg1"/>
                </a:solidFill>
              </a:rPr>
              <a:t>hScore</a:t>
            </a:r>
            <a:r>
              <a:rPr lang="en-US" sz="3200" dirty="0">
                <a:solidFill>
                  <a:schemeClr val="bg1"/>
                </a:solidFill>
              </a:rPr>
              <a:t> (heuristic estimate), and </a:t>
            </a:r>
            <a:r>
              <a:rPr lang="en-US" sz="3200" dirty="0" err="1">
                <a:solidFill>
                  <a:schemeClr val="bg1"/>
                </a:solidFill>
              </a:rPr>
              <a:t>fScore</a:t>
            </a:r>
            <a:r>
              <a:rPr lang="en-US" sz="3200" dirty="0">
                <a:solidFill>
                  <a:schemeClr val="bg1"/>
                </a:solidFill>
              </a:rPr>
              <a:t> (g + h).</a:t>
            </a:r>
          </a:p>
          <a:p>
            <a:r>
              <a:rPr lang="en-US" sz="3200" dirty="0">
                <a:solidFill>
                  <a:schemeClr val="bg1"/>
                </a:solidFill>
              </a:rPr>
              <a:t>-Employs Manhattan distance as the heuristic (heuristic function).</a:t>
            </a:r>
          </a:p>
          <a:p>
            <a:r>
              <a:rPr lang="en-US" sz="3200" dirty="0">
                <a:solidFill>
                  <a:schemeClr val="bg1"/>
                </a:solidFill>
              </a:rPr>
              <a:t>-Reconstructs the shortest path using the </a:t>
            </a:r>
            <a:r>
              <a:rPr lang="en-US" sz="3200" dirty="0" err="1">
                <a:solidFill>
                  <a:schemeClr val="bg1"/>
                </a:solidFill>
              </a:rPr>
              <a:t>cameFrom</a:t>
            </a:r>
            <a:r>
              <a:rPr lang="en-US" sz="3200" dirty="0">
                <a:solidFill>
                  <a:schemeClr val="bg1"/>
                </a:solidFill>
              </a:rPr>
              <a:t> map.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•Visualization: </a:t>
            </a:r>
            <a:r>
              <a:rPr lang="en-US" sz="3200" dirty="0">
                <a:solidFill>
                  <a:schemeClr val="bg1"/>
                </a:solidFill>
              </a:rPr>
              <a:t>Iterates through the calculated path, updating the player position on the grid with a short delay to show the solution step-by-step.</a:t>
            </a:r>
          </a:p>
        </p:txBody>
      </p:sp>
    </p:spTree>
    <p:extLst>
      <p:ext uri="{BB962C8B-B14F-4D97-AF65-F5344CB8AC3E}">
        <p14:creationId xmlns:p14="http://schemas.microsoft.com/office/powerpoint/2010/main" val="114357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646" y="530416"/>
            <a:ext cx="10058400" cy="965875"/>
          </a:xfrm>
        </p:spPr>
        <p:txBody>
          <a:bodyPr anchor="ctr">
            <a:normAutofit/>
          </a:bodyPr>
          <a:lstStyle/>
          <a:p>
            <a:pPr lvl="0"/>
            <a:r>
              <a:rPr lang="en-US" sz="4000" b="1" dirty="0">
                <a:solidFill>
                  <a:schemeClr val="bg1"/>
                </a:solidFill>
              </a:rPr>
              <a:t>Key Features &amp; Results</a:t>
            </a:r>
          </a:p>
        </p:txBody>
      </p:sp>
      <p:sp>
        <p:nvSpPr>
          <p:cNvPr id="49" name="Rectangle 48" hidden="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646" y="1395351"/>
            <a:ext cx="10058400" cy="5156357"/>
          </a:xfrm>
        </p:spPr>
        <p:txBody>
          <a:bodyPr>
            <a:normAutofit lnSpcReduction="10000"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 Mazes:</a:t>
            </a:r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Each game uses a new, algorithmically generated maze.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Interactive Play:</a:t>
            </a:r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Smooth keyboard controls for manual solving, with time and move tracking.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A* Solver:</a:t>
            </a:r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Provides an automated solution, demonstrating the optimal path visually.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Clear Interface:</a:t>
            </a:r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Intuitive controls (New Maze, AI Player, Reset) and feedback (timer, moves, win modal).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5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646" y="530416"/>
            <a:ext cx="10058400" cy="965875"/>
          </a:xfrm>
        </p:spPr>
        <p:txBody>
          <a:bodyPr anchor="ctr">
            <a:normAutofit/>
          </a:bodyPr>
          <a:lstStyle/>
          <a:p>
            <a:pPr lvl="0"/>
            <a:r>
              <a:rPr lang="en-US" sz="4000" b="1" dirty="0">
                <a:solidFill>
                  <a:schemeClr val="bg1"/>
                </a:solidFill>
              </a:rPr>
              <a:t>Future Enhancements (Potential)</a:t>
            </a:r>
          </a:p>
        </p:txBody>
      </p:sp>
      <p:sp>
        <p:nvSpPr>
          <p:cNvPr id="49" name="Rectangle 48" hidden="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646" y="1395351"/>
            <a:ext cx="10058400" cy="5156357"/>
          </a:xfrm>
        </p:spPr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•User Customization: </a:t>
            </a:r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Maze size options, difficulty levels, custom maze editor.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•Algorithm Variety: </a:t>
            </a:r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 and compare other pathfinding algorithms (e.g., Dijkstra, Breadth-First Search).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•Advanced Features</a:t>
            </a:r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Leaderboards, improved UI/UX animations and themes.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•Mobile Optimization: </a:t>
            </a:r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Enhanced responsive design for smaller screens.</a:t>
            </a:r>
          </a:p>
        </p:txBody>
      </p:sp>
    </p:spTree>
    <p:extLst>
      <p:ext uri="{BB962C8B-B14F-4D97-AF65-F5344CB8AC3E}">
        <p14:creationId xmlns:p14="http://schemas.microsoft.com/office/powerpoint/2010/main" val="38844954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701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Bookman Old Style</vt:lpstr>
      <vt:lpstr>Calibri</vt:lpstr>
      <vt:lpstr>Franklin Gothic Book</vt:lpstr>
      <vt:lpstr>Symbol</vt:lpstr>
      <vt:lpstr>Custom</vt:lpstr>
      <vt:lpstr>Maze Puzzle Solver with Astar Algorithm</vt:lpstr>
      <vt:lpstr>Introduction &amp; Project Description</vt:lpstr>
      <vt:lpstr>Problem Addressed</vt:lpstr>
      <vt:lpstr>System Architecture (Browser-Based)</vt:lpstr>
      <vt:lpstr>Frontend Implementation Details</vt:lpstr>
      <vt:lpstr>Backend Logic </vt:lpstr>
      <vt:lpstr>AStar Algorithm Implementation</vt:lpstr>
      <vt:lpstr>Key Features &amp; Results</vt:lpstr>
      <vt:lpstr>Future Enhancements (Potential)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 Raviteja Kandepu</dc:creator>
  <cp:lastModifiedBy>Naga Raviteja Kandepu</cp:lastModifiedBy>
  <cp:revision>2</cp:revision>
  <dcterms:created xsi:type="dcterms:W3CDTF">2025-04-18T23:26:35Z</dcterms:created>
  <dcterms:modified xsi:type="dcterms:W3CDTF">2025-04-19T00:25:42Z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