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73" r:id="rId3"/>
    <p:sldId id="274" r:id="rId4"/>
    <p:sldId id="257" r:id="rId5"/>
    <p:sldId id="259" r:id="rId6"/>
    <p:sldId id="289" r:id="rId7"/>
    <p:sldId id="277" r:id="rId8"/>
    <p:sldId id="290" r:id="rId9"/>
    <p:sldId id="293" r:id="rId10"/>
    <p:sldId id="294" r:id="rId11"/>
    <p:sldId id="291" r:id="rId12"/>
    <p:sldId id="281" r:id="rId13"/>
    <p:sldId id="283" r:id="rId14"/>
    <p:sldId id="284" r:id="rId15"/>
    <p:sldId id="285" r:id="rId16"/>
    <p:sldId id="282" r:id="rId17"/>
    <p:sldId id="286" r:id="rId18"/>
    <p:sldId id="287" r:id="rId19"/>
    <p:sldId id="288" r:id="rId20"/>
    <p:sldId id="268"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07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 teja Reddy" userId="5e5d1e0e922af578" providerId="LiveId" clId="{4E12CA12-BD76-4E79-99E2-159F20B96892}"/>
    <pc:docChg chg="custSel modSld">
      <pc:chgData name="Ravi teja Reddy" userId="5e5d1e0e922af578" providerId="LiveId" clId="{4E12CA12-BD76-4E79-99E2-159F20B96892}" dt="2023-08-01T03:49:39.445" v="6" actId="21"/>
      <pc:docMkLst>
        <pc:docMk/>
      </pc:docMkLst>
      <pc:sldChg chg="modSp mod">
        <pc:chgData name="Ravi teja Reddy" userId="5e5d1e0e922af578" providerId="LiveId" clId="{4E12CA12-BD76-4E79-99E2-159F20B96892}" dt="2023-07-31T18:03:10.067" v="1" actId="27636"/>
        <pc:sldMkLst>
          <pc:docMk/>
          <pc:sldMk cId="3672809427" sldId="274"/>
        </pc:sldMkLst>
        <pc:spChg chg="mod">
          <ac:chgData name="Ravi teja Reddy" userId="5e5d1e0e922af578" providerId="LiveId" clId="{4E12CA12-BD76-4E79-99E2-159F20B96892}" dt="2023-07-31T18:03:10.067" v="1" actId="27636"/>
          <ac:spMkLst>
            <pc:docMk/>
            <pc:sldMk cId="3672809427" sldId="274"/>
            <ac:spMk id="3" creationId="{6DC02DD3-1D59-83F8-CD78-E099C3B323FB}"/>
          </ac:spMkLst>
        </pc:spChg>
      </pc:sldChg>
      <pc:sldChg chg="delSp modSp mod">
        <pc:chgData name="Ravi teja Reddy" userId="5e5d1e0e922af578" providerId="LiveId" clId="{4E12CA12-BD76-4E79-99E2-159F20B96892}" dt="2023-08-01T03:49:39.445" v="6" actId="21"/>
        <pc:sldMkLst>
          <pc:docMk/>
          <pc:sldMk cId="1389090908" sldId="290"/>
        </pc:sldMkLst>
        <pc:spChg chg="del mod">
          <ac:chgData name="Ravi teja Reddy" userId="5e5d1e0e922af578" providerId="LiveId" clId="{4E12CA12-BD76-4E79-99E2-159F20B96892}" dt="2023-08-01T03:49:35.186" v="5" actId="21"/>
          <ac:spMkLst>
            <pc:docMk/>
            <pc:sldMk cId="1389090908" sldId="290"/>
            <ac:spMk id="26" creationId="{0410704F-3D0E-4027-1EE4-19E11DEF98C8}"/>
          </ac:spMkLst>
        </pc:spChg>
        <pc:spChg chg="mod">
          <ac:chgData name="Ravi teja Reddy" userId="5e5d1e0e922af578" providerId="LiveId" clId="{4E12CA12-BD76-4E79-99E2-159F20B96892}" dt="2023-08-01T03:49:12.882" v="4" actId="1076"/>
          <ac:spMkLst>
            <pc:docMk/>
            <pc:sldMk cId="1389090908" sldId="290"/>
            <ac:spMk id="31" creationId="{AEA7D1E8-FA96-8E16-BCD4-7AE28ACBF001}"/>
          </ac:spMkLst>
        </pc:spChg>
        <pc:cxnChg chg="del mod">
          <ac:chgData name="Ravi teja Reddy" userId="5e5d1e0e922af578" providerId="LiveId" clId="{4E12CA12-BD76-4E79-99E2-159F20B96892}" dt="2023-08-01T03:49:39.445" v="6" actId="21"/>
          <ac:cxnSpMkLst>
            <pc:docMk/>
            <pc:sldMk cId="1389090908" sldId="290"/>
            <ac:cxnSpMk id="30" creationId="{38400738-5552-67F6-16D1-72AF15F7AFA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8/1/2023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7CE569E-9B7C-4CB9-AB80-C0841F922CF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61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937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432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5062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551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587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8/1/2023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0838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8/1/2023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243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41016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2598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6969C88-B244-455D-A017-012B25B1ACDD}" type="datetimeFigureOut">
              <a:rPr lang="en-US" smtClean="0"/>
              <a:t>8/1/2023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532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6969C88-B244-455D-A017-012B25B1ACDD}" type="datetimeFigureOut">
              <a:rPr lang="en-US" smtClean="0"/>
              <a:pPr/>
              <a:t>8/1/2023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7CE569E-9B7C-4CB9-AB80-C0841F922CFF}"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27805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document/8679144/" TargetMode="External"/><Relationship Id="rId2" Type="http://schemas.openxmlformats.org/officeDocument/2006/relationships/hyperlink" Target="https://ieeexplore.ieee.org/document/9032456/"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475716"/>
            <a:ext cx="9709264" cy="826910"/>
          </a:xfrm>
        </p:spPr>
        <p:txBody>
          <a:bodyPr>
            <a:normAutofit fontScale="90000"/>
          </a:bodyPr>
          <a:lstStyle/>
          <a:p>
            <a:pPr algn="l"/>
            <a:r>
              <a:rPr lang="en-US" sz="4400" dirty="0">
                <a:latin typeface="Times New Roman" panose="02020603050405020304" pitchFamily="18" charset="0"/>
                <a:ea typeface="Calibri" panose="020F0502020204030204" pitchFamily="34" charset="0"/>
                <a:cs typeface="Times New Roman" panose="02020603050405020304" pitchFamily="18" charset="0"/>
              </a:rPr>
              <a:t>SENITMENTAL ANALAYSIS using </a:t>
            </a:r>
            <a:r>
              <a:rPr lang="en-US" sz="4400" dirty="0" err="1">
                <a:latin typeface="Times New Roman" panose="02020603050405020304" pitchFamily="18" charset="0"/>
                <a:ea typeface="Calibri" panose="020F0502020204030204" pitchFamily="34" charset="0"/>
                <a:cs typeface="Times New Roman" panose="02020603050405020304" pitchFamily="18" charset="0"/>
              </a:rPr>
              <a:t>nlp</a:t>
            </a:r>
            <a:endParaRPr lang="en-US" sz="4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ubtitle 2"/>
          <p:cNvSpPr>
            <a:spLocks noGrp="1"/>
          </p:cNvSpPr>
          <p:nvPr>
            <p:ph type="subTitle" idx="1"/>
          </p:nvPr>
        </p:nvSpPr>
        <p:spPr>
          <a:xfrm>
            <a:off x="2419004" y="3773786"/>
            <a:ext cx="8653549" cy="1484415"/>
          </a:xfrm>
        </p:spPr>
        <p:txBody>
          <a:bodyPr vert="horz" lIns="91440" tIns="45720" rIns="91440" bIns="45720" rtlCol="0" anchor="t">
            <a:normAutofit fontScale="70000" lnSpcReduction="20000"/>
          </a:bodyPr>
          <a:lstStyle/>
          <a:p>
            <a:pPr algn="l"/>
            <a:r>
              <a:rPr lang="en-US" b="1" dirty="0">
                <a:solidFill>
                  <a:schemeClr val="tx1">
                    <a:alpha val="70000"/>
                  </a:schemeClr>
                </a:solidFill>
                <a:latin typeface="Times New Roman" panose="02020603050405020304" pitchFamily="18" charset="0"/>
                <a:ea typeface="Calibri" panose="020F0502020204030204" pitchFamily="34" charset="0"/>
                <a:cs typeface="Times New Roman" panose="02020603050405020304" pitchFamily="18" charset="0"/>
              </a:rPr>
              <a:t>Under the guidance of             project co-Ordinator</a:t>
            </a:r>
            <a:r>
              <a:rPr lang="en-US" b="1" cap="none" dirty="0">
                <a:solidFill>
                  <a:schemeClr val="tx1">
                    <a:alpha val="70000"/>
                  </a:schemeClr>
                </a:solidFill>
                <a:latin typeface="Times New Roman" panose="02020603050405020304" pitchFamily="18" charset="0"/>
                <a:ea typeface="Calibri" panose="020F0502020204030204" pitchFamily="34" charset="0"/>
                <a:cs typeface="Times New Roman" panose="02020603050405020304" pitchFamily="18" charset="0"/>
              </a:rPr>
              <a:t>:                    By</a:t>
            </a:r>
            <a:endParaRPr lang="en-US" b="1" dirty="0">
              <a:solidFill>
                <a:schemeClr val="tx1">
                  <a:alpha val="7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l"/>
            <a:r>
              <a:rPr lang="en-US" b="1" dirty="0">
                <a:solidFill>
                  <a:schemeClr val="tx1">
                    <a:alpha val="7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chemeClr val="tx1">
                    <a:alpha val="70000"/>
                  </a:schemeClr>
                </a:solidFill>
                <a:latin typeface="Times New Roman" panose="02020603050405020304" pitchFamily="18" charset="0"/>
                <a:ea typeface="Calibri" panose="020F0502020204030204" pitchFamily="34" charset="0"/>
                <a:cs typeface="Times New Roman" panose="02020603050405020304" pitchFamily="18" charset="0"/>
              </a:rPr>
              <a:t>V.Sowmya</a:t>
            </a:r>
            <a:r>
              <a:rPr lang="en-US" b="1" dirty="0">
                <a:solidFill>
                  <a:schemeClr val="tx1">
                    <a:alpha val="7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chemeClr val="tx1">
                    <a:alpha val="70000"/>
                  </a:schemeClr>
                </a:solidFill>
                <a:latin typeface="Times New Roman" panose="02020603050405020304" pitchFamily="18" charset="0"/>
                <a:ea typeface="Calibri" panose="020F0502020204030204" pitchFamily="34" charset="0"/>
                <a:cs typeface="Times New Roman" panose="02020603050405020304" pitchFamily="18" charset="0"/>
              </a:rPr>
              <a:t>k.naga</a:t>
            </a:r>
            <a:r>
              <a:rPr lang="en-US" b="1" dirty="0">
                <a:solidFill>
                  <a:schemeClr val="tx1">
                    <a:alpha val="70000"/>
                  </a:schemeClr>
                </a:solidFill>
                <a:latin typeface="Times New Roman" panose="02020603050405020304" pitchFamily="18" charset="0"/>
                <a:ea typeface="Calibri" panose="020F0502020204030204" pitchFamily="34" charset="0"/>
                <a:cs typeface="Times New Roman" panose="02020603050405020304" pitchFamily="18" charset="0"/>
              </a:rPr>
              <a:t> Sailaja                            T.RAVI TEJA REDDY (20311A1905)</a:t>
            </a:r>
          </a:p>
          <a:p>
            <a:pPr algn="l"/>
            <a:r>
              <a:rPr lang="en-US" b="1" dirty="0">
                <a:solidFill>
                  <a:schemeClr val="tx1">
                    <a:alpha val="70000"/>
                  </a:schemeClr>
                </a:solidFill>
                <a:latin typeface="Times New Roman" panose="02020603050405020304" pitchFamily="18" charset="0"/>
                <a:ea typeface="Calibri" panose="020F0502020204030204" pitchFamily="34" charset="0"/>
                <a:cs typeface="Times New Roman" panose="02020603050405020304" pitchFamily="18" charset="0"/>
              </a:rPr>
              <a:t>( Assistant Professor)                 ( assistant professor)              M</a:t>
            </a:r>
            <a:r>
              <a:rPr lang="en-US" b="1">
                <a:solidFill>
                  <a:schemeClr val="tx1">
                    <a:alpha val="70000"/>
                  </a:schemeClr>
                </a:solidFill>
                <a:latin typeface="Times New Roman" panose="02020603050405020304" pitchFamily="18" charset="0"/>
                <a:ea typeface="Calibri" panose="020F0502020204030204" pitchFamily="34" charset="0"/>
                <a:cs typeface="Times New Roman" panose="02020603050405020304" pitchFamily="18" charset="0"/>
              </a:rPr>
              <a:t>.HARISHWAR REDDY(</a:t>
            </a:r>
            <a:r>
              <a:rPr lang="en-US" b="1" dirty="0">
                <a:solidFill>
                  <a:schemeClr val="tx1">
                    <a:alpha val="70000"/>
                  </a:schemeClr>
                </a:solidFill>
                <a:latin typeface="Times New Roman" panose="02020603050405020304" pitchFamily="18" charset="0"/>
                <a:ea typeface="Calibri" panose="020F0502020204030204" pitchFamily="34" charset="0"/>
                <a:cs typeface="Times New Roman" panose="02020603050405020304" pitchFamily="18" charset="0"/>
              </a:rPr>
              <a:t>20311A1926) </a:t>
            </a:r>
          </a:p>
          <a:p>
            <a:pPr algn="l"/>
            <a:r>
              <a:rPr lang="en-US" b="1" dirty="0">
                <a:solidFill>
                  <a:schemeClr val="tx1">
                    <a:alpha val="70000"/>
                  </a:schemeClr>
                </a:solidFill>
                <a:latin typeface="Times New Roman" panose="02020603050405020304" pitchFamily="18" charset="0"/>
                <a:ea typeface="Calibri" panose="020F0502020204030204" pitchFamily="34" charset="0"/>
                <a:cs typeface="Times New Roman" panose="02020603050405020304" pitchFamily="18" charset="0"/>
              </a:rPr>
              <a:t>SNIST                                                                                                                        </a:t>
            </a:r>
            <a:r>
              <a:rPr lang="it-IT" b="1" dirty="0">
                <a:solidFill>
                  <a:schemeClr val="tx1">
                    <a:alpha val="70000"/>
                  </a:schemeClr>
                </a:solidFill>
                <a:latin typeface="Times New Roman" panose="02020603050405020304" pitchFamily="18" charset="0"/>
                <a:ea typeface="Calibri" panose="020F0502020204030204" pitchFamily="34" charset="0"/>
                <a:cs typeface="Times New Roman" panose="02020603050405020304" pitchFamily="18" charset="0"/>
              </a:rPr>
              <a:t>K.SAI TARUN(20311A1930)             </a:t>
            </a:r>
          </a:p>
          <a:p>
            <a:pPr algn="l"/>
            <a:endParaRPr lang="en-US" b="1" dirty="0">
              <a:solidFill>
                <a:schemeClr val="tx1">
                  <a:alpha val="7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3631B-DD8A-EE38-1E32-ED58CEA29F60}"/>
              </a:ext>
            </a:extLst>
          </p:cNvPr>
          <p:cNvSpPr>
            <a:spLocks noGrp="1"/>
          </p:cNvSpPr>
          <p:nvPr>
            <p:ph type="title"/>
          </p:nvPr>
        </p:nvSpPr>
        <p:spPr/>
        <p:txBody>
          <a:bodyPr>
            <a:normAutofit/>
          </a:bodyPr>
          <a:lstStyle/>
          <a:p>
            <a:r>
              <a:rPr lang="en-IN" sz="4000" dirty="0" err="1">
                <a:latin typeface="Times New Roman" panose="02020603050405020304" pitchFamily="18" charset="0"/>
                <a:cs typeface="Times New Roman" panose="02020603050405020304" pitchFamily="18" charset="0"/>
              </a:rPr>
              <a:t>contd</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B28DC3-D34D-3D00-FD38-CB53047F0ECB}"/>
              </a:ext>
            </a:extLst>
          </p:cNvPr>
          <p:cNvSpPr>
            <a:spLocks noGrp="1"/>
          </p:cNvSpPr>
          <p:nvPr>
            <p:ph idx="1"/>
          </p:nvPr>
        </p:nvSpPr>
        <p:spPr/>
        <p:txBody>
          <a:bodyPr>
            <a:normAutofit fontScale="92500" lnSpcReduction="20000"/>
          </a:bodyPr>
          <a:lstStyle/>
          <a:p>
            <a:r>
              <a:rPr lang="en-US" sz="1800" dirty="0" err="1">
                <a:latin typeface="Times New Roman" panose="02020603050405020304" pitchFamily="18" charset="0"/>
                <a:cs typeface="Times New Roman" panose="02020603050405020304" pitchFamily="18" charset="0"/>
              </a:rPr>
              <a:t>altair:Altair</a:t>
            </a:r>
            <a:r>
              <a:rPr lang="en-US" sz="1800" dirty="0">
                <a:latin typeface="Times New Roman" panose="02020603050405020304" pitchFamily="18" charset="0"/>
                <a:cs typeface="Times New Roman" panose="02020603050405020304" pitchFamily="18" charset="0"/>
              </a:rPr>
              <a:t> is a Python library for declarative data visualization. It is built on top of Vega and Vega-Lite, which are visualization grammars for generating interactive visualizations. The library is designed to make it easier to create visually appealing and interactive charts and plots with concise and straightforward syntax. Altair provides a high-level abstraction, allowing users to create complex visualizations with minimal code.</a:t>
            </a:r>
          </a:p>
          <a:p>
            <a:r>
              <a:rPr lang="en-US" sz="2200" dirty="0" err="1">
                <a:latin typeface="Times New Roman" panose="02020603050405020304" pitchFamily="18" charset="0"/>
                <a:cs typeface="Times New Roman" panose="02020603050405020304" pitchFamily="18" charset="0"/>
              </a:rPr>
              <a:t>SentimentIntensityAnalyzer</a:t>
            </a:r>
            <a:r>
              <a:rPr lang="en-US" sz="2200" dirty="0">
                <a:latin typeface="Times New Roman" panose="02020603050405020304" pitchFamily="18" charset="0"/>
                <a:cs typeface="Times New Roman" panose="02020603050405020304" pitchFamily="18" charset="0"/>
              </a:rPr>
              <a:t> (from </a:t>
            </a:r>
            <a:r>
              <a:rPr lang="en-US" sz="2200" dirty="0" err="1">
                <a:latin typeface="Times New Roman" panose="02020603050405020304" pitchFamily="18" charset="0"/>
                <a:cs typeface="Times New Roman" panose="02020603050405020304" pitchFamily="18" charset="0"/>
              </a:rPr>
              <a:t>vaderSentiment</a:t>
            </a:r>
            <a:r>
              <a:rPr lang="en-US" sz="22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SentimentIntensityAnalyzer</a:t>
            </a:r>
            <a:r>
              <a:rPr lang="en-US" sz="1900" dirty="0">
                <a:latin typeface="Times New Roman" panose="02020603050405020304" pitchFamily="18" charset="0"/>
                <a:cs typeface="Times New Roman" panose="02020603050405020304" pitchFamily="18" charset="0"/>
              </a:rPr>
              <a:t> is a part of the </a:t>
            </a:r>
            <a:r>
              <a:rPr lang="en-US" sz="1900" dirty="0" err="1">
                <a:latin typeface="Times New Roman" panose="02020603050405020304" pitchFamily="18" charset="0"/>
                <a:cs typeface="Times New Roman" panose="02020603050405020304" pitchFamily="18" charset="0"/>
              </a:rPr>
              <a:t>vaderSentiment</a:t>
            </a:r>
            <a:r>
              <a:rPr lang="en-US" sz="1900" dirty="0">
                <a:latin typeface="Times New Roman" panose="02020603050405020304" pitchFamily="18" charset="0"/>
                <a:cs typeface="Times New Roman" panose="02020603050405020304" pitchFamily="18" charset="0"/>
              </a:rPr>
              <a:t> library, which is specifically designed for sentiment analysis in text. It is a rule-based sentiment analysis tool that focuses on analyzing the sentiment of social media text, including Twitter data. The </a:t>
            </a:r>
            <a:r>
              <a:rPr lang="en-US" sz="1900" dirty="0" err="1">
                <a:latin typeface="Times New Roman" panose="02020603050405020304" pitchFamily="18" charset="0"/>
                <a:cs typeface="Times New Roman" panose="02020603050405020304" pitchFamily="18" charset="0"/>
              </a:rPr>
              <a:t>SentimentIntensityAnalyzer</a:t>
            </a:r>
            <a:r>
              <a:rPr lang="en-US" sz="1900" dirty="0">
                <a:latin typeface="Times New Roman" panose="02020603050405020304" pitchFamily="18" charset="0"/>
                <a:cs typeface="Times New Roman" panose="02020603050405020304" pitchFamily="18" charset="0"/>
              </a:rPr>
              <a:t> calculates a compound sentiment score for a given text, representing the overall sentiment as a single numerical value between -1 (most negative) and +1 (most positive).</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194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B45E2-ECAD-37DD-EE14-82D31BE8DB4C}"/>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Existing technology</a:t>
            </a:r>
          </a:p>
        </p:txBody>
      </p:sp>
      <p:sp>
        <p:nvSpPr>
          <p:cNvPr id="3" name="Content Placeholder 2">
            <a:extLst>
              <a:ext uri="{FF2B5EF4-FFF2-40B4-BE49-F238E27FC236}">
                <a16:creationId xmlns:a16="http://schemas.microsoft.com/office/drawing/2014/main" id="{7EF077E6-8D38-D51E-E0C0-0F40AFE17C1D}"/>
              </a:ext>
            </a:extLst>
          </p:cNvPr>
          <p:cNvSpPr>
            <a:spLocks noGrp="1"/>
          </p:cNvSpPr>
          <p:nvPr>
            <p:ph idx="1"/>
          </p:nvPr>
        </p:nvSpPr>
        <p:spPr/>
        <p:txBody>
          <a:bodyPr>
            <a:normAutofit fontScale="62500" lnSpcReduction="20000"/>
          </a:bodyPr>
          <a:lstStyle/>
          <a:p>
            <a:pPr marL="0" indent="0">
              <a:buNone/>
            </a:pPr>
            <a:r>
              <a:rPr lang="en-US" sz="2900" dirty="0">
                <a:latin typeface="Times New Roman" panose="02020603050405020304" pitchFamily="18" charset="0"/>
                <a:cs typeface="Times New Roman" panose="02020603050405020304" pitchFamily="18" charset="0"/>
              </a:rPr>
              <a:t>Bag-of-Words (</a:t>
            </a:r>
            <a:r>
              <a:rPr lang="en-US" sz="2900" dirty="0" err="1">
                <a:latin typeface="Times New Roman" panose="02020603050405020304" pitchFamily="18" charset="0"/>
                <a:cs typeface="Times New Roman" panose="02020603050405020304" pitchFamily="18" charset="0"/>
              </a:rPr>
              <a:t>BoW</a:t>
            </a:r>
            <a:r>
              <a:rPr lang="en-US" sz="2900" dirty="0">
                <a:latin typeface="Times New Roman" panose="02020603050405020304" pitchFamily="18" charset="0"/>
                <a:cs typeface="Times New Roman" panose="02020603050405020304" pitchFamily="18" charset="0"/>
              </a:rPr>
              <a:t>):   </a:t>
            </a:r>
          </a:p>
          <a:p>
            <a:pPr marL="0" indent="0">
              <a:buNone/>
            </a:pPr>
            <a:r>
              <a:rPr lang="en-US" sz="2600" dirty="0">
                <a:latin typeface="Times New Roman" panose="02020603050405020304" pitchFamily="18" charset="0"/>
                <a:cs typeface="Times New Roman" panose="02020603050405020304" pitchFamily="18" charset="0"/>
              </a:rPr>
              <a:t>1. Explanation: The Bag-of-Words model is a widely used approach in sentiment analysis that represents text documents as a collection of words. This paper proposes a method that applies the Bag-of-Words approach with feature selection based on minimum length and maximum frequency. The study demonstrates the effectiveness of this approach in text classification tasks, such as sentiment analysis</a:t>
            </a:r>
            <a:r>
              <a:rPr lang="en-US" sz="2100" dirty="0">
                <a:latin typeface="Times New Roman" panose="02020603050405020304" pitchFamily="18" charset="0"/>
                <a:cs typeface="Times New Roman" panose="02020603050405020304" pitchFamily="18" charset="0"/>
              </a:rPr>
              <a:t>.</a:t>
            </a:r>
          </a:p>
          <a:p>
            <a:pPr marL="0" indent="0">
              <a:buNone/>
            </a:pPr>
            <a:r>
              <a:rPr lang="en-US" sz="2600" dirty="0">
                <a:latin typeface="Times New Roman" panose="02020603050405020304" pitchFamily="18" charset="0"/>
                <a:cs typeface="Times New Roman" panose="02020603050405020304" pitchFamily="18" charset="0"/>
              </a:rPr>
              <a:t>2. Term Frequency-Inverse Document Frequency (TF-IDF):   Explanation: TF-IDF is a popular feature extraction technique used in sentiment analysis. It assigns weights to words based on their frequency in a document (Term Frequency) and inversely proportional to their occurrence across the corpus (Inverse Document Frequency). This paper presents an improved method for text feature extraction using TF-IDF in sentiment analysis tasks, showcasing its effectiveness in capturing relevant features for sentiment classification.</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258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D8AC8-3B95-2002-5766-869BA0B6E223}"/>
              </a:ext>
            </a:extLst>
          </p:cNvPr>
          <p:cNvSpPr>
            <a:spLocks noGrp="1"/>
          </p:cNvSpPr>
          <p:nvPr>
            <p:ph type="title"/>
          </p:nvPr>
        </p:nvSpPr>
        <p:spPr/>
        <p:txBody>
          <a:bodyPr>
            <a:normAutofit/>
          </a:bodyPr>
          <a:lstStyle/>
          <a:p>
            <a:r>
              <a:rPr lang="en-US" sz="4000" dirty="0">
                <a:latin typeface="Times New Roman" panose="02020603050405020304" pitchFamily="18" charset="0"/>
                <a:ea typeface="Calibri" panose="020F0502020204030204" pitchFamily="34" charset="0"/>
                <a:cs typeface="Times New Roman" panose="02020603050405020304" pitchFamily="18" charset="0"/>
              </a:rPr>
              <a:t>Proposed technology</a:t>
            </a:r>
            <a:endParaRPr lang="en-IN" sz="4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A9209F-FDC5-FEB5-964A-D59F5E7CACFA}"/>
              </a:ext>
            </a:extLst>
          </p:cNvPr>
          <p:cNvSpPr>
            <a:spLocks noGrp="1"/>
          </p:cNvSpPr>
          <p:nvPr>
            <p:ph idx="1"/>
          </p:nvPr>
        </p:nvSpPr>
        <p:spPr/>
        <p:txBody>
          <a:bodyPr>
            <a:normAutofit/>
          </a:bodyPr>
          <a:lstStyle/>
          <a:p>
            <a:pPr marL="0" indent="0" algn="jus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importing the necessary packages: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streamlit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TextBlob</a:t>
            </a:r>
            <a:r>
              <a:rPr lang="en-US" sz="1800" dirty="0">
                <a:latin typeface="Times New Roman" panose="02020603050405020304" pitchFamily="18" charset="0"/>
                <a:ea typeface="Calibri" panose="020F0502020204030204" pitchFamily="34" charset="0"/>
                <a:cs typeface="Times New Roman" panose="02020603050405020304" pitchFamily="18" charset="0"/>
              </a:rPr>
              <a:t> from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textblob</a:t>
            </a:r>
            <a:r>
              <a:rPr lang="en-US" sz="1800" dirty="0">
                <a:latin typeface="Times New Roman" panose="02020603050405020304" pitchFamily="18" charset="0"/>
                <a:ea typeface="Calibri" panose="020F0502020204030204" pitchFamily="34" charset="0"/>
                <a:cs typeface="Times New Roman" panose="02020603050405020304" pitchFamily="18" charset="0"/>
              </a:rPr>
              <a:t>, pandas, </a:t>
            </a:r>
            <a:r>
              <a:rPr lang="en-US" sz="1800" dirty="0" err="1">
                <a:latin typeface="Times New Roman" panose="02020603050405020304" pitchFamily="18" charset="0"/>
                <a:ea typeface="Calibri" panose="020F0502020204030204" pitchFamily="34" charset="0"/>
                <a:cs typeface="Times New Roman" panose="02020603050405020304" pitchFamily="18" charset="0"/>
              </a:rPr>
              <a:t>altair</a:t>
            </a:r>
            <a:r>
              <a:rPr lang="en-US" sz="1800" dirty="0">
                <a:latin typeface="Times New Roman" panose="02020603050405020304" pitchFamily="18" charset="0"/>
                <a:ea typeface="Calibri" panose="020F0502020204030204" pitchFamily="34" charset="0"/>
                <a:cs typeface="Times New Roman" panose="02020603050405020304" pitchFamily="18" charset="0"/>
              </a:rPr>
              <a:t>, and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SentimentIntensityAnalyzer</a:t>
            </a:r>
            <a:r>
              <a:rPr lang="en-US" sz="1800" dirty="0">
                <a:latin typeface="Times New Roman" panose="02020603050405020304" pitchFamily="18" charset="0"/>
                <a:ea typeface="Calibri" panose="020F0502020204030204" pitchFamily="34" charset="0"/>
                <a:cs typeface="Times New Roman" panose="02020603050405020304" pitchFamily="18" charset="0"/>
              </a:rPr>
              <a:t> from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vaderSentiment</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The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convert_to_df</a:t>
            </a:r>
            <a:r>
              <a:rPr lang="en-US" sz="1800" dirty="0">
                <a:latin typeface="Times New Roman" panose="02020603050405020304" pitchFamily="18" charset="0"/>
                <a:ea typeface="Calibri" panose="020F0502020204030204" pitchFamily="34" charset="0"/>
                <a:cs typeface="Times New Roman" panose="02020603050405020304" pitchFamily="18" charset="0"/>
              </a:rPr>
              <a:t> function takes a sentiment object as input and converts it into a Pandas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DataFrame</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The </a:t>
            </a:r>
            <a:r>
              <a:rPr lang="en-US" sz="1800" dirty="0" err="1">
                <a:latin typeface="Times New Roman" panose="02020603050405020304" pitchFamily="18" charset="0"/>
                <a:ea typeface="Calibri" panose="020F0502020204030204" pitchFamily="34" charset="0"/>
                <a:cs typeface="Times New Roman" panose="02020603050405020304" pitchFamily="18" charset="0"/>
              </a:rPr>
              <a:t>analyze_token_sentiment</a:t>
            </a:r>
            <a:r>
              <a:rPr lang="en-US" sz="1800" dirty="0">
                <a:latin typeface="Times New Roman" panose="02020603050405020304" pitchFamily="18" charset="0"/>
                <a:ea typeface="Calibri" panose="020F0502020204030204" pitchFamily="34" charset="0"/>
                <a:cs typeface="Times New Roman" panose="02020603050405020304" pitchFamily="18" charset="0"/>
              </a:rPr>
              <a:t> function performs token-level sentiment analysis using the VADER sentiment analyzer. It splits the input text into tokens, calculates sentiment scores for each token, and classifies them as positive, negative, or neutral based on a compound score threshold</a:t>
            </a:r>
            <a:r>
              <a:rPr lang="en-US" sz="1800" dirty="0">
                <a:latin typeface="Calibri" panose="020F0502020204030204" pitchFamily="34" charset="0"/>
                <a:ea typeface="Calibri" panose="020F0502020204030204" pitchFamily="34" charset="0"/>
                <a:cs typeface="Calibri" panose="020F0502020204030204" pitchFamily="34" charset="0"/>
              </a:rPr>
              <a:t>.</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886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D286A-5D34-FC4E-4F1D-8EFEF967F243}"/>
              </a:ext>
            </a:extLst>
          </p:cNvPr>
          <p:cNvSpPr>
            <a:spLocks noGrp="1"/>
          </p:cNvSpPr>
          <p:nvPr>
            <p:ph type="title"/>
          </p:nvPr>
        </p:nvSpPr>
        <p:spPr/>
        <p:txBody>
          <a:bodyPr>
            <a:normAutofit/>
          </a:bodyPr>
          <a:lstStyle/>
          <a:p>
            <a:r>
              <a:rPr lang="en-US" sz="4000" dirty="0">
                <a:latin typeface="Times New Roman" panose="02020603050405020304" pitchFamily="18" charset="0"/>
                <a:ea typeface="Calibri" panose="020F0502020204030204" pitchFamily="34" charset="0"/>
                <a:cs typeface="Times New Roman" panose="02020603050405020304" pitchFamily="18" charset="0"/>
              </a:rPr>
              <a:t>Contd..</a:t>
            </a:r>
            <a:endParaRPr lang="en-IN" sz="4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3BC88D-98F3-028A-1099-9B1C68F39999}"/>
              </a:ext>
            </a:extLst>
          </p:cNvPr>
          <p:cNvSpPr>
            <a:spLocks noGrp="1"/>
          </p:cNvSpPr>
          <p:nvPr>
            <p:ph idx="1"/>
          </p:nvPr>
        </p:nvSpPr>
        <p:spPr>
          <a:xfrm>
            <a:off x="1451579" y="2015732"/>
            <a:ext cx="9603275" cy="4037749"/>
          </a:xfrm>
        </p:spPr>
        <p:txBody>
          <a:bodyPr>
            <a:normAutofit/>
          </a:bodyPr>
          <a:lstStyle/>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The main function is the entry point of the application. It initializes the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Streamlit</a:t>
            </a:r>
            <a:r>
              <a:rPr lang="en-US" sz="1800" dirty="0">
                <a:latin typeface="Times New Roman" panose="02020603050405020304" pitchFamily="18" charset="0"/>
                <a:ea typeface="Calibri" panose="020F0502020204030204" pitchFamily="34" charset="0"/>
                <a:cs typeface="Times New Roman" panose="02020603050405020304" pitchFamily="18" charset="0"/>
              </a:rPr>
              <a:t> app, sets the title to "Sentiment Analysis NLP App," and creates a sidebar menu with a single option ("Home").</a:t>
            </a:r>
          </a:p>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If the user selects "Home" from the sidebar menu, the code displays the "Home" section. It creates a form using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st.form</a:t>
            </a:r>
            <a:r>
              <a:rPr lang="en-US" sz="1800" dirty="0">
                <a:latin typeface="Times New Roman" panose="02020603050405020304" pitchFamily="18" charset="0"/>
                <a:ea typeface="Calibri" panose="020F0502020204030204" pitchFamily="34" charset="0"/>
                <a:cs typeface="Times New Roman" panose="02020603050405020304" pitchFamily="18" charset="0"/>
              </a:rPr>
              <a:t> with a text area for entering text and a submit button labeled "Analyze.“</a:t>
            </a:r>
          </a:p>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If the submit button is clicked, the code executes the following steps:</a:t>
            </a:r>
          </a:p>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The sentiment analysis is performed using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TextBlob</a:t>
            </a:r>
            <a:r>
              <a:rPr lang="en-US" sz="1800" dirty="0">
                <a:latin typeface="Times New Roman" panose="02020603050405020304" pitchFamily="18" charset="0"/>
                <a:ea typeface="Calibri" panose="020F0502020204030204" pitchFamily="34" charset="0"/>
                <a:cs typeface="Times New Roman" panose="02020603050405020304" pitchFamily="18" charset="0"/>
              </a:rPr>
              <a:t> on the raw text entered by the user. The sentiment object is stored in the sentiment variable.</a:t>
            </a:r>
          </a:p>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The sentiment object is displayed using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st.write</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9501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1C6B-6482-4A5F-B3EB-ADA921F49DC6}"/>
              </a:ext>
            </a:extLst>
          </p:cNvPr>
          <p:cNvSpPr>
            <a:spLocks noGrp="1"/>
          </p:cNvSpPr>
          <p:nvPr>
            <p:ph type="title"/>
          </p:nvPr>
        </p:nvSpPr>
        <p:spPr/>
        <p:txBody>
          <a:bodyPr/>
          <a:lstStyle/>
          <a:p>
            <a:r>
              <a:rPr lang="en-US" sz="4000" dirty="0">
                <a:latin typeface="Times New Roman" panose="02020603050405020304" pitchFamily="18" charset="0"/>
                <a:ea typeface="Calibri" panose="020F0502020204030204" pitchFamily="34" charset="0"/>
                <a:cs typeface="Times New Roman" panose="02020603050405020304" pitchFamily="18" charset="0"/>
              </a:rPr>
              <a:t>Contd</a:t>
            </a:r>
            <a:r>
              <a:rPr lang="en-US" sz="3200" dirty="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80120E-017E-C430-2727-2B70C9AF5CC9}"/>
              </a:ext>
            </a:extLst>
          </p:cNvPr>
          <p:cNvSpPr>
            <a:spLocks noGrp="1"/>
          </p:cNvSpPr>
          <p:nvPr>
            <p:ph idx="1"/>
          </p:nvPr>
        </p:nvSpPr>
        <p:spPr>
          <a:xfrm>
            <a:off x="1451579" y="1970202"/>
            <a:ext cx="9603275" cy="4083279"/>
          </a:xfrm>
        </p:spPr>
        <p:txBody>
          <a:bodyPr>
            <a:normAutofit lnSpcReduction="10000"/>
          </a:bodyPr>
          <a:lstStyle/>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An emoji is displayed based on the polarity of the sentiment: a smiley face for positive sentiment, an angry face for negative sentiment, and a neutral face for neutral sentiment.</a:t>
            </a:r>
          </a:p>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The sentiment object is converted into a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DataFrame</a:t>
            </a:r>
            <a:r>
              <a:rPr lang="en-US" sz="1800" dirty="0">
                <a:latin typeface="Times New Roman" panose="02020603050405020304" pitchFamily="18" charset="0"/>
                <a:ea typeface="Calibri" panose="020F0502020204030204" pitchFamily="34" charset="0"/>
                <a:cs typeface="Times New Roman" panose="02020603050405020304" pitchFamily="18" charset="0"/>
              </a:rPr>
              <a:t> using the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convert_to_df</a:t>
            </a:r>
            <a:r>
              <a:rPr lang="en-US" sz="1800" dirty="0">
                <a:latin typeface="Times New Roman" panose="02020603050405020304" pitchFamily="18" charset="0"/>
                <a:ea typeface="Calibri" panose="020F0502020204030204" pitchFamily="34" charset="0"/>
                <a:cs typeface="Times New Roman" panose="02020603050405020304" pitchFamily="18" charset="0"/>
              </a:rPr>
              <a:t> function, and the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DataFrame</a:t>
            </a:r>
            <a:r>
              <a:rPr lang="en-US" sz="1800" dirty="0">
                <a:latin typeface="Times New Roman" panose="02020603050405020304" pitchFamily="18" charset="0"/>
                <a:ea typeface="Calibri" panose="020F0502020204030204" pitchFamily="34" charset="0"/>
                <a:cs typeface="Times New Roman" panose="02020603050405020304" pitchFamily="18" charset="0"/>
              </a:rPr>
              <a:t> is displayed using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st.dataframe</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A bar chart visualization of the sentiment metrics is created using Altair and displayed using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st.altair_chart</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In the second column, the code displays the "Token Sentiment" section. It calls the </a:t>
            </a:r>
            <a:r>
              <a:rPr lang="en-US" sz="1800" dirty="0" err="1">
                <a:latin typeface="Times New Roman" panose="02020603050405020304" pitchFamily="18" charset="0"/>
                <a:ea typeface="Calibri" panose="020F0502020204030204" pitchFamily="34" charset="0"/>
                <a:cs typeface="Times New Roman" panose="02020603050405020304" pitchFamily="18" charset="0"/>
              </a:rPr>
              <a:t>analyze_token_sentiment</a:t>
            </a:r>
            <a:r>
              <a:rPr lang="en-US" sz="1800" dirty="0">
                <a:latin typeface="Times New Roman" panose="02020603050405020304" pitchFamily="18" charset="0"/>
                <a:ea typeface="Calibri" panose="020F0502020204030204" pitchFamily="34" charset="0"/>
                <a:cs typeface="Times New Roman" panose="02020603050405020304" pitchFamily="18" charset="0"/>
              </a:rPr>
              <a:t> function on the raw text entered by the user and displays the token-level sentiment analysis results using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st.write</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If the user selects an option other than "Home" in the sidebar menu, the code displays the "About" section.</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478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249C-2DBD-A1E4-700A-4D1833C3A0DB}"/>
              </a:ext>
            </a:extLst>
          </p:cNvPr>
          <p:cNvSpPr>
            <a:spLocks noGrp="1"/>
          </p:cNvSpPr>
          <p:nvPr>
            <p:ph type="title"/>
          </p:nvPr>
        </p:nvSpPr>
        <p:spPr/>
        <p:txBody>
          <a:bodyPr/>
          <a:lstStyle/>
          <a:p>
            <a:r>
              <a:rPr lang="en-US" sz="4000" dirty="0">
                <a:latin typeface="Times New Roman" panose="02020603050405020304" pitchFamily="18" charset="0"/>
                <a:ea typeface="Calibri" panose="020F0502020204030204" pitchFamily="34" charset="0"/>
                <a:cs typeface="Times New Roman" panose="02020603050405020304" pitchFamily="18" charset="0"/>
              </a:rPr>
              <a:t>Contd</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F6483D-BB18-B320-19AE-01FACC06DA5A}"/>
              </a:ext>
            </a:extLst>
          </p:cNvPr>
          <p:cNvSpPr>
            <a:spLocks noGrp="1"/>
          </p:cNvSpPr>
          <p:nvPr>
            <p:ph idx="1"/>
          </p:nvPr>
        </p:nvSpPr>
        <p:spPr/>
        <p:txBody>
          <a:bodyPr>
            <a:normAutofit/>
          </a:bodyPr>
          <a:lstStyle/>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Finally, the main function is called when the script is run as the main program.</a:t>
            </a:r>
          </a:p>
          <a:p>
            <a:pPr algn="just"/>
            <a:r>
              <a:rPr lang="en-US" sz="1800" dirty="0">
                <a:latin typeface="Times New Roman" panose="02020603050405020304" pitchFamily="18" charset="0"/>
                <a:ea typeface="Calibri" panose="020F0502020204030204" pitchFamily="34" charset="0"/>
                <a:cs typeface="Times New Roman" panose="02020603050405020304" pitchFamily="18" charset="0"/>
              </a:rPr>
              <a:t>To create a flowchart, you can represent the steps described above using flowchart symbols and connecting them with arrows to indicate the flow of control.</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063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B8C03-DFE6-D00F-7C2D-B327FA91D835}"/>
              </a:ext>
            </a:extLst>
          </p:cNvPr>
          <p:cNvSpPr>
            <a:spLocks noGrp="1"/>
          </p:cNvSpPr>
          <p:nvPr>
            <p:ph type="title"/>
          </p:nvPr>
        </p:nvSpPr>
        <p:spPr>
          <a:xfrm>
            <a:off x="1451579" y="1113905"/>
            <a:ext cx="9603275" cy="739849"/>
          </a:xfrm>
        </p:spPr>
        <p:txBody>
          <a:bodyPr>
            <a:normAutofit/>
          </a:bodyPr>
          <a:lstStyle/>
          <a:p>
            <a:r>
              <a:rPr lang="en-IN" sz="3600" dirty="0">
                <a:latin typeface="Times New Roman" panose="02020603050405020304" pitchFamily="18" charset="0"/>
                <a:cs typeface="Times New Roman" panose="02020603050405020304" pitchFamily="18" charset="0"/>
              </a:rPr>
              <a:t>RESULT</a:t>
            </a:r>
          </a:p>
        </p:txBody>
      </p:sp>
      <p:pic>
        <p:nvPicPr>
          <p:cNvPr id="5" name="Content Placeholder 4">
            <a:extLst>
              <a:ext uri="{FF2B5EF4-FFF2-40B4-BE49-F238E27FC236}">
                <a16:creationId xmlns:a16="http://schemas.microsoft.com/office/drawing/2014/main" id="{93819A06-5BC9-65D9-D485-E6F587233B0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7958"/>
          <a:stretch/>
        </p:blipFill>
        <p:spPr>
          <a:xfrm>
            <a:off x="1662545" y="2011680"/>
            <a:ext cx="10665230" cy="3840480"/>
          </a:xfrm>
        </p:spPr>
      </p:pic>
    </p:spTree>
    <p:extLst>
      <p:ext uri="{BB962C8B-B14F-4D97-AF65-F5344CB8AC3E}">
        <p14:creationId xmlns:p14="http://schemas.microsoft.com/office/powerpoint/2010/main" val="2236369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78C7-A49C-A8AE-BCF7-278B61961BCA}"/>
              </a:ext>
            </a:extLst>
          </p:cNvPr>
          <p:cNvSpPr>
            <a:spLocks noGrp="1"/>
          </p:cNvSpPr>
          <p:nvPr>
            <p:ph type="title"/>
          </p:nvPr>
        </p:nvSpPr>
        <p:spPr>
          <a:xfrm>
            <a:off x="1451579" y="980902"/>
            <a:ext cx="9603275" cy="872852"/>
          </a:xfrm>
        </p:spPr>
        <p:txBody>
          <a:bodyPr/>
          <a:lstStyle/>
          <a:p>
            <a:r>
              <a:rPr lang="en-US" sz="3600" dirty="0">
                <a:latin typeface="Times New Roman" panose="02020603050405020304" pitchFamily="18" charset="0"/>
                <a:ea typeface="Calibri" panose="020F0502020204030204" pitchFamily="34" charset="0"/>
                <a:cs typeface="Times New Roman" panose="02020603050405020304" pitchFamily="18" charset="0"/>
              </a:rPr>
              <a:t>Contd</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1CE85D2-2C99-F008-50BC-34A2F1949D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545" y="2036618"/>
            <a:ext cx="9185564" cy="4016863"/>
          </a:xfrm>
        </p:spPr>
      </p:pic>
    </p:spTree>
    <p:extLst>
      <p:ext uri="{BB962C8B-B14F-4D97-AF65-F5344CB8AC3E}">
        <p14:creationId xmlns:p14="http://schemas.microsoft.com/office/powerpoint/2010/main" val="2598052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8593-6DDF-085F-08ED-4BE7ACA1D6A1}"/>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3849670-5606-D536-39B0-977706CB9DC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sentiment analysis NLP app developed using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provides users with the ability to analyze the sentiment of a given text. The app utilizes the </a:t>
            </a:r>
            <a:r>
              <a:rPr lang="en-US" dirty="0" err="1">
                <a:latin typeface="Times New Roman" panose="02020603050405020304" pitchFamily="18" charset="0"/>
                <a:cs typeface="Times New Roman" panose="02020603050405020304" pitchFamily="18" charset="0"/>
              </a:rPr>
              <a:t>TextBlob</a:t>
            </a:r>
            <a:r>
              <a:rPr lang="en-US" dirty="0">
                <a:latin typeface="Times New Roman" panose="02020603050405020304" pitchFamily="18" charset="0"/>
                <a:cs typeface="Times New Roman" panose="02020603050405020304" pitchFamily="18" charset="0"/>
              </a:rPr>
              <a:t> library for sentiment analysis and the </a:t>
            </a:r>
            <a:r>
              <a:rPr lang="en-US" dirty="0" err="1">
                <a:latin typeface="Times New Roman" panose="02020603050405020304" pitchFamily="18" charset="0"/>
                <a:cs typeface="Times New Roman" panose="02020603050405020304" pitchFamily="18" charset="0"/>
              </a:rPr>
              <a:t>vaderSentiment</a:t>
            </a:r>
            <a:r>
              <a:rPr lang="en-US" dirty="0">
                <a:latin typeface="Times New Roman" panose="02020603050405020304" pitchFamily="18" charset="0"/>
                <a:cs typeface="Times New Roman" panose="02020603050405020304" pitchFamily="18" charset="0"/>
              </a:rPr>
              <a:t> library for token-level sentiment analysis. It offers a user-friendly interface for entering text and obtaining sentiment analysis results</a:t>
            </a:r>
            <a:r>
              <a:rPr lang="en-US" dirty="0"/>
              <a:t>.</a:t>
            </a:r>
            <a:endParaRPr lang="en-IN" dirty="0"/>
          </a:p>
        </p:txBody>
      </p:sp>
    </p:spTree>
    <p:extLst>
      <p:ext uri="{BB962C8B-B14F-4D97-AF65-F5344CB8AC3E}">
        <p14:creationId xmlns:p14="http://schemas.microsoft.com/office/powerpoint/2010/main" val="315161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DAC4-AB15-D525-1D21-A1F78D25B1DC}"/>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Future</a:t>
            </a:r>
            <a:r>
              <a:rPr lang="en-IN" sz="3600" dirty="0"/>
              <a:t> </a:t>
            </a:r>
            <a:r>
              <a:rPr lang="en-IN" sz="3600"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E5970526-44C6-AA37-01FA-009F9853A7AB}"/>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Helping Human Resources</a:t>
            </a:r>
          </a:p>
          <a:p>
            <a:pPr algn="just"/>
            <a:r>
              <a:rPr lang="en-IN" dirty="0">
                <a:latin typeface="Times New Roman" panose="02020603050405020304" pitchFamily="18" charset="0"/>
                <a:cs typeface="Times New Roman" panose="02020603050405020304" pitchFamily="18" charset="0"/>
              </a:rPr>
              <a:t>Future of Brand Monitoring</a:t>
            </a:r>
          </a:p>
          <a:p>
            <a:pPr algn="just"/>
            <a:r>
              <a:rPr lang="en-IN" dirty="0">
                <a:latin typeface="Times New Roman" panose="02020603050405020304" pitchFamily="18" charset="0"/>
                <a:cs typeface="Times New Roman" panose="02020603050405020304" pitchFamily="18" charset="0"/>
              </a:rPr>
              <a:t>Sales Improvement</a:t>
            </a:r>
          </a:p>
        </p:txBody>
      </p:sp>
    </p:spTree>
    <p:extLst>
      <p:ext uri="{BB962C8B-B14F-4D97-AF65-F5344CB8AC3E}">
        <p14:creationId xmlns:p14="http://schemas.microsoft.com/office/powerpoint/2010/main" val="323400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4771-E1A3-B24E-4575-CB6B9D76B90D}"/>
              </a:ext>
            </a:extLst>
          </p:cNvPr>
          <p:cNvSpPr>
            <a:spLocks noGrp="1"/>
          </p:cNvSpPr>
          <p:nvPr>
            <p:ph type="title"/>
          </p:nvPr>
        </p:nvSpPr>
        <p:spPr>
          <a:xfrm>
            <a:off x="1295402" y="735292"/>
            <a:ext cx="9601196" cy="1131216"/>
          </a:xfrm>
        </p:spPr>
        <p:txBody>
          <a:bodyPr>
            <a:normAutofit/>
          </a:bodyPr>
          <a:lstStyle/>
          <a:p>
            <a:pPr algn="l"/>
            <a:r>
              <a:rPr lang="en-IN" sz="4000" dirty="0">
                <a:latin typeface="Times New Roman" panose="02020603050405020304" pitchFamily="18" charset="0"/>
                <a:ea typeface="Calibri" panose="020F0502020204030204" pitchFamily="34"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EC8411B6-0EE4-5A9B-DE3A-EE3189709047}"/>
              </a:ext>
            </a:extLst>
          </p:cNvPr>
          <p:cNvSpPr>
            <a:spLocks noGrp="1"/>
          </p:cNvSpPr>
          <p:nvPr>
            <p:ph idx="1"/>
          </p:nvPr>
        </p:nvSpPr>
        <p:spPr>
          <a:xfrm>
            <a:off x="1295401" y="1979629"/>
            <a:ext cx="9601196" cy="3896240"/>
          </a:xfrm>
        </p:spPr>
        <p:txBody>
          <a:bodyPr>
            <a:normAutofit fontScale="62500" lnSpcReduction="20000"/>
          </a:bodyPr>
          <a:lstStyle/>
          <a:p>
            <a:r>
              <a:rPr lang="en-IN" dirty="0">
                <a:latin typeface="Times New Roman" panose="02020603050405020304" pitchFamily="18" charset="0"/>
                <a:ea typeface="Calibri" panose="020F0502020204030204" pitchFamily="34" charset="0"/>
                <a:cs typeface="Times New Roman" panose="02020603050405020304" pitchFamily="18" charset="0"/>
              </a:rPr>
              <a:t>ABSTRACT</a:t>
            </a:r>
          </a:p>
          <a:p>
            <a:r>
              <a:rPr lang="en-IN" dirty="0">
                <a:latin typeface="Times New Roman" panose="02020603050405020304" pitchFamily="18" charset="0"/>
                <a:ea typeface="Calibri" panose="020F0502020204030204" pitchFamily="34" charset="0"/>
                <a:cs typeface="Times New Roman" panose="02020603050405020304" pitchFamily="18" charset="0"/>
              </a:rPr>
              <a:t>INTRODUCTION</a:t>
            </a:r>
          </a:p>
          <a:p>
            <a:r>
              <a:rPr lang="en-IN" dirty="0">
                <a:latin typeface="Times New Roman" panose="02020603050405020304" pitchFamily="18" charset="0"/>
                <a:ea typeface="Calibri" panose="020F0502020204030204" pitchFamily="34" charset="0"/>
                <a:cs typeface="Times New Roman" panose="02020603050405020304" pitchFamily="18" charset="0"/>
              </a:rPr>
              <a:t>BLOCK</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DIAGRAM</a:t>
            </a:r>
          </a:p>
          <a:p>
            <a:r>
              <a:rPr lang="en-IN" dirty="0">
                <a:latin typeface="Times New Roman" panose="02020603050405020304" pitchFamily="18" charset="0"/>
                <a:ea typeface="Calibri" panose="020F0502020204030204" pitchFamily="34" charset="0"/>
                <a:cs typeface="Times New Roman" panose="02020603050405020304" pitchFamily="18" charset="0"/>
              </a:rPr>
              <a:t>LITERATURE</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SURVEY</a:t>
            </a:r>
          </a:p>
          <a:p>
            <a:r>
              <a:rPr lang="en-IN" dirty="0">
                <a:latin typeface="Times New Roman" panose="02020603050405020304" pitchFamily="18" charset="0"/>
                <a:ea typeface="Calibri" panose="020F0502020204030204" pitchFamily="34" charset="0"/>
                <a:cs typeface="Times New Roman" panose="02020603050405020304" pitchFamily="18" charset="0"/>
              </a:rPr>
              <a:t>FLOWCHART</a:t>
            </a:r>
          </a:p>
          <a:p>
            <a:r>
              <a:rPr lang="en-IN" dirty="0">
                <a:latin typeface="Times New Roman" panose="02020603050405020304" pitchFamily="18" charset="0"/>
                <a:ea typeface="Calibri" panose="020F0502020204030204" pitchFamily="34" charset="0"/>
                <a:cs typeface="Times New Roman" panose="02020603050405020304" pitchFamily="18" charset="0"/>
              </a:rPr>
              <a:t>LIBRARIES</a:t>
            </a:r>
          </a:p>
          <a:p>
            <a:r>
              <a:rPr lang="en-IN" dirty="0">
                <a:latin typeface="Times New Roman" panose="02020603050405020304" pitchFamily="18" charset="0"/>
                <a:ea typeface="Calibri" panose="020F0502020204030204" pitchFamily="34" charset="0"/>
                <a:cs typeface="Times New Roman" panose="02020603050405020304" pitchFamily="18" charset="0"/>
              </a:rPr>
              <a:t>EXISTING TECHNOLOGY</a:t>
            </a:r>
          </a:p>
          <a:p>
            <a:r>
              <a:rPr lang="en-IN" dirty="0">
                <a:latin typeface="Times New Roman" panose="02020603050405020304" pitchFamily="18" charset="0"/>
                <a:ea typeface="Calibri" panose="020F0502020204030204" pitchFamily="34" charset="0"/>
                <a:cs typeface="Times New Roman" panose="02020603050405020304" pitchFamily="18" charset="0"/>
              </a:rPr>
              <a:t>PROPOSED TECHNOLOGY</a:t>
            </a:r>
          </a:p>
          <a:p>
            <a:r>
              <a:rPr lang="en-IN" dirty="0">
                <a:latin typeface="Times New Roman" panose="02020603050405020304" pitchFamily="18" charset="0"/>
                <a:ea typeface="Calibri" panose="020F0502020204030204" pitchFamily="34" charset="0"/>
                <a:cs typeface="Times New Roman" panose="02020603050405020304" pitchFamily="18" charset="0"/>
              </a:rPr>
              <a:t>RESULT</a:t>
            </a:r>
          </a:p>
          <a:p>
            <a:r>
              <a:rPr lang="en-IN" dirty="0">
                <a:latin typeface="Times New Roman" panose="02020603050405020304" pitchFamily="18" charset="0"/>
                <a:ea typeface="Calibri" panose="020F0502020204030204" pitchFamily="34" charset="0"/>
                <a:cs typeface="Times New Roman" panose="02020603050405020304" pitchFamily="18" charset="0"/>
              </a:rPr>
              <a:t>CONCLUSION</a:t>
            </a:r>
          </a:p>
          <a:p>
            <a:r>
              <a:rPr lang="en-IN" dirty="0">
                <a:latin typeface="Times New Roman" panose="02020603050405020304" pitchFamily="18" charset="0"/>
                <a:ea typeface="Calibri" panose="020F0502020204030204" pitchFamily="34" charset="0"/>
                <a:cs typeface="Times New Roman" panose="02020603050405020304" pitchFamily="18" charset="0"/>
              </a:rPr>
              <a:t>FUTURE SCOPE</a:t>
            </a:r>
          </a:p>
          <a:p>
            <a:r>
              <a:rPr lang="en-IN" dirty="0">
                <a:latin typeface="Times New Roman" panose="02020603050405020304" pitchFamily="18" charset="0"/>
                <a:ea typeface="Calibri" panose="020F0502020204030204" pitchFamily="34" charset="0"/>
                <a:cs typeface="Times New Roman" panose="02020603050405020304" pitchFamily="18" charset="0"/>
              </a:rPr>
              <a:t>REFERENCES</a:t>
            </a:r>
          </a:p>
          <a:p>
            <a:endParaRPr lang="en-IN" sz="2800" dirty="0"/>
          </a:p>
        </p:txBody>
      </p:sp>
    </p:spTree>
    <p:extLst>
      <p:ext uri="{BB962C8B-B14F-4D97-AF65-F5344CB8AC3E}">
        <p14:creationId xmlns:p14="http://schemas.microsoft.com/office/powerpoint/2010/main" val="3217399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5C25-1F0B-4EFA-9878-5E21BE3E1303}"/>
              </a:ext>
            </a:extLst>
          </p:cNvPr>
          <p:cNvSpPr>
            <a:spLocks noGrp="1"/>
          </p:cNvSpPr>
          <p:nvPr>
            <p:ph type="title"/>
          </p:nvPr>
        </p:nvSpPr>
        <p:spPr/>
        <p:txBody>
          <a:bodyPr>
            <a:normAutofit/>
          </a:bodyPr>
          <a:lstStyle/>
          <a:p>
            <a:r>
              <a:rPr lang="en-US" sz="4000"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sz="4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E55BC1-6411-44AA-A63D-16BC7D844540}"/>
              </a:ext>
            </a:extLst>
          </p:cNvPr>
          <p:cNvSpPr>
            <a:spLocks noGrp="1"/>
          </p:cNvSpPr>
          <p:nvPr>
            <p:ph idx="1"/>
          </p:nvPr>
        </p:nvSpPr>
        <p:spPr/>
        <p:txBody>
          <a:bodyPr/>
          <a:lstStyle/>
          <a:p>
            <a:pPr marL="0" indent="0" algn="just">
              <a:buNone/>
            </a:pPr>
            <a:r>
              <a:rPr lang="en-IN" dirty="0">
                <a:latin typeface="Times New Roman" panose="02020603050405020304" pitchFamily="18" charset="0"/>
                <a:ea typeface="Calibri" panose="020F0502020204030204" pitchFamily="34" charset="0"/>
                <a:cs typeface="Times New Roman" panose="02020603050405020304" pitchFamily="18" charset="0"/>
              </a:rPr>
              <a:t>IEEE</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Papers</a:t>
            </a:r>
          </a:p>
          <a:p>
            <a:pPr marL="0" indent="0" algn="just">
              <a:buNone/>
            </a:pPr>
            <a:r>
              <a:rPr lang="en-IN" dirty="0">
                <a:latin typeface="Calibri" panose="020F0502020204030204" pitchFamily="34" charset="0"/>
                <a:ea typeface="Calibri" panose="020F0502020204030204" pitchFamily="34" charset="0"/>
                <a:cs typeface="Calibri" panose="020F0502020204030204" pitchFamily="34" charset="0"/>
              </a:rPr>
              <a:t>  1. </a:t>
            </a:r>
            <a:r>
              <a:rPr lang="en-IN" dirty="0">
                <a:latin typeface="Times New Roman" panose="02020603050405020304" pitchFamily="18" charset="0"/>
                <a:ea typeface="Calibri" panose="020F0502020204030204" pitchFamily="34" charset="0"/>
                <a:cs typeface="Times New Roman" panose="02020603050405020304" pitchFamily="18" charset="0"/>
                <a:hlinkClick r:id="rId2"/>
              </a:rPr>
              <a:t>https://ieeexplore.ieee.org/document/9032456/</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dirty="0">
                <a:solidFill>
                  <a:schemeClr val="tx1"/>
                </a:solidFill>
              </a:rPr>
              <a:t>   </a:t>
            </a:r>
            <a:r>
              <a:rPr lang="en-IN" dirty="0"/>
              <a:t>2</a:t>
            </a:r>
            <a:r>
              <a:rPr lang="en-IN" dirty="0">
                <a:solidFill>
                  <a:schemeClr val="tx1"/>
                </a:solidFill>
                <a:latin typeface="Times New Roman" panose="02020603050405020304" pitchFamily="18" charset="0"/>
                <a:cs typeface="Times New Roman" panose="02020603050405020304" pitchFamily="18" charset="0"/>
              </a:rPr>
              <a:t>.</a:t>
            </a:r>
            <a:r>
              <a:rPr lang="en-IN" dirty="0">
                <a:solidFill>
                  <a:schemeClr val="tx1"/>
                </a:solidFill>
                <a:latin typeface="Times New Roman" panose="02020603050405020304" pitchFamily="18" charset="0"/>
                <a:cs typeface="Times New Roman" panose="02020603050405020304" pitchFamily="18" charset="0"/>
                <a:hlinkClick r:id="rId3"/>
              </a:rPr>
              <a:t>https://ieeexplore.ieee.org/document/</a:t>
            </a: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hlinkClick r:id="rId3"/>
              </a:rPr>
              <a:t>8679144</a:t>
            </a:r>
            <a:r>
              <a:rPr lang="en-IN" dirty="0">
                <a:latin typeface="Times New Roman" panose="02020603050405020304" pitchFamily="18" charset="0"/>
                <a:ea typeface="Calibri" panose="020F0502020204030204" pitchFamily="34" charset="0"/>
                <a:cs typeface="Times New Roman" panose="02020603050405020304" pitchFamily="18" charset="0"/>
                <a:hlinkClick r:id="rId3"/>
              </a:rPr>
              <a: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6946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CEE8-90F4-4A55-B83F-2ABCBAC87205}"/>
              </a:ext>
            </a:extLst>
          </p:cNvPr>
          <p:cNvSpPr>
            <a:spLocks noGrp="1"/>
          </p:cNvSpPr>
          <p:nvPr>
            <p:ph type="title" idx="4294967295"/>
          </p:nvPr>
        </p:nvSpPr>
        <p:spPr>
          <a:xfrm>
            <a:off x="0" y="1687513"/>
            <a:ext cx="9207500" cy="3482975"/>
          </a:xfrm>
        </p:spPr>
        <p:txBody>
          <a:bodyPr>
            <a:normAutofit/>
          </a:bodyPr>
          <a:lstStyle/>
          <a:p>
            <a:pPr algn="ctr"/>
            <a:r>
              <a:rPr lang="en-US" sz="8800" dirty="0">
                <a:latin typeface="Algerian" panose="04020705040A02060702" pitchFamily="82" charset="0"/>
              </a:rPr>
              <a:t>Thank </a:t>
            </a:r>
            <a:br>
              <a:rPr lang="en-US" sz="8800" dirty="0">
                <a:latin typeface="Algerian" panose="04020705040A02060702" pitchFamily="82" charset="0"/>
              </a:rPr>
            </a:br>
            <a:r>
              <a:rPr lang="en-US" sz="8800" dirty="0">
                <a:latin typeface="Algerian" panose="04020705040A02060702" pitchFamily="82" charset="0"/>
              </a:rPr>
              <a:t>You</a:t>
            </a:r>
            <a:endParaRPr lang="en-IN" sz="8800" dirty="0">
              <a:latin typeface="Algerian" panose="04020705040A02060702" pitchFamily="82" charset="0"/>
            </a:endParaRPr>
          </a:p>
        </p:txBody>
      </p:sp>
    </p:spTree>
    <p:extLst>
      <p:ext uri="{BB962C8B-B14F-4D97-AF65-F5344CB8AC3E}">
        <p14:creationId xmlns:p14="http://schemas.microsoft.com/office/powerpoint/2010/main" val="1628637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BB30-8844-538B-AFA8-F3D88D24B101}"/>
              </a:ext>
            </a:extLst>
          </p:cNvPr>
          <p:cNvSpPr>
            <a:spLocks noGrp="1"/>
          </p:cNvSpPr>
          <p:nvPr>
            <p:ph type="title"/>
          </p:nvPr>
        </p:nvSpPr>
        <p:spPr>
          <a:xfrm>
            <a:off x="1451578" y="568848"/>
            <a:ext cx="9603275" cy="1049235"/>
          </a:xfrm>
        </p:spPr>
        <p:txBody>
          <a:bodyPr>
            <a:normAutofit fontScale="90000"/>
          </a:bodyPr>
          <a:lstStyle/>
          <a:p>
            <a:br>
              <a:rPr lang="en-IN" dirty="0"/>
            </a:br>
            <a:r>
              <a:rPr lang="en-IN" sz="4400" dirty="0">
                <a:latin typeface="Times New Roman" panose="02020603050405020304" pitchFamily="18" charset="0"/>
                <a:ea typeface="Calibri" panose="020F0502020204030204" pitchFamily="34"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6DC02DD3-1D59-83F8-CD78-E099C3B323FB}"/>
              </a:ext>
            </a:extLst>
          </p:cNvPr>
          <p:cNvSpPr>
            <a:spLocks noGrp="1"/>
          </p:cNvSpPr>
          <p:nvPr>
            <p:ph idx="1"/>
          </p:nvPr>
        </p:nvSpPr>
        <p:spPr/>
        <p:txBody>
          <a:bodyPr>
            <a:normAutofit lnSpcReduction="10000"/>
          </a:bodyPr>
          <a:lstStyle/>
          <a:p>
            <a:pPr algn="l"/>
            <a:r>
              <a:rPr lang="en-US" sz="2000" b="0" i="0" dirty="0">
                <a:solidFill>
                  <a:srgbClr val="374151"/>
                </a:solidFill>
                <a:effectLst/>
                <a:latin typeface="Times New Roman" panose="02020603050405020304" pitchFamily="18" charset="0"/>
                <a:cs typeface="Times New Roman" panose="02020603050405020304" pitchFamily="18" charset="0"/>
              </a:rPr>
              <a:t>The provided code represents a </a:t>
            </a:r>
            <a:r>
              <a:rPr lang="en-US" sz="2000" b="0" i="0" dirty="0" err="1">
                <a:solidFill>
                  <a:srgbClr val="374151"/>
                </a:solidFill>
                <a:effectLst/>
                <a:latin typeface="Times New Roman" panose="02020603050405020304" pitchFamily="18" charset="0"/>
                <a:cs typeface="Times New Roman" panose="02020603050405020304" pitchFamily="18" charset="0"/>
              </a:rPr>
              <a:t>Streamlit</a:t>
            </a:r>
            <a:r>
              <a:rPr lang="en-US" sz="2000" b="0" i="0" dirty="0">
                <a:solidFill>
                  <a:srgbClr val="374151"/>
                </a:solidFill>
                <a:effectLst/>
                <a:latin typeface="Times New Roman" panose="02020603050405020304" pitchFamily="18" charset="0"/>
                <a:cs typeface="Times New Roman" panose="02020603050405020304" pitchFamily="18" charset="0"/>
              </a:rPr>
              <a:t> web application for sentiment analysis using Natural Language Processing (NLP) techniques. The app allows users to enter text, and it performs sentiment analysis using the </a:t>
            </a:r>
            <a:r>
              <a:rPr lang="en-US" sz="2000" b="0" i="0" dirty="0" err="1">
                <a:solidFill>
                  <a:srgbClr val="374151"/>
                </a:solidFill>
                <a:effectLst/>
                <a:latin typeface="Times New Roman" panose="02020603050405020304" pitchFamily="18" charset="0"/>
                <a:cs typeface="Times New Roman" panose="02020603050405020304" pitchFamily="18" charset="0"/>
              </a:rPr>
              <a:t>TextBlob</a:t>
            </a:r>
            <a:r>
              <a:rPr lang="en-US" sz="2000" b="0" i="0" dirty="0">
                <a:solidFill>
                  <a:srgbClr val="374151"/>
                </a:solidFill>
                <a:effectLst/>
                <a:latin typeface="Times New Roman" panose="02020603050405020304" pitchFamily="18" charset="0"/>
                <a:cs typeface="Times New Roman" panose="02020603050405020304" pitchFamily="18" charset="0"/>
              </a:rPr>
              <a:t> library and </a:t>
            </a:r>
            <a:r>
              <a:rPr lang="en-US" sz="2000" b="0" i="0" dirty="0" err="1">
                <a:solidFill>
                  <a:srgbClr val="374151"/>
                </a:solidFill>
                <a:effectLst/>
                <a:latin typeface="Times New Roman" panose="02020603050405020304" pitchFamily="18" charset="0"/>
                <a:cs typeface="Times New Roman" panose="02020603050405020304" pitchFamily="18" charset="0"/>
              </a:rPr>
              <a:t>VaderSentiment</a:t>
            </a:r>
            <a:r>
              <a:rPr lang="en-US" sz="2000" b="0" i="0" dirty="0">
                <a:solidFill>
                  <a:srgbClr val="374151"/>
                </a:solidFill>
                <a:effectLst/>
                <a:latin typeface="Times New Roman" panose="02020603050405020304" pitchFamily="18" charset="0"/>
                <a:cs typeface="Times New Roman" panose="02020603050405020304" pitchFamily="18" charset="0"/>
              </a:rPr>
              <a:t> package. It displays the overall sentiment of the entered text as positive, negative, or neutral, along with a polarized score. Additionally, it generates a </a:t>
            </a:r>
            <a:r>
              <a:rPr lang="en-US" sz="2000" b="0" i="0" dirty="0" err="1">
                <a:solidFill>
                  <a:srgbClr val="374151"/>
                </a:solidFill>
                <a:effectLst/>
                <a:latin typeface="Times New Roman" panose="02020603050405020304" pitchFamily="18" charset="0"/>
                <a:cs typeface="Times New Roman" panose="02020603050405020304" pitchFamily="18" charset="0"/>
              </a:rPr>
              <a:t>DataFrame</a:t>
            </a:r>
            <a:r>
              <a:rPr lang="en-US" sz="2000" b="0" i="0" dirty="0">
                <a:solidFill>
                  <a:srgbClr val="374151"/>
                </a:solidFill>
                <a:effectLst/>
                <a:latin typeface="Times New Roman" panose="02020603050405020304" pitchFamily="18" charset="0"/>
                <a:cs typeface="Times New Roman" panose="02020603050405020304" pitchFamily="18" charset="0"/>
              </a:rPr>
              <a:t> presenting the polarity and subjectivity metrics, and it visualizes the results using an interactive bar chart.</a:t>
            </a:r>
          </a:p>
          <a:p>
            <a:pPr algn="l"/>
            <a:r>
              <a:rPr lang="en-US" sz="2000" b="0" i="0" dirty="0">
                <a:solidFill>
                  <a:srgbClr val="374151"/>
                </a:solidFill>
                <a:effectLst/>
                <a:latin typeface="Times New Roman" panose="02020603050405020304" pitchFamily="18" charset="0"/>
                <a:cs typeface="Times New Roman" panose="02020603050405020304" pitchFamily="18" charset="0"/>
              </a:rPr>
              <a:t>In summary, this NLP-based Sentiment Analysis web application aims to provide users with insights into the sentiment of the input text and visualize sentiment metrics for better understanding.</a:t>
            </a:r>
          </a:p>
          <a:p>
            <a:pPr algn="just"/>
            <a:endParaRPr lang="en-IN" dirty="0"/>
          </a:p>
          <a:p>
            <a:pPr algn="just"/>
            <a:endParaRPr lang="en-IN" dirty="0"/>
          </a:p>
        </p:txBody>
      </p:sp>
    </p:spTree>
    <p:extLst>
      <p:ext uri="{BB962C8B-B14F-4D97-AF65-F5344CB8AC3E}">
        <p14:creationId xmlns:p14="http://schemas.microsoft.com/office/powerpoint/2010/main" val="367280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7BC9-8F60-21F5-0AC2-42AE75DC5248}"/>
              </a:ext>
            </a:extLst>
          </p:cNvPr>
          <p:cNvSpPr>
            <a:spLocks noGrp="1"/>
          </p:cNvSpPr>
          <p:nvPr>
            <p:ph type="title"/>
          </p:nvPr>
        </p:nvSpPr>
        <p:spPr>
          <a:xfrm>
            <a:off x="357447" y="804519"/>
            <a:ext cx="11945389" cy="1049235"/>
          </a:xfrm>
        </p:spPr>
        <p:txBody>
          <a:bodyPr>
            <a:no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 </a:t>
            </a:r>
            <a:r>
              <a:rPr lang="en-US" sz="3600" dirty="0">
                <a:latin typeface="Times New Roman" panose="02020603050405020304" pitchFamily="18" charset="0"/>
                <a:ea typeface="Calibri" panose="020F0502020204030204" pitchFamily="34" charset="0"/>
                <a:cs typeface="Times New Roman" panose="02020603050405020304" pitchFamily="18" charset="0"/>
              </a:rPr>
              <a:t>What is NLP(Natural language processing)?</a:t>
            </a:r>
          </a:p>
        </p:txBody>
      </p:sp>
      <p:sp>
        <p:nvSpPr>
          <p:cNvPr id="3" name="Content Placeholder 2">
            <a:extLst>
              <a:ext uri="{FF2B5EF4-FFF2-40B4-BE49-F238E27FC236}">
                <a16:creationId xmlns:a16="http://schemas.microsoft.com/office/drawing/2014/main" id="{EDD2937D-43CA-FE3D-FC26-8E0FD8E8B4F3}"/>
              </a:ext>
            </a:extLst>
          </p:cNvPr>
          <p:cNvSpPr>
            <a:spLocks noGrp="1"/>
          </p:cNvSpPr>
          <p:nvPr>
            <p:ph idx="1"/>
          </p:nvPr>
        </p:nvSpPr>
        <p:spPr/>
        <p:txBody>
          <a:bodyPr vert="horz" lIns="91440" tIns="45720" rIns="91440" bIns="45720" rtlCol="0" anchor="t">
            <a:normAutofit/>
          </a:bodyPr>
          <a:lstStyle/>
          <a:p>
            <a:pPr marL="0" indent="0">
              <a:buNone/>
            </a:pPr>
            <a:r>
              <a:rPr lang="en-US" dirty="0">
                <a:latin typeface="Times New Roman" panose="02020603050405020304" pitchFamily="18" charset="0"/>
                <a:ea typeface="+mn-lt"/>
                <a:cs typeface="Times New Roman" panose="02020603050405020304" pitchFamily="18" charset="0"/>
              </a:rPr>
              <a:t>Natural language processing (NLP) is </a:t>
            </a:r>
            <a:r>
              <a:rPr lang="en-US" b="1" dirty="0">
                <a:latin typeface="Times New Roman" panose="02020603050405020304" pitchFamily="18" charset="0"/>
                <a:ea typeface="+mn-lt"/>
                <a:cs typeface="Times New Roman" panose="02020603050405020304" pitchFamily="18" charset="0"/>
              </a:rPr>
              <a:t>the ability of a computer program to understand human language as it is spoken and written</a:t>
            </a:r>
            <a:r>
              <a:rPr lang="en-US" dirty="0">
                <a:latin typeface="Times New Roman" panose="02020603050405020304" pitchFamily="18" charset="0"/>
                <a:ea typeface="+mn-lt"/>
                <a:cs typeface="Times New Roman" panose="02020603050405020304" pitchFamily="18" charset="0"/>
              </a:rPr>
              <a:t> -- referred to as natural language. It is a component of artificial intelligence (AI). NLP has existed for more than 50 years and has roots in the field of linguistics.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903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E8DC7-1C51-CF2D-AA5E-3AF95AD2B63F}"/>
              </a:ext>
            </a:extLst>
          </p:cNvPr>
          <p:cNvSpPr>
            <a:spLocks noGrp="1"/>
          </p:cNvSpPr>
          <p:nvPr>
            <p:ph type="title"/>
          </p:nvPr>
        </p:nvSpPr>
        <p:spPr/>
        <p:txBody>
          <a:bodyPr>
            <a:normAutofit/>
          </a:bodyPr>
          <a:lstStyle/>
          <a:p>
            <a:r>
              <a:rPr lang="en-US" sz="4000" dirty="0">
                <a:latin typeface="Times New Roman" panose="02020603050405020304" pitchFamily="18" charset="0"/>
                <a:ea typeface="Calibri" panose="020F0502020204030204" pitchFamily="34" charset="0"/>
                <a:cs typeface="Times New Roman" panose="02020603050405020304" pitchFamily="18" charset="0"/>
              </a:rPr>
              <a:t>Sentiment analysis</a:t>
            </a:r>
          </a:p>
        </p:txBody>
      </p:sp>
      <p:sp>
        <p:nvSpPr>
          <p:cNvPr id="3" name="Content Placeholder 2">
            <a:extLst>
              <a:ext uri="{FF2B5EF4-FFF2-40B4-BE49-F238E27FC236}">
                <a16:creationId xmlns:a16="http://schemas.microsoft.com/office/drawing/2014/main" id="{3880775B-7017-5985-1113-1DA447143608}"/>
              </a:ext>
            </a:extLst>
          </p:cNvPr>
          <p:cNvSpPr>
            <a:spLocks noGrp="1"/>
          </p:cNvSpPr>
          <p:nvPr>
            <p:ph idx="1"/>
          </p:nvPr>
        </p:nvSpPr>
        <p:spPr/>
        <p:txBody>
          <a:bodyPr vert="horz" lIns="91440" tIns="45720" rIns="91440" bIns="45720" rtlCol="0" anchor="t">
            <a:normAutofit/>
          </a:bodyPr>
          <a:lstStyle/>
          <a:p>
            <a:r>
              <a:rPr lang="en-US" dirty="0">
                <a:latin typeface="Times New Roman" panose="02020603050405020304" pitchFamily="18" charset="0"/>
                <a:ea typeface="+mn-lt"/>
                <a:cs typeface="Times New Roman" panose="02020603050405020304" pitchFamily="18" charset="0"/>
              </a:rPr>
              <a:t>Sentiment analysis (or opinion mining) is a natural language processing (NLP) technique used </a:t>
            </a:r>
            <a:r>
              <a:rPr lang="en-US" b="1" dirty="0">
                <a:latin typeface="Times New Roman" panose="02020603050405020304" pitchFamily="18" charset="0"/>
                <a:ea typeface="+mn-lt"/>
                <a:cs typeface="Times New Roman" panose="02020603050405020304" pitchFamily="18" charset="0"/>
              </a:rPr>
              <a:t>to determine whether data is positive, negative or neutral</a:t>
            </a:r>
            <a:r>
              <a:rPr lang="en-US" dirty="0">
                <a:latin typeface="Times New Roman" panose="02020603050405020304" pitchFamily="18" charset="0"/>
                <a:ea typeface="+mn-lt"/>
                <a:cs typeface="Times New Roman" panose="02020603050405020304" pitchFamily="18" charset="0"/>
              </a:rPr>
              <a:t>. Sentiment analysis is often performed on textual data to help businesses monitor brand and product sentiment in customer feedback, and understand customer needs</a:t>
            </a:r>
            <a:r>
              <a:rPr lang="en-US" dirty="0">
                <a:ea typeface="+mn-lt"/>
                <a:cs typeface="+mn-lt"/>
              </a:rPr>
              <a:t>.</a:t>
            </a:r>
            <a:endParaRPr lang="en-US" dirty="0"/>
          </a:p>
        </p:txBody>
      </p:sp>
      <p:pic>
        <p:nvPicPr>
          <p:cNvPr id="4" name="Picture 3">
            <a:extLst>
              <a:ext uri="{FF2B5EF4-FFF2-40B4-BE49-F238E27FC236}">
                <a16:creationId xmlns:a16="http://schemas.microsoft.com/office/drawing/2014/main" id="{6FF6FE5D-CAAA-586A-B881-ED754745A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093" y="3629319"/>
            <a:ext cx="8823488" cy="2121031"/>
          </a:xfrm>
          <a:prstGeom prst="rect">
            <a:avLst/>
          </a:prstGeom>
        </p:spPr>
      </p:pic>
    </p:spTree>
    <p:extLst>
      <p:ext uri="{BB962C8B-B14F-4D97-AF65-F5344CB8AC3E}">
        <p14:creationId xmlns:p14="http://schemas.microsoft.com/office/powerpoint/2010/main" val="1656744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7A953-C661-C2D1-1601-278633C6AC44}"/>
              </a:ext>
            </a:extLst>
          </p:cNvPr>
          <p:cNvSpPr>
            <a:spLocks noGrp="1"/>
          </p:cNvSpPr>
          <p:nvPr>
            <p:ph type="title"/>
          </p:nvPr>
        </p:nvSpPr>
        <p:spPr>
          <a:xfrm>
            <a:off x="1451579" y="1030778"/>
            <a:ext cx="9603275" cy="822976"/>
          </a:xfrm>
        </p:spPr>
        <p:txBody>
          <a:bodyPr/>
          <a:lstStyle/>
          <a:p>
            <a:r>
              <a:rPr lang="en-IN" dirty="0">
                <a:latin typeface="Times New Roman" panose="02020603050405020304" pitchFamily="18" charset="0"/>
                <a:cs typeface="Times New Roman" panose="02020603050405020304" pitchFamily="18" charset="0"/>
              </a:rPr>
              <a:t>Block diagram</a:t>
            </a:r>
          </a:p>
        </p:txBody>
      </p:sp>
      <p:sp>
        <p:nvSpPr>
          <p:cNvPr id="3" name="Content Placeholder 2">
            <a:extLst>
              <a:ext uri="{FF2B5EF4-FFF2-40B4-BE49-F238E27FC236}">
                <a16:creationId xmlns:a16="http://schemas.microsoft.com/office/drawing/2014/main" id="{7AD8FC91-28E9-6BB2-F72A-D3635F48DAE3}"/>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8D618CE2-1743-CB81-845E-5B6447EFD062}"/>
              </a:ext>
            </a:extLst>
          </p:cNvPr>
          <p:cNvSpPr/>
          <p:nvPr/>
        </p:nvSpPr>
        <p:spPr>
          <a:xfrm>
            <a:off x="1845425" y="2402378"/>
            <a:ext cx="2236124" cy="7355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Importing libraries</a:t>
            </a:r>
          </a:p>
        </p:txBody>
      </p:sp>
      <p:cxnSp>
        <p:nvCxnSpPr>
          <p:cNvPr id="8" name="Straight Arrow Connector 7">
            <a:extLst>
              <a:ext uri="{FF2B5EF4-FFF2-40B4-BE49-F238E27FC236}">
                <a16:creationId xmlns:a16="http://schemas.microsoft.com/office/drawing/2014/main" id="{E23FE388-7E5A-957F-B4E4-1114FB4D9FB3}"/>
              </a:ext>
            </a:extLst>
          </p:cNvPr>
          <p:cNvCxnSpPr/>
          <p:nvPr/>
        </p:nvCxnSpPr>
        <p:spPr>
          <a:xfrm>
            <a:off x="4081549" y="2770156"/>
            <a:ext cx="4488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C3EF0DB-510D-C1B3-9E73-27D8596BEBCE}"/>
              </a:ext>
            </a:extLst>
          </p:cNvPr>
          <p:cNvSpPr/>
          <p:nvPr/>
        </p:nvSpPr>
        <p:spPr>
          <a:xfrm>
            <a:off x="4646815" y="2394065"/>
            <a:ext cx="1695796" cy="7438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Input as String</a:t>
            </a:r>
          </a:p>
        </p:txBody>
      </p:sp>
      <p:sp>
        <p:nvSpPr>
          <p:cNvPr id="13" name="Rectangle 12">
            <a:extLst>
              <a:ext uri="{FF2B5EF4-FFF2-40B4-BE49-F238E27FC236}">
                <a16:creationId xmlns:a16="http://schemas.microsoft.com/office/drawing/2014/main" id="{1C34F788-6A47-98B6-A0CC-9E6A108BEA86}"/>
              </a:ext>
            </a:extLst>
          </p:cNvPr>
          <p:cNvSpPr/>
          <p:nvPr/>
        </p:nvSpPr>
        <p:spPr>
          <a:xfrm>
            <a:off x="6833062" y="2402378"/>
            <a:ext cx="1695796" cy="7355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latin typeface="Times New Roman" panose="02020603050405020304" pitchFamily="18" charset="0"/>
                <a:cs typeface="Times New Roman" panose="02020603050405020304" pitchFamily="18" charset="0"/>
              </a:rPr>
              <a:t>Convert_to_df</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D4311086-0175-3529-76A2-3C49F30AEB01}"/>
              </a:ext>
            </a:extLst>
          </p:cNvPr>
          <p:cNvCxnSpPr/>
          <p:nvPr/>
        </p:nvCxnSpPr>
        <p:spPr>
          <a:xfrm>
            <a:off x="6375862" y="2718262"/>
            <a:ext cx="3906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DC7798E-6156-8EE3-0F0B-287D82DE2F56}"/>
              </a:ext>
            </a:extLst>
          </p:cNvPr>
          <p:cNvCxnSpPr>
            <a:stCxn id="13" idx="2"/>
          </p:cNvCxnSpPr>
          <p:nvPr/>
        </p:nvCxnSpPr>
        <p:spPr>
          <a:xfrm>
            <a:off x="7680960" y="3137928"/>
            <a:ext cx="8313" cy="378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990DBC9-2819-C6F3-FFC8-0BEEB0EC044E}"/>
              </a:ext>
            </a:extLst>
          </p:cNvPr>
          <p:cNvSpPr/>
          <p:nvPr/>
        </p:nvSpPr>
        <p:spPr>
          <a:xfrm>
            <a:off x="6916193" y="3614148"/>
            <a:ext cx="1679168" cy="6773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latin typeface="Times New Roman" panose="02020603050405020304" pitchFamily="18" charset="0"/>
                <a:cs typeface="Times New Roman" panose="02020603050405020304" pitchFamily="18" charset="0"/>
              </a:rPr>
              <a:t>Analyze_token_sentiment</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1E0E8A12-1F37-BE4F-BF88-89DBEE07400F}"/>
              </a:ext>
            </a:extLst>
          </p:cNvPr>
          <p:cNvCxnSpPr/>
          <p:nvPr/>
        </p:nvCxnSpPr>
        <p:spPr>
          <a:xfrm>
            <a:off x="7755777" y="4291509"/>
            <a:ext cx="0" cy="322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1D49D2E-E5BF-0A0D-41A9-C6C46406462D}"/>
              </a:ext>
            </a:extLst>
          </p:cNvPr>
          <p:cNvSpPr/>
          <p:nvPr/>
        </p:nvSpPr>
        <p:spPr>
          <a:xfrm>
            <a:off x="6982691" y="4688378"/>
            <a:ext cx="1679161" cy="588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Display result</a:t>
            </a:r>
          </a:p>
        </p:txBody>
      </p:sp>
    </p:spTree>
    <p:extLst>
      <p:ext uri="{BB962C8B-B14F-4D97-AF65-F5344CB8AC3E}">
        <p14:creationId xmlns:p14="http://schemas.microsoft.com/office/powerpoint/2010/main" val="3077539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14FE-4B07-B35E-74BB-551893A799B9}"/>
              </a:ext>
            </a:extLst>
          </p:cNvPr>
          <p:cNvSpPr>
            <a:spLocks noGrp="1"/>
          </p:cNvSpPr>
          <p:nvPr>
            <p:ph type="title"/>
          </p:nvPr>
        </p:nvSpPr>
        <p:spPr>
          <a:xfrm>
            <a:off x="1451579" y="1039091"/>
            <a:ext cx="9603275" cy="814664"/>
          </a:xfrm>
        </p:spPr>
        <p:txBody>
          <a:bodyPr>
            <a:normAutofit/>
          </a:bodyPr>
          <a:lstStyle/>
          <a:p>
            <a:r>
              <a:rPr lang="en-IN" sz="3600" dirty="0">
                <a:latin typeface="Times New Roman" panose="02020603050405020304" pitchFamily="18" charset="0"/>
                <a:cs typeface="Times New Roman" panose="02020603050405020304" pitchFamily="18" charset="0"/>
              </a:rPr>
              <a:t>LITERATURE SURVEY</a:t>
            </a:r>
          </a:p>
        </p:txBody>
      </p:sp>
      <p:graphicFrame>
        <p:nvGraphicFramePr>
          <p:cNvPr id="7" name="Table 7">
            <a:extLst>
              <a:ext uri="{FF2B5EF4-FFF2-40B4-BE49-F238E27FC236}">
                <a16:creationId xmlns:a16="http://schemas.microsoft.com/office/drawing/2014/main" id="{A61ED93D-6213-C4E0-B542-64A43C50936F}"/>
              </a:ext>
            </a:extLst>
          </p:cNvPr>
          <p:cNvGraphicFramePr>
            <a:graphicFrameLocks noGrp="1"/>
          </p:cNvGraphicFramePr>
          <p:nvPr>
            <p:ph idx="1"/>
            <p:extLst>
              <p:ext uri="{D42A27DB-BD31-4B8C-83A1-F6EECF244321}">
                <p14:modId xmlns:p14="http://schemas.microsoft.com/office/powerpoint/2010/main" val="684552706"/>
              </p:ext>
            </p:extLst>
          </p:nvPr>
        </p:nvGraphicFramePr>
        <p:xfrm>
          <a:off x="1450975" y="2016123"/>
          <a:ext cx="9603276" cy="3929866"/>
        </p:xfrm>
        <a:graphic>
          <a:graphicData uri="http://schemas.openxmlformats.org/drawingml/2006/table">
            <a:tbl>
              <a:tblPr firstRow="1" bandRow="1">
                <a:tableStyleId>{5C22544A-7EE6-4342-B048-85BDC9FD1C3A}</a:tableStyleId>
              </a:tblPr>
              <a:tblGrid>
                <a:gridCol w="875076">
                  <a:extLst>
                    <a:ext uri="{9D8B030D-6E8A-4147-A177-3AD203B41FA5}">
                      <a16:colId xmlns:a16="http://schemas.microsoft.com/office/drawing/2014/main" val="417428496"/>
                    </a:ext>
                  </a:extLst>
                </a:gridCol>
                <a:gridCol w="2434485">
                  <a:extLst>
                    <a:ext uri="{9D8B030D-6E8A-4147-A177-3AD203B41FA5}">
                      <a16:colId xmlns:a16="http://schemas.microsoft.com/office/drawing/2014/main" val="737590977"/>
                    </a:ext>
                  </a:extLst>
                </a:gridCol>
                <a:gridCol w="1929615">
                  <a:extLst>
                    <a:ext uri="{9D8B030D-6E8A-4147-A177-3AD203B41FA5}">
                      <a16:colId xmlns:a16="http://schemas.microsoft.com/office/drawing/2014/main" val="970724344"/>
                    </a:ext>
                  </a:extLst>
                </a:gridCol>
                <a:gridCol w="2182050">
                  <a:extLst>
                    <a:ext uri="{9D8B030D-6E8A-4147-A177-3AD203B41FA5}">
                      <a16:colId xmlns:a16="http://schemas.microsoft.com/office/drawing/2014/main" val="984725888"/>
                    </a:ext>
                  </a:extLst>
                </a:gridCol>
                <a:gridCol w="2182050">
                  <a:extLst>
                    <a:ext uri="{9D8B030D-6E8A-4147-A177-3AD203B41FA5}">
                      <a16:colId xmlns:a16="http://schemas.microsoft.com/office/drawing/2014/main" val="3826732524"/>
                    </a:ext>
                  </a:extLst>
                </a:gridCol>
              </a:tblGrid>
              <a:tr h="912346">
                <a:tc>
                  <a:txBody>
                    <a:bodyPr/>
                    <a:lstStyle/>
                    <a:p>
                      <a:r>
                        <a:rPr lang="en-IN" dirty="0"/>
                        <a:t> </a:t>
                      </a:r>
                    </a:p>
                    <a:p>
                      <a:pPr algn="ctr"/>
                      <a:r>
                        <a:rPr lang="en-IN" dirty="0"/>
                        <a:t>S.NO</a:t>
                      </a:r>
                    </a:p>
                  </a:txBody>
                  <a:tcPr/>
                </a:tc>
                <a:tc>
                  <a:txBody>
                    <a:bodyPr/>
                    <a:lstStyle/>
                    <a:p>
                      <a:pPr algn="ctr"/>
                      <a:endParaRPr lang="en-IN" dirty="0"/>
                    </a:p>
                    <a:p>
                      <a:pPr algn="ctr"/>
                      <a:r>
                        <a:rPr lang="en-IN" dirty="0"/>
                        <a:t>PAPER</a:t>
                      </a:r>
                    </a:p>
                  </a:txBody>
                  <a:tcPr/>
                </a:tc>
                <a:tc>
                  <a:txBody>
                    <a:bodyPr/>
                    <a:lstStyle/>
                    <a:p>
                      <a:endParaRPr lang="en-IN" dirty="0"/>
                    </a:p>
                    <a:p>
                      <a:pPr algn="ctr"/>
                      <a:r>
                        <a:rPr lang="en-IN" dirty="0"/>
                        <a:t>PUBLISHER</a:t>
                      </a:r>
                    </a:p>
                  </a:txBody>
                  <a:tcPr/>
                </a:tc>
                <a:tc>
                  <a:txBody>
                    <a:bodyPr/>
                    <a:lstStyle/>
                    <a:p>
                      <a:endParaRPr lang="en-IN" dirty="0"/>
                    </a:p>
                    <a:p>
                      <a:pPr algn="ctr"/>
                      <a:r>
                        <a:rPr lang="en-IN" dirty="0"/>
                        <a:t>YEAR</a:t>
                      </a:r>
                    </a:p>
                  </a:txBody>
                  <a:tcPr/>
                </a:tc>
                <a:tc>
                  <a:txBody>
                    <a:bodyPr/>
                    <a:lstStyle/>
                    <a:p>
                      <a:endParaRPr lang="en-IN" dirty="0"/>
                    </a:p>
                    <a:p>
                      <a:pPr algn="ctr"/>
                      <a:r>
                        <a:rPr lang="en-IN" dirty="0"/>
                        <a:t>LEARNT</a:t>
                      </a:r>
                    </a:p>
                  </a:txBody>
                  <a:tcPr/>
                </a:tc>
                <a:extLst>
                  <a:ext uri="{0D108BD9-81ED-4DB2-BD59-A6C34878D82A}">
                    <a16:rowId xmlns:a16="http://schemas.microsoft.com/office/drawing/2014/main" val="3762198066"/>
                  </a:ext>
                </a:extLst>
              </a:tr>
              <a:tr h="912346">
                <a:tc>
                  <a:txBody>
                    <a:bodyPr/>
                    <a:lstStyle/>
                    <a:p>
                      <a:pPr algn="ctr"/>
                      <a:r>
                        <a:rPr lang="en-IN" dirty="0"/>
                        <a:t>  </a:t>
                      </a:r>
                    </a:p>
                    <a:p>
                      <a:pPr algn="ctr"/>
                      <a:r>
                        <a:rPr lang="en-IN" dirty="0"/>
                        <a:t>1</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Assamese VADER:A</a:t>
                      </a:r>
                    </a:p>
                    <a:p>
                      <a:r>
                        <a:rPr lang="en-IN" dirty="0">
                          <a:latin typeface="Calibri" panose="020F0502020204030204" pitchFamily="34" charset="0"/>
                          <a:ea typeface="Calibri" panose="020F0502020204030204" pitchFamily="34" charset="0"/>
                          <a:cs typeface="Calibri" panose="020F0502020204030204" pitchFamily="34" charset="0"/>
                        </a:rPr>
                        <a:t>Sentiment analysis using modified </a:t>
                      </a:r>
                      <a:r>
                        <a:rPr lang="en-IN" dirty="0" err="1">
                          <a:latin typeface="Calibri" panose="020F0502020204030204" pitchFamily="34" charset="0"/>
                          <a:ea typeface="Calibri" panose="020F0502020204030204" pitchFamily="34" charset="0"/>
                          <a:cs typeface="Calibri" panose="020F0502020204030204" pitchFamily="34" charset="0"/>
                        </a:rPr>
                        <a:t>vader</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IN" dirty="0"/>
                        <a:t>IEEE</a:t>
                      </a:r>
                    </a:p>
                  </a:txBody>
                  <a:tcPr/>
                </a:tc>
                <a:tc>
                  <a:txBody>
                    <a:bodyPr/>
                    <a:lstStyle/>
                    <a:p>
                      <a:pPr algn="l"/>
                      <a:r>
                        <a:rPr lang="en-IN" dirty="0"/>
                        <a:t>       2021</a:t>
                      </a:r>
                    </a:p>
                  </a:txBody>
                  <a:tcPr/>
                </a:tc>
                <a:tc>
                  <a:txBody>
                    <a:bodyPr/>
                    <a:lstStyle/>
                    <a:p>
                      <a:endParaRPr lang="en-IN" dirty="0"/>
                    </a:p>
                  </a:txBody>
                  <a:tcPr/>
                </a:tc>
                <a:extLst>
                  <a:ext uri="{0D108BD9-81ED-4DB2-BD59-A6C34878D82A}">
                    <a16:rowId xmlns:a16="http://schemas.microsoft.com/office/drawing/2014/main" val="3612730806"/>
                  </a:ext>
                </a:extLst>
              </a:tr>
              <a:tr h="912346">
                <a:tc>
                  <a:txBody>
                    <a:bodyPr/>
                    <a:lstStyle/>
                    <a:p>
                      <a:pPr algn="ctr"/>
                      <a:endParaRPr lang="en-IN" dirty="0"/>
                    </a:p>
                    <a:p>
                      <a:pPr algn="ctr"/>
                      <a:r>
                        <a:rPr lang="en-IN" dirty="0"/>
                        <a:t>2</a:t>
                      </a:r>
                    </a:p>
                  </a:txBody>
                  <a:tcPr/>
                </a:tc>
                <a:tc>
                  <a:txBody>
                    <a:bodyPr/>
                    <a:lstStyle/>
                    <a:p>
                      <a:r>
                        <a:rPr lang="en-IN" dirty="0"/>
                        <a:t>Sentiment </a:t>
                      </a:r>
                      <a:r>
                        <a:rPr lang="en-IN" b="0" dirty="0"/>
                        <a:t>Analysis</a:t>
                      </a:r>
                      <a:r>
                        <a:rPr lang="en-IN" dirty="0"/>
                        <a:t> </a:t>
                      </a:r>
                    </a:p>
                    <a:p>
                      <a:r>
                        <a:rPr lang="en-IN" dirty="0">
                          <a:latin typeface="Calibri" panose="020F0502020204030204" pitchFamily="34" charset="0"/>
                          <a:ea typeface="Calibri" panose="020F0502020204030204" pitchFamily="34" charset="0"/>
                          <a:cs typeface="Calibri" panose="020F0502020204030204" pitchFamily="34" charset="0"/>
                        </a:rPr>
                        <a:t>Approach</a:t>
                      </a:r>
                      <a:r>
                        <a:rPr lang="en-IN" dirty="0"/>
                        <a:t> using modified VADER.</a:t>
                      </a:r>
                    </a:p>
                  </a:txBody>
                  <a:tcPr/>
                </a:tc>
                <a:tc>
                  <a:txBody>
                    <a:bodyPr/>
                    <a:lstStyle/>
                    <a:p>
                      <a:r>
                        <a:rPr lang="en-IN" dirty="0"/>
                        <a:t>          IEEE</a:t>
                      </a:r>
                    </a:p>
                  </a:txBody>
                  <a:tcPr/>
                </a:tc>
                <a:tc>
                  <a:txBody>
                    <a:bodyPr/>
                    <a:lstStyle/>
                    <a:p>
                      <a:r>
                        <a:rPr lang="en-IN" dirty="0"/>
                        <a:t>       2019</a:t>
                      </a:r>
                    </a:p>
                  </a:txBody>
                  <a:tcPr/>
                </a:tc>
                <a:tc>
                  <a:txBody>
                    <a:bodyPr/>
                    <a:lstStyle/>
                    <a:p>
                      <a:endParaRPr lang="en-IN" dirty="0"/>
                    </a:p>
                  </a:txBody>
                  <a:tcPr/>
                </a:tc>
                <a:extLst>
                  <a:ext uri="{0D108BD9-81ED-4DB2-BD59-A6C34878D82A}">
                    <a16:rowId xmlns:a16="http://schemas.microsoft.com/office/drawing/2014/main" val="2322425481"/>
                  </a:ext>
                </a:extLst>
              </a:tr>
              <a:tr h="912346">
                <a:tc>
                  <a:txBody>
                    <a:bodyPr/>
                    <a:lstStyle/>
                    <a:p>
                      <a:endParaRPr lang="en-IN" dirty="0"/>
                    </a:p>
                    <a:p>
                      <a:pPr algn="ctr"/>
                      <a:r>
                        <a:rPr lang="en-IN" dirty="0"/>
                        <a:t>3</a:t>
                      </a:r>
                    </a:p>
                  </a:txBody>
                  <a:tcPr/>
                </a:tc>
                <a:tc>
                  <a:txBody>
                    <a:bodyPr/>
                    <a:lstStyle/>
                    <a:p>
                      <a:r>
                        <a:rPr lang="en-IN" dirty="0"/>
                        <a:t>Sentiment Analysis using Feature Extraction and Dictionary based approach.</a:t>
                      </a:r>
                    </a:p>
                  </a:txBody>
                  <a:tcPr/>
                </a:tc>
                <a:tc>
                  <a:txBody>
                    <a:bodyPr/>
                    <a:lstStyle/>
                    <a:p>
                      <a:r>
                        <a:rPr lang="en-IN" dirty="0"/>
                        <a:t>          IEEE</a:t>
                      </a:r>
                    </a:p>
                  </a:txBody>
                  <a:tcPr/>
                </a:tc>
                <a:tc>
                  <a:txBody>
                    <a:bodyPr/>
                    <a:lstStyle/>
                    <a:p>
                      <a:r>
                        <a:rPr lang="en-IN" dirty="0"/>
                        <a:t>       2019</a:t>
                      </a:r>
                    </a:p>
                  </a:txBody>
                  <a:tcPr/>
                </a:tc>
                <a:tc>
                  <a:txBody>
                    <a:bodyPr/>
                    <a:lstStyle/>
                    <a:p>
                      <a:endParaRPr lang="en-IN" dirty="0"/>
                    </a:p>
                  </a:txBody>
                  <a:tcPr/>
                </a:tc>
                <a:extLst>
                  <a:ext uri="{0D108BD9-81ED-4DB2-BD59-A6C34878D82A}">
                    <a16:rowId xmlns:a16="http://schemas.microsoft.com/office/drawing/2014/main" val="1850600690"/>
                  </a:ext>
                </a:extLst>
              </a:tr>
            </a:tbl>
          </a:graphicData>
        </a:graphic>
      </p:graphicFrame>
      <p:graphicFrame>
        <p:nvGraphicFramePr>
          <p:cNvPr id="3" name="Table 7">
            <a:extLst>
              <a:ext uri="{FF2B5EF4-FFF2-40B4-BE49-F238E27FC236}">
                <a16:creationId xmlns:a16="http://schemas.microsoft.com/office/drawing/2014/main" id="{CF0419AE-F8FD-C4EF-46AE-926BB729CBDB}"/>
              </a:ext>
            </a:extLst>
          </p:cNvPr>
          <p:cNvGraphicFramePr>
            <a:graphicFrameLocks/>
          </p:cNvGraphicFramePr>
          <p:nvPr>
            <p:extLst>
              <p:ext uri="{D42A27DB-BD31-4B8C-83A1-F6EECF244321}">
                <p14:modId xmlns:p14="http://schemas.microsoft.com/office/powerpoint/2010/main" val="1650484626"/>
              </p:ext>
            </p:extLst>
          </p:nvPr>
        </p:nvGraphicFramePr>
        <p:xfrm>
          <a:off x="1450975" y="1853755"/>
          <a:ext cx="9755675" cy="4092234"/>
        </p:xfrm>
        <a:graphic>
          <a:graphicData uri="http://schemas.openxmlformats.org/drawingml/2006/table">
            <a:tbl>
              <a:tblPr firstRow="1" bandRow="1">
                <a:tableStyleId>{5C22544A-7EE6-4342-B048-85BDC9FD1C3A}</a:tableStyleId>
              </a:tblPr>
              <a:tblGrid>
                <a:gridCol w="888963">
                  <a:extLst>
                    <a:ext uri="{9D8B030D-6E8A-4147-A177-3AD203B41FA5}">
                      <a16:colId xmlns:a16="http://schemas.microsoft.com/office/drawing/2014/main" val="417428496"/>
                    </a:ext>
                  </a:extLst>
                </a:gridCol>
                <a:gridCol w="2473119">
                  <a:extLst>
                    <a:ext uri="{9D8B030D-6E8A-4147-A177-3AD203B41FA5}">
                      <a16:colId xmlns:a16="http://schemas.microsoft.com/office/drawing/2014/main" val="737590977"/>
                    </a:ext>
                  </a:extLst>
                </a:gridCol>
                <a:gridCol w="1960237">
                  <a:extLst>
                    <a:ext uri="{9D8B030D-6E8A-4147-A177-3AD203B41FA5}">
                      <a16:colId xmlns:a16="http://schemas.microsoft.com/office/drawing/2014/main" val="970724344"/>
                    </a:ext>
                  </a:extLst>
                </a:gridCol>
                <a:gridCol w="2216678">
                  <a:extLst>
                    <a:ext uri="{9D8B030D-6E8A-4147-A177-3AD203B41FA5}">
                      <a16:colId xmlns:a16="http://schemas.microsoft.com/office/drawing/2014/main" val="984725888"/>
                    </a:ext>
                  </a:extLst>
                </a:gridCol>
                <a:gridCol w="2216678">
                  <a:extLst>
                    <a:ext uri="{9D8B030D-6E8A-4147-A177-3AD203B41FA5}">
                      <a16:colId xmlns:a16="http://schemas.microsoft.com/office/drawing/2014/main" val="3826732524"/>
                    </a:ext>
                  </a:extLst>
                </a:gridCol>
              </a:tblGrid>
              <a:tr h="954854">
                <a:tc>
                  <a:txBody>
                    <a:bodyPr/>
                    <a:lstStyle/>
                    <a:p>
                      <a:r>
                        <a:rPr lang="en-IN" dirty="0"/>
                        <a:t> </a:t>
                      </a:r>
                    </a:p>
                    <a:p>
                      <a:pPr algn="ctr"/>
                      <a:r>
                        <a:rPr lang="en-IN" dirty="0">
                          <a:latin typeface="Times New Roman" panose="02020603050405020304" pitchFamily="18" charset="0"/>
                          <a:cs typeface="Times New Roman" panose="02020603050405020304" pitchFamily="18" charset="0"/>
                        </a:rPr>
                        <a:t>S.NO</a:t>
                      </a:r>
                    </a:p>
                  </a:txBody>
                  <a:tcPr/>
                </a:tc>
                <a:tc>
                  <a:txBody>
                    <a:bodyPr/>
                    <a:lstStyle/>
                    <a:p>
                      <a:pPr algn="ctr"/>
                      <a:endParaRPr lang="en-IN" dirty="0"/>
                    </a:p>
                    <a:p>
                      <a:pPr algn="ctr"/>
                      <a:r>
                        <a:rPr lang="en-IN" dirty="0">
                          <a:latin typeface="Times New Roman" panose="02020603050405020304" pitchFamily="18" charset="0"/>
                          <a:cs typeface="Times New Roman" panose="02020603050405020304" pitchFamily="18" charset="0"/>
                        </a:rPr>
                        <a:t>PAPER</a:t>
                      </a:r>
                    </a:p>
                  </a:txBody>
                  <a:tcPr/>
                </a:tc>
                <a:tc>
                  <a:txBody>
                    <a:bodyPr/>
                    <a:lstStyle/>
                    <a:p>
                      <a:endParaRPr lang="en-IN" dirty="0"/>
                    </a:p>
                    <a:p>
                      <a:pPr algn="ctr"/>
                      <a:r>
                        <a:rPr lang="en-IN" dirty="0">
                          <a:latin typeface="Times New Roman" panose="02020603050405020304" pitchFamily="18" charset="0"/>
                          <a:cs typeface="Times New Roman" panose="02020603050405020304" pitchFamily="18" charset="0"/>
                        </a:rPr>
                        <a:t>PUBLISHER</a:t>
                      </a:r>
                    </a:p>
                  </a:txBody>
                  <a:tcPr/>
                </a:tc>
                <a:tc>
                  <a:txBody>
                    <a:bodyPr/>
                    <a:lstStyle/>
                    <a:p>
                      <a:endParaRPr lang="en-IN" dirty="0"/>
                    </a:p>
                    <a:p>
                      <a:pPr algn="ctr"/>
                      <a:r>
                        <a:rPr lang="en-IN" dirty="0">
                          <a:latin typeface="Times New Roman" panose="02020603050405020304" pitchFamily="18" charset="0"/>
                          <a:cs typeface="Times New Roman" panose="02020603050405020304" pitchFamily="18" charset="0"/>
                        </a:rPr>
                        <a:t>YEAR</a:t>
                      </a:r>
                    </a:p>
                  </a:txBody>
                  <a:tcPr/>
                </a:tc>
                <a:tc>
                  <a:txBody>
                    <a:bodyPr/>
                    <a:lstStyle/>
                    <a:p>
                      <a:endParaRPr lang="en-IN" dirty="0"/>
                    </a:p>
                    <a:p>
                      <a:pPr algn="ctr"/>
                      <a:r>
                        <a:rPr lang="en-IN" dirty="0">
                          <a:latin typeface="Times New Roman" panose="02020603050405020304" pitchFamily="18" charset="0"/>
                          <a:cs typeface="Times New Roman" panose="02020603050405020304" pitchFamily="18" charset="0"/>
                        </a:rPr>
                        <a:t>LEARNT</a:t>
                      </a:r>
                    </a:p>
                  </a:txBody>
                  <a:tcPr/>
                </a:tc>
                <a:extLst>
                  <a:ext uri="{0D108BD9-81ED-4DB2-BD59-A6C34878D82A}">
                    <a16:rowId xmlns:a16="http://schemas.microsoft.com/office/drawing/2014/main" val="3762198066"/>
                  </a:ext>
                </a:extLst>
              </a:tr>
              <a:tr h="1364078">
                <a:tc>
                  <a:txBody>
                    <a:bodyPr/>
                    <a:lstStyle/>
                    <a:p>
                      <a:pPr algn="ctr"/>
                      <a:r>
                        <a:rPr lang="en-IN" dirty="0"/>
                        <a:t>  </a:t>
                      </a:r>
                    </a:p>
                    <a:p>
                      <a:pPr algn="ctr"/>
                      <a:r>
                        <a:rPr lang="en-IN" dirty="0">
                          <a:latin typeface="Times New Roman" panose="02020603050405020304" pitchFamily="18" charset="0"/>
                          <a:cs typeface="Times New Roman" panose="02020603050405020304" pitchFamily="18" charset="0"/>
                        </a:rPr>
                        <a:t>1</a:t>
                      </a:r>
                    </a:p>
                  </a:txBody>
                  <a:tcPr/>
                </a:tc>
                <a:tc>
                  <a:txBody>
                    <a:bodyPr/>
                    <a:lstStyle/>
                    <a:p>
                      <a:r>
                        <a:rPr lang="en-IN" dirty="0">
                          <a:latin typeface="Times New Roman" panose="02020603050405020304" pitchFamily="18" charset="0"/>
                          <a:cs typeface="Times New Roman" panose="02020603050405020304" pitchFamily="18" charset="0"/>
                        </a:rPr>
                        <a:t>Sentiment </a:t>
                      </a:r>
                      <a:r>
                        <a:rPr lang="en-IN" b="0" dirty="0">
                          <a:latin typeface="Times New Roman" panose="02020603050405020304" pitchFamily="18" charset="0"/>
                          <a:cs typeface="Times New Roman" panose="02020603050405020304" pitchFamily="18" charset="0"/>
                        </a:rPr>
                        <a:t>Analysis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ea typeface="Calibri" panose="020F0502020204030204" pitchFamily="34" charset="0"/>
                          <a:cs typeface="Times New Roman" panose="02020603050405020304" pitchFamily="18" charset="0"/>
                        </a:rPr>
                        <a:t>Approach</a:t>
                      </a:r>
                      <a:r>
                        <a:rPr lang="en-IN" dirty="0">
                          <a:latin typeface="Times New Roman" panose="02020603050405020304" pitchFamily="18" charset="0"/>
                          <a:cs typeface="Times New Roman" panose="02020603050405020304" pitchFamily="18" charset="0"/>
                        </a:rPr>
                        <a:t> using modified VADER</a:t>
                      </a:r>
                      <a:endParaRPr lang="en-IN"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IEEE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t>
                      </a:r>
                      <a:r>
                        <a:rPr lang="en-IN" dirty="0">
                          <a:latin typeface="Times New Roman" panose="02020603050405020304" pitchFamily="18" charset="0"/>
                          <a:cs typeface="Times New Roman" panose="02020603050405020304" pitchFamily="18" charset="0"/>
                        </a:rPr>
                        <a:t>2019</a:t>
                      </a:r>
                      <a:endParaRPr lang="en-IN"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ea typeface="Calibri" panose="020F0502020204030204" pitchFamily="34" charset="0"/>
                          <a:cs typeface="Times New Roman" panose="02020603050405020304" pitchFamily="18" charset="0"/>
                        </a:rPr>
                        <a:t>We learnt about Vader lexicon</a:t>
                      </a:r>
                    </a:p>
                  </a:txBody>
                  <a:tcPr/>
                </a:tc>
                <a:extLst>
                  <a:ext uri="{0D108BD9-81ED-4DB2-BD59-A6C34878D82A}">
                    <a16:rowId xmlns:a16="http://schemas.microsoft.com/office/drawing/2014/main" val="3612730806"/>
                  </a:ext>
                </a:extLst>
              </a:tr>
              <a:tr h="1773302">
                <a:tc>
                  <a:txBody>
                    <a:bodyPr/>
                    <a:lstStyle/>
                    <a:p>
                      <a:pPr algn="ctr"/>
                      <a:endParaRPr lang="en-IN" dirty="0"/>
                    </a:p>
                    <a:p>
                      <a:pPr algn="ctr"/>
                      <a:r>
                        <a:rPr lang="en-IN" dirty="0">
                          <a:latin typeface="Times New Roman" panose="02020603050405020304" pitchFamily="18" charset="0"/>
                          <a:cs typeface="Times New Roman" panose="02020603050405020304" pitchFamily="18" charset="0"/>
                        </a:rPr>
                        <a:t>2</a:t>
                      </a:r>
                    </a:p>
                  </a:txBody>
                  <a:tcPr/>
                </a:tc>
                <a:tc>
                  <a:txBody>
                    <a:bodyPr/>
                    <a:lstStyle/>
                    <a:p>
                      <a:r>
                        <a:rPr lang="en-IN" dirty="0">
                          <a:latin typeface="Times New Roman" panose="02020603050405020304" pitchFamily="18" charset="0"/>
                          <a:cs typeface="Times New Roman" panose="02020603050405020304" pitchFamily="18" charset="0"/>
                        </a:rPr>
                        <a:t>Sentiment Analysis using Feature Extraction and Dictionary based approach.</a:t>
                      </a:r>
                    </a:p>
                  </a:txBody>
                  <a:tcPr/>
                </a:tc>
                <a:tc>
                  <a:txBody>
                    <a:bodyPr/>
                    <a:lstStyle/>
                    <a:p>
                      <a:r>
                        <a:rPr lang="en-IN" dirty="0"/>
                        <a:t>          </a:t>
                      </a:r>
                      <a:r>
                        <a:rPr lang="en-IN" dirty="0">
                          <a:latin typeface="Times New Roman" panose="02020603050405020304" pitchFamily="18" charset="0"/>
                          <a:cs typeface="Times New Roman" panose="02020603050405020304" pitchFamily="18" charset="0"/>
                        </a:rPr>
                        <a:t>IEEE</a:t>
                      </a:r>
                    </a:p>
                  </a:txBody>
                  <a:tcPr/>
                </a:tc>
                <a:tc>
                  <a:txBody>
                    <a:bodyPr/>
                    <a:lstStyle/>
                    <a:p>
                      <a:r>
                        <a:rPr lang="en-IN" dirty="0"/>
                        <a:t>       </a:t>
                      </a:r>
                      <a:r>
                        <a:rPr lang="en-IN" dirty="0">
                          <a:latin typeface="Times New Roman" panose="02020603050405020304" pitchFamily="18" charset="0"/>
                          <a:cs typeface="Times New Roman" panose="02020603050405020304" pitchFamily="18" charset="0"/>
                        </a:rPr>
                        <a:t>2019</a:t>
                      </a:r>
                    </a:p>
                  </a:txBody>
                  <a:tcPr/>
                </a:tc>
                <a:tc>
                  <a:txBody>
                    <a:bodyPr/>
                    <a:lstStyle/>
                    <a:p>
                      <a:r>
                        <a:rPr lang="en-IN" dirty="0">
                          <a:latin typeface="Times New Roman" panose="02020603050405020304" pitchFamily="18" charset="0"/>
                          <a:ea typeface="Calibri" panose="020F0502020204030204" pitchFamily="34" charset="0"/>
                          <a:cs typeface="Times New Roman" panose="02020603050405020304" pitchFamily="18" charset="0"/>
                        </a:rPr>
                        <a:t>We learnt about panda dictionary</a:t>
                      </a:r>
                      <a:endParaRPr lang="en-IN"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2322425481"/>
                  </a:ext>
                </a:extLst>
              </a:tr>
            </a:tbl>
          </a:graphicData>
        </a:graphic>
      </p:graphicFrame>
    </p:spTree>
    <p:extLst>
      <p:ext uri="{BB962C8B-B14F-4D97-AF65-F5344CB8AC3E}">
        <p14:creationId xmlns:p14="http://schemas.microsoft.com/office/powerpoint/2010/main" val="1119586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EA5E-16A8-F499-6499-EE1350E48FE6}"/>
              </a:ext>
            </a:extLst>
          </p:cNvPr>
          <p:cNvSpPr>
            <a:spLocks noGrp="1"/>
          </p:cNvSpPr>
          <p:nvPr>
            <p:ph type="title"/>
          </p:nvPr>
        </p:nvSpPr>
        <p:spPr/>
        <p:txBody>
          <a:bodyPr>
            <a:normAutofit/>
          </a:bodyPr>
          <a:lstStyle/>
          <a:p>
            <a:r>
              <a:rPr lang="en-IN" sz="4000" dirty="0">
                <a:latin typeface="Times New Roman" panose="02020603050405020304" pitchFamily="18" charset="0"/>
                <a:ea typeface="Calibri" panose="020F0502020204030204" pitchFamily="34" charset="0"/>
                <a:cs typeface="Times New Roman" panose="02020603050405020304" pitchFamily="18" charset="0"/>
              </a:rPr>
              <a:t>FLOWCHART</a:t>
            </a:r>
            <a:endParaRPr lang="en-IN" sz="4000" dirty="0"/>
          </a:p>
        </p:txBody>
      </p:sp>
      <p:sp>
        <p:nvSpPr>
          <p:cNvPr id="4" name="Content Placeholder 3">
            <a:extLst>
              <a:ext uri="{FF2B5EF4-FFF2-40B4-BE49-F238E27FC236}">
                <a16:creationId xmlns:a16="http://schemas.microsoft.com/office/drawing/2014/main" id="{A1DD9C24-D09D-F3A6-2BC4-F9FC0786261B}"/>
              </a:ext>
            </a:extLst>
          </p:cNvPr>
          <p:cNvSpPr>
            <a:spLocks noGrp="1"/>
          </p:cNvSpPr>
          <p:nvPr>
            <p:ph idx="1"/>
          </p:nvPr>
        </p:nvSpPr>
        <p:spPr>
          <a:xfrm>
            <a:off x="1450976" y="2016125"/>
            <a:ext cx="1150908" cy="56082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marL="0" indent="0" algn="ctr">
              <a:buNone/>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START</a:t>
            </a:r>
          </a:p>
        </p:txBody>
      </p:sp>
      <p:cxnSp>
        <p:nvCxnSpPr>
          <p:cNvPr id="6" name="Straight Arrow Connector 5">
            <a:extLst>
              <a:ext uri="{FF2B5EF4-FFF2-40B4-BE49-F238E27FC236}">
                <a16:creationId xmlns:a16="http://schemas.microsoft.com/office/drawing/2014/main" id="{602BBCA2-A1E2-1355-1216-391E6BD3D396}"/>
              </a:ext>
            </a:extLst>
          </p:cNvPr>
          <p:cNvCxnSpPr>
            <a:cxnSpLocks/>
            <a:stCxn id="4" idx="6"/>
          </p:cNvCxnSpPr>
          <p:nvPr/>
        </p:nvCxnSpPr>
        <p:spPr>
          <a:xfrm flipV="1">
            <a:off x="2601884" y="2296534"/>
            <a:ext cx="40732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A3E77A9-5396-ED07-8B8C-4B5B520AF85F}"/>
              </a:ext>
            </a:extLst>
          </p:cNvPr>
          <p:cNvSpPr/>
          <p:nvPr/>
        </p:nvSpPr>
        <p:spPr>
          <a:xfrm>
            <a:off x="3009207" y="2098571"/>
            <a:ext cx="1564850" cy="3959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HOME PAGE</a:t>
            </a:r>
          </a:p>
        </p:txBody>
      </p:sp>
      <p:cxnSp>
        <p:nvCxnSpPr>
          <p:cNvPr id="10" name="Straight Arrow Connector 9">
            <a:extLst>
              <a:ext uri="{FF2B5EF4-FFF2-40B4-BE49-F238E27FC236}">
                <a16:creationId xmlns:a16="http://schemas.microsoft.com/office/drawing/2014/main" id="{B950615E-0751-8283-C511-BCC78B7052E7}"/>
              </a:ext>
            </a:extLst>
          </p:cNvPr>
          <p:cNvCxnSpPr>
            <a:stCxn id="7" idx="3"/>
          </p:cNvCxnSpPr>
          <p:nvPr/>
        </p:nvCxnSpPr>
        <p:spPr>
          <a:xfrm>
            <a:off x="4574057" y="2296534"/>
            <a:ext cx="3803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F9E0978-0F6E-700A-AC21-05017DF6E022}"/>
              </a:ext>
            </a:extLst>
          </p:cNvPr>
          <p:cNvSpPr/>
          <p:nvPr/>
        </p:nvSpPr>
        <p:spPr>
          <a:xfrm>
            <a:off x="4954385" y="2104671"/>
            <a:ext cx="2479244" cy="3898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FORM SUBMISSION</a:t>
            </a:r>
          </a:p>
        </p:txBody>
      </p:sp>
      <p:cxnSp>
        <p:nvCxnSpPr>
          <p:cNvPr id="13" name="Straight Arrow Connector 12">
            <a:extLst>
              <a:ext uri="{FF2B5EF4-FFF2-40B4-BE49-F238E27FC236}">
                <a16:creationId xmlns:a16="http://schemas.microsoft.com/office/drawing/2014/main" id="{7BDFFA30-DBDA-7ACB-8EA5-1FAE6567B680}"/>
              </a:ext>
            </a:extLst>
          </p:cNvPr>
          <p:cNvCxnSpPr>
            <a:stCxn id="11" idx="3"/>
          </p:cNvCxnSpPr>
          <p:nvPr/>
        </p:nvCxnSpPr>
        <p:spPr>
          <a:xfrm flipV="1">
            <a:off x="7433629" y="2296533"/>
            <a:ext cx="346064" cy="3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B9C3CC0-8B49-C540-BB19-450CB6AD5941}"/>
              </a:ext>
            </a:extLst>
          </p:cNvPr>
          <p:cNvSpPr/>
          <p:nvPr/>
        </p:nvSpPr>
        <p:spPr>
          <a:xfrm>
            <a:off x="7779693" y="2098571"/>
            <a:ext cx="2479241" cy="3898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SENTIMENT RESULT DISPLAY</a:t>
            </a:r>
          </a:p>
        </p:txBody>
      </p:sp>
      <p:cxnSp>
        <p:nvCxnSpPr>
          <p:cNvPr id="16" name="Straight Arrow Connector 15">
            <a:extLst>
              <a:ext uri="{FF2B5EF4-FFF2-40B4-BE49-F238E27FC236}">
                <a16:creationId xmlns:a16="http://schemas.microsoft.com/office/drawing/2014/main" id="{302CB0BF-B9FE-4A9E-70DB-D668AF27AFEF}"/>
              </a:ext>
            </a:extLst>
          </p:cNvPr>
          <p:cNvCxnSpPr>
            <a:stCxn id="14" idx="2"/>
          </p:cNvCxnSpPr>
          <p:nvPr/>
        </p:nvCxnSpPr>
        <p:spPr>
          <a:xfrm flipH="1">
            <a:off x="9019313" y="2488396"/>
            <a:ext cx="1" cy="3152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51F993B-9FBA-8CE9-3B70-BFE9848ADB11}"/>
              </a:ext>
            </a:extLst>
          </p:cNvPr>
          <p:cNvSpPr/>
          <p:nvPr/>
        </p:nvSpPr>
        <p:spPr>
          <a:xfrm>
            <a:off x="7813370" y="2803602"/>
            <a:ext cx="2479236" cy="3898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EMOJI DISPLAY</a:t>
            </a:r>
          </a:p>
        </p:txBody>
      </p:sp>
      <p:cxnSp>
        <p:nvCxnSpPr>
          <p:cNvPr id="19" name="Straight Arrow Connector 18">
            <a:extLst>
              <a:ext uri="{FF2B5EF4-FFF2-40B4-BE49-F238E27FC236}">
                <a16:creationId xmlns:a16="http://schemas.microsoft.com/office/drawing/2014/main" id="{1DE2B7B4-CDD8-7C2A-5BE6-4CB8EA0702A7}"/>
              </a:ext>
            </a:extLst>
          </p:cNvPr>
          <p:cNvCxnSpPr>
            <a:stCxn id="17" idx="2"/>
          </p:cNvCxnSpPr>
          <p:nvPr/>
        </p:nvCxnSpPr>
        <p:spPr>
          <a:xfrm flipH="1">
            <a:off x="9052985" y="3193427"/>
            <a:ext cx="3" cy="333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4EC7512-29DE-6158-19A7-DA87F3AB7F5B}"/>
              </a:ext>
            </a:extLst>
          </p:cNvPr>
          <p:cNvSpPr/>
          <p:nvPr/>
        </p:nvSpPr>
        <p:spPr>
          <a:xfrm>
            <a:off x="7813370" y="3508633"/>
            <a:ext cx="2403824" cy="30775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DATAFRAME DISPLAY</a:t>
            </a:r>
          </a:p>
        </p:txBody>
      </p:sp>
      <p:cxnSp>
        <p:nvCxnSpPr>
          <p:cNvPr id="22" name="Straight Arrow Connector 21">
            <a:extLst>
              <a:ext uri="{FF2B5EF4-FFF2-40B4-BE49-F238E27FC236}">
                <a16:creationId xmlns:a16="http://schemas.microsoft.com/office/drawing/2014/main" id="{316EB047-98B3-D07F-92C4-40F35359ABDB}"/>
              </a:ext>
            </a:extLst>
          </p:cNvPr>
          <p:cNvCxnSpPr>
            <a:stCxn id="20" idx="2"/>
          </p:cNvCxnSpPr>
          <p:nvPr/>
        </p:nvCxnSpPr>
        <p:spPr>
          <a:xfrm>
            <a:off x="9015282" y="3816392"/>
            <a:ext cx="0" cy="356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55A10BB-BD7D-D365-0D60-7BADAEB891D5}"/>
              </a:ext>
            </a:extLst>
          </p:cNvPr>
          <p:cNvSpPr/>
          <p:nvPr/>
        </p:nvSpPr>
        <p:spPr>
          <a:xfrm>
            <a:off x="7813369" y="4172989"/>
            <a:ext cx="2403823" cy="4020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VISUALISATION DISPLAY</a:t>
            </a:r>
          </a:p>
        </p:txBody>
      </p:sp>
      <p:cxnSp>
        <p:nvCxnSpPr>
          <p:cNvPr id="25" name="Straight Arrow Connector 24">
            <a:extLst>
              <a:ext uri="{FF2B5EF4-FFF2-40B4-BE49-F238E27FC236}">
                <a16:creationId xmlns:a16="http://schemas.microsoft.com/office/drawing/2014/main" id="{B0E783C7-557F-2DA5-4F40-6C93E9B7B1EF}"/>
              </a:ext>
            </a:extLst>
          </p:cNvPr>
          <p:cNvCxnSpPr>
            <a:cxnSpLocks/>
          </p:cNvCxnSpPr>
          <p:nvPr/>
        </p:nvCxnSpPr>
        <p:spPr>
          <a:xfrm flipH="1">
            <a:off x="7333451" y="4386938"/>
            <a:ext cx="4462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AEA7D1E8-FA96-8E16-BCD4-7AE28ACBF001}"/>
              </a:ext>
            </a:extLst>
          </p:cNvPr>
          <p:cNvSpPr/>
          <p:nvPr/>
        </p:nvSpPr>
        <p:spPr>
          <a:xfrm>
            <a:off x="6258795" y="4223175"/>
            <a:ext cx="1074656" cy="3016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END</a:t>
            </a:r>
          </a:p>
        </p:txBody>
      </p:sp>
    </p:spTree>
    <p:extLst>
      <p:ext uri="{BB962C8B-B14F-4D97-AF65-F5344CB8AC3E}">
        <p14:creationId xmlns:p14="http://schemas.microsoft.com/office/powerpoint/2010/main" val="1389090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AAD7-5B0B-A9FD-50F9-B1DB40D9ED5B}"/>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libraries</a:t>
            </a:r>
          </a:p>
        </p:txBody>
      </p:sp>
      <p:sp>
        <p:nvSpPr>
          <p:cNvPr id="3" name="Content Placeholder 2">
            <a:extLst>
              <a:ext uri="{FF2B5EF4-FFF2-40B4-BE49-F238E27FC236}">
                <a16:creationId xmlns:a16="http://schemas.microsoft.com/office/drawing/2014/main" id="{418EE051-E940-360B-D610-18919AE74E2A}"/>
              </a:ext>
            </a:extLst>
          </p:cNvPr>
          <p:cNvSpPr>
            <a:spLocks noGrp="1"/>
          </p:cNvSpPr>
          <p:nvPr>
            <p:ph idx="1"/>
          </p:nvPr>
        </p:nvSpPr>
        <p:spPr/>
        <p:txBody>
          <a:bodyPr>
            <a:normAutofit fontScale="92500" lnSpcReduction="20000"/>
          </a:bodyPr>
          <a:lstStyle/>
          <a:p>
            <a:r>
              <a:rPr lang="en-US" dirty="0" err="1">
                <a:latin typeface="Times New Roman" panose="02020603050405020304" pitchFamily="18" charset="0"/>
                <a:cs typeface="Times New Roman" panose="02020603050405020304" pitchFamily="18" charset="0"/>
              </a:rPr>
              <a:t>TextBlob</a:t>
            </a:r>
            <a:r>
              <a:rPr lang="en-US" dirty="0">
                <a:latin typeface="Times New Roman" panose="02020603050405020304" pitchFamily="18" charset="0"/>
                <a:cs typeface="Times New Roman" panose="02020603050405020304" pitchFamily="18" charset="0"/>
              </a:rPr>
              <a:t> (from </a:t>
            </a:r>
            <a:r>
              <a:rPr lang="en-US" dirty="0" err="1">
                <a:latin typeface="Times New Roman" panose="02020603050405020304" pitchFamily="18" charset="0"/>
                <a:cs typeface="Times New Roman" panose="02020603050405020304" pitchFamily="18" charset="0"/>
              </a:rPr>
              <a:t>textblob</a:t>
            </a:r>
            <a:r>
              <a:rPr lang="en-US"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TextBlob</a:t>
            </a:r>
            <a:r>
              <a:rPr lang="en-US" sz="1800" dirty="0">
                <a:latin typeface="Times New Roman" panose="02020603050405020304" pitchFamily="18" charset="0"/>
                <a:cs typeface="Times New Roman" panose="02020603050405020304" pitchFamily="18" charset="0"/>
              </a:rPr>
              <a:t> is a Python library for processing textual data, built on top of NLTK (Natural Language Toolkit) and Pattern libraries. It provides a simple API to perform common NLP tasks like part-of-speech tagging, noun phrase extraction, sentiment analysis, classification, translation, and more. </a:t>
            </a:r>
            <a:r>
              <a:rPr lang="en-US" sz="1800" dirty="0" err="1">
                <a:latin typeface="Times New Roman" panose="02020603050405020304" pitchFamily="18" charset="0"/>
                <a:cs typeface="Times New Roman" panose="02020603050405020304" pitchFamily="18" charset="0"/>
              </a:rPr>
              <a:t>TextBlob</a:t>
            </a:r>
            <a:r>
              <a:rPr lang="en-US" sz="1800" dirty="0">
                <a:latin typeface="Times New Roman" panose="02020603050405020304" pitchFamily="18" charset="0"/>
                <a:cs typeface="Times New Roman" panose="02020603050405020304" pitchFamily="18" charset="0"/>
              </a:rPr>
              <a:t> is known for its ease of use and beginner-friendly syntax, making it a popular choice for quick NLP experimentation and prototyping</a:t>
            </a:r>
            <a:r>
              <a:rPr lang="en-US" dirty="0"/>
              <a:t>.</a:t>
            </a:r>
          </a:p>
          <a:p>
            <a:r>
              <a:rPr lang="en-US" sz="2200" dirty="0" err="1">
                <a:latin typeface="Times New Roman" panose="02020603050405020304" pitchFamily="18" charset="0"/>
                <a:cs typeface="Times New Roman" panose="02020603050405020304" pitchFamily="18" charset="0"/>
              </a:rPr>
              <a:t>pandas</a:t>
            </a:r>
            <a:r>
              <a:rPr lang="en-US" sz="1900" dirty="0" err="1">
                <a:latin typeface="Times New Roman" panose="02020603050405020304" pitchFamily="18" charset="0"/>
                <a:cs typeface="Times New Roman" panose="02020603050405020304" pitchFamily="18" charset="0"/>
              </a:rPr>
              <a:t>:pandas</a:t>
            </a:r>
            <a:r>
              <a:rPr lang="en-US" sz="1900" dirty="0">
                <a:latin typeface="Times New Roman" panose="02020603050405020304" pitchFamily="18" charset="0"/>
                <a:cs typeface="Times New Roman" panose="02020603050405020304" pitchFamily="18" charset="0"/>
              </a:rPr>
              <a:t> is a widely used open-source Python library that provides powerful data structures and data analysis tools. It is particularly well-suited for working with structured data, such as tabular or time-series data. pandas introduces two main data structures: Series (for 1-dimensional data) and </a:t>
            </a:r>
            <a:r>
              <a:rPr lang="en-US" sz="1900" dirty="0" err="1">
                <a:latin typeface="Times New Roman" panose="02020603050405020304" pitchFamily="18" charset="0"/>
                <a:cs typeface="Times New Roman" panose="02020603050405020304" pitchFamily="18" charset="0"/>
              </a:rPr>
              <a:t>DataFrame</a:t>
            </a:r>
            <a:r>
              <a:rPr lang="en-US" sz="1900" dirty="0">
                <a:latin typeface="Times New Roman" panose="02020603050405020304" pitchFamily="18" charset="0"/>
                <a:cs typeface="Times New Roman" panose="02020603050405020304" pitchFamily="18" charset="0"/>
              </a:rPr>
              <a:t> (for 2-dimensional data, resembling a table). It allows for efficient data manipulation, transformation, filtering, and cleaning. With pandas, you can perform various data operations like aggregation, grouping, merging, and visualization.</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71965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374</TotalTime>
  <Words>1450</Words>
  <Application>Microsoft Office PowerPoint</Application>
  <PresentationFormat>Widescreen</PresentationFormat>
  <Paragraphs>135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Arial</vt:lpstr>
      <vt:lpstr>Calibri</vt:lpstr>
      <vt:lpstr>Gill Sans MT</vt:lpstr>
      <vt:lpstr>Times New Roman</vt:lpstr>
      <vt:lpstr>Gallery</vt:lpstr>
      <vt:lpstr>SENITMENTAL ANALAYSIS using nlp</vt:lpstr>
      <vt:lpstr>CONTENTS</vt:lpstr>
      <vt:lpstr> ABSTRACT</vt:lpstr>
      <vt:lpstr> What is NLP(Natural language processing)?</vt:lpstr>
      <vt:lpstr>Sentiment analysis</vt:lpstr>
      <vt:lpstr>Block diagram</vt:lpstr>
      <vt:lpstr>LITERATURE SURVEY</vt:lpstr>
      <vt:lpstr>FLOWCHART</vt:lpstr>
      <vt:lpstr>libraries</vt:lpstr>
      <vt:lpstr>contd</vt:lpstr>
      <vt:lpstr>Existing technology</vt:lpstr>
      <vt:lpstr>Proposed technology</vt:lpstr>
      <vt:lpstr>Contd..</vt:lpstr>
      <vt:lpstr>Contd..</vt:lpstr>
      <vt:lpstr>Contd..</vt:lpstr>
      <vt:lpstr>RESULT</vt:lpstr>
      <vt:lpstr>Contd..</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Chikoti Sai Teja</dc:creator>
  <cp:lastModifiedBy>Ravi teja Reddy</cp:lastModifiedBy>
  <cp:revision>26</cp:revision>
  <dcterms:created xsi:type="dcterms:W3CDTF">2023-03-17T15:16:31Z</dcterms:created>
  <dcterms:modified xsi:type="dcterms:W3CDTF">2023-08-01T06:08:44Z</dcterms:modified>
</cp:coreProperties>
</file>