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eek Naga Sai N Palepu (HOLMES)" initials="KNSNP(" lastIdx="1" clrIdx="0">
    <p:extLst>
      <p:ext uri="{19B8F6BF-5375-455C-9EA6-DF929625EA0E}">
        <p15:presenceInfo xmlns:p15="http://schemas.microsoft.com/office/powerpoint/2012/main" xmlns="" userId="S-1-5-21-57989841-616249376-1801674531-1550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46494" autoAdjust="0"/>
  </p:normalViewPr>
  <p:slideViewPr>
    <p:cSldViewPr snapToGrid="0">
      <p:cViewPr varScale="1">
        <p:scale>
          <a:sx n="32" d="100"/>
          <a:sy n="32" d="100"/>
        </p:scale>
        <p:origin x="-21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9A4A-F9D9-4956-9405-B77D1D17F0CD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38175-08E0-4977-B58A-05A8D8B94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748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Missing Values?</a:t>
            </a:r>
          </a:p>
          <a:p>
            <a:pPr marL="228600" indent="-228600">
              <a:buAutoNum type="arabicParenR"/>
            </a:pPr>
            <a:r>
              <a:rPr lang="en-US" dirty="0"/>
              <a:t>Data collection error</a:t>
            </a:r>
          </a:p>
          <a:p>
            <a:pPr marL="228600" indent="-228600">
              <a:buAutoNum type="arabicParenR"/>
            </a:pPr>
            <a:r>
              <a:rPr lang="en-US" dirty="0"/>
              <a:t>Data Extraction error</a:t>
            </a:r>
          </a:p>
          <a:p>
            <a:pPr marL="0" indent="0">
              <a:buNone/>
            </a:pPr>
            <a:r>
              <a:rPr lang="en-US" b="1" dirty="0"/>
              <a:t>Why Outliers?</a:t>
            </a:r>
          </a:p>
          <a:p>
            <a:pPr marL="228600" indent="-228600">
              <a:buAutoNum type="arabicParenR"/>
            </a:pPr>
            <a:r>
              <a:rPr lang="en-US" dirty="0"/>
              <a:t>Data entry errors</a:t>
            </a:r>
          </a:p>
          <a:p>
            <a:pPr marL="228600" indent="-228600">
              <a:buAutoNum type="arabicParenR"/>
            </a:pPr>
            <a:r>
              <a:rPr lang="en-US" dirty="0"/>
              <a:t>Measurement errors</a:t>
            </a:r>
          </a:p>
          <a:p>
            <a:pPr marL="228600" indent="-228600">
              <a:buAutoNum type="arabicParenR"/>
            </a:pPr>
            <a:r>
              <a:rPr lang="en-US" dirty="0"/>
              <a:t>Experiment errors</a:t>
            </a:r>
          </a:p>
          <a:p>
            <a:pPr marL="228600" indent="-228600">
              <a:buAutoNum type="arabicParenR"/>
            </a:pPr>
            <a:r>
              <a:rPr lang="en-US" dirty="0"/>
              <a:t>Sampling errors</a:t>
            </a:r>
          </a:p>
          <a:p>
            <a:pPr marL="0" indent="0">
              <a:buNone/>
            </a:pPr>
            <a:r>
              <a:rPr lang="en-US" dirty="0"/>
              <a:t>===============================================</a:t>
            </a:r>
          </a:p>
          <a:p>
            <a:pPr marL="0" indent="0">
              <a:buNone/>
            </a:pPr>
            <a:r>
              <a:rPr lang="en-US" b="1" dirty="0"/>
              <a:t>Why to treat missing values?</a:t>
            </a:r>
          </a:p>
          <a:p>
            <a:pPr marL="228600" indent="-228600">
              <a:buAutoNum type="arabicParenR"/>
            </a:pPr>
            <a:r>
              <a:rPr lang="en-US" dirty="0"/>
              <a:t>Increases bias in the model</a:t>
            </a:r>
          </a:p>
          <a:p>
            <a:pPr marL="228600" indent="-228600">
              <a:buAutoNum type="arabicParenR"/>
            </a:pPr>
            <a:r>
              <a:rPr lang="en-US" dirty="0"/>
              <a:t>Cannot analyze relationships</a:t>
            </a:r>
          </a:p>
          <a:p>
            <a:pPr marL="228600" indent="-228600">
              <a:buAutoNum type="arabicParenR"/>
            </a:pPr>
            <a:r>
              <a:rPr lang="en-US" dirty="0"/>
              <a:t>Leads to wrong prediction and interpretation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Why to treat outliers?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Increases error variance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Biased estimates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Affects assumptions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38175-08E0-4977-B58A-05A8D8B94B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601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Performance Measure Used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r>
                  <a:rPr lang="en-US" dirty="0"/>
                  <a:t>P = Precision</a:t>
                </a:r>
              </a:p>
              <a:p>
                <a:r>
                  <a:rPr lang="en-US" dirty="0"/>
                  <a:t>R = Recall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= Trade-off</a:t>
                </a:r>
                <a:r>
                  <a:rPr lang="en-US" baseline="0" dirty="0"/>
                  <a:t> to choose between Precision and Recall</a:t>
                </a:r>
              </a:p>
              <a:p>
                <a:endParaRPr lang="en-US" baseline="0" dirty="0"/>
              </a:p>
              <a:p>
                <a:r>
                  <a:rPr lang="en-US" sz="2000" b="1" u="sng" baseline="0" dirty="0"/>
                  <a:t>To do:</a:t>
                </a:r>
              </a:p>
              <a:p>
                <a:endParaRPr lang="en-US" b="0" u="none" dirty="0"/>
              </a:p>
              <a:p>
                <a:pPr marL="228600" indent="-228600">
                  <a:buAutoNum type="arabicParenR"/>
                </a:pPr>
                <a:r>
                  <a:rPr lang="en-US" b="0" u="none" dirty="0"/>
                  <a:t>Stacking of models</a:t>
                </a:r>
              </a:p>
              <a:p>
                <a:pPr marL="228600" indent="-228600">
                  <a:buAutoNum type="arabicParenR"/>
                </a:pPr>
                <a:r>
                  <a:rPr lang="en-US" b="0" u="none" dirty="0"/>
                  <a:t>Feature Selection techniques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Performance Measure Used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𝐹_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 </a:t>
                </a:r>
                <a:r>
                  <a:rPr lang="en-US" b="0" i="0">
                    <a:latin typeface="Cambria Math" panose="02040503050406030204" pitchFamily="18" charset="0"/>
                  </a:rPr>
                  <a:t> 𝑆𝑐𝑜𝑟𝑒=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(1+ 𝛽^2 )𝑃𝑅/(𝛽^2 𝑃+𝑅) 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r>
                  <a:rPr lang="en-US" dirty="0"/>
                  <a:t>P = Precision</a:t>
                </a:r>
              </a:p>
              <a:p>
                <a:r>
                  <a:rPr lang="en-US" dirty="0"/>
                  <a:t>R = Recall</a:t>
                </a:r>
              </a:p>
              <a:p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US" dirty="0"/>
                  <a:t> = Trade-off</a:t>
                </a:r>
                <a:r>
                  <a:rPr lang="en-US" baseline="0" dirty="0"/>
                  <a:t> to choose between Precision and </a:t>
                </a:r>
                <a:r>
                  <a:rPr lang="en-US" baseline="0" dirty="0" err="1"/>
                  <a:t>Recal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38175-08E0-4977-B58A-05A8D8B94B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71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4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90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79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7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919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0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590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47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052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43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33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FEB5C-8CE7-43F8-948B-35EA6E6BF0A2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DC6C-3EE7-4AD8-86C2-301D6F7C41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44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1" y="503583"/>
            <a:ext cx="1258957" cy="4956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0956" y="503583"/>
            <a:ext cx="4684644" cy="495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u="sng" dirty="0"/>
              <a:t>EDA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u="sng" dirty="0"/>
              <a:t>Univariate Analysis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b="1" dirty="0"/>
              <a:t>Continuous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sz="1400" dirty="0"/>
              <a:t>Mean, median, mode, min, max, range, IQR, quartile, Variance, SD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sz="1400" dirty="0"/>
              <a:t>Plots: Histogram, Box Plot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b="1" dirty="0"/>
              <a:t>Categorical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sz="1400" dirty="0"/>
              <a:t>Frequency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b="1" u="sng" dirty="0"/>
              <a:t>Bivariate Analysis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b="1" dirty="0"/>
              <a:t>Categorical vs Categorical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sz="1400" dirty="0"/>
              <a:t>Cross table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sz="1400" dirty="0"/>
              <a:t>Chi square test: SUM([O – E]^2/E)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b="1" dirty="0"/>
              <a:t>Continuous vs Continuous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sz="1400" dirty="0"/>
              <a:t>Scatter plot</a:t>
            </a:r>
          </a:p>
          <a:p>
            <a:pPr marL="1714500" lvl="3" indent="-342900" algn="just">
              <a:buFont typeface="+mj-lt"/>
              <a:buAutoNum type="arabicPeriod"/>
            </a:pPr>
            <a:r>
              <a:rPr lang="en-US" sz="1400" dirty="0"/>
              <a:t>If a straight line with +</a:t>
            </a:r>
            <a:r>
              <a:rPr lang="en-US" sz="1400" dirty="0" err="1"/>
              <a:t>ve</a:t>
            </a:r>
            <a:r>
              <a:rPr lang="en-US" sz="1400" dirty="0"/>
              <a:t> slope – then +</a:t>
            </a:r>
            <a:r>
              <a:rPr lang="en-US" sz="1400" dirty="0" err="1"/>
              <a:t>ve</a:t>
            </a:r>
            <a:r>
              <a:rPr lang="en-US" sz="1400" dirty="0"/>
              <a:t> correlation</a:t>
            </a:r>
          </a:p>
          <a:p>
            <a:pPr marL="1714500" lvl="3" indent="-342900" algn="just">
              <a:buFont typeface="+mj-lt"/>
              <a:buAutoNum type="arabicPeriod"/>
            </a:pPr>
            <a:r>
              <a:rPr lang="en-US" sz="1400" dirty="0"/>
              <a:t>If a straight line with –</a:t>
            </a:r>
            <a:r>
              <a:rPr lang="en-US" sz="1400" dirty="0" err="1"/>
              <a:t>ve</a:t>
            </a:r>
            <a:r>
              <a:rPr lang="en-US" sz="1400" dirty="0"/>
              <a:t> slope – then –</a:t>
            </a:r>
            <a:r>
              <a:rPr lang="en-US" sz="1400" dirty="0" err="1"/>
              <a:t>ve</a:t>
            </a:r>
            <a:r>
              <a:rPr lang="en-US" sz="1400" dirty="0"/>
              <a:t> correlation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b="1" dirty="0"/>
              <a:t>Continuous vs Categorical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sz="1400" dirty="0"/>
              <a:t>Box plot for each level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US" sz="1400" dirty="0"/>
              <a:t>ANOVA, MANOVA</a:t>
            </a:r>
          </a:p>
        </p:txBody>
      </p:sp>
      <p:sp>
        <p:nvSpPr>
          <p:cNvPr id="6" name="Rectangle 5"/>
          <p:cNvSpPr/>
          <p:nvPr/>
        </p:nvSpPr>
        <p:spPr>
          <a:xfrm>
            <a:off x="6993834" y="503583"/>
            <a:ext cx="2617305" cy="214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u="sng" dirty="0"/>
              <a:t>Missing Value Treatment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Removal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Mean/Median - continuous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Mode - categorical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Fit a model (regression for continuous, Classification for Categorical)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KNN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3834" y="2981738"/>
            <a:ext cx="2617305" cy="247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u="sng" dirty="0"/>
              <a:t>Outlier Detection &amp; Treatment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+/- 1.5 * IQR</a:t>
            </a:r>
          </a:p>
          <a:p>
            <a:pPr algn="just"/>
            <a:r>
              <a:rPr lang="en-US" sz="1400" b="1" u="sng" dirty="0"/>
              <a:t>Treatment</a:t>
            </a:r>
            <a:r>
              <a:rPr lang="en-US" sz="1400" u="sng" dirty="0"/>
              <a:t>: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Remove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CAP to top/bottom values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Bin</a:t>
            </a:r>
          </a:p>
          <a:p>
            <a:pPr marL="342900" indent="-342900" algn="just">
              <a:buAutoNum type="arabicParenR"/>
            </a:pPr>
            <a:r>
              <a:rPr lang="en-US" sz="1400" dirty="0"/>
              <a:t>Impute with mean/median/mode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9899373" y="503584"/>
            <a:ext cx="1961323" cy="2146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u="sng" dirty="0"/>
              <a:t>Feature engineering</a:t>
            </a:r>
          </a:p>
          <a:p>
            <a:pPr marL="342900" indent="-342900" algn="just">
              <a:buAutoNum type="arabicParenR"/>
            </a:pPr>
            <a:r>
              <a:rPr lang="en-US" sz="1200" dirty="0"/>
              <a:t>Date differences</a:t>
            </a:r>
          </a:p>
          <a:p>
            <a:pPr marL="342900" indent="-342900" algn="just">
              <a:buAutoNum type="arabicParenR"/>
            </a:pPr>
            <a:r>
              <a:rPr lang="en-US" sz="1200" dirty="0"/>
              <a:t>Categorical – one hot encoding</a:t>
            </a:r>
          </a:p>
          <a:p>
            <a:pPr marL="342900" indent="-342900" algn="just">
              <a:buAutoNum type="arabicParenR"/>
            </a:pPr>
            <a:r>
              <a:rPr lang="en-US" sz="1200" dirty="0"/>
              <a:t>Continuous – Binning or standardize or min-max</a:t>
            </a:r>
          </a:p>
          <a:p>
            <a:pPr marL="342900" indent="-342900" algn="just">
              <a:buAutoNum type="arabicParenR"/>
            </a:pPr>
            <a:r>
              <a:rPr lang="en-US" sz="1200" dirty="0"/>
              <a:t>Transformation – square, log, cube, sqrt</a:t>
            </a:r>
          </a:p>
          <a:p>
            <a:pPr marL="342900" indent="-342900" algn="just">
              <a:buAutoNum type="arabicParenR"/>
            </a:pPr>
            <a:r>
              <a:rPr lang="en-US" sz="1200" dirty="0"/>
              <a:t>If skewed - log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9782484" y="3014866"/>
            <a:ext cx="952709" cy="8547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If linear assumption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80035" y="2975111"/>
            <a:ext cx="980662" cy="92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/>
              <a:t>If </a:t>
            </a:r>
            <a:r>
              <a:rPr lang="en-US" sz="1100" dirty="0" err="1"/>
              <a:t>corr</a:t>
            </a:r>
            <a:r>
              <a:rPr lang="en-US" sz="1100" dirty="0"/>
              <a:t> &gt; 0.9 drop one</a:t>
            </a:r>
          </a:p>
          <a:p>
            <a:pPr algn="just"/>
            <a:r>
              <a:rPr lang="en-US" sz="1100" dirty="0"/>
              <a:t>If VIF &gt; 2 identify and drop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0956" y="5618922"/>
            <a:ext cx="7590183" cy="1033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20956" y="6281530"/>
            <a:ext cx="7590183" cy="371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20955" y="5897217"/>
            <a:ext cx="7590183" cy="371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32244" y="5618922"/>
            <a:ext cx="0" cy="1033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36296" y="5618922"/>
            <a:ext cx="0" cy="1033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10012016" y="4128050"/>
            <a:ext cx="1736035" cy="8547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If imbalanced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899372" y="5214730"/>
            <a:ext cx="1961324" cy="143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/>
              <a:t>Use</a:t>
            </a:r>
            <a:r>
              <a:rPr lang="en-US" sz="1600" dirty="0"/>
              <a:t>:</a:t>
            </a:r>
          </a:p>
          <a:p>
            <a:pPr marL="228600" indent="-228600" algn="just">
              <a:buAutoNum type="arabicParenR"/>
            </a:pPr>
            <a:r>
              <a:rPr lang="en-US" sz="1600" dirty="0"/>
              <a:t>Under sampling</a:t>
            </a:r>
          </a:p>
          <a:p>
            <a:pPr marL="228600" indent="-228600" algn="just">
              <a:buAutoNum type="arabicParenR"/>
            </a:pPr>
            <a:r>
              <a:rPr lang="en-US" sz="1600" dirty="0"/>
              <a:t>Over sampling</a:t>
            </a:r>
          </a:p>
          <a:p>
            <a:pPr marL="228600" indent="-228600" algn="just">
              <a:buAutoNum type="arabicParenR"/>
            </a:pPr>
            <a:r>
              <a:rPr lang="en-US" sz="1600" dirty="0"/>
              <a:t>40/60 vs 50/50 vs 60/40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4941" y="5590832"/>
            <a:ext cx="65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2611" y="5605670"/>
            <a:ext cx="6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18460" y="5585070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32987" y="59036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21032" y="62746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06779" y="59361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06779" y="63005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69966" y="5940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71468" y="6326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1563758" y="2981739"/>
            <a:ext cx="457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5" idx="3"/>
            <a:endCxn id="6" idx="1"/>
          </p:cNvCxnSpPr>
          <p:nvPr/>
        </p:nvCxnSpPr>
        <p:spPr>
          <a:xfrm flipV="1">
            <a:off x="6705600" y="1577009"/>
            <a:ext cx="288234" cy="140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2"/>
            <a:endCxn id="7" idx="0"/>
          </p:cNvCxnSpPr>
          <p:nvPr/>
        </p:nvCxnSpPr>
        <p:spPr>
          <a:xfrm>
            <a:off x="8302487" y="2650435"/>
            <a:ext cx="0" cy="33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7" idx="3"/>
            <a:endCxn id="8" idx="1"/>
          </p:cNvCxnSpPr>
          <p:nvPr/>
        </p:nvCxnSpPr>
        <p:spPr>
          <a:xfrm flipV="1">
            <a:off x="9611139" y="1577010"/>
            <a:ext cx="288234" cy="2643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8" idx="2"/>
            <a:endCxn id="10" idx="0"/>
          </p:cNvCxnSpPr>
          <p:nvPr/>
        </p:nvCxnSpPr>
        <p:spPr>
          <a:xfrm rot="5400000">
            <a:off x="10387222" y="2522052"/>
            <a:ext cx="364431" cy="621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0" idx="3"/>
            <a:endCxn id="11" idx="1"/>
          </p:cNvCxnSpPr>
          <p:nvPr/>
        </p:nvCxnSpPr>
        <p:spPr>
          <a:xfrm flipV="1">
            <a:off x="10735193" y="3435624"/>
            <a:ext cx="144842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11" idx="2"/>
            <a:endCxn id="19" idx="0"/>
          </p:cNvCxnSpPr>
          <p:nvPr/>
        </p:nvCxnSpPr>
        <p:spPr>
          <a:xfrm rot="5400000">
            <a:off x="11009244" y="3766927"/>
            <a:ext cx="231913" cy="490332"/>
          </a:xfrm>
          <a:prstGeom prst="bentConnector3">
            <a:avLst>
              <a:gd name="adj1" fmla="val 43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6"/>
          <p:cNvCxnSpPr>
            <a:cxnSpLocks/>
            <a:stCxn id="10" idx="2"/>
            <a:endCxn id="19" idx="0"/>
          </p:cNvCxnSpPr>
          <p:nvPr/>
        </p:nvCxnSpPr>
        <p:spPr>
          <a:xfrm rot="16200000" flipH="1">
            <a:off x="10440228" y="3688243"/>
            <a:ext cx="258417" cy="62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6"/>
          <p:cNvCxnSpPr>
            <a:cxnSpLocks/>
            <a:stCxn id="19" idx="2"/>
            <a:endCxn id="20" idx="0"/>
          </p:cNvCxnSpPr>
          <p:nvPr/>
        </p:nvCxnSpPr>
        <p:spPr>
          <a:xfrm>
            <a:off x="10880034" y="4982817"/>
            <a:ext cx="0" cy="23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46"/>
          <p:cNvCxnSpPr>
            <a:cxnSpLocks/>
            <a:stCxn id="20" idx="1"/>
            <a:endCxn id="14" idx="3"/>
          </p:cNvCxnSpPr>
          <p:nvPr/>
        </p:nvCxnSpPr>
        <p:spPr>
          <a:xfrm rot="10800000" flipV="1">
            <a:off x="9611138" y="5933659"/>
            <a:ext cx="288234" cy="149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572230" y="3098340"/>
            <a:ext cx="48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25716" y="3768225"/>
            <a:ext cx="48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782484" y="4571639"/>
            <a:ext cx="48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926814" y="4927143"/>
            <a:ext cx="48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US" dirty="0"/>
          </a:p>
        </p:txBody>
      </p:sp>
      <p:cxnSp>
        <p:nvCxnSpPr>
          <p:cNvPr id="67" name="Straight Arrow Connector 46"/>
          <p:cNvCxnSpPr>
            <a:cxnSpLocks/>
            <a:stCxn id="65" idx="0"/>
            <a:endCxn id="14" idx="3"/>
          </p:cNvCxnSpPr>
          <p:nvPr/>
        </p:nvCxnSpPr>
        <p:spPr>
          <a:xfrm rot="16200000" flipH="1" flipV="1">
            <a:off x="9062637" y="5120140"/>
            <a:ext cx="1511108" cy="414105"/>
          </a:xfrm>
          <a:prstGeom prst="bentConnector4">
            <a:avLst>
              <a:gd name="adj1" fmla="val -840"/>
              <a:gd name="adj2" fmla="val 67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4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742405" y="2901257"/>
            <a:ext cx="914400" cy="91440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/>
          <p:cNvSpPr/>
          <p:nvPr/>
        </p:nvSpPr>
        <p:spPr>
          <a:xfrm>
            <a:off x="4813300" y="349250"/>
            <a:ext cx="8636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5" name="Cylinder 4"/>
          <p:cNvSpPr/>
          <p:nvPr/>
        </p:nvSpPr>
        <p:spPr>
          <a:xfrm>
            <a:off x="1219199" y="4565649"/>
            <a:ext cx="8636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6" name="Cylinder 5"/>
          <p:cNvSpPr/>
          <p:nvPr/>
        </p:nvSpPr>
        <p:spPr>
          <a:xfrm>
            <a:off x="7918554" y="4565649"/>
            <a:ext cx="8636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6518649"/>
              </p:ext>
            </p:extLst>
          </p:nvPr>
        </p:nvGraphicFramePr>
        <p:xfrm>
          <a:off x="1181099" y="1926590"/>
          <a:ext cx="81280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9346390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9630907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7790201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3695522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347105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9315831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197746540"/>
                    </a:ext>
                  </a:extLst>
                </a:gridCol>
              </a:tblGrid>
              <a:tr h="23876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Machine Learning Models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670047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 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 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 </a:t>
                      </a:r>
                      <a:r>
                        <a:rPr lang="en-US" sz="1400" dirty="0" err="1"/>
                        <a:t>ADABoost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 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 </a:t>
                      </a:r>
                      <a:r>
                        <a:rPr lang="en-US" sz="1400" dirty="0" err="1"/>
                        <a:t>XGBoost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 Deep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769397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4" idx="3"/>
            <a:endCxn id="8" idx="0"/>
          </p:cNvCxnSpPr>
          <p:nvPr/>
        </p:nvCxnSpPr>
        <p:spPr>
          <a:xfrm flipH="1">
            <a:off x="5245099" y="1517650"/>
            <a:ext cx="1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3924299" y="3949699"/>
            <a:ext cx="2159000" cy="19177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4" name="Straight Arrow Connector 13"/>
          <p:cNvCxnSpPr>
            <a:cxnSpLocks/>
            <a:stCxn id="8" idx="2"/>
            <a:endCxn id="34" idx="0"/>
          </p:cNvCxnSpPr>
          <p:nvPr/>
        </p:nvCxnSpPr>
        <p:spPr>
          <a:xfrm flipH="1">
            <a:off x="5243512" y="2749550"/>
            <a:ext cx="1587" cy="26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5" idx="4"/>
          </p:cNvCxnSpPr>
          <p:nvPr/>
        </p:nvCxnSpPr>
        <p:spPr>
          <a:xfrm flipH="1">
            <a:off x="2082799" y="5148262"/>
            <a:ext cx="1841500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62850" y="3010588"/>
            <a:ext cx="1961324" cy="7034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Parameters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cxnSpLocks/>
            <a:stCxn id="34" idx="2"/>
            <a:endCxn id="12" idx="0"/>
          </p:cNvCxnSpPr>
          <p:nvPr/>
        </p:nvCxnSpPr>
        <p:spPr>
          <a:xfrm>
            <a:off x="5243512" y="3714058"/>
            <a:ext cx="0" cy="23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36763" y="296283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</a:t>
            </a:r>
          </a:p>
        </p:txBody>
      </p:sp>
      <p:pic>
        <p:nvPicPr>
          <p:cNvPr id="43" name="Graphic 42" descr="Gear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8344" y="2999958"/>
            <a:ext cx="726800" cy="726800"/>
          </a:xfrm>
          <a:prstGeom prst="rect">
            <a:avLst/>
          </a:prstGeom>
        </p:spPr>
      </p:pic>
      <p:cxnSp>
        <p:nvCxnSpPr>
          <p:cNvPr id="52" name="Straight Arrow Connector 22"/>
          <p:cNvCxnSpPr>
            <a:cxnSpLocks/>
            <a:stCxn id="46" idx="3"/>
            <a:endCxn id="34" idx="1"/>
          </p:cNvCxnSpPr>
          <p:nvPr/>
        </p:nvCxnSpPr>
        <p:spPr>
          <a:xfrm>
            <a:off x="3656805" y="3358457"/>
            <a:ext cx="606045" cy="386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789226" y="3469582"/>
            <a:ext cx="1736035" cy="8547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If Satisfied</a:t>
            </a:r>
          </a:p>
        </p:txBody>
      </p:sp>
      <p:cxnSp>
        <p:nvCxnSpPr>
          <p:cNvPr id="56" name="Straight Arrow Connector 22"/>
          <p:cNvCxnSpPr>
            <a:cxnSpLocks/>
            <a:stCxn id="55" idx="0"/>
          </p:cNvCxnSpPr>
          <p:nvPr/>
        </p:nvCxnSpPr>
        <p:spPr>
          <a:xfrm rot="5400000" flipH="1" flipV="1">
            <a:off x="2142054" y="2869232"/>
            <a:ext cx="115540" cy="1085161"/>
          </a:xfrm>
          <a:prstGeom prst="bentConnector2">
            <a:avLst/>
          </a:prstGeom>
          <a:ln w="28575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5" idx="1"/>
            <a:endCxn id="55" idx="2"/>
          </p:cNvCxnSpPr>
          <p:nvPr/>
        </p:nvCxnSpPr>
        <p:spPr>
          <a:xfrm flipV="1">
            <a:off x="1650999" y="4324349"/>
            <a:ext cx="6245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1"/>
            <a:endCxn id="6" idx="3"/>
          </p:cNvCxnSpPr>
          <p:nvPr/>
        </p:nvCxnSpPr>
        <p:spPr>
          <a:xfrm rot="10800000" flipH="1" flipV="1">
            <a:off x="789226" y="3896965"/>
            <a:ext cx="7561128" cy="1837083"/>
          </a:xfrm>
          <a:prstGeom prst="bentConnector4">
            <a:avLst>
              <a:gd name="adj1" fmla="val -3023"/>
              <a:gd name="adj2" fmla="val 121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3134" y="348697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6964" y="318473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404204" y="3045033"/>
            <a:ext cx="1892300" cy="117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Model: 1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Model: 2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Model: 3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Model: 4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Model: 5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Model: 6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Model: 7 Performance</a:t>
            </a:r>
          </a:p>
        </p:txBody>
      </p:sp>
      <p:sp>
        <p:nvSpPr>
          <p:cNvPr id="70" name="Cube 69"/>
          <p:cNvSpPr/>
          <p:nvPr/>
        </p:nvSpPr>
        <p:spPr>
          <a:xfrm>
            <a:off x="10445407" y="2806783"/>
            <a:ext cx="1470026" cy="132559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</a:t>
            </a:r>
          </a:p>
        </p:txBody>
      </p:sp>
      <p:cxnSp>
        <p:nvCxnSpPr>
          <p:cNvPr id="71" name="Straight Arrow Connector 70"/>
          <p:cNvCxnSpPr>
            <a:cxnSpLocks/>
            <a:stCxn id="6" idx="1"/>
            <a:endCxn id="69" idx="2"/>
          </p:cNvCxnSpPr>
          <p:nvPr/>
        </p:nvCxnSpPr>
        <p:spPr>
          <a:xfrm flipV="1">
            <a:off x="8350354" y="4221885"/>
            <a:ext cx="0" cy="34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69" idx="3"/>
            <a:endCxn id="70" idx="2"/>
          </p:cNvCxnSpPr>
          <p:nvPr/>
        </p:nvCxnSpPr>
        <p:spPr>
          <a:xfrm>
            <a:off x="9296504" y="3633459"/>
            <a:ext cx="1148903" cy="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4508" y="2741570"/>
            <a:ext cx="244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with basic Parameters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90267" y="4814118"/>
            <a:ext cx="183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 Performance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65144" y="6093369"/>
            <a:ext cx="183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 Performance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32120" y="3045033"/>
            <a:ext cx="11228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Max Voting /</a:t>
            </a:r>
          </a:p>
          <a:p>
            <a:pPr algn="ctr"/>
            <a:r>
              <a:rPr lang="en-US" sz="1400" dirty="0"/>
              <a:t>Stacking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b="1" dirty="0"/>
              <a:t>(OR)</a:t>
            </a:r>
          </a:p>
          <a:p>
            <a:pPr algn="ctr"/>
            <a:r>
              <a:rPr lang="en-US" sz="1400" dirty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36556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386</Words>
  <Application>Microsoft Office PowerPoint</Application>
  <PresentationFormat>Custom</PresentationFormat>
  <Paragraphs>117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Kartheek Naga Sai N Palepu (HOLMES)</dc:creator>
  <cp:lastModifiedBy>Kartheek Palepu</cp:lastModifiedBy>
  <cp:revision>46</cp:revision>
  <dcterms:created xsi:type="dcterms:W3CDTF">2017-05-05T05:06:31Z</dcterms:created>
  <dcterms:modified xsi:type="dcterms:W3CDTF">2018-01-07T06:15:17Z</dcterms:modified>
</cp:coreProperties>
</file>