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58" r:id="rId4"/>
    <p:sldId id="259" r:id="rId5"/>
    <p:sldId id="269" r:id="rId6"/>
    <p:sldId id="270" r:id="rId7"/>
    <p:sldId id="268" r:id="rId8"/>
    <p:sldId id="261" r:id="rId9"/>
    <p:sldId id="263" r:id="rId10"/>
    <p:sldId id="265" r:id="rId11"/>
    <p:sldId id="266" r:id="rId12"/>
    <p:sldId id="267" r:id="rId13"/>
    <p:sldId id="264" r:id="rId14"/>
    <p:sldId id="26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70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D275-9581-4802-AA17-1443A4D472D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C446-3E28-40EA-873C-AE3A22B2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7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D275-9581-4802-AA17-1443A4D472D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C446-3E28-40EA-873C-AE3A22B2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4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D275-9581-4802-AA17-1443A4D472D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C446-3E28-40EA-873C-AE3A22B2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0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D275-9581-4802-AA17-1443A4D472D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C446-3E28-40EA-873C-AE3A22B2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8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D275-9581-4802-AA17-1443A4D472D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C446-3E28-40EA-873C-AE3A22B2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95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D275-9581-4802-AA17-1443A4D472D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C446-3E28-40EA-873C-AE3A22B2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78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D275-9581-4802-AA17-1443A4D472D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C446-3E28-40EA-873C-AE3A22B2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D275-9581-4802-AA17-1443A4D472D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C446-3E28-40EA-873C-AE3A22B2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39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D275-9581-4802-AA17-1443A4D472D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C446-3E28-40EA-873C-AE3A22B2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8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D275-9581-4802-AA17-1443A4D472D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C446-3E28-40EA-873C-AE3A22B2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8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D275-9581-4802-AA17-1443A4D472D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C446-3E28-40EA-873C-AE3A22B2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2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D275-9581-4802-AA17-1443A4D472D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C446-3E28-40EA-873C-AE3A22B2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D275-9581-4802-AA17-1443A4D472D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C446-3E28-40EA-873C-AE3A22B2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E6FD275-9581-4802-AA17-1443A4D472D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804C446-3E28-40EA-873C-AE3A22B2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6FD275-9581-4802-AA17-1443A4D472D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804C446-3E28-40EA-873C-AE3A22B2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59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989" y="843366"/>
            <a:ext cx="8825658" cy="1062925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665" y="2363271"/>
            <a:ext cx="8825658" cy="861420"/>
          </a:xfrm>
        </p:spPr>
        <p:txBody>
          <a:bodyPr/>
          <a:lstStyle/>
          <a:p>
            <a:r>
              <a:rPr lang="en-US" sz="4400" dirty="0"/>
              <a:t>ONLINE SHOPPING System    </a:t>
            </a:r>
            <a:r>
              <a:rPr lang="en-US" dirty="0"/>
              <a:t>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842" y="5404512"/>
            <a:ext cx="107262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#07</a:t>
            </a:r>
          </a:p>
          <a:p>
            <a:r>
              <a:rPr lang="en-US" sz="2400" b="1" dirty="0">
                <a:latin typeface="Book Antiqua" panose="02040602050305030304" pitchFamily="18" charset="0"/>
              </a:rPr>
              <a:t>Ravi </a:t>
            </a:r>
            <a:r>
              <a:rPr lang="en-US" sz="2400" b="1" dirty="0" err="1">
                <a:latin typeface="Book Antiqua" panose="02040602050305030304" pitchFamily="18" charset="0"/>
              </a:rPr>
              <a:t>Teja</a:t>
            </a:r>
            <a:r>
              <a:rPr lang="en-US" sz="2400" b="1" dirty="0">
                <a:latin typeface="Book Antiqua" panose="02040602050305030304" pitchFamily="18" charset="0"/>
              </a:rPr>
              <a:t> , </a:t>
            </a:r>
            <a:r>
              <a:rPr lang="en-US" sz="2400" b="1" dirty="0" err="1">
                <a:latin typeface="Book Antiqua" panose="02040602050305030304" pitchFamily="18" charset="0"/>
              </a:rPr>
              <a:t>Teja</a:t>
            </a:r>
            <a:r>
              <a:rPr lang="en-US" sz="2400" b="1" dirty="0">
                <a:latin typeface="Book Antiqua" panose="02040602050305030304" pitchFamily="18" charset="0"/>
              </a:rPr>
              <a:t> Kiran, </a:t>
            </a:r>
            <a:r>
              <a:rPr lang="en-US" sz="2400" b="1" dirty="0" err="1">
                <a:latin typeface="Book Antiqua" panose="02040602050305030304" pitchFamily="18" charset="0"/>
              </a:rPr>
              <a:t>Sowmya</a:t>
            </a:r>
            <a:endParaRPr lang="en-US" sz="2400" b="1" dirty="0">
              <a:latin typeface="Book Antiqua" panose="02040602050305030304" pitchFamily="18" charset="0"/>
            </a:endParaRPr>
          </a:p>
          <a:p>
            <a:r>
              <a:rPr lang="en-US" sz="2400" b="1" dirty="0" err="1">
                <a:latin typeface="Book Antiqua" panose="02040602050305030304" pitchFamily="18" charset="0"/>
              </a:rPr>
              <a:t>Hanvitha</a:t>
            </a:r>
            <a:r>
              <a:rPr lang="en-US" sz="2400" b="1" dirty="0">
                <a:latin typeface="Book Antiqua" panose="02040602050305030304" pitchFamily="18" charset="0"/>
              </a:rPr>
              <a:t>, </a:t>
            </a:r>
            <a:r>
              <a:rPr lang="en-US" sz="2400" b="1" dirty="0" err="1">
                <a:latin typeface="Book Antiqua" panose="02040602050305030304" pitchFamily="18" charset="0"/>
              </a:rPr>
              <a:t>Mohana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1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DESIGN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45" y="2153831"/>
            <a:ext cx="7260610" cy="4580022"/>
          </a:xfrm>
        </p:spPr>
      </p:pic>
    </p:spTree>
    <p:extLst>
      <p:ext uri="{BB962C8B-B14F-4D97-AF65-F5344CB8AC3E}">
        <p14:creationId xmlns:p14="http://schemas.microsoft.com/office/powerpoint/2010/main" val="219654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DESIGN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30" y="2387821"/>
            <a:ext cx="7554379" cy="2934109"/>
          </a:xfrm>
        </p:spPr>
      </p:pic>
    </p:spTree>
    <p:extLst>
      <p:ext uri="{BB962C8B-B14F-4D97-AF65-F5344CB8AC3E}">
        <p14:creationId xmlns:p14="http://schemas.microsoft.com/office/powerpoint/2010/main" val="19334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" y="150124"/>
            <a:ext cx="11887200" cy="6537279"/>
          </a:xfrm>
        </p:spPr>
      </p:pic>
    </p:spTree>
    <p:extLst>
      <p:ext uri="{BB962C8B-B14F-4D97-AF65-F5344CB8AC3E}">
        <p14:creationId xmlns:p14="http://schemas.microsoft.com/office/powerpoint/2010/main" val="220149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38233"/>
            <a:ext cx="9135453" cy="4244454"/>
          </a:xfrm>
        </p:spPr>
        <p:txBody>
          <a:bodyPr>
            <a:normAutofit/>
          </a:bodyPr>
          <a:lstStyle/>
          <a:p>
            <a:r>
              <a:rPr lang="en-US" dirty="0"/>
              <a:t>Event schedulers for subscription orders-</a:t>
            </a:r>
          </a:p>
          <a:p>
            <a:pPr lvl="1"/>
            <a:r>
              <a:rPr lang="en-US" dirty="0"/>
              <a:t>Weekly – to create new table for that week subscriptions.</a:t>
            </a:r>
          </a:p>
          <a:p>
            <a:pPr lvl="1"/>
            <a:r>
              <a:rPr lang="en-US" dirty="0"/>
              <a:t>Daily – to check and place the order before the subscription day.</a:t>
            </a:r>
          </a:p>
          <a:p>
            <a:pPr lvl="2"/>
            <a:r>
              <a:rPr lang="en-US" sz="1300" dirty="0"/>
              <a:t>Update the subscription order with next order date.</a:t>
            </a:r>
          </a:p>
          <a:p>
            <a:pPr lvl="2"/>
            <a:r>
              <a:rPr lang="en-US" sz="1300" dirty="0"/>
              <a:t>TRIGGER to:</a:t>
            </a:r>
          </a:p>
          <a:p>
            <a:pPr lvl="3"/>
            <a:r>
              <a:rPr lang="en-US" sz="1300" dirty="0"/>
              <a:t>I</a:t>
            </a:r>
            <a:r>
              <a:rPr lang="en-US" sz="1400" dirty="0"/>
              <a:t>nsert new order before date.</a:t>
            </a:r>
          </a:p>
          <a:p>
            <a:pPr lvl="3"/>
            <a:r>
              <a:rPr lang="en-US" sz="1400" dirty="0"/>
              <a:t>Insert line items in the order.</a:t>
            </a:r>
          </a:p>
          <a:p>
            <a:r>
              <a:rPr lang="en-US" dirty="0"/>
              <a:t>We optimized the search load by reducing the search scope by weekly subscriptions table. Only once in a week, the entire subscriptions orders are traversed.</a:t>
            </a:r>
          </a:p>
          <a:p>
            <a:r>
              <a:rPr lang="en-US" dirty="0"/>
              <a:t>We used 3NF for our schema design thereby benefiting the decreased redundancy, fewer anomalies and improved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23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SOFTWARES USED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ANDRIOD STUDIO</a:t>
            </a:r>
          </a:p>
          <a:p>
            <a:r>
              <a:rPr lang="en-US" sz="2000" dirty="0"/>
              <a:t>APACHE SERVER </a:t>
            </a:r>
          </a:p>
          <a:p>
            <a:r>
              <a:rPr lang="en-US" sz="2000" dirty="0"/>
              <a:t>MYSQL WORKBENCH</a:t>
            </a:r>
          </a:p>
          <a:p>
            <a:r>
              <a:rPr lang="en-US" sz="2000" dirty="0"/>
              <a:t>RJTEXTED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6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054" y="2251783"/>
            <a:ext cx="10554574" cy="3636511"/>
          </a:xfrm>
        </p:spPr>
        <p:txBody>
          <a:bodyPr/>
          <a:lstStyle/>
          <a:p>
            <a:r>
              <a:rPr lang="en-US" sz="3200" dirty="0"/>
              <a:t>Thank you </a:t>
            </a:r>
            <a:r>
              <a:rPr lang="en-US" sz="3200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6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01670" y="3029560"/>
            <a:ext cx="9988657" cy="2820691"/>
            <a:chOff x="1286359" y="2340243"/>
            <a:chExt cx="9988657" cy="2820691"/>
          </a:xfrm>
        </p:grpSpPr>
        <p:sp>
          <p:nvSpPr>
            <p:cNvPr id="4" name="Rectangle 3"/>
            <p:cNvSpPr/>
            <p:nvPr/>
          </p:nvSpPr>
          <p:spPr>
            <a:xfrm>
              <a:off x="1286359" y="3006670"/>
              <a:ext cx="1999281" cy="1487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FRONT END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77173" y="3006671"/>
              <a:ext cx="1999281" cy="1487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MIDDLELEVEL</a:t>
              </a:r>
            </a:p>
          </p:txBody>
        </p:sp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3285640" y="3580108"/>
              <a:ext cx="1991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7276454" y="3580108"/>
              <a:ext cx="19992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 flipH="1">
              <a:off x="3308889" y="4215539"/>
              <a:ext cx="1968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flipH="1">
              <a:off x="7276455" y="4215539"/>
              <a:ext cx="1999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Punched Tape 17"/>
            <p:cNvSpPr/>
            <p:nvPr/>
          </p:nvSpPr>
          <p:spPr>
            <a:xfrm>
              <a:off x="1642820" y="2340243"/>
              <a:ext cx="1053885" cy="511444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HTML</a:t>
              </a:r>
            </a:p>
          </p:txBody>
        </p:sp>
        <p:sp>
          <p:nvSpPr>
            <p:cNvPr id="20" name="Flowchart: Punched Tape 19"/>
            <p:cNvSpPr/>
            <p:nvPr/>
          </p:nvSpPr>
          <p:spPr>
            <a:xfrm>
              <a:off x="9748432" y="2340243"/>
              <a:ext cx="1053885" cy="511444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MYSQL</a:t>
              </a:r>
            </a:p>
          </p:txBody>
        </p:sp>
        <p:sp>
          <p:nvSpPr>
            <p:cNvPr id="21" name="Flowchart: Punched Tape 20"/>
            <p:cNvSpPr/>
            <p:nvPr/>
          </p:nvSpPr>
          <p:spPr>
            <a:xfrm>
              <a:off x="5773117" y="2340243"/>
              <a:ext cx="1053885" cy="511444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PHP</a:t>
              </a:r>
            </a:p>
          </p:txBody>
        </p:sp>
        <p:sp>
          <p:nvSpPr>
            <p:cNvPr id="22" name="Flowchart: Punched Tape 21"/>
            <p:cNvSpPr/>
            <p:nvPr/>
          </p:nvSpPr>
          <p:spPr>
            <a:xfrm>
              <a:off x="1642820" y="4649490"/>
              <a:ext cx="1332855" cy="511444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ANDRIOD </a:t>
              </a:r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9291233" y="3006670"/>
              <a:ext cx="1983783" cy="148783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55242" y="3852642"/>
              <a:ext cx="78258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JSON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538199" y="3230119"/>
              <a:ext cx="138050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POST/GET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59444" y="3950214"/>
            <a:ext cx="201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220157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45776"/>
            <a:ext cx="8946541" cy="2820691"/>
          </a:xfrm>
        </p:spPr>
        <p:txBody>
          <a:bodyPr>
            <a:normAutofit/>
          </a:bodyPr>
          <a:lstStyle/>
          <a:p>
            <a:r>
              <a:rPr lang="en-US" sz="2300" dirty="0"/>
              <a:t>CUSTOMER</a:t>
            </a:r>
          </a:p>
          <a:p>
            <a:r>
              <a:rPr lang="en-US" sz="2300" dirty="0"/>
              <a:t>ADMIN</a:t>
            </a:r>
          </a:p>
          <a:p>
            <a:r>
              <a:rPr lang="en-US" sz="2300" dirty="0"/>
              <a:t>SHIPPER </a:t>
            </a:r>
          </a:p>
        </p:txBody>
      </p:sp>
      <p:sp>
        <p:nvSpPr>
          <p:cNvPr id="4" name="Rectangle 3"/>
          <p:cNvSpPr/>
          <p:nvPr/>
        </p:nvSpPr>
        <p:spPr>
          <a:xfrm>
            <a:off x="6617776" y="1915479"/>
            <a:ext cx="1952787" cy="1301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12963" y="4138047"/>
            <a:ext cx="1906291" cy="131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721633" y="4091551"/>
            <a:ext cx="1906291" cy="131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SHIPPER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82346" y="3155106"/>
            <a:ext cx="635430" cy="98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8570562" y="3155106"/>
            <a:ext cx="821411" cy="93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unched Tape 12"/>
          <p:cNvSpPr/>
          <p:nvPr/>
        </p:nvSpPr>
        <p:spPr>
          <a:xfrm>
            <a:off x="5365980" y="5523943"/>
            <a:ext cx="1150787" cy="650929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Andriod</a:t>
            </a:r>
            <a:endParaRPr lang="en-US" dirty="0"/>
          </a:p>
        </p:txBody>
      </p:sp>
      <p:sp>
        <p:nvSpPr>
          <p:cNvPr id="14" name="Flowchart: Punched Tape 13"/>
          <p:cNvSpPr/>
          <p:nvPr/>
        </p:nvSpPr>
        <p:spPr>
          <a:xfrm>
            <a:off x="7018775" y="3325825"/>
            <a:ext cx="1150787" cy="650929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5" name="Flowchart: Punched Tape 14"/>
          <p:cNvSpPr/>
          <p:nvPr/>
        </p:nvSpPr>
        <p:spPr>
          <a:xfrm>
            <a:off x="9099384" y="5455403"/>
            <a:ext cx="1150787" cy="650929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7510887" y="5889356"/>
            <a:ext cx="712922" cy="7749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6819254" y="5455403"/>
            <a:ext cx="991892" cy="43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7888638" y="5408907"/>
            <a:ext cx="832995" cy="48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4" idx="2"/>
          </p:cNvCxnSpPr>
          <p:nvPr/>
        </p:nvCxnSpPr>
        <p:spPr>
          <a:xfrm>
            <a:off x="7594170" y="3217337"/>
            <a:ext cx="216976" cy="273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00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44073" y="850687"/>
            <a:ext cx="10554574" cy="3636511"/>
          </a:xfrm>
        </p:spPr>
        <p:txBody>
          <a:bodyPr/>
          <a:lstStyle/>
          <a:p>
            <a:pPr algn="just"/>
            <a:r>
              <a:rPr lang="en-US" dirty="0"/>
              <a:t>CUSTOMER MAINTAINANCE</a:t>
            </a:r>
          </a:p>
          <a:p>
            <a:pPr algn="just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960935"/>
              </p:ext>
            </p:extLst>
          </p:nvPr>
        </p:nvGraphicFramePr>
        <p:xfrm>
          <a:off x="1209367" y="2880303"/>
          <a:ext cx="9142362" cy="235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454">
                  <a:extLst>
                    <a:ext uri="{9D8B030D-6E8A-4147-A177-3AD203B41FA5}">
                      <a16:colId xmlns:a16="http://schemas.microsoft.com/office/drawing/2014/main" val="840264479"/>
                    </a:ext>
                  </a:extLst>
                </a:gridCol>
                <a:gridCol w="3047454">
                  <a:extLst>
                    <a:ext uri="{9D8B030D-6E8A-4147-A177-3AD203B41FA5}">
                      <a16:colId xmlns:a16="http://schemas.microsoft.com/office/drawing/2014/main" val="668641047"/>
                    </a:ext>
                  </a:extLst>
                </a:gridCol>
                <a:gridCol w="3047454">
                  <a:extLst>
                    <a:ext uri="{9D8B030D-6E8A-4147-A177-3AD203B41FA5}">
                      <a16:colId xmlns:a16="http://schemas.microsoft.com/office/drawing/2014/main" val="1004789534"/>
                    </a:ext>
                  </a:extLst>
                </a:gridCol>
              </a:tblGrid>
              <a:tr h="784183"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97306"/>
                  </a:ext>
                </a:extLst>
              </a:tr>
              <a:tr h="784183">
                <a:tc>
                  <a:txBody>
                    <a:bodyPr/>
                    <a:lstStyle/>
                    <a:p>
                      <a:r>
                        <a:rPr lang="en-US" dirty="0"/>
                        <a:t>View details of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Login,register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88850"/>
                  </a:ext>
                </a:extLst>
              </a:tr>
              <a:tr h="7841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Add/update multiple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4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12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855" y="763601"/>
            <a:ext cx="10554574" cy="3636511"/>
          </a:xfrm>
        </p:spPr>
        <p:txBody>
          <a:bodyPr/>
          <a:lstStyle/>
          <a:p>
            <a:r>
              <a:rPr lang="en-US" dirty="0"/>
              <a:t>Product catalogue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33434"/>
              </p:ext>
            </p:extLst>
          </p:nvPr>
        </p:nvGraphicFramePr>
        <p:xfrm>
          <a:off x="1209367" y="2880303"/>
          <a:ext cx="9142362" cy="235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454">
                  <a:extLst>
                    <a:ext uri="{9D8B030D-6E8A-4147-A177-3AD203B41FA5}">
                      <a16:colId xmlns:a16="http://schemas.microsoft.com/office/drawing/2014/main" val="840264479"/>
                    </a:ext>
                  </a:extLst>
                </a:gridCol>
                <a:gridCol w="3047454">
                  <a:extLst>
                    <a:ext uri="{9D8B030D-6E8A-4147-A177-3AD203B41FA5}">
                      <a16:colId xmlns:a16="http://schemas.microsoft.com/office/drawing/2014/main" val="668641047"/>
                    </a:ext>
                  </a:extLst>
                </a:gridCol>
                <a:gridCol w="3047454">
                  <a:extLst>
                    <a:ext uri="{9D8B030D-6E8A-4147-A177-3AD203B41FA5}">
                      <a16:colId xmlns:a16="http://schemas.microsoft.com/office/drawing/2014/main" val="1004789534"/>
                    </a:ext>
                  </a:extLst>
                </a:gridCol>
              </a:tblGrid>
              <a:tr h="784183"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97306"/>
                  </a:ext>
                </a:extLst>
              </a:tr>
              <a:tr h="784183">
                <a:tc>
                  <a:txBody>
                    <a:bodyPr/>
                    <a:lstStyle/>
                    <a:p>
                      <a:r>
                        <a:rPr lang="en-US" dirty="0"/>
                        <a:t>Add /delete/update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products and add to 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tables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88850"/>
                  </a:ext>
                </a:extLst>
              </a:tr>
              <a:tr h="784183">
                <a:tc>
                  <a:txBody>
                    <a:bodyPr/>
                    <a:lstStyle/>
                    <a:p>
                      <a:r>
                        <a:rPr lang="en-US" dirty="0"/>
                        <a:t>View all the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4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3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38" y="582298"/>
            <a:ext cx="10554574" cy="3636511"/>
          </a:xfrm>
        </p:spPr>
        <p:txBody>
          <a:bodyPr/>
          <a:lstStyle/>
          <a:p>
            <a:r>
              <a:rPr lang="en-US" dirty="0"/>
              <a:t>Order -Shipment -returns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02472"/>
              </p:ext>
            </p:extLst>
          </p:nvPr>
        </p:nvGraphicFramePr>
        <p:xfrm>
          <a:off x="1209367" y="2880303"/>
          <a:ext cx="9142362" cy="3671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454">
                  <a:extLst>
                    <a:ext uri="{9D8B030D-6E8A-4147-A177-3AD203B41FA5}">
                      <a16:colId xmlns:a16="http://schemas.microsoft.com/office/drawing/2014/main" val="840264479"/>
                    </a:ext>
                  </a:extLst>
                </a:gridCol>
                <a:gridCol w="3047454">
                  <a:extLst>
                    <a:ext uri="{9D8B030D-6E8A-4147-A177-3AD203B41FA5}">
                      <a16:colId xmlns:a16="http://schemas.microsoft.com/office/drawing/2014/main" val="668641047"/>
                    </a:ext>
                  </a:extLst>
                </a:gridCol>
                <a:gridCol w="3047454">
                  <a:extLst>
                    <a:ext uri="{9D8B030D-6E8A-4147-A177-3AD203B41FA5}">
                      <a16:colId xmlns:a16="http://schemas.microsoft.com/office/drawing/2014/main" val="1004789534"/>
                    </a:ext>
                  </a:extLst>
                </a:gridCol>
              </a:tblGrid>
              <a:tr h="784183"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97306"/>
                  </a:ext>
                </a:extLst>
              </a:tr>
              <a:tr h="784183">
                <a:tc>
                  <a:txBody>
                    <a:bodyPr/>
                    <a:lstStyle/>
                    <a:p>
                      <a:r>
                        <a:rPr lang="en-US" dirty="0"/>
                        <a:t>Create shipper/delete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order /return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tables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88850"/>
                  </a:ext>
                </a:extLst>
              </a:tr>
              <a:tr h="784183">
                <a:tc>
                  <a:txBody>
                    <a:bodyPr/>
                    <a:lstStyle/>
                    <a:p>
                      <a:r>
                        <a:rPr lang="en-US" dirty="0"/>
                        <a:t>View all the orders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status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his deliveries/returns &amp; perform necessary actions(PICK/PACK/SHIP)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42449"/>
                  </a:ext>
                </a:extLst>
              </a:tr>
              <a:tr h="784183">
                <a:tc>
                  <a:txBody>
                    <a:bodyPr/>
                    <a:lstStyle/>
                    <a:p>
                      <a:r>
                        <a:rPr lang="en-US" dirty="0"/>
                        <a:t>Assign </a:t>
                      </a:r>
                      <a:r>
                        <a:rPr lang="en-US" dirty="0" err="1"/>
                        <a:t>salestaxes</a:t>
                      </a:r>
                      <a:r>
                        <a:rPr lang="en-US" dirty="0"/>
                        <a:t> in </a:t>
                      </a:r>
                      <a:r>
                        <a:rPr lang="en-US" dirty="0" err="1"/>
                        <a:t>ziptable</a:t>
                      </a:r>
                      <a:r>
                        <a:rPr lang="en-US" dirty="0"/>
                        <a:t>(this helps in calculating </a:t>
                      </a:r>
                      <a:r>
                        <a:rPr lang="en-US" dirty="0" err="1"/>
                        <a:t>salestax</a:t>
                      </a:r>
                      <a:r>
                        <a:rPr lang="en-US" dirty="0"/>
                        <a:t> while order creation.)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591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71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978" y="1123532"/>
            <a:ext cx="10554574" cy="2814287"/>
          </a:xfrm>
        </p:spPr>
        <p:txBody>
          <a:bodyPr/>
          <a:lstStyle/>
          <a:p>
            <a:r>
              <a:rPr lang="en-US" dirty="0"/>
              <a:t>Subscriptions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596253"/>
              </p:ext>
            </p:extLst>
          </p:nvPr>
        </p:nvGraphicFramePr>
        <p:xfrm>
          <a:off x="1209367" y="2880303"/>
          <a:ext cx="9142364" cy="248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591">
                  <a:extLst>
                    <a:ext uri="{9D8B030D-6E8A-4147-A177-3AD203B41FA5}">
                      <a16:colId xmlns:a16="http://schemas.microsoft.com/office/drawing/2014/main" val="840264479"/>
                    </a:ext>
                  </a:extLst>
                </a:gridCol>
                <a:gridCol w="2285591">
                  <a:extLst>
                    <a:ext uri="{9D8B030D-6E8A-4147-A177-3AD203B41FA5}">
                      <a16:colId xmlns:a16="http://schemas.microsoft.com/office/drawing/2014/main" val="668641047"/>
                    </a:ext>
                  </a:extLst>
                </a:gridCol>
                <a:gridCol w="2285591">
                  <a:extLst>
                    <a:ext uri="{9D8B030D-6E8A-4147-A177-3AD203B41FA5}">
                      <a16:colId xmlns:a16="http://schemas.microsoft.com/office/drawing/2014/main" val="1004789534"/>
                    </a:ext>
                  </a:extLst>
                </a:gridCol>
                <a:gridCol w="2285591">
                  <a:extLst>
                    <a:ext uri="{9D8B030D-6E8A-4147-A177-3AD203B41FA5}">
                      <a16:colId xmlns:a16="http://schemas.microsoft.com/office/drawing/2014/main" val="3356599760"/>
                    </a:ext>
                  </a:extLst>
                </a:gridCol>
              </a:tblGrid>
              <a:tr h="784183"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MYSQL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97306"/>
                  </a:ext>
                </a:extLst>
              </a:tr>
              <a:tr h="784183">
                <a:tc>
                  <a:txBody>
                    <a:bodyPr/>
                    <a:lstStyle/>
                    <a:p>
                      <a:r>
                        <a:rPr lang="en-US" dirty="0"/>
                        <a:t>View Subscription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View products and subscribe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Same as order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Weekly and daily jobs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88850"/>
                  </a:ext>
                </a:extLst>
              </a:tr>
              <a:tr h="7841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address/frequency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Triggers to add create new order and line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4244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522975" y="3586629"/>
            <a:ext cx="152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be done automatically</a:t>
            </a:r>
          </a:p>
        </p:txBody>
      </p:sp>
      <p:cxnSp>
        <p:nvCxnSpPr>
          <p:cNvPr id="11" name="Connector: Elbow 10"/>
          <p:cNvCxnSpPr/>
          <p:nvPr/>
        </p:nvCxnSpPr>
        <p:spPr>
          <a:xfrm>
            <a:off x="10351731" y="3119284"/>
            <a:ext cx="621069" cy="383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74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DESIGN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746913" y="2088106"/>
            <a:ext cx="9052635" cy="4492889"/>
            <a:chOff x="4139351" y="1209822"/>
            <a:chExt cx="7898154" cy="5260014"/>
          </a:xfrm>
        </p:grpSpPr>
        <p:sp>
          <p:nvSpPr>
            <p:cNvPr id="4" name="Rectangle 3"/>
            <p:cNvSpPr/>
            <p:nvPr/>
          </p:nvSpPr>
          <p:spPr>
            <a:xfrm>
              <a:off x="4139351" y="2761470"/>
              <a:ext cx="1912377" cy="1129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  <a:p>
              <a:pPr algn="ctr"/>
              <a:r>
                <a:rPr lang="en-US" dirty="0"/>
                <a:t>Customer</a:t>
              </a:r>
            </a:p>
            <a:p>
              <a:pPr algn="ctr"/>
              <a:r>
                <a:rPr lang="en-US" dirty="0" err="1"/>
                <a:t>Address_user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39351" y="4330188"/>
              <a:ext cx="1912377" cy="1129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Shipper</a:t>
              </a:r>
            </a:p>
            <a:p>
              <a:pPr algn="ctr"/>
              <a:endParaRPr lang="en-US" dirty="0"/>
            </a:p>
          </p:txBody>
        </p: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6051728" y="5044958"/>
              <a:ext cx="146303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7541704" y="1741627"/>
              <a:ext cx="3146495" cy="4728209"/>
              <a:chOff x="4833343" y="1793838"/>
              <a:chExt cx="3146495" cy="472820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48472" y="1793838"/>
                <a:ext cx="1950327" cy="8468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Product</a:t>
                </a:r>
              </a:p>
              <a:p>
                <a:pPr algn="ctr"/>
                <a:r>
                  <a:rPr lang="en-US" dirty="0"/>
                  <a:t>category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833343" y="3428036"/>
                <a:ext cx="3146495" cy="1674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Order_user</a:t>
                </a:r>
                <a:endParaRPr lang="en-US" sz="1400" dirty="0"/>
              </a:p>
              <a:p>
                <a:pPr algn="ctr"/>
                <a:r>
                  <a:rPr lang="en-US" sz="1400" dirty="0" err="1"/>
                  <a:t>Return_user</a:t>
                </a:r>
                <a:endParaRPr lang="en-US" sz="1400" dirty="0"/>
              </a:p>
              <a:p>
                <a:pPr algn="ctr"/>
                <a:r>
                  <a:rPr lang="en-US" sz="1400" dirty="0" err="1"/>
                  <a:t>Order_quatity</a:t>
                </a:r>
                <a:endParaRPr lang="en-US" sz="1400" dirty="0"/>
              </a:p>
              <a:p>
                <a:pPr algn="ctr"/>
                <a:r>
                  <a:rPr lang="en-US" sz="1400" dirty="0"/>
                  <a:t>Cart</a:t>
                </a:r>
              </a:p>
              <a:p>
                <a:pPr algn="ctr"/>
                <a:r>
                  <a:rPr lang="en-US" sz="1400" dirty="0"/>
                  <a:t>Subscriptions</a:t>
                </a:r>
              </a:p>
              <a:p>
                <a:pPr algn="ctr"/>
                <a:r>
                  <a:rPr lang="en-US" sz="1400" dirty="0"/>
                  <a:t>Subscription _quantity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545420" y="5860866"/>
                <a:ext cx="2116239" cy="6611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Zip table</a:t>
                </a:r>
              </a:p>
            </p:txBody>
          </p:sp>
          <p:cxnSp>
            <p:nvCxnSpPr>
              <p:cNvPr id="14" name="Straight Arrow Connector 13"/>
              <p:cNvCxnSpPr>
                <a:cxnSpLocks/>
              </p:cNvCxnSpPr>
              <p:nvPr/>
            </p:nvCxnSpPr>
            <p:spPr>
              <a:xfrm flipV="1">
                <a:off x="6323635" y="2630098"/>
                <a:ext cx="0" cy="7979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378455" y="5102091"/>
                <a:ext cx="0" cy="7587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6051728" y="3537370"/>
              <a:ext cx="15028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V="1">
              <a:off x="4965895" y="3891365"/>
              <a:ext cx="0" cy="438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Punched Tape 26"/>
            <p:cNvSpPr/>
            <p:nvPr/>
          </p:nvSpPr>
          <p:spPr>
            <a:xfrm>
              <a:off x="8398411" y="1209822"/>
              <a:ext cx="1322363" cy="365760"/>
            </a:xfrm>
            <a:prstGeom prst="flowChartPunchedTape">
              <a:avLst/>
            </a:prstGeom>
            <a:solidFill>
              <a:schemeClr val="accent1">
                <a:lumMod val="40000"/>
                <a:lumOff val="60000"/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</a:t>
              </a:r>
            </a:p>
          </p:txBody>
        </p:sp>
        <p:sp>
          <p:nvSpPr>
            <p:cNvPr id="28" name="Flowchart: Punched Tape 27"/>
            <p:cNvSpPr/>
            <p:nvPr/>
          </p:nvSpPr>
          <p:spPr>
            <a:xfrm>
              <a:off x="10715142" y="3909630"/>
              <a:ext cx="1322363" cy="402291"/>
            </a:xfrm>
            <a:prstGeom prst="flowChartPunchedTape">
              <a:avLst/>
            </a:prstGeom>
            <a:solidFill>
              <a:schemeClr val="accent1">
                <a:lumMod val="40000"/>
                <a:lumOff val="60000"/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29" name="Flowchart: Punched Tape 28"/>
            <p:cNvSpPr/>
            <p:nvPr/>
          </p:nvSpPr>
          <p:spPr>
            <a:xfrm>
              <a:off x="4304713" y="2176332"/>
              <a:ext cx="1434905" cy="365760"/>
            </a:xfrm>
            <a:prstGeom prst="flowChartPunchedTape">
              <a:avLst/>
            </a:prstGeom>
            <a:solidFill>
              <a:schemeClr val="accent1">
                <a:lumMod val="40000"/>
                <a:lumOff val="60000"/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051728" y="5460083"/>
              <a:ext cx="2202053" cy="588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671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DESIGN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59" y="2347414"/>
            <a:ext cx="7715080" cy="4391340"/>
          </a:xfrm>
        </p:spPr>
      </p:pic>
    </p:spTree>
    <p:extLst>
      <p:ext uri="{BB962C8B-B14F-4D97-AF65-F5344CB8AC3E}">
        <p14:creationId xmlns:p14="http://schemas.microsoft.com/office/powerpoint/2010/main" val="1991851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452</TotalTime>
  <Words>338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Book Antiqua</vt:lpstr>
      <vt:lpstr>Century Gothic</vt:lpstr>
      <vt:lpstr>Wingdings</vt:lpstr>
      <vt:lpstr>Wingdings 2</vt:lpstr>
      <vt:lpstr>Quotable</vt:lpstr>
      <vt:lpstr>DATABASE DESIGN</vt:lpstr>
      <vt:lpstr>INTRODUCTION</vt:lpstr>
      <vt:lpstr>MODULES</vt:lpstr>
      <vt:lpstr>PROJECT FLOW </vt:lpstr>
      <vt:lpstr>PROJECT FLOW</vt:lpstr>
      <vt:lpstr>PROJECT FLOW</vt:lpstr>
      <vt:lpstr>PROJECT FLOW</vt:lpstr>
      <vt:lpstr>SCHEMA DESIGN</vt:lpstr>
      <vt:lpstr>SCHEMA DESIGN</vt:lpstr>
      <vt:lpstr>SCHEMA DESIGN</vt:lpstr>
      <vt:lpstr>SCHEMA DESIGN</vt:lpstr>
      <vt:lpstr>PowerPoint Presentation</vt:lpstr>
      <vt:lpstr>SQL FEATURES</vt:lpstr>
      <vt:lpstr>SOFTWARES USED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</dc:title>
  <dc:creator>Bhupathiraju, Sowmya</dc:creator>
  <cp:lastModifiedBy>Yaramaneni, Ravi Teja</cp:lastModifiedBy>
  <cp:revision>28</cp:revision>
  <dcterms:created xsi:type="dcterms:W3CDTF">2017-04-17T06:46:01Z</dcterms:created>
  <dcterms:modified xsi:type="dcterms:W3CDTF">2017-04-22T00:29:20Z</dcterms:modified>
</cp:coreProperties>
</file>