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8"/>
  </p:notesMasterIdLst>
  <p:handoutMasterIdLst>
    <p:handoutMasterId r:id="rId19"/>
  </p:handoutMasterIdLst>
  <p:sldIdLst>
    <p:sldId id="311" r:id="rId2"/>
    <p:sldId id="312" r:id="rId3"/>
    <p:sldId id="369" r:id="rId4"/>
    <p:sldId id="314" r:id="rId5"/>
    <p:sldId id="320" r:id="rId6"/>
    <p:sldId id="370" r:id="rId7"/>
    <p:sldId id="371" r:id="rId8"/>
    <p:sldId id="322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accent2"/>
      </a:buClr>
      <a:buSzPct val="60000"/>
      <a:buFont typeface="Wingdings" pitchFamily="2" charset="2"/>
      <a:buChar char="q"/>
      <a:defRPr b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ctr" rtl="0" fontAlgn="base">
      <a:spcBef>
        <a:spcPct val="20000"/>
      </a:spcBef>
      <a:spcAft>
        <a:spcPct val="0"/>
      </a:spcAft>
      <a:buClr>
        <a:schemeClr val="accent2"/>
      </a:buClr>
      <a:buSzPct val="60000"/>
      <a:buFont typeface="Wingdings" pitchFamily="2" charset="2"/>
      <a:buChar char="q"/>
      <a:defRPr b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ctr" rtl="0" fontAlgn="base">
      <a:spcBef>
        <a:spcPct val="20000"/>
      </a:spcBef>
      <a:spcAft>
        <a:spcPct val="0"/>
      </a:spcAft>
      <a:buClr>
        <a:schemeClr val="accent2"/>
      </a:buClr>
      <a:buSzPct val="60000"/>
      <a:buFont typeface="Wingdings" pitchFamily="2" charset="2"/>
      <a:buChar char="q"/>
      <a:defRPr b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ctr" rtl="0" fontAlgn="base">
      <a:spcBef>
        <a:spcPct val="20000"/>
      </a:spcBef>
      <a:spcAft>
        <a:spcPct val="0"/>
      </a:spcAft>
      <a:buClr>
        <a:schemeClr val="accent2"/>
      </a:buClr>
      <a:buSzPct val="60000"/>
      <a:buFont typeface="Wingdings" pitchFamily="2" charset="2"/>
      <a:buChar char="q"/>
      <a:defRPr b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ctr" rtl="0" fontAlgn="base">
      <a:spcBef>
        <a:spcPct val="20000"/>
      </a:spcBef>
      <a:spcAft>
        <a:spcPct val="0"/>
      </a:spcAft>
      <a:buClr>
        <a:schemeClr val="accent2"/>
      </a:buClr>
      <a:buSzPct val="60000"/>
      <a:buFont typeface="Wingdings" pitchFamily="2" charset="2"/>
      <a:buChar char="q"/>
      <a:defRPr b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00FF00"/>
    <a:srgbClr val="CC3300"/>
    <a:srgbClr val="3399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20" autoAdjust="0"/>
    <p:restoredTop sz="94624" autoAdjust="0"/>
  </p:normalViewPr>
  <p:slideViewPr>
    <p:cSldViewPr showGuides="1">
      <p:cViewPr varScale="1">
        <p:scale>
          <a:sx n="97" d="100"/>
          <a:sy n="97" d="100"/>
        </p:scale>
        <p:origin x="792" y="72"/>
      </p:cViewPr>
      <p:guideLst>
        <p:guide orient="horz" pos="1008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howGuides="1">
      <p:cViewPr varScale="1">
        <p:scale>
          <a:sx n="79" d="100"/>
          <a:sy n="79" d="100"/>
        </p:scale>
        <p:origin x="-2052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buClrTx/>
              <a:buSzTx/>
              <a:buFontTx/>
              <a:buNone/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buClrTx/>
              <a:buSzTx/>
              <a:buFontTx/>
              <a:buNone/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7795E266-2A8D-47E7-8146-D902826DBF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555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buClrTx/>
              <a:buSzTx/>
              <a:buFontTx/>
              <a:buNone/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buClrTx/>
              <a:buSzTx/>
              <a:buFontTx/>
              <a:buNone/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04CEE7DC-C58C-464A-9DC9-EAFE98CCB2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64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CEE7DC-C58C-464A-9DC9-EAFE98CCB2B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799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819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248400"/>
            <a:ext cx="2514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DEDDC-8918-480B-87FD-7E4CA011391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079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AE60-CD3E-4CE2-B399-E39C70E4C5B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425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A84FD-249D-42FB-9D72-9EE57ECB3A7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5818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666F2-7886-408D-98DD-AF116983932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9914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2DE93-BC9E-42A0-AA17-701C2391B11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1623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5EF32-BEF8-4F1E-ADB4-804E61C7A2C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868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04D01-93CB-4799-B5E7-B0DB1CFFCC1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758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29C36-DECB-4FA6-8616-9ACC960FFB5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48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5B28E-FEB5-4362-9E39-AA482036C0C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510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6253D-A48C-466B-BC3F-912C55859C0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44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A5F3B-9316-4CC3-BF50-C0866CF43BE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320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5C069-7A4B-4B2E-89A6-C39A4A10DB1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121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7A57C-FE78-4E54-9F2D-95DBCBFB037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136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086E8-A967-42AF-B356-16999038C84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797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 b="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b="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0">
                <a:latin typeface="Garamond" pitchFamily="18" charset="0"/>
              </a:defRPr>
            </a:lvl1pPr>
          </a:lstStyle>
          <a:p>
            <a:pPr>
              <a:defRPr/>
            </a:pPr>
            <a:fld id="{B97F8D72-3054-4C81-B6C8-D48FDB18D86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4E0D97FF-18F5-43D2-B1C8-2FC6F5DFA068}" type="slidenum">
              <a:rPr lang="en-US" altLang="en-US" b="0" smtClean="0">
                <a:latin typeface="Garamond" pitchFamily="18" charset="0"/>
              </a:rPr>
              <a:pPr eaLnBrk="1" hangingPunct="1"/>
              <a:t>1</a:t>
            </a:fld>
            <a:endParaRPr lang="en-US" altLang="en-US" b="0" smtClean="0">
              <a:latin typeface="Garamond" pitchFamily="18" charset="0"/>
            </a:endParaRPr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8001000" cy="1752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Data Store Project</a:t>
            </a:r>
            <a:endParaRPr lang="en-US" altLang="en-US" sz="1800" dirty="0" smtClean="0"/>
          </a:p>
        </p:txBody>
      </p:sp>
      <p:sp>
        <p:nvSpPr>
          <p:cNvPr id="307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&amp; Processing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30725"/>
          </a:xfrm>
        </p:spPr>
        <p:txBody>
          <a:bodyPr/>
          <a:lstStyle/>
          <a:p>
            <a:r>
              <a:rPr lang="en-US" dirty="0" smtClean="0"/>
              <a:t>Sockets provide two pipes along which streams of bytes can be reliably exchanged between client and server processes.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system (client &amp; server) must agree upon the format of the request and response messages carried on those streams.</a:t>
            </a:r>
          </a:p>
          <a:p>
            <a:pPr lvl="1"/>
            <a:r>
              <a:rPr lang="en-US" dirty="0" smtClean="0"/>
              <a:t>The request message contains the information needed by the server to understand what is being requested by the client. </a:t>
            </a:r>
          </a:p>
          <a:p>
            <a:pPr lvl="1"/>
            <a:r>
              <a:rPr lang="en-US" dirty="0" smtClean="0"/>
              <a:t>The response message contains the information needed by the client.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04D01-93CB-4799-B5E7-B0DB1CFFCC1B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1731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Requesting a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the server is capable of providing multiple services.</a:t>
            </a:r>
          </a:p>
          <a:p>
            <a:r>
              <a:rPr lang="en-US" dirty="0" smtClean="0"/>
              <a:t>The request message must first specify which services (operation) is requested by the client. </a:t>
            </a:r>
          </a:p>
          <a:p>
            <a:pPr lvl="1"/>
            <a:r>
              <a:rPr lang="en-US" dirty="0" smtClean="0"/>
              <a:t>Following any additional information needed by the service to execute the operation. </a:t>
            </a:r>
          </a:p>
          <a:p>
            <a:r>
              <a:rPr lang="en-US" dirty="0" smtClean="0"/>
              <a:t>The request message format might be:</a:t>
            </a:r>
          </a:p>
          <a:p>
            <a:pPr marL="679450" lvl="2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</a:p>
          <a:p>
            <a:pPr marL="67945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rgument1\n</a:t>
            </a:r>
          </a:p>
          <a:p>
            <a:pPr marL="67945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rgument2\n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Where the number of arguments depends on the requested operation.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04D01-93CB-4799-B5E7-B0DB1CFFCC1B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7671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the Message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4759325"/>
          </a:xfrm>
        </p:spPr>
        <p:txBody>
          <a:bodyPr/>
          <a:lstStyle/>
          <a:p>
            <a:r>
              <a:rPr lang="en-US" dirty="0" smtClean="0"/>
              <a:t>From the previous example we saw that the client’s message…</a:t>
            </a:r>
          </a:p>
          <a:p>
            <a:pPr lvl="1"/>
            <a:r>
              <a:rPr lang="en-US" dirty="0" smtClean="0"/>
              <a:t>Contains multiple sections i.e. operation ID and multiple arguments. </a:t>
            </a:r>
          </a:p>
          <a:p>
            <a:pPr lvl="1"/>
            <a:r>
              <a:rPr lang="en-US" dirty="0" smtClean="0"/>
              <a:t>Has a method of separating one section from the other i.e. a delimiter or newline in the example (\n).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server process receiving a message must be able to parse the sections from the byte stream.</a:t>
            </a:r>
          </a:p>
          <a:p>
            <a:pPr lvl="1"/>
            <a:r>
              <a:rPr lang="en-US" dirty="0" smtClean="0"/>
              <a:t>The server must first determine which of several operations is being requested before it can parse the remaining message sections.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client has it easy… It knows which request was sent so can anticipate the format of the response message.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04D01-93CB-4799-B5E7-B0DB1CFFCC1B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561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Message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request message should contain the Operation ID in the message’s first section. </a:t>
            </a:r>
          </a:p>
          <a:p>
            <a:pPr lvl="1"/>
            <a:r>
              <a:rPr lang="en-US" dirty="0" smtClean="0"/>
              <a:t>The server first reads the Operation ID and can determine how to parse the remainder of the request message.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On the next slide, the </a:t>
            </a:r>
            <a:r>
              <a:rPr lang="en-US" dirty="0" err="1" smtClean="0"/>
              <a:t>parseRequest</a:t>
            </a:r>
            <a:r>
              <a:rPr lang="en-US" dirty="0" smtClean="0"/>
              <a:t>() method…</a:t>
            </a:r>
          </a:p>
          <a:p>
            <a:pPr lvl="1"/>
            <a:r>
              <a:rPr lang="en-US" dirty="0" smtClean="0"/>
              <a:t>Reads the first section of the message containing the Op ID.</a:t>
            </a:r>
          </a:p>
          <a:p>
            <a:pPr lvl="1"/>
            <a:r>
              <a:rPr lang="en-US" dirty="0" smtClean="0"/>
              <a:t>Creates and returns the appropriate message handler.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operation-specific handler ‘knows’ how to extract the remaining request sections / arguments.</a:t>
            </a:r>
          </a:p>
          <a:p>
            <a:pPr lvl="1"/>
            <a:r>
              <a:rPr lang="en-US" dirty="0" smtClean="0"/>
              <a:t>And how to build the response needed by the client.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04D01-93CB-4799-B5E7-B0DB1CFFCC1B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962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7372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(true)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Socket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clientSocket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serverSocket.accept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Handler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parseRequest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handler.run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Handler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parseRequest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inputStream.readLine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("echo".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equalsIgnoreCase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Handler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EchoHandler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handler;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("reverse".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equalsIgnoreCase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Handler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ReverseHandler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handler;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Handle unknown request error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04D01-93CB-4799-B5E7-B0DB1CFFCC1B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6081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</a:t>
            </a:r>
            <a:r>
              <a:rPr lang="en-US" smtClean="0"/>
              <a:t>Operation Handler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ReverseHandler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run(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Read string to reverse 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inMessage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inputStream.readLine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Write response on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outMessage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reverse(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inMessage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+ "\n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outputStream.write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(“ok\n”);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outputStream.write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outMessage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reverse(String data)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Reverses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data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and return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data.reverse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04D01-93CB-4799-B5E7-B0DB1CFFCC1B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4312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the Sample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sample code provided with the project gives the basic design of these server and message handling classes.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04D01-93CB-4799-B5E7-B0DB1CFFCC1B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62470"/>
            <a:ext cx="7796915" cy="271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677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CF35EB45-C587-4C46-95FA-3C9615934A16}" type="slidenum">
              <a:rPr lang="en-US" altLang="en-US" b="0" smtClean="0">
                <a:latin typeface="Garamond" pitchFamily="18" charset="0"/>
              </a:rPr>
              <a:pPr eaLnBrk="1" hangingPunct="1"/>
              <a:t>2</a:t>
            </a:fld>
            <a:endParaRPr lang="en-US" altLang="en-US" b="0" smtClean="0">
              <a:latin typeface="Garamond" pitchFamily="18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382000" cy="11398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Client-Server Synchronous Messaging 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Most network services are based on the synchronous, client-server interactions.</a:t>
            </a:r>
          </a:p>
          <a:p>
            <a:pPr lvl="1" eaLnBrk="1" hangingPunct="1"/>
            <a:r>
              <a:rPr lang="en-US" altLang="en-US" dirty="0" smtClean="0"/>
              <a:t>A service-providing server (HTTP server) that is accessible across  the network. </a:t>
            </a:r>
          </a:p>
          <a:p>
            <a:pPr lvl="1" eaLnBrk="1" hangingPunct="1"/>
            <a:r>
              <a:rPr lang="en-US" altLang="en-US" dirty="0" smtClean="0"/>
              <a:t>Clients (Browsers) request a service from the server.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429000"/>
            <a:ext cx="6477904" cy="25721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Makes This Interaction Synchronous? 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altLang="en-US" dirty="0" smtClean="0"/>
              <a:t>The Client and Server are synchronized. </a:t>
            </a:r>
          </a:p>
          <a:p>
            <a:pPr lvl="1"/>
            <a:r>
              <a:rPr lang="en-US" altLang="en-US" dirty="0" smtClean="0"/>
              <a:t>Request processing is synchronous because the client halts waiting for the server to prepare and return its result. 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pPr lvl="1"/>
            <a:r>
              <a:rPr lang="en-US" altLang="en-US" dirty="0" smtClean="0"/>
              <a:t>There is a client and a server</a:t>
            </a:r>
            <a:r>
              <a:rPr lang="en-US" altLang="en-US" dirty="0"/>
              <a:t> </a:t>
            </a:r>
            <a:r>
              <a:rPr lang="en-US" altLang="en-US" dirty="0" smtClean="0"/>
              <a:t>thread that must be coordinated or synchronized. </a:t>
            </a: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A188D90E-7EF0-4F7E-81B6-694BF0B3A0AA}" type="slidenum">
              <a:rPr lang="en-US" altLang="en-US" b="0" smtClean="0">
                <a:latin typeface="Garamond" pitchFamily="18" charset="0"/>
              </a:rPr>
              <a:pPr eaLnBrk="1" hangingPunct="1"/>
              <a:t>3</a:t>
            </a:fld>
            <a:endParaRPr lang="en-US" altLang="en-US" b="0" smtClean="0">
              <a:latin typeface="Garamond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44" y="2743200"/>
            <a:ext cx="6477904" cy="25721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7FFA141E-8C19-4B5D-BC69-DA75A434B587}" type="slidenum">
              <a:rPr lang="en-US" altLang="en-US" b="0" smtClean="0">
                <a:latin typeface="Garamond" pitchFamily="18" charset="0"/>
              </a:rPr>
              <a:pPr eaLnBrk="1" hangingPunct="1"/>
              <a:t>4</a:t>
            </a:fld>
            <a:endParaRPr lang="en-US" altLang="en-US" b="0" smtClean="0">
              <a:latin typeface="Garamond" pitchFamily="18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Client / Server interaction across a network is based on connections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30725"/>
          </a:xfrm>
        </p:spPr>
        <p:txBody>
          <a:bodyPr/>
          <a:lstStyle/>
          <a:p>
            <a:pPr marL="457200" indent="-457200" eaLnBrk="1" hangingPunct="1"/>
            <a:r>
              <a:rPr lang="en-US" altLang="en-US" dirty="0" smtClean="0"/>
              <a:t>Typical synchronous messaging follows these steps: </a:t>
            </a:r>
          </a:p>
          <a:p>
            <a:pPr marL="1052513" lvl="2" indent="-381000" eaLnBrk="1" hangingPunct="1">
              <a:buFont typeface="Wingdings" pitchFamily="2" charset="2"/>
              <a:buNone/>
            </a:pPr>
            <a:r>
              <a:rPr lang="en-US" altLang="en-US" dirty="0" smtClean="0"/>
              <a:t>1. </a:t>
            </a:r>
            <a:r>
              <a:rPr lang="en-US" altLang="en-US" sz="1800" dirty="0" smtClean="0"/>
              <a:t>Client obtains the </a:t>
            </a:r>
            <a:r>
              <a:rPr lang="en-US" altLang="en-US" sz="1800" u="sng" dirty="0" smtClean="0"/>
              <a:t>network address</a:t>
            </a:r>
            <a:r>
              <a:rPr lang="en-US" altLang="en-US" sz="1800" dirty="0" smtClean="0"/>
              <a:t> of the server. </a:t>
            </a:r>
          </a:p>
          <a:p>
            <a:pPr marL="1052513" lvl="2" indent="-381000" eaLnBrk="1" hangingPunct="1">
              <a:buFont typeface="Wingdings" pitchFamily="2" charset="2"/>
              <a:buNone/>
            </a:pPr>
            <a:r>
              <a:rPr lang="en-US" altLang="en-US" sz="1800" dirty="0" smtClean="0"/>
              <a:t>2. Client </a:t>
            </a:r>
            <a:r>
              <a:rPr lang="en-US" altLang="en-US" sz="1800" u="sng" dirty="0" smtClean="0"/>
              <a:t>creates a connection / socket </a:t>
            </a:r>
            <a:r>
              <a:rPr lang="en-US" altLang="en-US" sz="1800" dirty="0" smtClean="0"/>
              <a:t>to the server across the network.</a:t>
            </a:r>
          </a:p>
          <a:p>
            <a:pPr marL="1052513" lvl="2" indent="-381000" eaLnBrk="1" hangingPunct="1">
              <a:buFont typeface="Wingdings" pitchFamily="2" charset="2"/>
              <a:buNone/>
            </a:pPr>
            <a:r>
              <a:rPr lang="en-US" altLang="en-US" sz="1800" dirty="0" smtClean="0"/>
              <a:t>3. Client sends a request message to the server and </a:t>
            </a:r>
            <a:r>
              <a:rPr lang="en-US" altLang="en-US" sz="1800" u="sng" dirty="0" smtClean="0"/>
              <a:t>waits for a response</a:t>
            </a:r>
            <a:r>
              <a:rPr lang="en-US" altLang="en-US" sz="1800" dirty="0" smtClean="0"/>
              <a:t>.</a:t>
            </a:r>
          </a:p>
          <a:p>
            <a:pPr marL="1052513" lvl="2" indent="-381000" eaLnBrk="1" hangingPunct="1">
              <a:buFont typeface="Wingdings" pitchFamily="2" charset="2"/>
              <a:buNone/>
            </a:pPr>
            <a:r>
              <a:rPr lang="en-US" altLang="en-US" sz="1800" dirty="0" smtClean="0"/>
              <a:t>4. The server processes the request, producing some information. </a:t>
            </a:r>
          </a:p>
          <a:p>
            <a:pPr marL="1052513" lvl="2" indent="-381000" eaLnBrk="1" hangingPunct="1">
              <a:buFont typeface="Wingdings" pitchFamily="2" charset="2"/>
              <a:buNone/>
            </a:pPr>
            <a:r>
              <a:rPr lang="en-US" altLang="en-US" sz="1800" dirty="0" smtClean="0"/>
              <a:t>5. The server sends a response message containing the needed information back to the waiting client. </a:t>
            </a:r>
          </a:p>
          <a:p>
            <a:pPr marL="1052513" lvl="2" indent="-381000" eaLnBrk="1" hangingPunct="1">
              <a:buFont typeface="Wingdings" pitchFamily="2" charset="2"/>
              <a:buNone/>
            </a:pPr>
            <a:r>
              <a:rPr lang="en-US" altLang="en-US" sz="1800" dirty="0" smtClean="0"/>
              <a:t>6. The client continues processing with the response information. </a:t>
            </a:r>
          </a:p>
          <a:p>
            <a:pPr marL="457200" indent="-457200" eaLnBrk="1" hangingPunct="1"/>
            <a:r>
              <a:rPr lang="en-US" altLang="en-US" dirty="0" smtClean="0"/>
              <a:t>The client thread must block waiting for the response.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AFB66C7A-1E5A-4C92-8208-1997942A8EBE}" type="slidenum">
              <a:rPr lang="en-US" altLang="en-US" b="0" smtClean="0">
                <a:latin typeface="Garamond" pitchFamily="18" charset="0"/>
              </a:rPr>
              <a:pPr eaLnBrk="1" hangingPunct="1"/>
              <a:t>5</a:t>
            </a:fld>
            <a:endParaRPr lang="en-US" altLang="en-US" b="0" smtClean="0">
              <a:latin typeface="Garamond" pitchFamily="18" charset="0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Clients connect to Servers installed at a specific network address and port number. 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307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Network services are provided by servers installed at </a:t>
            </a:r>
            <a:r>
              <a:rPr lang="en-US" altLang="en-US" u="sng" dirty="0" smtClean="0"/>
              <a:t>network addresses</a:t>
            </a:r>
            <a:r>
              <a:rPr lang="en-US" altLang="en-US" dirty="0" smtClean="0"/>
              <a:t> and </a:t>
            </a:r>
            <a:r>
              <a:rPr lang="en-US" altLang="en-US" u="sng" dirty="0" smtClean="0"/>
              <a:t>ports</a:t>
            </a:r>
            <a:r>
              <a:rPr lang="en-US" altLang="en-US" dirty="0" smtClean="0"/>
              <a:t>. </a:t>
            </a:r>
          </a:p>
          <a:p>
            <a:pPr lvl="1" eaLnBrk="1" hangingPunct="1"/>
            <a:r>
              <a:rPr lang="en-US" altLang="en-US" dirty="0" smtClean="0"/>
              <a:t>TCP/IP (V4) addresses are four part e.g. 74.125.45.100</a:t>
            </a:r>
          </a:p>
          <a:p>
            <a:pPr eaLnBrk="1" hangingPunct="1"/>
            <a:r>
              <a:rPr lang="en-US" altLang="en-US" dirty="0" smtClean="0"/>
              <a:t>The address identifies a network-connected processor.</a:t>
            </a:r>
          </a:p>
          <a:p>
            <a:pPr eaLnBrk="1" hangingPunct="1"/>
            <a:r>
              <a:rPr lang="en-US" altLang="en-US" dirty="0" smtClean="0"/>
              <a:t>Each network address / processor can host multiple ports.</a:t>
            </a:r>
          </a:p>
          <a:p>
            <a:pPr lvl="1" eaLnBrk="1" hangingPunct="1"/>
            <a:r>
              <a:rPr lang="en-US" altLang="en-US" dirty="0" smtClean="0"/>
              <a:t>Ports are numbered 0-65,535.</a:t>
            </a:r>
          </a:p>
          <a:p>
            <a:pPr lvl="1" eaLnBrk="1" hangingPunct="1"/>
            <a:r>
              <a:rPr lang="en-US" altLang="en-US" dirty="0" smtClean="0"/>
              <a:t>So a processor can host many services / servers.</a:t>
            </a:r>
          </a:p>
          <a:p>
            <a:pPr eaLnBrk="1" hangingPunct="1"/>
            <a:r>
              <a:rPr lang="en-US" altLang="en-US" dirty="0" smtClean="0"/>
              <a:t>Servers “listens” for client connection requests. </a:t>
            </a:r>
          </a:p>
          <a:p>
            <a:pPr lvl="1" eaLnBrk="1" hangingPunct="1"/>
            <a:r>
              <a:rPr lang="en-US" altLang="en-US" dirty="0" smtClean="0"/>
              <a:t>A browser connects to an address and port</a:t>
            </a:r>
          </a:p>
          <a:p>
            <a:pPr lvl="1" eaLnBrk="1" hangingPunct="1"/>
            <a:r>
              <a:rPr lang="en-US" altLang="en-US" dirty="0" smtClean="0"/>
              <a:t>Typically, HTTP Web Servers are installed at port 80. </a:t>
            </a:r>
          </a:p>
          <a:p>
            <a:pPr lvl="1" eaLnBrk="1" hangingPunct="1"/>
            <a:r>
              <a:rPr lang="en-US" altLang="en-US" dirty="0" smtClean="0"/>
              <a:t>For example google.com is at: </a:t>
            </a:r>
            <a:r>
              <a:rPr lang="en-US" altLang="en-US" u="sng" dirty="0" smtClean="0"/>
              <a:t>http://208.76.225.53</a:t>
            </a:r>
            <a:r>
              <a:rPr lang="en-US" altLang="en-US" u="sng" dirty="0" smtClean="0">
                <a:hlinkClick r:id="rId2" invalidUrl="http:///"/>
              </a:rPr>
              <a:t>:80</a:t>
            </a:r>
            <a:r>
              <a:rPr lang="en-US" altLang="en-US" u="sng" dirty="0" smtClean="0"/>
              <a:t>/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the </a:t>
            </a:r>
            <a:r>
              <a:rPr lang="en-US" u="sng" dirty="0" smtClean="0"/>
              <a:t>Server</a:t>
            </a:r>
            <a:r>
              <a:rPr lang="en-US" dirty="0" smtClean="0"/>
              <a:t>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dirty="0" smtClean="0"/>
              <a:t>Java provides the class </a:t>
            </a:r>
            <a:r>
              <a:rPr lang="en-US" dirty="0" err="1" smtClean="0"/>
              <a:t>ServerSocket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ServerSocket</a:t>
            </a:r>
            <a:r>
              <a:rPr lang="en-US" dirty="0" smtClean="0"/>
              <a:t> listens for connection requests from clients. </a:t>
            </a:r>
          </a:p>
          <a:p>
            <a:pPr lvl="1"/>
            <a:r>
              <a:rPr lang="en-US" dirty="0" err="1" smtClean="0"/>
              <a:t>ServerSocket.accept</a:t>
            </a:r>
            <a:r>
              <a:rPr lang="en-US" dirty="0" smtClean="0"/>
              <a:t>() blocks until a client requests a connection, and then establishes a new socket connection between the server and client processes. </a:t>
            </a:r>
          </a:p>
          <a:p>
            <a:pPr marL="696912" lvl="2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6912" lvl="2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ServerSocket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serverSocket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ServerSocket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(10023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696912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Socket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clientSocket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serverSocket.accept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696912" lvl="2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clientSocket.getInputStream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696912" lvl="2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clientSocket.getOutputStream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696912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...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request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6912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...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response to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6912" lvl="2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inputStream.close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04D01-93CB-4799-B5E7-B0DB1CFFCC1B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3721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the </a:t>
            </a:r>
            <a:r>
              <a:rPr lang="en-US" u="sng" dirty="0" smtClean="0"/>
              <a:t>Client’s</a:t>
            </a:r>
            <a:r>
              <a:rPr lang="en-US" dirty="0" smtClean="0"/>
              <a:t>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r>
              <a:rPr lang="en-US" dirty="0" smtClean="0"/>
              <a:t>Java provides the class Socket which accepts the IP address and port number of the listening service. </a:t>
            </a:r>
          </a:p>
          <a:p>
            <a:pPr lvl="1"/>
            <a:r>
              <a:rPr lang="en-US" dirty="0" smtClean="0"/>
              <a:t>The service must be running / listening before the client request.</a:t>
            </a:r>
          </a:p>
          <a:p>
            <a:pPr marL="327025" lvl="1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7025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byteAddr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 = {127, 0, 0, 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// Server Address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7025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InetAddress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address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InetAddress.getByAddress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byteAddr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27025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SocketAddress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saddr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InetSocketAddress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(address, 10023);</a:t>
            </a:r>
          </a:p>
          <a:p>
            <a:pPr marL="327025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Socket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Socket();</a:t>
            </a:r>
          </a:p>
          <a:p>
            <a:pPr marL="327025" lvl="1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socket.connect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saddr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// Connects to server</a:t>
            </a:r>
          </a:p>
          <a:p>
            <a:pPr marL="327025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socket.getInputStream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27025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socket.getOutputStream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27025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...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request to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7025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... Read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response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7025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inputStream.close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04D01-93CB-4799-B5E7-B0DB1CFFCC1B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3855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D03BF7DB-A942-48A4-B205-DE0FB007F6FF}" type="slidenum">
              <a:rPr lang="en-US" altLang="en-US" b="0" smtClean="0">
                <a:latin typeface="Garamond" pitchFamily="18" charset="0"/>
              </a:rPr>
              <a:pPr eaLnBrk="1" hangingPunct="1"/>
              <a:t>8</a:t>
            </a:fld>
            <a:endParaRPr lang="en-US" altLang="en-US" b="0" dirty="0" smtClean="0">
              <a:latin typeface="Garamond" pitchFamily="18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smtClean="0"/>
              <a:t>The socket allows data to be exchanged between client and server.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4626"/>
            <a:ext cx="8229600" cy="4686300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Each socket established </a:t>
            </a:r>
            <a:r>
              <a:rPr lang="en-US" altLang="en-US" sz="2000" u="sng" dirty="0" smtClean="0"/>
              <a:t>two one-way byte steams </a:t>
            </a:r>
            <a:r>
              <a:rPr lang="en-US" altLang="en-US" sz="2000" dirty="0" smtClean="0"/>
              <a:t>between the client and server. Think of a stream as a Pipe (FIFO queue).</a:t>
            </a:r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r>
              <a:rPr lang="en-US" altLang="en-US" sz="1800" dirty="0" smtClean="0"/>
              <a:t>Each side’s output is the other side’s input stream</a:t>
            </a:r>
          </a:p>
          <a:p>
            <a:pPr lvl="1" eaLnBrk="1" hangingPunct="1"/>
            <a:r>
              <a:rPr lang="en-US" altLang="en-US" sz="1600" dirty="0" smtClean="0"/>
              <a:t>The client writes data to it’s output steam which is read by the server.</a:t>
            </a:r>
          </a:p>
          <a:p>
            <a:pPr lvl="1" eaLnBrk="1" hangingPunct="1"/>
            <a:r>
              <a:rPr lang="en-US" altLang="en-US" sz="1600" dirty="0" smtClean="0"/>
              <a:t>The server writes data to its output steam which is read by the client.</a:t>
            </a:r>
          </a:p>
          <a:p>
            <a:pPr eaLnBrk="1" hangingPunct="1"/>
            <a:r>
              <a:rPr lang="en-US" altLang="en-US" sz="1800" dirty="0" smtClean="0"/>
              <a:t>When the reader tries to read from its pipe when nothing has been written, the reader thread is blocked until data enters the pipe. </a:t>
            </a:r>
          </a:p>
          <a:p>
            <a:pPr eaLnBrk="1" hangingPunct="1"/>
            <a:r>
              <a:rPr lang="en-US" altLang="en-US" sz="1800" dirty="0" smtClean="0"/>
              <a:t>TCP/IP guarantees that data is delivered to the other end of the stream in the same order it was written.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286000"/>
            <a:ext cx="5867400" cy="1636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Request Processing Loop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dirty="0" smtClean="0"/>
              <a:t>The server process repeats the process of </a:t>
            </a:r>
          </a:p>
          <a:p>
            <a:pPr lvl="1"/>
            <a:r>
              <a:rPr lang="en-US" sz="1600" dirty="0" smtClean="0"/>
              <a:t>Accept Connection from Client</a:t>
            </a:r>
          </a:p>
          <a:p>
            <a:pPr lvl="1"/>
            <a:r>
              <a:rPr lang="en-US" sz="1600" dirty="0" smtClean="0"/>
              <a:t>Read Request</a:t>
            </a:r>
          </a:p>
          <a:p>
            <a:pPr lvl="1"/>
            <a:r>
              <a:rPr lang="en-US" sz="1600" dirty="0" smtClean="0"/>
              <a:t>Build and write Response</a:t>
            </a:r>
          </a:p>
          <a:p>
            <a:pPr lvl="1"/>
            <a:r>
              <a:rPr lang="en-US" sz="1600" dirty="0" smtClean="0"/>
              <a:t>Close Connection</a:t>
            </a:r>
          </a:p>
          <a:p>
            <a:pPr marL="344487" lvl="1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(true) {</a:t>
            </a:r>
          </a:p>
          <a:p>
            <a:pPr marL="344487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Socket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clientSocket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serverSocket.accept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4487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clientSocket.getInputStream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4487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clientSocket.getOutputStream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4487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Handler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parseRequest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4487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handler.run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4487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inputStream.close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4487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B666F2-7886-408D-98DD-AF116983932F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5348 OS Concepts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0949326"/>
      </p:ext>
    </p:extLst>
  </p:cSld>
  <p:clrMapOvr>
    <a:masterClrMapping/>
  </p:clrMapOvr>
</p:sld>
</file>

<file path=ppt/theme/theme1.xml><?xml version="1.0" encoding="utf-8"?>
<a:theme xmlns:a="http://schemas.openxmlformats.org/drawingml/2006/main" name="Chapter 1">
  <a:themeElements>
    <a:clrScheme name="Chapter 1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Chapter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669925" marR="0" indent="-325438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60000"/>
          <a:buFont typeface="Wingdings" pitchFamily="2" charset="2"/>
          <a:buChar char="q"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669925" marR="0" indent="-325438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60000"/>
          <a:buFont typeface="Wingdings" pitchFamily="2" charset="2"/>
          <a:buChar char="q"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Chapter 1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 1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 1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 1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 1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 1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 1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 1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 1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</Template>
  <TotalTime>30929</TotalTime>
  <Words>1286</Words>
  <Application>Microsoft Office PowerPoint</Application>
  <PresentationFormat>On-screen Show (4:3)</PresentationFormat>
  <Paragraphs>200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Courier New</vt:lpstr>
      <vt:lpstr>Garamond</vt:lpstr>
      <vt:lpstr>Times New Roman</vt:lpstr>
      <vt:lpstr>Wingdings</vt:lpstr>
      <vt:lpstr>Chapter 1</vt:lpstr>
      <vt:lpstr>Data Store Project</vt:lpstr>
      <vt:lpstr>Client-Server Synchronous Messaging </vt:lpstr>
      <vt:lpstr>What Makes This Interaction Synchronous? </vt:lpstr>
      <vt:lpstr>Client / Server interaction across a network is based on connections</vt:lpstr>
      <vt:lpstr>Clients connect to Servers installed at a specific network address and port number. </vt:lpstr>
      <vt:lpstr>Establishing the Server Process</vt:lpstr>
      <vt:lpstr>Establishing the Client’s Connection</vt:lpstr>
      <vt:lpstr>The socket allows data to be exchanged between client and server.</vt:lpstr>
      <vt:lpstr>Server Request Processing Loop</vt:lpstr>
      <vt:lpstr>Building &amp; Processing Messages</vt:lpstr>
      <vt:lpstr>Requesting a Service</vt:lpstr>
      <vt:lpstr>Parsing the Message Format</vt:lpstr>
      <vt:lpstr>Server Message Handling</vt:lpstr>
      <vt:lpstr>PowerPoint Presentation</vt:lpstr>
      <vt:lpstr>Reverse Operation Handler Class</vt:lpstr>
      <vt:lpstr>Design of the Sample Service</vt:lpstr>
    </vt:vector>
  </TitlesOfParts>
  <Company>RBSGI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and Software Engineering Chapter 1</dc:title>
  <dc:creator>Michael Christiansen</dc:creator>
  <cp:lastModifiedBy>Michael Christiansen</cp:lastModifiedBy>
  <cp:revision>3131</cp:revision>
  <cp:lastPrinted>2010-12-07T00:38:47Z</cp:lastPrinted>
  <dcterms:created xsi:type="dcterms:W3CDTF">2006-08-27T14:23:59Z</dcterms:created>
  <dcterms:modified xsi:type="dcterms:W3CDTF">2017-04-11T17:31:30Z</dcterms:modified>
</cp:coreProperties>
</file>