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Oswald"/>
      <p:regular r:id="rId21"/>
      <p:bold r:id="rId22"/>
    </p:embeddedFont>
    <p:embeddedFont>
      <p:font typeface="Averag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Stock Prediction for FaceBook 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Ravi Teja | Siddharth | Karishma | Sruthi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250275"/>
            <a:ext cx="3999900" cy="14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Model from auto.arima function: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Suggested for ARIMA(1,1,4)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AIC = 3657.15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4832400" y="1250275"/>
            <a:ext cx="3999900" cy="331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Model from ACF &amp; PACF plots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Random walk : ARIMA(0,1,0)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AIC = 3669.69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Y</a:t>
            </a:r>
            <a:r>
              <a:rPr lang="en" sz="1800" baseline="-25000" dirty="0"/>
              <a:t>t</a:t>
            </a:r>
            <a:r>
              <a:rPr lang="en" sz="1800" dirty="0"/>
              <a:t> = y</a:t>
            </a:r>
            <a:r>
              <a:rPr lang="en" sz="1800" baseline="-25000" dirty="0"/>
              <a:t>t-1</a:t>
            </a:r>
            <a:r>
              <a:rPr lang="en" sz="1800" dirty="0"/>
              <a:t> + e(t)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5" y="2722325"/>
            <a:ext cx="44386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645900" y="192375"/>
            <a:ext cx="2420400" cy="86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1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952675" y="192375"/>
            <a:ext cx="2420400" cy="86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11700" y="983200"/>
            <a:ext cx="3999900" cy="16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Forecast from ARIMA(1,1,4)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Forecast is not following Trend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Confidence Interval = 99%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4832400" y="1018300"/>
            <a:ext cx="3999900" cy="159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Forecast from ARIMA(0,1,0)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Forecast is not following Trend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Confidence Interval = 99%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00" y="2743650"/>
            <a:ext cx="4527599" cy="226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2743650"/>
            <a:ext cx="4237975" cy="226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45900" y="122200"/>
            <a:ext cx="7852200" cy="86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Model Forecast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Comparing Actual Values VS Forecasted Values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893162" y="1220275"/>
            <a:ext cx="2067300" cy="5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1 (Arima (1,1,4)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6081425" y="1205585"/>
            <a:ext cx="2067300" cy="44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2 (Arima(0,1,0)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672550" y="1205587"/>
            <a:ext cx="1696800" cy="44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Actual Stock Price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7450"/>
            <a:ext cx="3230225" cy="26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0075" y="1837450"/>
            <a:ext cx="1451137" cy="262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9350" y="1837450"/>
            <a:ext cx="3514549" cy="2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645900" y="192375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 Walk 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4294967295"/>
          </p:nvPr>
        </p:nvSpPr>
        <p:spPr>
          <a:xfrm>
            <a:off x="645975" y="1053375"/>
            <a:ext cx="7852200" cy="385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 dirty="0"/>
              <a:t>Change in a variable that follows no particular pattern or trend 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 dirty="0"/>
              <a:t>Variance and Covariance as a function of time  </a:t>
            </a:r>
          </a:p>
          <a:p>
            <a:pPr marL="457200" lvl="0" indent="-330200" rtl="0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 dirty="0"/>
              <a:t>Real world scenarios that follow random walk </a:t>
            </a:r>
          </a:p>
          <a:p>
            <a:pPr marL="914400" lvl="1" indent="-330200" rtl="0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 dirty="0"/>
              <a:t>Stock Prices </a:t>
            </a:r>
          </a:p>
          <a:p>
            <a:pPr marL="914400" lvl="1" indent="-330200" rtl="0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 dirty="0"/>
              <a:t>Movements of gaseous atoms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 dirty="0"/>
              <a:t>Stock Market applications of random walk 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 dirty="0"/>
              <a:t>Comparison with traditional methods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 dirty="0"/>
              <a:t>Random walk with drift 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 dirty="0"/>
              <a:t>Quantifying the trend as a function of time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 Walk with Drift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750" y="1081400"/>
            <a:ext cx="4528499" cy="226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175" y="2791700"/>
            <a:ext cx="432825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613748" y="3474720"/>
            <a:ext cx="2257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dirty="0"/>
              <a:t>Y</a:t>
            </a:r>
            <a:r>
              <a:rPr lang="en" baseline="-25000" dirty="0"/>
              <a:t>t</a:t>
            </a:r>
            <a:r>
              <a:rPr lang="en" dirty="0"/>
              <a:t> = y</a:t>
            </a:r>
            <a:r>
              <a:rPr lang="en" baseline="-25000" dirty="0"/>
              <a:t>t-1</a:t>
            </a:r>
            <a:r>
              <a:rPr lang="en" dirty="0"/>
              <a:t> + e(t) + </a:t>
            </a:r>
            <a:r>
              <a:rPr lang="el-GR" dirty="0"/>
              <a:t>θ</a:t>
            </a:r>
            <a:r>
              <a:rPr lang="en-US" baseline="-25000" dirty="0"/>
              <a:t>o</a:t>
            </a:r>
            <a:endParaRPr lang="en" baseline="-25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Comparing Actual Values VS Forecasted Values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893180" y="1106675"/>
            <a:ext cx="2915100" cy="5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1 (Arima (0,1,0)) with Drift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5941587" y="1106662"/>
            <a:ext cx="1696800" cy="44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Actual Stock Price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800" y="1618475"/>
            <a:ext cx="3962399" cy="30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4248" y="1550674"/>
            <a:ext cx="1731301" cy="31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Residual Analysis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138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Plot for Standardized residuals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138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QQ plot for Residuals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95" y="1652854"/>
            <a:ext cx="4321349" cy="216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272" y="1652854"/>
            <a:ext cx="4206156" cy="2105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112" y="4017571"/>
            <a:ext cx="3219450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Residual Analysis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70700" cy="138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Ljung-Box test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66" y="1604010"/>
            <a:ext cx="5772524" cy="22966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61166" y="3900634"/>
            <a:ext cx="57073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600" dirty="0">
                <a:solidFill>
                  <a:schemeClr val="accent3"/>
                </a:solidFill>
                <a:latin typeface="Average"/>
                <a:sym typeface="Average"/>
              </a:rPr>
              <a:t>H0: The data are random.</a:t>
            </a:r>
          </a:p>
          <a:p>
            <a:r>
              <a:rPr lang="en-US" sz="1600" dirty="0">
                <a:solidFill>
                  <a:schemeClr val="accent3"/>
                </a:solidFill>
                <a:latin typeface="Average"/>
                <a:sym typeface="Average"/>
              </a:rPr>
              <a:t>Ha: The data are not random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Conclusion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939500" y="121950"/>
            <a:ext cx="3837000" cy="4297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Best model is Random walk with Drift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Always Stock price is Volatile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Used for proper Timely reaction for Traders for a rough estimate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Objective</a:t>
            </a:r>
          </a:p>
        </p:txBody>
      </p:sp>
      <p:grpSp>
        <p:nvGrpSpPr>
          <p:cNvPr id="66" name="Shape 66"/>
          <p:cNvGrpSpPr/>
          <p:nvPr/>
        </p:nvGrpSpPr>
        <p:grpSpPr>
          <a:xfrm>
            <a:off x="431925" y="1304875"/>
            <a:ext cx="2628924" cy="3416400"/>
            <a:chOff x="431925" y="1304875"/>
            <a:chExt cx="2628924" cy="3416400"/>
          </a:xfrm>
        </p:grpSpPr>
        <p:sp>
          <p:nvSpPr>
            <p:cNvPr id="67" name="Shape 67"/>
            <p:cNvSpPr txBox="1"/>
            <p:nvPr/>
          </p:nvSpPr>
          <p:spPr>
            <a:xfrm>
              <a:off x="431925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431950" y="1304875"/>
              <a:ext cx="2628899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Shape 69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499" cy="46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4294967295"/>
          </p:nvPr>
        </p:nvSpPr>
        <p:spPr>
          <a:xfrm>
            <a:off x="508400" y="1812200"/>
            <a:ext cx="2478600" cy="287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/>
              <a:t>Founded: 2004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/>
              <a:t>Market leader in Social Networking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/>
              <a:t>Multiple child companies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>
              <a:spcBef>
                <a:spcPts val="0"/>
              </a:spcBef>
              <a:buNone/>
            </a:pPr>
            <a:endParaRPr sz="1600"/>
          </a:p>
        </p:txBody>
      </p:sp>
      <p:grpSp>
        <p:nvGrpSpPr>
          <p:cNvPr id="71" name="Shape 71"/>
          <p:cNvGrpSpPr/>
          <p:nvPr/>
        </p:nvGrpSpPr>
        <p:grpSpPr>
          <a:xfrm>
            <a:off x="3320450" y="1304875"/>
            <a:ext cx="2632499" cy="3416400"/>
            <a:chOff x="3320450" y="1304875"/>
            <a:chExt cx="2632499" cy="3416400"/>
          </a:xfrm>
        </p:grpSpPr>
        <p:sp>
          <p:nvSpPr>
            <p:cNvPr id="72" name="Shape 72"/>
            <p:cNvSpPr txBox="1"/>
            <p:nvPr/>
          </p:nvSpPr>
          <p:spPr>
            <a:xfrm>
              <a:off x="3324050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320450" y="1304875"/>
              <a:ext cx="2628899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" name="Shape 74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499" cy="46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FB ~ NYSE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4294967295"/>
          </p:nvPr>
        </p:nvSpPr>
        <p:spPr>
          <a:xfrm>
            <a:off x="3397400" y="1850300"/>
            <a:ext cx="2478600" cy="279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 dirty="0"/>
              <a:t>Investors </a:t>
            </a:r>
          </a:p>
          <a:p>
            <a:pPr lvl="0">
              <a:spcBef>
                <a:spcPts val="0"/>
              </a:spcBef>
              <a:buNone/>
            </a:pPr>
            <a:endParaRPr sz="1600" dirty="0"/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 dirty="0"/>
              <a:t>Going public to raise capital : 2012 </a:t>
            </a:r>
          </a:p>
          <a:p>
            <a:pPr lvl="0" rtl="0">
              <a:spcBef>
                <a:spcPts val="0"/>
              </a:spcBef>
              <a:buNone/>
            </a:pPr>
            <a:endParaRPr sz="1600" dirty="0"/>
          </a:p>
          <a:p>
            <a:pPr marL="457200" lvl="0" indent="-330200">
              <a:spcBef>
                <a:spcPts val="0"/>
              </a:spcBef>
              <a:buSzPct val="100000"/>
            </a:pPr>
            <a:r>
              <a:rPr lang="en" sz="1600" dirty="0"/>
              <a:t>Strong Investment  </a:t>
            </a:r>
          </a:p>
        </p:txBody>
      </p:sp>
      <p:grpSp>
        <p:nvGrpSpPr>
          <p:cNvPr id="76" name="Shape 76"/>
          <p:cNvGrpSpPr/>
          <p:nvPr/>
        </p:nvGrpSpPr>
        <p:grpSpPr>
          <a:xfrm>
            <a:off x="6212550" y="1304875"/>
            <a:ext cx="2632499" cy="3416400"/>
            <a:chOff x="6212550" y="1304875"/>
            <a:chExt cx="2632499" cy="3416400"/>
          </a:xfrm>
        </p:grpSpPr>
        <p:sp>
          <p:nvSpPr>
            <p:cNvPr id="77" name="Shape 77"/>
            <p:cNvSpPr/>
            <p:nvPr/>
          </p:nvSpPr>
          <p:spPr>
            <a:xfrm>
              <a:off x="6215400" y="1304875"/>
              <a:ext cx="2628899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 txBox="1"/>
            <p:nvPr/>
          </p:nvSpPr>
          <p:spPr>
            <a:xfrm>
              <a:off x="6212550" y="1304875"/>
              <a:ext cx="26324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9" name="Shape 79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499" cy="46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Objective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/>
              <a:t>Predict the stock value using time series model 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/>
              <a:t>Understanding Time series Models 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>
              <a:spcBef>
                <a:spcPts val="0"/>
              </a:spcBef>
              <a:buNone/>
            </a:pP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265500" y="25925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Data Description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•1008 observations of 7 variables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•Dataset contains: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  	</a:t>
            </a:r>
            <a:r>
              <a:rPr lang="en" sz="1300" b="1"/>
              <a:t>Date </a:t>
            </a:r>
            <a:r>
              <a:rPr lang="en" sz="1300"/>
              <a:t>: Date of the observation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/>
              <a:t>  	</a:t>
            </a:r>
            <a:r>
              <a:rPr lang="en" sz="1300" b="1"/>
              <a:t>Open </a:t>
            </a:r>
            <a:r>
              <a:rPr lang="en" sz="1300"/>
              <a:t>: Opening price of the stock for that particular day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/>
              <a:t>  	</a:t>
            </a:r>
            <a:r>
              <a:rPr lang="en" sz="1300" b="1"/>
              <a:t>High </a:t>
            </a:r>
            <a:r>
              <a:rPr lang="en" sz="1300"/>
              <a:t>: Highest price of the stock on that day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/>
              <a:t>  	</a:t>
            </a:r>
            <a:r>
              <a:rPr lang="en" sz="1300" b="1"/>
              <a:t>Low </a:t>
            </a:r>
            <a:r>
              <a:rPr lang="en" sz="1300"/>
              <a:t>: lowest price of the stock on that day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/>
              <a:t>  	</a:t>
            </a:r>
            <a:r>
              <a:rPr lang="en" sz="1300" b="1"/>
              <a:t>Close</a:t>
            </a:r>
            <a:r>
              <a:rPr lang="en" sz="1300"/>
              <a:t>: closing price of the stock for that day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/>
              <a:t>  	</a:t>
            </a:r>
            <a:r>
              <a:rPr lang="en" sz="1300" b="1"/>
              <a:t>Volume </a:t>
            </a:r>
            <a:r>
              <a:rPr lang="en" sz="1300"/>
              <a:t>: Number of Stocks traded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/>
              <a:t>  	</a:t>
            </a:r>
            <a:r>
              <a:rPr lang="en" sz="1300" b="1"/>
              <a:t>Adjusted Close:</a:t>
            </a:r>
            <a:r>
              <a:rPr lang="en" sz="1300"/>
              <a:t> Adjusted closed price of the        stock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37" y="2255025"/>
            <a:ext cx="4361524" cy="145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 deep-dive</a:t>
            </a:r>
          </a:p>
        </p:txBody>
      </p:sp>
      <p:sp>
        <p:nvSpPr>
          <p:cNvPr id="93" name="Shape 93"/>
          <p:cNvSpPr/>
          <p:nvPr/>
        </p:nvSpPr>
        <p:spPr>
          <a:xfrm>
            <a:off x="432350" y="1304875"/>
            <a:ext cx="2469299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4294967295"/>
          </p:nvPr>
        </p:nvSpPr>
        <p:spPr>
          <a:xfrm>
            <a:off x="4323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/>
              <a:t>Missing Data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No Data for Saturday and Sunday</a:t>
            </a:r>
          </a:p>
          <a:p>
            <a:pPr marL="457200" lvl="0" indent="-330200" rtl="0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 dirty="0"/>
              <a:t>As Stock market runs only for 5 days a week.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endParaRPr sz="1600" b="1" dirty="0"/>
          </a:p>
        </p:txBody>
      </p:sp>
      <p:sp>
        <p:nvSpPr>
          <p:cNvPr id="96" name="Shape 96"/>
          <p:cNvSpPr/>
          <p:nvPr/>
        </p:nvSpPr>
        <p:spPr>
          <a:xfrm>
            <a:off x="3044776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4294967295"/>
          </p:nvPr>
        </p:nvSpPr>
        <p:spPr>
          <a:xfrm>
            <a:off x="33361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/>
              <a:t>Managing Missing Data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Created a continuous Time Series object 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/>
              <a:t>Selecting the Variable</a:t>
            </a:r>
          </a:p>
          <a:p>
            <a:pPr marL="457200" lvl="0" indent="-330200" rtl="0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/>
              <a:t>Close price / Adj Close Price</a:t>
            </a:r>
          </a:p>
        </p:txBody>
      </p:sp>
      <p:sp>
        <p:nvSpPr>
          <p:cNvPr id="99" name="Shape 99"/>
          <p:cNvSpPr/>
          <p:nvPr/>
        </p:nvSpPr>
        <p:spPr>
          <a:xfrm>
            <a:off x="5948501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6254232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4294967295"/>
          </p:nvPr>
        </p:nvSpPr>
        <p:spPr>
          <a:xfrm>
            <a:off x="6254225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/>
              <a:t>Tradeoff b/w Close &amp; Adj. Close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Selected Close Price so that we will have clear idea of the trading day without adjustments.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Analysis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Trend of Close price across Time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939500" y="2640925"/>
            <a:ext cx="3837000" cy="1778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 Stationary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Increasing Trend across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 Seasonality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750" y="152400"/>
            <a:ext cx="4528499" cy="22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Analysis </a:t>
            </a:r>
            <a:r>
              <a:rPr lang="en" sz="1200"/>
              <a:t>cntd..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30300" cy="345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u="sng"/>
              <a:t>ADF Test:						</a:t>
            </a:r>
          </a:p>
          <a:p>
            <a:pPr lvl="0">
              <a:spcBef>
                <a:spcPts val="0"/>
              </a:spcBef>
              <a:buNone/>
            </a:pPr>
            <a:endParaRPr b="1" u="sng"/>
          </a:p>
          <a:p>
            <a:pPr lvl="0">
              <a:spcBef>
                <a:spcPts val="0"/>
              </a:spcBef>
              <a:buNone/>
            </a:pPr>
            <a:endParaRPr b="1" u="sng"/>
          </a:p>
          <a:p>
            <a:pPr lvl="0">
              <a:spcBef>
                <a:spcPts val="0"/>
              </a:spcBef>
              <a:buNone/>
            </a:pPr>
            <a:r>
              <a:rPr lang="en"/>
              <a:t>Not Stationary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P-value &gt; 0.05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Failed to reject Null Hypothesis(H</a:t>
            </a:r>
            <a:r>
              <a:rPr lang="en" baseline="-25000"/>
              <a:t>o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11" y="1649825"/>
            <a:ext cx="41700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493" y="1599700"/>
            <a:ext cx="3883549" cy="19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798500" y="1152475"/>
            <a:ext cx="4230300" cy="345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u="sng"/>
              <a:t>Box Cox Curve:						</a:t>
            </a:r>
          </a:p>
          <a:p>
            <a:pPr lvl="0" rtl="0">
              <a:spcBef>
                <a:spcPts val="0"/>
              </a:spcBef>
              <a:buNone/>
            </a:pPr>
            <a:endParaRPr b="1" u="sng"/>
          </a:p>
          <a:p>
            <a:pPr lvl="0" rtl="0">
              <a:spcBef>
                <a:spcPts val="0"/>
              </a:spcBef>
              <a:buNone/>
            </a:pPr>
            <a:endParaRPr b="1" u="sng"/>
          </a:p>
          <a:p>
            <a:pPr lvl="0" rtl="0">
              <a:spcBef>
                <a:spcPts val="0"/>
              </a:spcBef>
              <a:buNone/>
            </a:pPr>
            <a:r>
              <a:rPr lang="en"/>
              <a:t>Not Stationary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Lambda = 0.5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05075" y="12195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Analysis </a:t>
            </a:r>
            <a:r>
              <a:rPr lang="en" sz="1200"/>
              <a:t>cntd..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4939500" y="121950"/>
            <a:ext cx="3837000" cy="4297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u="sng"/>
              <a:t>Transformation and Differencing: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Transformed Data to Square root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Differencing at lag 1 to achieve stationarity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u="sng"/>
              <a:t>ADF Test: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Stationary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P- value &lt; 0.05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Rejected Null Hypothesis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50" y="2309725"/>
            <a:ext cx="4658849" cy="233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350" y="3466725"/>
            <a:ext cx="43053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5500" y="17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ACF &amp; PACF Plots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1494" y="122650"/>
            <a:ext cx="4542499" cy="2273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Random Noise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Data is independent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chemeClr val="accent3"/>
              </a:solidFill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500" y="2588574"/>
            <a:ext cx="4528499" cy="22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Selection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447</Words>
  <Application>Microsoft Office PowerPoint</Application>
  <PresentationFormat>On-screen Show (16:9)</PresentationFormat>
  <Paragraphs>119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Oswald</vt:lpstr>
      <vt:lpstr>Average</vt:lpstr>
      <vt:lpstr>Arial</vt:lpstr>
      <vt:lpstr>slate</vt:lpstr>
      <vt:lpstr>Stock Prediction for FaceBook </vt:lpstr>
      <vt:lpstr>The Objective</vt:lpstr>
      <vt:lpstr>Data Description</vt:lpstr>
      <vt:lpstr>Challenges deep-dive</vt:lpstr>
      <vt:lpstr>Data Analysis</vt:lpstr>
      <vt:lpstr>Data Analysis cntd..</vt:lpstr>
      <vt:lpstr>Data Analysis cntd..</vt:lpstr>
      <vt:lpstr>ACF &amp; PACF Plots</vt:lpstr>
      <vt:lpstr>Model Selection</vt:lpstr>
      <vt:lpstr>Model 1</vt:lpstr>
      <vt:lpstr>Model Forecast</vt:lpstr>
      <vt:lpstr>Comparing Actual Values VS Forecasted Values</vt:lpstr>
      <vt:lpstr>Random Walk </vt:lpstr>
      <vt:lpstr>Random Walk with Drift</vt:lpstr>
      <vt:lpstr>Comparing Actual Values VS Forecasted Values</vt:lpstr>
      <vt:lpstr>Residual Analysis</vt:lpstr>
      <vt:lpstr>Residual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Prediction for FaceBook </dc:title>
  <cp:lastModifiedBy>Ravi Teja Buddabathuni</cp:lastModifiedBy>
  <cp:revision>4</cp:revision>
  <dcterms:modified xsi:type="dcterms:W3CDTF">2017-04-27T16:13:08Z</dcterms:modified>
</cp:coreProperties>
</file>