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FF31-2C5B-44A2-A6F0-2EEA9D981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67A202-AC76-4F63-90F1-8EBCA6EB6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9703D-30DF-4DB7-9CF8-87E440B0203C}"/>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5" name="Footer Placeholder 4">
            <a:extLst>
              <a:ext uri="{FF2B5EF4-FFF2-40B4-BE49-F238E27FC236}">
                <a16:creationId xmlns:a16="http://schemas.microsoft.com/office/drawing/2014/main" id="{788C76E9-C757-4E7A-80D7-0AAD33FCE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44229-DFC0-498C-B65F-725575601744}"/>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426696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73E1-C420-4BAA-95C9-0E1A0C1581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5E78F-ABE9-4B0D-A11E-0DA4D4E6AE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B3C4DA-F83E-48AF-81E8-ECB651284CE2}"/>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5" name="Footer Placeholder 4">
            <a:extLst>
              <a:ext uri="{FF2B5EF4-FFF2-40B4-BE49-F238E27FC236}">
                <a16:creationId xmlns:a16="http://schemas.microsoft.com/office/drawing/2014/main" id="{4186AED7-BF09-4022-91C8-62C42881C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4FEF0-AF1D-4E5F-8A8B-F0846F543F9D}"/>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400185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52897-A548-4D49-8702-2D66CAEA5B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6B571E-C35E-4B2C-931E-19A0CB3E3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852D4-46A7-4062-A901-5BFD758BBEA3}"/>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5" name="Footer Placeholder 4">
            <a:extLst>
              <a:ext uri="{FF2B5EF4-FFF2-40B4-BE49-F238E27FC236}">
                <a16:creationId xmlns:a16="http://schemas.microsoft.com/office/drawing/2014/main" id="{5595982A-55AB-405F-970E-467B6AF71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C0C80-8C47-4011-A133-7131418E692C}"/>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281810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9F25-7164-44BB-B9F9-3EBAB56F89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668859-B055-4742-9ADC-73615DC5E4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BF755-2D0C-4E6A-BC7B-1F20AA9E8F27}"/>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5" name="Footer Placeholder 4">
            <a:extLst>
              <a:ext uri="{FF2B5EF4-FFF2-40B4-BE49-F238E27FC236}">
                <a16:creationId xmlns:a16="http://schemas.microsoft.com/office/drawing/2014/main" id="{1F0650A9-1B01-4F0A-9EBB-0EC71D0AF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3A251-DFDE-499D-9CED-C36EC2870BFD}"/>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62514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9E3-D0D5-4D01-A72D-33484D26D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A15A6E-C9F5-4189-A9C1-8FA48DCB4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F0EEF1-B4CF-41BA-9AB2-E1F0AF664284}"/>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5" name="Footer Placeholder 4">
            <a:extLst>
              <a:ext uri="{FF2B5EF4-FFF2-40B4-BE49-F238E27FC236}">
                <a16:creationId xmlns:a16="http://schemas.microsoft.com/office/drawing/2014/main" id="{35A0A054-3A59-4BD0-8FD7-7ADB5177C1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44D33-7E7F-4475-A23D-7BDC8717191D}"/>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176937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E96B-B856-478C-B4EA-A5DCAB3C51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166D3B-28DF-4878-B6A3-034CCE9F46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9F3191-602D-4D33-A7A6-3D69618A6E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8E5054-3FE1-4EDC-BE90-E64FDDDB507D}"/>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6" name="Footer Placeholder 5">
            <a:extLst>
              <a:ext uri="{FF2B5EF4-FFF2-40B4-BE49-F238E27FC236}">
                <a16:creationId xmlns:a16="http://schemas.microsoft.com/office/drawing/2014/main" id="{803A27E2-E5C9-48E2-ACA6-05B31BA9E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2E735-F695-48D9-93EA-899BE6E9FD43}"/>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15892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E677-928F-4003-8994-34F118A14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068ED0-1003-4086-90C4-76744E351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A7662C-1DA5-45E6-9CF8-A1FBDDC40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1C1185-E738-4BCD-9675-393E48B58D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A1FFE-4205-4421-8753-A532DE244D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BB689E-C659-4F02-B16D-122A1E8C818A}"/>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8" name="Footer Placeholder 7">
            <a:extLst>
              <a:ext uri="{FF2B5EF4-FFF2-40B4-BE49-F238E27FC236}">
                <a16:creationId xmlns:a16="http://schemas.microsoft.com/office/drawing/2014/main" id="{AA657EFA-21CA-4B70-8F14-2529DBCF5D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D82FA2-F19A-4D0F-848F-03CBD669C938}"/>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261508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28EA-D141-4B30-9117-FE325E0F21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B891DF-C12C-443D-AFE4-FB287D1BA88A}"/>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4" name="Footer Placeholder 3">
            <a:extLst>
              <a:ext uri="{FF2B5EF4-FFF2-40B4-BE49-F238E27FC236}">
                <a16:creationId xmlns:a16="http://schemas.microsoft.com/office/drawing/2014/main" id="{699CB056-A120-425A-BC91-071A44E9CD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EC3AA6-FF22-4B87-8833-DCE549B8390A}"/>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143076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2A570-F314-4B64-991D-69CDAC93CEC2}"/>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3" name="Footer Placeholder 2">
            <a:extLst>
              <a:ext uri="{FF2B5EF4-FFF2-40B4-BE49-F238E27FC236}">
                <a16:creationId xmlns:a16="http://schemas.microsoft.com/office/drawing/2014/main" id="{005E4219-0920-4B2C-8968-452070748F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E04912-A3AA-4ED3-9E57-D84BB1195B55}"/>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385233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8E54-F130-4A24-B52D-91A9CF4A1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F5C5DF-58B7-403E-BA36-227008447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836BB8-C16D-4233-908B-00A5D9BA4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42D17-DAF4-44C8-8CD2-276CF6774A4D}"/>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6" name="Footer Placeholder 5">
            <a:extLst>
              <a:ext uri="{FF2B5EF4-FFF2-40B4-BE49-F238E27FC236}">
                <a16:creationId xmlns:a16="http://schemas.microsoft.com/office/drawing/2014/main" id="{C42EA90D-7ABB-4CE7-9FB3-B091C90291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2FEDB-2AE4-439B-BB1A-4DE7BBC57628}"/>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294823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D72E-2686-4B8B-9011-4EF3AABB6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5E63F2-5CCC-4FED-B37F-BF20318FBF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79B6A7-49EE-4BAC-8C6F-214115D15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BEFBC-01C6-464D-8DB4-76781DC8E962}"/>
              </a:ext>
            </a:extLst>
          </p:cNvPr>
          <p:cNvSpPr>
            <a:spLocks noGrp="1"/>
          </p:cNvSpPr>
          <p:nvPr>
            <p:ph type="dt" sz="half" idx="10"/>
          </p:nvPr>
        </p:nvSpPr>
        <p:spPr/>
        <p:txBody>
          <a:bodyPr/>
          <a:lstStyle/>
          <a:p>
            <a:fld id="{CB0407BB-10E7-4378-A6B5-FCCDE9F777FD}" type="datetimeFigureOut">
              <a:rPr lang="en-IN" smtClean="0"/>
              <a:t>28-03-2022</a:t>
            </a:fld>
            <a:endParaRPr lang="en-IN"/>
          </a:p>
        </p:txBody>
      </p:sp>
      <p:sp>
        <p:nvSpPr>
          <p:cNvPr id="6" name="Footer Placeholder 5">
            <a:extLst>
              <a:ext uri="{FF2B5EF4-FFF2-40B4-BE49-F238E27FC236}">
                <a16:creationId xmlns:a16="http://schemas.microsoft.com/office/drawing/2014/main" id="{D826F374-521C-40AF-BD25-6584E007E5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FAD978-82CE-47EE-B1DE-EFAC438B5482}"/>
              </a:ext>
            </a:extLst>
          </p:cNvPr>
          <p:cNvSpPr>
            <a:spLocks noGrp="1"/>
          </p:cNvSpPr>
          <p:nvPr>
            <p:ph type="sldNum" sz="quarter" idx="12"/>
          </p:nvPr>
        </p:nvSpPr>
        <p:spPr/>
        <p:txBody>
          <a:bodyPr/>
          <a:lstStyle/>
          <a:p>
            <a:fld id="{FCCBF1A7-8A2A-47E5-8AF2-D9E6C7D26F69}" type="slidenum">
              <a:rPr lang="en-IN" smtClean="0"/>
              <a:t>‹#›</a:t>
            </a:fld>
            <a:endParaRPr lang="en-IN"/>
          </a:p>
        </p:txBody>
      </p:sp>
    </p:spTree>
    <p:extLst>
      <p:ext uri="{BB962C8B-B14F-4D97-AF65-F5344CB8AC3E}">
        <p14:creationId xmlns:p14="http://schemas.microsoft.com/office/powerpoint/2010/main" val="224174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326D7E-7341-478C-81FA-6439FB980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29DFEF-B252-4AF4-AFE4-E8F096123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8C188-2EA6-4E66-AF95-CC5E5A12E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407BB-10E7-4378-A6B5-FCCDE9F777FD}" type="datetimeFigureOut">
              <a:rPr lang="en-IN" smtClean="0"/>
              <a:t>28-03-2022</a:t>
            </a:fld>
            <a:endParaRPr lang="en-IN"/>
          </a:p>
        </p:txBody>
      </p:sp>
      <p:sp>
        <p:nvSpPr>
          <p:cNvPr id="5" name="Footer Placeholder 4">
            <a:extLst>
              <a:ext uri="{FF2B5EF4-FFF2-40B4-BE49-F238E27FC236}">
                <a16:creationId xmlns:a16="http://schemas.microsoft.com/office/drawing/2014/main" id="{BC9049F1-8E22-4713-A709-E997A0743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10ECE0-F076-4E5E-9A42-877C1084F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BF1A7-8A2A-47E5-8AF2-D9E6C7D26F69}" type="slidenum">
              <a:rPr lang="en-IN" smtClean="0"/>
              <a:t>‹#›</a:t>
            </a:fld>
            <a:endParaRPr lang="en-IN"/>
          </a:p>
        </p:txBody>
      </p:sp>
    </p:spTree>
    <p:extLst>
      <p:ext uri="{BB962C8B-B14F-4D97-AF65-F5344CB8AC3E}">
        <p14:creationId xmlns:p14="http://schemas.microsoft.com/office/powerpoint/2010/main" val="364239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D59AD1-8FC1-45E8-A047-566121E7E6F8}"/>
              </a:ext>
            </a:extLst>
          </p:cNvPr>
          <p:cNvSpPr txBox="1"/>
          <p:nvPr/>
        </p:nvSpPr>
        <p:spPr>
          <a:xfrm>
            <a:off x="1642369" y="3654357"/>
            <a:ext cx="7499411" cy="1261884"/>
          </a:xfrm>
          <a:prstGeom prst="rect">
            <a:avLst/>
          </a:prstGeom>
          <a:noFill/>
        </p:spPr>
        <p:txBody>
          <a:bodyPr wrap="square">
            <a:spAutoFit/>
          </a:bodyPr>
          <a:lstStyle/>
          <a:p>
            <a:br>
              <a:rPr lang="en-US" sz="4400" dirty="0">
                <a:latin typeface="Cooper Black" panose="0208090404030B020404" pitchFamily="18" charset="0"/>
              </a:rPr>
            </a:br>
            <a:r>
              <a:rPr lang="en-US" sz="3200" dirty="0">
                <a:solidFill>
                  <a:schemeClr val="tx1">
                    <a:lumMod val="75000"/>
                    <a:lumOff val="25000"/>
                  </a:schemeClr>
                </a:solidFill>
                <a:latin typeface="Cooper Black" panose="0208090404030B020404" pitchFamily="18" charset="0"/>
              </a:rPr>
              <a:t>Using Spring MVC and H2 Database</a:t>
            </a:r>
            <a:endParaRPr lang="en-IN" sz="3200" dirty="0">
              <a:solidFill>
                <a:schemeClr val="tx1">
                  <a:lumMod val="75000"/>
                  <a:lumOff val="25000"/>
                </a:schemeClr>
              </a:solidFill>
              <a:latin typeface="Cooper Black" panose="0208090404030B020404" pitchFamily="18" charset="0"/>
            </a:endParaRPr>
          </a:p>
        </p:txBody>
      </p:sp>
      <p:sp>
        <p:nvSpPr>
          <p:cNvPr id="8" name="Rectangle 7">
            <a:extLst>
              <a:ext uri="{FF2B5EF4-FFF2-40B4-BE49-F238E27FC236}">
                <a16:creationId xmlns:a16="http://schemas.microsoft.com/office/drawing/2014/main" id="{0D1C5928-25C7-4894-AF79-0210AA8080E8}"/>
              </a:ext>
            </a:extLst>
          </p:cNvPr>
          <p:cNvSpPr/>
          <p:nvPr/>
        </p:nvSpPr>
        <p:spPr>
          <a:xfrm>
            <a:off x="1349406" y="1198485"/>
            <a:ext cx="9358600"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Cooper Black" panose="0208090404030B020404" pitchFamily="18" charset="0"/>
              </a:rPr>
              <a:t>Employee Management System</a:t>
            </a:r>
          </a:p>
        </p:txBody>
      </p:sp>
    </p:spTree>
    <p:extLst>
      <p:ext uri="{BB962C8B-B14F-4D97-AF65-F5344CB8AC3E}">
        <p14:creationId xmlns:p14="http://schemas.microsoft.com/office/powerpoint/2010/main" val="53198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37E573-1CBE-43B3-A518-CD8DD040B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134" y="825622"/>
            <a:ext cx="10724226" cy="5663955"/>
          </a:xfrm>
          <a:prstGeom prst="rect">
            <a:avLst/>
          </a:prstGeom>
        </p:spPr>
      </p:pic>
      <p:sp>
        <p:nvSpPr>
          <p:cNvPr id="13" name="TextBox 12">
            <a:extLst>
              <a:ext uri="{FF2B5EF4-FFF2-40B4-BE49-F238E27FC236}">
                <a16:creationId xmlns:a16="http://schemas.microsoft.com/office/drawing/2014/main" id="{B9AFBA47-6949-493D-A876-F030B4E985D1}"/>
              </a:ext>
            </a:extLst>
          </p:cNvPr>
          <p:cNvSpPr txBox="1"/>
          <p:nvPr/>
        </p:nvSpPr>
        <p:spPr>
          <a:xfrm>
            <a:off x="861134" y="248575"/>
            <a:ext cx="8280646" cy="369332"/>
          </a:xfrm>
          <a:prstGeom prst="rect">
            <a:avLst/>
          </a:prstGeom>
          <a:noFill/>
        </p:spPr>
        <p:txBody>
          <a:bodyPr wrap="square">
            <a:spAutoFit/>
          </a:bodyPr>
          <a:lstStyle/>
          <a:p>
            <a:r>
              <a:rPr lang="en-IN" dirty="0">
                <a:solidFill>
                  <a:schemeClr val="accent1">
                    <a:lumMod val="75000"/>
                  </a:schemeClr>
                </a:solidFill>
                <a:latin typeface="Cooper Black" panose="0208090404030B020404" pitchFamily="18" charset="0"/>
              </a:rPr>
              <a:t>Registration Page</a:t>
            </a:r>
            <a:endParaRPr lang="en-IN" sz="1800" dirty="0">
              <a:solidFill>
                <a:schemeClr val="accent1">
                  <a:lumMod val="75000"/>
                </a:schemeClr>
              </a:solidFill>
              <a:latin typeface="Cooper Black" panose="0208090404030B020404" pitchFamily="18" charset="0"/>
            </a:endParaRPr>
          </a:p>
        </p:txBody>
      </p:sp>
    </p:spTree>
    <p:extLst>
      <p:ext uri="{BB962C8B-B14F-4D97-AF65-F5344CB8AC3E}">
        <p14:creationId xmlns:p14="http://schemas.microsoft.com/office/powerpoint/2010/main" val="325981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441844-C888-4B6E-A4EA-DE8941C1B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26" y="745724"/>
            <a:ext cx="11181916" cy="5974671"/>
          </a:xfrm>
          <a:prstGeom prst="rect">
            <a:avLst/>
          </a:prstGeom>
        </p:spPr>
      </p:pic>
      <p:sp>
        <p:nvSpPr>
          <p:cNvPr id="5" name="TextBox 4">
            <a:extLst>
              <a:ext uri="{FF2B5EF4-FFF2-40B4-BE49-F238E27FC236}">
                <a16:creationId xmlns:a16="http://schemas.microsoft.com/office/drawing/2014/main" id="{BBCF62F3-BB7E-45FA-BC8B-4330E23A8A3E}"/>
              </a:ext>
            </a:extLst>
          </p:cNvPr>
          <p:cNvSpPr txBox="1"/>
          <p:nvPr/>
        </p:nvSpPr>
        <p:spPr>
          <a:xfrm>
            <a:off x="585926" y="137605"/>
            <a:ext cx="8555854" cy="369332"/>
          </a:xfrm>
          <a:prstGeom prst="rect">
            <a:avLst/>
          </a:prstGeom>
          <a:noFill/>
        </p:spPr>
        <p:txBody>
          <a:bodyPr wrap="square">
            <a:spAutoFit/>
          </a:bodyPr>
          <a:lstStyle/>
          <a:p>
            <a:r>
              <a:rPr lang="en-IN" dirty="0">
                <a:solidFill>
                  <a:schemeClr val="accent1">
                    <a:lumMod val="75000"/>
                  </a:schemeClr>
                </a:solidFill>
                <a:latin typeface="Cooper Black" panose="0208090404030B020404" pitchFamily="18" charset="0"/>
              </a:rPr>
              <a:t>Adding New Employee/Record</a:t>
            </a:r>
            <a:endParaRPr lang="en-IN" sz="1800" dirty="0">
              <a:solidFill>
                <a:schemeClr val="accent1">
                  <a:lumMod val="75000"/>
                </a:schemeClr>
              </a:solidFill>
              <a:latin typeface="Cooper Black" panose="0208090404030B020404" pitchFamily="18" charset="0"/>
            </a:endParaRPr>
          </a:p>
        </p:txBody>
      </p:sp>
    </p:spTree>
    <p:extLst>
      <p:ext uri="{BB962C8B-B14F-4D97-AF65-F5344CB8AC3E}">
        <p14:creationId xmlns:p14="http://schemas.microsoft.com/office/powerpoint/2010/main" val="365678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2C5112-0B68-466E-9311-25EF7C7D0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70" y="710215"/>
            <a:ext cx="10929395" cy="6019060"/>
          </a:xfrm>
          <a:prstGeom prst="rect">
            <a:avLst/>
          </a:prstGeom>
        </p:spPr>
      </p:pic>
      <p:sp>
        <p:nvSpPr>
          <p:cNvPr id="8" name="TextBox 7">
            <a:extLst>
              <a:ext uri="{FF2B5EF4-FFF2-40B4-BE49-F238E27FC236}">
                <a16:creationId xmlns:a16="http://schemas.microsoft.com/office/drawing/2014/main" id="{EDA8F9DD-0D82-4000-BCC7-C50889B084D9}"/>
              </a:ext>
            </a:extLst>
          </p:cNvPr>
          <p:cNvSpPr txBox="1"/>
          <p:nvPr/>
        </p:nvSpPr>
        <p:spPr>
          <a:xfrm>
            <a:off x="577048" y="221941"/>
            <a:ext cx="8564731" cy="369332"/>
          </a:xfrm>
          <a:prstGeom prst="rect">
            <a:avLst/>
          </a:prstGeom>
          <a:noFill/>
        </p:spPr>
        <p:txBody>
          <a:bodyPr wrap="square">
            <a:spAutoFit/>
          </a:bodyPr>
          <a:lstStyle/>
          <a:p>
            <a:r>
              <a:rPr lang="en-IN" dirty="0">
                <a:solidFill>
                  <a:schemeClr val="accent1">
                    <a:lumMod val="75000"/>
                  </a:schemeClr>
                </a:solidFill>
                <a:latin typeface="Cooper Black" panose="0208090404030B020404" pitchFamily="18" charset="0"/>
              </a:rPr>
              <a:t>Employee Records</a:t>
            </a:r>
            <a:endParaRPr lang="en-IN" sz="1800" dirty="0">
              <a:solidFill>
                <a:schemeClr val="accent1">
                  <a:lumMod val="75000"/>
                </a:schemeClr>
              </a:solidFill>
              <a:latin typeface="Cooper Black" panose="0208090404030B020404" pitchFamily="18" charset="0"/>
            </a:endParaRPr>
          </a:p>
        </p:txBody>
      </p:sp>
    </p:spTree>
    <p:extLst>
      <p:ext uri="{BB962C8B-B14F-4D97-AF65-F5344CB8AC3E}">
        <p14:creationId xmlns:p14="http://schemas.microsoft.com/office/powerpoint/2010/main" val="2018506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044F43-6B1F-4EBF-AF83-98AE18C81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61" y="610894"/>
            <a:ext cx="11105966" cy="6047358"/>
          </a:xfrm>
          <a:prstGeom prst="rect">
            <a:avLst/>
          </a:prstGeom>
        </p:spPr>
      </p:pic>
      <p:sp>
        <p:nvSpPr>
          <p:cNvPr id="5" name="TextBox 4">
            <a:extLst>
              <a:ext uri="{FF2B5EF4-FFF2-40B4-BE49-F238E27FC236}">
                <a16:creationId xmlns:a16="http://schemas.microsoft.com/office/drawing/2014/main" id="{0EAD4311-42A1-4BA7-AD20-58647FE4B9E8}"/>
              </a:ext>
            </a:extLst>
          </p:cNvPr>
          <p:cNvSpPr txBox="1"/>
          <p:nvPr/>
        </p:nvSpPr>
        <p:spPr>
          <a:xfrm>
            <a:off x="452761" y="199748"/>
            <a:ext cx="8689019" cy="369332"/>
          </a:xfrm>
          <a:prstGeom prst="rect">
            <a:avLst/>
          </a:prstGeom>
          <a:noFill/>
        </p:spPr>
        <p:txBody>
          <a:bodyPr wrap="square">
            <a:spAutoFit/>
          </a:bodyPr>
          <a:lstStyle/>
          <a:p>
            <a:r>
              <a:rPr lang="en-IN" sz="1800" dirty="0">
                <a:solidFill>
                  <a:schemeClr val="accent1">
                    <a:lumMod val="75000"/>
                  </a:schemeClr>
                </a:solidFill>
                <a:latin typeface="Cooper Black" panose="0208090404030B020404" pitchFamily="18" charset="0"/>
              </a:rPr>
              <a:t>Update/</a:t>
            </a:r>
            <a:r>
              <a:rPr lang="en-IN" sz="1800">
                <a:solidFill>
                  <a:schemeClr val="accent1">
                    <a:lumMod val="75000"/>
                  </a:schemeClr>
                </a:solidFill>
                <a:latin typeface="Cooper Black" panose="0208090404030B020404" pitchFamily="18" charset="0"/>
              </a:rPr>
              <a:t>Edit Recor</a:t>
            </a:r>
            <a:r>
              <a:rPr lang="en-IN">
                <a:solidFill>
                  <a:schemeClr val="accent1">
                    <a:lumMod val="75000"/>
                  </a:schemeClr>
                </a:solidFill>
                <a:latin typeface="Cooper Black" panose="0208090404030B020404" pitchFamily="18" charset="0"/>
              </a:rPr>
              <a:t>d</a:t>
            </a:r>
            <a:endParaRPr lang="en-IN" sz="1800" dirty="0">
              <a:solidFill>
                <a:schemeClr val="accent1">
                  <a:lumMod val="75000"/>
                </a:schemeClr>
              </a:solidFill>
              <a:latin typeface="Cooper Black" panose="0208090404030B020404" pitchFamily="18" charset="0"/>
            </a:endParaRPr>
          </a:p>
        </p:txBody>
      </p:sp>
    </p:spTree>
    <p:extLst>
      <p:ext uri="{BB962C8B-B14F-4D97-AF65-F5344CB8AC3E}">
        <p14:creationId xmlns:p14="http://schemas.microsoft.com/office/powerpoint/2010/main" val="205311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7C484-B7D4-4B96-A319-F8356AB4721F}"/>
              </a:ext>
            </a:extLst>
          </p:cNvPr>
          <p:cNvSpPr txBox="1"/>
          <p:nvPr/>
        </p:nvSpPr>
        <p:spPr>
          <a:xfrm>
            <a:off x="1651247" y="701336"/>
            <a:ext cx="8806648" cy="1754326"/>
          </a:xfrm>
          <a:prstGeom prst="rect">
            <a:avLst/>
          </a:prstGeom>
          <a:noFill/>
        </p:spPr>
        <p:txBody>
          <a:bodyPr wrap="square">
            <a:spAutoFit/>
          </a:bodyPr>
          <a:lstStyle/>
          <a:p>
            <a:r>
              <a:rPr lang="en-IN" sz="5400" dirty="0">
                <a:solidFill>
                  <a:schemeClr val="accent1">
                    <a:lumMod val="75000"/>
                  </a:schemeClr>
                </a:solidFill>
                <a:latin typeface="Cooper Black" panose="0208090404030B020404" pitchFamily="18" charset="0"/>
              </a:rPr>
              <a:t>System Requirements</a:t>
            </a:r>
          </a:p>
          <a:p>
            <a:endParaRPr lang="en-IN" sz="5400" dirty="0">
              <a:solidFill>
                <a:schemeClr val="accent1">
                  <a:lumMod val="75000"/>
                </a:schemeClr>
              </a:solidFill>
              <a:latin typeface="Cooper Black" panose="0208090404030B020404" pitchFamily="18" charset="0"/>
            </a:endParaRPr>
          </a:p>
        </p:txBody>
      </p:sp>
      <p:sp>
        <p:nvSpPr>
          <p:cNvPr id="4" name="TextBox 3">
            <a:extLst>
              <a:ext uri="{FF2B5EF4-FFF2-40B4-BE49-F238E27FC236}">
                <a16:creationId xmlns:a16="http://schemas.microsoft.com/office/drawing/2014/main" id="{7F8D200F-E167-4580-A46D-5BDD10EDBDF4}"/>
              </a:ext>
            </a:extLst>
          </p:cNvPr>
          <p:cNvSpPr txBox="1"/>
          <p:nvPr/>
        </p:nvSpPr>
        <p:spPr>
          <a:xfrm>
            <a:off x="1376039" y="3275860"/>
            <a:ext cx="9010835" cy="2541721"/>
          </a:xfrm>
          <a:prstGeom prst="rect">
            <a:avLst/>
          </a:prstGeom>
          <a:noFill/>
        </p:spPr>
        <p:txBody>
          <a:bodyPr wrap="square" rtlCol="0">
            <a:spAutoFit/>
          </a:bodyPr>
          <a:lstStyle/>
          <a:p>
            <a:pPr rtl="0" fontAlgn="base">
              <a:spcBef>
                <a:spcPts val="1000"/>
              </a:spcBef>
              <a:spcAft>
                <a:spcPts val="0"/>
              </a:spcAft>
              <a:buFont typeface="Arial" panose="020B0604020202020204" pitchFamily="34" charset="0"/>
              <a:buChar char="•"/>
            </a:pPr>
            <a:r>
              <a:rPr lang="en-US" sz="2000" b="0" i="0" u="none" strike="noStrike" dirty="0">
                <a:solidFill>
                  <a:srgbClr val="000000"/>
                </a:solidFill>
                <a:effectLst/>
                <a:latin typeface="Trebuchet MS" panose="020B0603020202020204" pitchFamily="34" charset="0"/>
              </a:rPr>
              <a:t>SOFTWARE REQUIREMENT</a:t>
            </a:r>
          </a:p>
          <a:p>
            <a:pPr marL="742950" lvl="1" indent="-285750" rtl="0" fontAlgn="base">
              <a:spcBef>
                <a:spcPts val="5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JRE  (JAVA RUNTIME </a:t>
            </a:r>
            <a:r>
              <a:rPr lang="en-US" sz="1800" b="0" i="0" u="none" strike="noStrike">
                <a:solidFill>
                  <a:srgbClr val="000000"/>
                </a:solidFill>
                <a:effectLst/>
                <a:latin typeface="Trebuchet MS" panose="020B0603020202020204" pitchFamily="34" charset="0"/>
              </a:rPr>
              <a:t>ENVIRONMENT)</a:t>
            </a:r>
          </a:p>
          <a:p>
            <a:pPr lvl="1" rtl="0" fontAlgn="base">
              <a:spcBef>
                <a:spcPts val="500"/>
              </a:spcBef>
              <a:spcAft>
                <a:spcPts val="0"/>
              </a:spcAft>
            </a:pPr>
            <a:endParaRPr lang="en-US" sz="1800" b="0" i="0" u="none" strike="noStrike" dirty="0">
              <a:solidFill>
                <a:srgbClr val="000000"/>
              </a:solidFill>
              <a:effectLst/>
              <a:latin typeface="Trebuchet MS" panose="020B0603020202020204" pitchFamily="34" charset="0"/>
            </a:endParaRPr>
          </a:p>
          <a:p>
            <a:pPr rtl="0" fontAlgn="base">
              <a:spcBef>
                <a:spcPts val="1000"/>
              </a:spcBef>
              <a:spcAft>
                <a:spcPts val="0"/>
              </a:spcAft>
              <a:buFont typeface="Arial" panose="020B0604020202020204" pitchFamily="34" charset="0"/>
              <a:buChar char="•"/>
            </a:pPr>
            <a:r>
              <a:rPr lang="en-US" sz="2000" b="0" i="0" u="none" strike="noStrike" dirty="0">
                <a:solidFill>
                  <a:srgbClr val="000000"/>
                </a:solidFill>
                <a:effectLst/>
                <a:latin typeface="Trebuchet MS" panose="020B0603020202020204" pitchFamily="34" charset="0"/>
              </a:rPr>
              <a:t>HARDWARE REQUIREMENT</a:t>
            </a:r>
          </a:p>
          <a:p>
            <a:pPr marL="742950" lvl="1" indent="-285750" rtl="0" fontAlgn="base">
              <a:spcBef>
                <a:spcPts val="5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PROCESSOR : PENTIUM 2 266MHZ OR HIGHER </a:t>
            </a:r>
          </a:p>
          <a:p>
            <a:pPr marL="742950" lvl="1" indent="-285750" rtl="0" fontAlgn="base">
              <a:spcBef>
                <a:spcPts val="5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RAM : 128 MB OR MORE </a:t>
            </a:r>
          </a:p>
          <a:p>
            <a:pPr marL="742950" lvl="1" indent="-285750" rtl="0" fontAlgn="base">
              <a:spcBef>
                <a:spcPts val="5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HARD DISK : 128MB OR MORE</a:t>
            </a:r>
          </a:p>
        </p:txBody>
      </p:sp>
    </p:spTree>
    <p:extLst>
      <p:ext uri="{BB962C8B-B14F-4D97-AF65-F5344CB8AC3E}">
        <p14:creationId xmlns:p14="http://schemas.microsoft.com/office/powerpoint/2010/main" val="190662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03D8D-7B5A-43E8-BCBF-75E5D5DD6D34}"/>
              </a:ext>
            </a:extLst>
          </p:cNvPr>
          <p:cNvSpPr txBox="1"/>
          <p:nvPr/>
        </p:nvSpPr>
        <p:spPr>
          <a:xfrm>
            <a:off x="1926455" y="443884"/>
            <a:ext cx="8451541" cy="1661993"/>
          </a:xfrm>
          <a:prstGeom prst="rect">
            <a:avLst/>
          </a:prstGeom>
          <a:noFill/>
        </p:spPr>
        <p:txBody>
          <a:bodyPr wrap="square">
            <a:spAutoFit/>
          </a:bodyPr>
          <a:lstStyle/>
          <a:p>
            <a:r>
              <a:rPr lang="en-IN" sz="5400" dirty="0">
                <a:solidFill>
                  <a:schemeClr val="accent1">
                    <a:lumMod val="75000"/>
                  </a:schemeClr>
                </a:solidFill>
                <a:latin typeface="Cooper Black" panose="0208090404030B020404" pitchFamily="18" charset="0"/>
              </a:rPr>
              <a:t>Features</a:t>
            </a:r>
            <a:r>
              <a:rPr lang="en-IN" sz="4800" dirty="0">
                <a:solidFill>
                  <a:schemeClr val="accent1">
                    <a:lumMod val="75000"/>
                  </a:schemeClr>
                </a:solidFill>
                <a:latin typeface="Cooper Black" panose="0208090404030B020404" pitchFamily="18" charset="0"/>
              </a:rPr>
              <a:t> Of The Project</a:t>
            </a:r>
          </a:p>
          <a:p>
            <a:endParaRPr lang="en-IN" sz="4800" dirty="0">
              <a:solidFill>
                <a:schemeClr val="accent1">
                  <a:lumMod val="75000"/>
                </a:schemeClr>
              </a:solidFill>
              <a:latin typeface="Cooper Black" panose="0208090404030B020404" pitchFamily="18" charset="0"/>
            </a:endParaRPr>
          </a:p>
        </p:txBody>
      </p:sp>
      <p:sp>
        <p:nvSpPr>
          <p:cNvPr id="5" name="TextBox 4">
            <a:extLst>
              <a:ext uri="{FF2B5EF4-FFF2-40B4-BE49-F238E27FC236}">
                <a16:creationId xmlns:a16="http://schemas.microsoft.com/office/drawing/2014/main" id="{D034B205-8C20-45D7-8F04-860792313EE5}"/>
              </a:ext>
            </a:extLst>
          </p:cNvPr>
          <p:cNvSpPr txBox="1"/>
          <p:nvPr/>
        </p:nvSpPr>
        <p:spPr>
          <a:xfrm>
            <a:off x="1651247" y="2361460"/>
            <a:ext cx="8451541" cy="2185214"/>
          </a:xfrm>
          <a:prstGeom prst="rect">
            <a:avLst/>
          </a:prstGeom>
          <a:noFill/>
        </p:spPr>
        <p:txBody>
          <a:bodyPr wrap="square" rtlCol="0">
            <a:spAutoFit/>
          </a:bodyPr>
          <a:lstStyle/>
          <a:p>
            <a:pPr rtl="0" fontAlgn="base">
              <a:spcBef>
                <a:spcPts val="0"/>
              </a:spcBef>
              <a:spcAft>
                <a:spcPts val="0"/>
              </a:spcAft>
            </a:pPr>
            <a:br>
              <a:rPr lang="en-US" dirty="0">
                <a:effectLst/>
                <a:latin typeface="Trebuchet MS" panose="020B0603020202020204" pitchFamily="34" charset="0"/>
              </a:rPr>
            </a:br>
            <a:r>
              <a:rPr lang="en-US" sz="1800" b="1" i="0" u="none" strike="noStrike" dirty="0">
                <a:solidFill>
                  <a:srgbClr val="000000"/>
                </a:solidFill>
                <a:effectLst/>
                <a:latin typeface="Trebuchet MS" panose="020B0603020202020204" pitchFamily="34" charset="0"/>
              </a:rPr>
              <a:t>EMS is windows based software . Provides password facility for different users to ensure high level of security .</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rebuchet MS" panose="020B0603020202020204" pitchFamily="34" charset="0"/>
              </a:rPr>
              <a:t>Single database management system .</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rebuchet MS" panose="020B0603020202020204" pitchFamily="34" charset="0"/>
              </a:rPr>
              <a:t>User friendly system . </a:t>
            </a:r>
          </a:p>
          <a:p>
            <a:pPr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Trebuchet MS" panose="020B0603020202020204" pitchFamily="34" charset="0"/>
              </a:rPr>
              <a:t>Huge data storage with less computer memory .</a:t>
            </a:r>
          </a:p>
          <a:p>
            <a:pPr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Trebuchet MS" panose="020B0603020202020204" pitchFamily="34" charset="0"/>
              </a:rPr>
              <a:t>More efficient and reliable .</a:t>
            </a:r>
          </a:p>
        </p:txBody>
      </p:sp>
    </p:spTree>
    <p:extLst>
      <p:ext uri="{BB962C8B-B14F-4D97-AF65-F5344CB8AC3E}">
        <p14:creationId xmlns:p14="http://schemas.microsoft.com/office/powerpoint/2010/main" val="218119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ABC79-584E-44F9-95D4-1B67A37B3969}"/>
              </a:ext>
            </a:extLst>
          </p:cNvPr>
          <p:cNvSpPr txBox="1"/>
          <p:nvPr/>
        </p:nvSpPr>
        <p:spPr>
          <a:xfrm>
            <a:off x="1038687" y="239698"/>
            <a:ext cx="10191565" cy="1569660"/>
          </a:xfrm>
          <a:prstGeom prst="rect">
            <a:avLst/>
          </a:prstGeom>
          <a:noFill/>
        </p:spPr>
        <p:txBody>
          <a:bodyPr wrap="square">
            <a:spAutoFit/>
          </a:bodyPr>
          <a:lstStyle/>
          <a:p>
            <a:r>
              <a:rPr lang="en-US" sz="4800" dirty="0">
                <a:solidFill>
                  <a:schemeClr val="accent1">
                    <a:lumMod val="75000"/>
                  </a:schemeClr>
                </a:solidFill>
                <a:latin typeface="Cooper Black" panose="0208090404030B020404" pitchFamily="18" charset="0"/>
              </a:rPr>
              <a:t>A</a:t>
            </a:r>
            <a:r>
              <a:rPr lang="en-IN" sz="4800" dirty="0">
                <a:solidFill>
                  <a:schemeClr val="accent1">
                    <a:lumMod val="75000"/>
                  </a:schemeClr>
                </a:solidFill>
                <a:latin typeface="Cooper Black" panose="0208090404030B020404" pitchFamily="18" charset="0"/>
              </a:rPr>
              <a:t>advantages and Disadvantage</a:t>
            </a:r>
          </a:p>
          <a:p>
            <a:endParaRPr lang="en-IN" sz="4800" dirty="0">
              <a:solidFill>
                <a:schemeClr val="accent1">
                  <a:lumMod val="75000"/>
                </a:schemeClr>
              </a:solidFill>
              <a:latin typeface="Cooper Black" panose="0208090404030B020404" pitchFamily="18" charset="0"/>
            </a:endParaRPr>
          </a:p>
        </p:txBody>
      </p:sp>
      <p:sp>
        <p:nvSpPr>
          <p:cNvPr id="4" name="TextBox 3">
            <a:extLst>
              <a:ext uri="{FF2B5EF4-FFF2-40B4-BE49-F238E27FC236}">
                <a16:creationId xmlns:a16="http://schemas.microsoft.com/office/drawing/2014/main" id="{715EA1F4-8C7B-45A8-BCD6-B6705D4E87BB}"/>
              </a:ext>
            </a:extLst>
          </p:cNvPr>
          <p:cNvSpPr txBox="1"/>
          <p:nvPr/>
        </p:nvSpPr>
        <p:spPr>
          <a:xfrm>
            <a:off x="1038686" y="2396972"/>
            <a:ext cx="8851037" cy="3477875"/>
          </a:xfrm>
          <a:prstGeom prst="rect">
            <a:avLst/>
          </a:prstGeom>
          <a:noFill/>
        </p:spPr>
        <p:txBody>
          <a:bodyPr wrap="square" rtlCol="0">
            <a:spAutoFit/>
          </a:bodyPr>
          <a:lstStyle/>
          <a:p>
            <a:r>
              <a:rPr lang="en-US" sz="2400" dirty="0">
                <a:latin typeface="Trebuchet MS" panose="020B0603020202020204" pitchFamily="34" charset="0"/>
              </a:rPr>
              <a:t>Advantages</a:t>
            </a:r>
          </a:p>
          <a:p>
            <a:pPr marL="285750" indent="-285750">
              <a:buFont typeface="Arial" panose="020B0604020202020204" pitchFamily="34" charset="0"/>
              <a:buChar char="•"/>
            </a:pPr>
            <a:r>
              <a:rPr lang="en-US" sz="1800" dirty="0">
                <a:latin typeface="Trebuchet MS" panose="020B0603020202020204" pitchFamily="34" charset="0"/>
              </a:rPr>
              <a:t>Easy to Add Employee</a:t>
            </a:r>
          </a:p>
          <a:p>
            <a:pPr marL="285750" indent="-285750">
              <a:buFont typeface="Arial" panose="020B0604020202020204" pitchFamily="34" charset="0"/>
              <a:buChar char="•"/>
            </a:pPr>
            <a:r>
              <a:rPr lang="en-US" sz="1800" dirty="0">
                <a:latin typeface="Trebuchet MS" panose="020B0603020202020204" pitchFamily="34" charset="0"/>
              </a:rPr>
              <a:t>Simple update and delete facility.</a:t>
            </a:r>
          </a:p>
          <a:p>
            <a:pPr marL="285750" indent="-285750">
              <a:buFont typeface="Arial" panose="020B0604020202020204" pitchFamily="34" charset="0"/>
              <a:buChar char="•"/>
            </a:pPr>
            <a:r>
              <a:rPr lang="en-IN" sz="1800" dirty="0">
                <a:latin typeface="Trebuchet MS" panose="020B0603020202020204" pitchFamily="34" charset="0"/>
              </a:rPr>
              <a:t>A simple Employee Management Platform</a:t>
            </a:r>
          </a:p>
          <a:p>
            <a:pPr marL="285750" indent="-285750">
              <a:buFont typeface="Arial" panose="020B0604020202020204" pitchFamily="34" charset="0"/>
              <a:buChar char="•"/>
            </a:pPr>
            <a:r>
              <a:rPr lang="en-IN" sz="1800" dirty="0">
                <a:latin typeface="Trebuchet MS" panose="020B0603020202020204" pitchFamily="34" charset="0"/>
              </a:rPr>
              <a:t>Easy to use</a:t>
            </a:r>
          </a:p>
          <a:p>
            <a:endParaRPr lang="en-US" sz="1800" dirty="0">
              <a:latin typeface="Trebuchet MS" panose="020B0603020202020204" pitchFamily="34" charset="0"/>
            </a:endParaRPr>
          </a:p>
          <a:p>
            <a:r>
              <a:rPr lang="en-IN" sz="2400" dirty="0">
                <a:latin typeface="Trebuchet MS" panose="020B0603020202020204" pitchFamily="34" charset="0"/>
              </a:rPr>
              <a:t>Disadvantage:</a:t>
            </a:r>
          </a:p>
          <a:p>
            <a:pPr rtl="0" fontAlgn="base">
              <a:spcBef>
                <a:spcPts val="0"/>
              </a:spcBef>
              <a:spcAft>
                <a:spcPts val="0"/>
              </a:spcAft>
              <a:buFont typeface="Arial" panose="020B0604020202020204" pitchFamily="34" charset="0"/>
              <a:buChar char="•"/>
            </a:pPr>
            <a:r>
              <a:rPr lang="en-US" sz="1800" i="0" u="none" strike="noStrike" dirty="0">
                <a:solidFill>
                  <a:srgbClr val="000000"/>
                </a:solidFill>
                <a:effectLst/>
                <a:latin typeface="Trebuchet MS" panose="020B0603020202020204" pitchFamily="34" charset="0"/>
              </a:rPr>
              <a:t>This software will run on a single PC .</a:t>
            </a:r>
          </a:p>
          <a:p>
            <a:pPr rtl="0" fontAlgn="base">
              <a:spcBef>
                <a:spcPts val="0"/>
              </a:spcBef>
              <a:spcAft>
                <a:spcPts val="1200"/>
              </a:spcAft>
              <a:buFont typeface="Arial" panose="020B0604020202020204" pitchFamily="34" charset="0"/>
              <a:buChar char="•"/>
            </a:pPr>
            <a:r>
              <a:rPr lang="en-US" sz="1800" i="0" u="none" strike="noStrike" dirty="0">
                <a:solidFill>
                  <a:srgbClr val="000000"/>
                </a:solidFill>
                <a:effectLst/>
                <a:latin typeface="Trebuchet MS" panose="020B0603020202020204" pitchFamily="34" charset="0"/>
              </a:rPr>
              <a:t>Admin and Employee have to sit on the same PC .</a:t>
            </a:r>
          </a:p>
          <a:p>
            <a:pPr rtl="0" fontAlgn="base">
              <a:spcBef>
                <a:spcPts val="0"/>
              </a:spcBef>
              <a:spcAft>
                <a:spcPts val="0"/>
              </a:spcAft>
              <a:buFont typeface="Arial" panose="020B0604020202020204" pitchFamily="34" charset="0"/>
              <a:buChar char="•"/>
            </a:pPr>
            <a:r>
              <a:rPr lang="en-US" sz="1800" i="0" u="none" strike="noStrike" dirty="0">
                <a:solidFill>
                  <a:srgbClr val="000000"/>
                </a:solidFill>
                <a:effectLst/>
                <a:latin typeface="Trebuchet MS" panose="020B0603020202020204" pitchFamily="34" charset="0"/>
              </a:rPr>
              <a:t>No network connection .</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38898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4B72C-B10A-410F-8C44-D2906BB80941}"/>
              </a:ext>
            </a:extLst>
          </p:cNvPr>
          <p:cNvSpPr txBox="1"/>
          <p:nvPr/>
        </p:nvSpPr>
        <p:spPr>
          <a:xfrm rot="10800000" flipV="1">
            <a:off x="1748901" y="2823098"/>
            <a:ext cx="8566951" cy="1446550"/>
          </a:xfrm>
          <a:prstGeom prst="rect">
            <a:avLst/>
          </a:prstGeom>
          <a:noFill/>
        </p:spPr>
        <p:txBody>
          <a:bodyPr wrap="square">
            <a:spAutoFit/>
          </a:bodyPr>
          <a:lstStyle/>
          <a:p>
            <a:pPr algn="ctr"/>
            <a:r>
              <a:rPr lang="en-US" sz="8800" dirty="0">
                <a:ln w="0"/>
                <a:solidFill>
                  <a:schemeClr val="accent1">
                    <a:lumMod val="75000"/>
                  </a:schemeClr>
                </a:solidFill>
                <a:effectLst>
                  <a:outerShdw blurRad="38100" dist="25400" dir="5400000" algn="ctr" rotWithShape="0">
                    <a:srgbClr val="6E747A">
                      <a:alpha val="43000"/>
                    </a:srgbClr>
                  </a:outerShdw>
                </a:effectLst>
                <a:latin typeface="Algerian" panose="04020705040A02060702" pitchFamily="82" charset="0"/>
              </a:rPr>
              <a:t>Thank you !</a:t>
            </a:r>
            <a:endParaRPr lang="en-US" sz="8800" b="0" cap="none" spc="0" dirty="0">
              <a:ln w="0"/>
              <a:solidFill>
                <a:schemeClr val="accent1">
                  <a:lumMod val="75000"/>
                </a:schemeClr>
              </a:solidFill>
              <a:effectLst>
                <a:outerShdw blurRad="38100" dist="25400" dir="5400000" algn="ctr" rotWithShape="0">
                  <a:srgbClr val="6E747A">
                    <a:alpha val="43000"/>
                  </a:srgbClr>
                </a:outerShdw>
              </a:effectLst>
              <a:latin typeface="Algerian" panose="04020705040A02060702" pitchFamily="82" charset="0"/>
            </a:endParaRPr>
          </a:p>
        </p:txBody>
      </p:sp>
    </p:spTree>
    <p:extLst>
      <p:ext uri="{BB962C8B-B14F-4D97-AF65-F5344CB8AC3E}">
        <p14:creationId xmlns:p14="http://schemas.microsoft.com/office/powerpoint/2010/main" val="285522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353FA1-0792-4573-A994-3FDE7AD63BFC}"/>
              </a:ext>
            </a:extLst>
          </p:cNvPr>
          <p:cNvSpPr/>
          <p:nvPr/>
        </p:nvSpPr>
        <p:spPr>
          <a:xfrm>
            <a:off x="1162975" y="1340528"/>
            <a:ext cx="9545026" cy="1754326"/>
          </a:xfrm>
          <a:prstGeom prst="rect">
            <a:avLst/>
          </a:prstGeom>
          <a:noFill/>
        </p:spPr>
        <p:txBody>
          <a:bodyPr wrap="square" lIns="91440" tIns="45720" rIns="91440" bIns="45720">
            <a:spAutoFit/>
          </a:bodyPr>
          <a:lstStyle/>
          <a:p>
            <a:pPr algn="ctr"/>
            <a:r>
              <a:rPr lang="en-IN" sz="5400" b="1" cap="none" spc="0"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Cooper Black" panose="0208090404030B020404" pitchFamily="18" charset="0"/>
              </a:rPr>
              <a:t>Employee Management System</a:t>
            </a:r>
          </a:p>
        </p:txBody>
      </p:sp>
      <p:sp>
        <p:nvSpPr>
          <p:cNvPr id="7" name="TextBox 6">
            <a:extLst>
              <a:ext uri="{FF2B5EF4-FFF2-40B4-BE49-F238E27FC236}">
                <a16:creationId xmlns:a16="http://schemas.microsoft.com/office/drawing/2014/main" id="{4C3CB8C0-6132-415D-8157-8F1D0F12BD83}"/>
              </a:ext>
            </a:extLst>
          </p:cNvPr>
          <p:cNvSpPr txBox="1"/>
          <p:nvPr/>
        </p:nvSpPr>
        <p:spPr>
          <a:xfrm>
            <a:off x="1003177" y="4500979"/>
            <a:ext cx="3435658" cy="1508105"/>
          </a:xfrm>
          <a:prstGeom prst="rect">
            <a:avLst/>
          </a:prstGeom>
          <a:noFill/>
        </p:spPr>
        <p:txBody>
          <a:bodyPr wrap="square" rtlCol="0">
            <a:spAutoFit/>
          </a:bodyPr>
          <a:lstStyle/>
          <a:p>
            <a:pPr rtl="0">
              <a:spcBef>
                <a:spcPts val="0"/>
              </a:spcBef>
              <a:spcAft>
                <a:spcPts val="1200"/>
              </a:spcAft>
            </a:pPr>
            <a:r>
              <a:rPr lang="en-IN" sz="1800" b="0" i="0" u="none" strike="noStrike" dirty="0">
                <a:solidFill>
                  <a:srgbClr val="424242"/>
                </a:solidFill>
                <a:effectLst/>
                <a:latin typeface="Trebuchet MS" panose="020B0603020202020204" pitchFamily="34" charset="0"/>
              </a:rPr>
              <a:t>   </a:t>
            </a:r>
            <a:r>
              <a:rPr lang="en-IN" sz="1800" b="1" i="0" u="none" strike="noStrike" dirty="0">
                <a:solidFill>
                  <a:srgbClr val="424242"/>
                </a:solidFill>
                <a:effectLst/>
                <a:latin typeface="Trebuchet MS" panose="020B0603020202020204" pitchFamily="34" charset="0"/>
              </a:rPr>
              <a:t>     	     MENTOR </a:t>
            </a:r>
            <a:endParaRPr lang="en-IN" b="0" dirty="0">
              <a:effectLst/>
              <a:latin typeface="Trebuchet MS" panose="020B0603020202020204" pitchFamily="34" charset="0"/>
            </a:endParaRPr>
          </a:p>
          <a:p>
            <a:pPr rtl="0">
              <a:spcBef>
                <a:spcPts val="0"/>
              </a:spcBef>
              <a:spcAft>
                <a:spcPts val="1200"/>
              </a:spcAft>
            </a:pPr>
            <a:r>
              <a:rPr lang="en-IN" sz="1800" b="1" i="0" u="none" strike="noStrike" dirty="0">
                <a:solidFill>
                  <a:srgbClr val="424242"/>
                </a:solidFill>
                <a:effectLst/>
                <a:latin typeface="Trebuchet MS" panose="020B0603020202020204" pitchFamily="34" charset="0"/>
              </a:rPr>
              <a:t>              Mr. </a:t>
            </a:r>
            <a:r>
              <a:rPr lang="en-IN" sz="1800" b="1" i="0" u="none" strike="noStrike" dirty="0" err="1">
                <a:solidFill>
                  <a:srgbClr val="424242"/>
                </a:solidFill>
                <a:effectLst/>
                <a:latin typeface="Trebuchet MS" panose="020B0603020202020204" pitchFamily="34" charset="0"/>
              </a:rPr>
              <a:t>Thaneshwara</a:t>
            </a:r>
            <a:r>
              <a:rPr lang="en-IN" sz="1800" b="1" i="0" u="none" strike="noStrike" dirty="0">
                <a:solidFill>
                  <a:srgbClr val="424242"/>
                </a:solidFill>
                <a:effectLst/>
                <a:latin typeface="Trebuchet MS" panose="020B0603020202020204" pitchFamily="34" charset="0"/>
              </a:rPr>
              <a:t> </a:t>
            </a:r>
            <a:endParaRPr lang="en-IN" b="0" dirty="0">
              <a:effectLst/>
              <a:latin typeface="Trebuchet MS" panose="020B0603020202020204" pitchFamily="34" charset="0"/>
            </a:endParaRPr>
          </a:p>
          <a:p>
            <a:br>
              <a:rPr lang="en-IN" dirty="0">
                <a:latin typeface="Trebuchet MS" panose="020B0603020202020204" pitchFamily="34" charset="0"/>
              </a:rPr>
            </a:br>
            <a:endParaRPr lang="en-IN" dirty="0">
              <a:latin typeface="Trebuchet MS" panose="020B0603020202020204" pitchFamily="34" charset="0"/>
            </a:endParaRPr>
          </a:p>
        </p:txBody>
      </p:sp>
      <p:sp>
        <p:nvSpPr>
          <p:cNvPr id="8" name="TextBox 7">
            <a:extLst>
              <a:ext uri="{FF2B5EF4-FFF2-40B4-BE49-F238E27FC236}">
                <a16:creationId xmlns:a16="http://schemas.microsoft.com/office/drawing/2014/main" id="{6E1C1DDC-4762-47E7-8403-13BFC8A471D8}"/>
              </a:ext>
            </a:extLst>
          </p:cNvPr>
          <p:cNvSpPr txBox="1"/>
          <p:nvPr/>
        </p:nvSpPr>
        <p:spPr>
          <a:xfrm>
            <a:off x="6587231" y="4225771"/>
            <a:ext cx="4120769" cy="1938992"/>
          </a:xfrm>
          <a:prstGeom prst="rect">
            <a:avLst/>
          </a:prstGeom>
          <a:noFill/>
        </p:spPr>
        <p:txBody>
          <a:bodyPr wrap="square" rtlCol="0">
            <a:spAutoFit/>
          </a:bodyPr>
          <a:lstStyle/>
          <a:p>
            <a:pPr rtl="0">
              <a:spcBef>
                <a:spcPts val="0"/>
              </a:spcBef>
              <a:spcAft>
                <a:spcPts val="1200"/>
              </a:spcAft>
            </a:pPr>
            <a:r>
              <a:rPr lang="en-IN" sz="1800" b="1" i="0" u="none" strike="noStrike" dirty="0">
                <a:solidFill>
                  <a:srgbClr val="424242"/>
                </a:solidFill>
                <a:effectLst/>
                <a:latin typeface="Trebuchet MS" panose="020B0603020202020204" pitchFamily="34" charset="0"/>
              </a:rPr>
              <a:t>	SUBMITTED BY </a:t>
            </a:r>
            <a:endParaRPr lang="en-IN" b="0" dirty="0">
              <a:effectLst/>
              <a:latin typeface="Trebuchet MS" panose="020B0603020202020204" pitchFamily="34" charset="0"/>
            </a:endParaRPr>
          </a:p>
          <a:p>
            <a:pPr rtl="0">
              <a:spcBef>
                <a:spcPts val="0"/>
              </a:spcBef>
              <a:spcAft>
                <a:spcPts val="1200"/>
              </a:spcAft>
            </a:pPr>
            <a:r>
              <a:rPr lang="en-IN" sz="1800" b="0" i="0" u="none" strike="noStrike" dirty="0">
                <a:solidFill>
                  <a:srgbClr val="424242"/>
                </a:solidFill>
                <a:effectLst/>
                <a:latin typeface="Trebuchet MS" panose="020B0603020202020204" pitchFamily="34" charset="0"/>
              </a:rPr>
              <a:t>       </a:t>
            </a:r>
            <a:r>
              <a:rPr lang="en-IN" sz="1800" b="1" i="0" u="none" strike="noStrike" dirty="0">
                <a:solidFill>
                  <a:srgbClr val="424242"/>
                </a:solidFill>
                <a:effectLst/>
                <a:latin typeface="Trebuchet MS" panose="020B0603020202020204" pitchFamily="34" charset="0"/>
              </a:rPr>
              <a:t> Mehul Kumar( 00815931)</a:t>
            </a:r>
            <a:endParaRPr lang="en-IN" b="0" dirty="0">
              <a:effectLst/>
              <a:latin typeface="Trebuchet MS" panose="020B0603020202020204" pitchFamily="34" charset="0"/>
            </a:endParaRPr>
          </a:p>
          <a:p>
            <a:pPr rtl="0">
              <a:spcBef>
                <a:spcPts val="0"/>
              </a:spcBef>
              <a:spcAft>
                <a:spcPts val="1200"/>
              </a:spcAft>
            </a:pPr>
            <a:r>
              <a:rPr lang="en-IN" sz="1800" b="1" i="0" u="none" strike="noStrike" dirty="0">
                <a:solidFill>
                  <a:srgbClr val="424242"/>
                </a:solidFill>
                <a:effectLst/>
                <a:latin typeface="Trebuchet MS" panose="020B0603020202020204" pitchFamily="34" charset="0"/>
              </a:rPr>
              <a:t>        </a:t>
            </a:r>
            <a:r>
              <a:rPr lang="en-IN" sz="1800" b="1" i="0" u="none" strike="noStrike" dirty="0" err="1">
                <a:solidFill>
                  <a:srgbClr val="424242"/>
                </a:solidFill>
                <a:effectLst/>
                <a:latin typeface="Trebuchet MS" panose="020B0603020202020204" pitchFamily="34" charset="0"/>
              </a:rPr>
              <a:t>Ravikant</a:t>
            </a:r>
            <a:r>
              <a:rPr lang="en-IN" sz="1800" b="1" i="0" u="none" strike="noStrike" dirty="0">
                <a:solidFill>
                  <a:srgbClr val="424242"/>
                </a:solidFill>
                <a:effectLst/>
                <a:latin typeface="Trebuchet MS" panose="020B0603020202020204" pitchFamily="34" charset="0"/>
              </a:rPr>
              <a:t> Upadhyay( 00815930)</a:t>
            </a:r>
            <a:endParaRPr lang="en-IN" b="0" dirty="0">
              <a:effectLst/>
              <a:latin typeface="Trebuchet MS" panose="020B0603020202020204" pitchFamily="34" charset="0"/>
            </a:endParaRPr>
          </a:p>
          <a:p>
            <a:br>
              <a:rPr lang="en-IN" dirty="0">
                <a:latin typeface="Trebuchet MS" panose="020B0603020202020204" pitchFamily="34" charset="0"/>
              </a:rPr>
            </a:br>
            <a:endParaRPr lang="en-IN" dirty="0">
              <a:latin typeface="Trebuchet MS" panose="020B0603020202020204" pitchFamily="34" charset="0"/>
            </a:endParaRPr>
          </a:p>
        </p:txBody>
      </p:sp>
    </p:spTree>
    <p:extLst>
      <p:ext uri="{BB962C8B-B14F-4D97-AF65-F5344CB8AC3E}">
        <p14:creationId xmlns:p14="http://schemas.microsoft.com/office/powerpoint/2010/main" val="428952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7F5FD0-B8E8-4254-B9B8-43531EE989E0}"/>
              </a:ext>
            </a:extLst>
          </p:cNvPr>
          <p:cNvSpPr txBox="1"/>
          <p:nvPr/>
        </p:nvSpPr>
        <p:spPr>
          <a:xfrm>
            <a:off x="2219417" y="692458"/>
            <a:ext cx="6720397" cy="2862322"/>
          </a:xfrm>
          <a:prstGeom prst="rect">
            <a:avLst/>
          </a:prstGeom>
          <a:noFill/>
        </p:spPr>
        <p:txBody>
          <a:bodyPr wrap="square" rtlCol="0">
            <a:spAutoFit/>
          </a:bodyPr>
          <a:lstStyle/>
          <a:p>
            <a:r>
              <a:rPr lang="en-IN" sz="6000" dirty="0">
                <a:solidFill>
                  <a:schemeClr val="accent1">
                    <a:lumMod val="75000"/>
                  </a:schemeClr>
                </a:solidFill>
                <a:latin typeface="Cooper Black" panose="0208090404030B020404" pitchFamily="18" charset="0"/>
              </a:rPr>
              <a:t>      Introduction</a:t>
            </a:r>
          </a:p>
          <a:p>
            <a:endParaRPr lang="en-IN" sz="6000" dirty="0">
              <a:solidFill>
                <a:schemeClr val="accent1">
                  <a:lumMod val="75000"/>
                </a:schemeClr>
              </a:solidFill>
              <a:latin typeface="Cooper Black" panose="0208090404030B020404" pitchFamily="18" charset="0"/>
            </a:endParaRPr>
          </a:p>
          <a:p>
            <a:endParaRPr lang="en-IN" sz="6000" dirty="0">
              <a:solidFill>
                <a:schemeClr val="accent1">
                  <a:lumMod val="75000"/>
                </a:schemeClr>
              </a:solidFill>
            </a:endParaRPr>
          </a:p>
        </p:txBody>
      </p:sp>
      <p:sp>
        <p:nvSpPr>
          <p:cNvPr id="3" name="TextBox 2">
            <a:extLst>
              <a:ext uri="{FF2B5EF4-FFF2-40B4-BE49-F238E27FC236}">
                <a16:creationId xmlns:a16="http://schemas.microsoft.com/office/drawing/2014/main" id="{3099579F-1A7F-4170-B960-29149E000B1D}"/>
              </a:ext>
            </a:extLst>
          </p:cNvPr>
          <p:cNvSpPr txBox="1"/>
          <p:nvPr/>
        </p:nvSpPr>
        <p:spPr>
          <a:xfrm>
            <a:off x="1713391" y="2405849"/>
            <a:ext cx="8034292" cy="1908215"/>
          </a:xfrm>
          <a:prstGeom prst="rect">
            <a:avLst/>
          </a:prstGeom>
          <a:noFill/>
        </p:spPr>
        <p:txBody>
          <a:bodyPr wrap="square" rtlCol="0">
            <a:spAutoFit/>
          </a:bodyPr>
          <a:lstStyle/>
          <a:p>
            <a:pPr rtl="0" fontAlgn="base">
              <a:spcBef>
                <a:spcPts val="0"/>
              </a:spcBef>
              <a:spcAft>
                <a:spcPts val="1200"/>
              </a:spcAft>
            </a:pPr>
            <a:br>
              <a:rPr lang="en-US" b="0" dirty="0">
                <a:effectLst/>
                <a:latin typeface="Trebuchet MS" panose="020B0603020202020204" pitchFamily="34" charset="0"/>
              </a:rPr>
            </a:br>
            <a:r>
              <a:rPr lang="en-US" sz="1800" b="1" i="0" u="none" strike="noStrike" dirty="0">
                <a:solidFill>
                  <a:srgbClr val="000000"/>
                </a:solidFill>
                <a:effectLst/>
                <a:latin typeface="Trebuchet MS" panose="020B0603020202020204" pitchFamily="34" charset="0"/>
              </a:rPr>
              <a:t>Employee Management System  maintains the information about the personal details of the employee .</a:t>
            </a:r>
          </a:p>
          <a:p>
            <a:pPr rtl="0" fontAlgn="base">
              <a:spcBef>
                <a:spcPts val="0"/>
              </a:spcBef>
              <a:spcAft>
                <a:spcPts val="1200"/>
              </a:spcAft>
            </a:pPr>
            <a:br>
              <a:rPr lang="en-US" b="0" dirty="0">
                <a:effectLst/>
                <a:latin typeface="Trebuchet MS" panose="020B0603020202020204" pitchFamily="34" charset="0"/>
              </a:rPr>
            </a:br>
            <a:r>
              <a:rPr lang="en-US" sz="1800" b="1" i="0" u="none" strike="noStrike" dirty="0">
                <a:solidFill>
                  <a:srgbClr val="000000"/>
                </a:solidFill>
                <a:effectLst/>
                <a:latin typeface="Trebuchet MS" panose="020B0603020202020204" pitchFamily="34" charset="0"/>
              </a:rPr>
              <a:t>It  is a distributed application , developed to maintain the details of an employee working in any organization .</a:t>
            </a:r>
          </a:p>
        </p:txBody>
      </p:sp>
    </p:spTree>
    <p:extLst>
      <p:ext uri="{BB962C8B-B14F-4D97-AF65-F5344CB8AC3E}">
        <p14:creationId xmlns:p14="http://schemas.microsoft.com/office/powerpoint/2010/main" val="252058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CF56F6-1598-4C9F-903F-3170F3A17005}"/>
              </a:ext>
            </a:extLst>
          </p:cNvPr>
          <p:cNvSpPr txBox="1"/>
          <p:nvPr/>
        </p:nvSpPr>
        <p:spPr>
          <a:xfrm>
            <a:off x="1198484" y="621438"/>
            <a:ext cx="9170633" cy="1754326"/>
          </a:xfrm>
          <a:prstGeom prst="rect">
            <a:avLst/>
          </a:prstGeom>
          <a:noFill/>
        </p:spPr>
        <p:txBody>
          <a:bodyPr wrap="square">
            <a:spAutoFit/>
          </a:bodyPr>
          <a:lstStyle/>
          <a:p>
            <a:r>
              <a:rPr lang="en-IN" sz="5400" dirty="0">
                <a:solidFill>
                  <a:schemeClr val="accent1">
                    <a:lumMod val="75000"/>
                  </a:schemeClr>
                </a:solidFill>
                <a:latin typeface="Cooper Black" panose="0208090404030B020404" pitchFamily="18" charset="0"/>
              </a:rPr>
              <a:t>  Objective Of the Project</a:t>
            </a:r>
          </a:p>
          <a:p>
            <a:endParaRPr lang="en-IN" sz="5400" dirty="0">
              <a:solidFill>
                <a:schemeClr val="accent1">
                  <a:lumMod val="75000"/>
                </a:schemeClr>
              </a:solidFill>
              <a:latin typeface="Cooper Black" panose="0208090404030B020404" pitchFamily="18" charset="0"/>
            </a:endParaRPr>
          </a:p>
        </p:txBody>
      </p:sp>
      <p:sp>
        <p:nvSpPr>
          <p:cNvPr id="4" name="TextBox 3">
            <a:extLst>
              <a:ext uri="{FF2B5EF4-FFF2-40B4-BE49-F238E27FC236}">
                <a16:creationId xmlns:a16="http://schemas.microsoft.com/office/drawing/2014/main" id="{52D36056-84D2-4FD3-B393-A3CCAFE1FD7E}"/>
              </a:ext>
            </a:extLst>
          </p:cNvPr>
          <p:cNvSpPr txBox="1"/>
          <p:nvPr/>
        </p:nvSpPr>
        <p:spPr>
          <a:xfrm>
            <a:off x="1376039" y="2707690"/>
            <a:ext cx="9170633" cy="2139047"/>
          </a:xfrm>
          <a:prstGeom prst="rect">
            <a:avLst/>
          </a:prstGeom>
          <a:noFill/>
        </p:spPr>
        <p:txBody>
          <a:bodyPr wrap="square" rtlCol="0">
            <a:spAutoFit/>
          </a:bodyPr>
          <a:lstStyle/>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This projects aims to simplify the task of maintaining records of the employees of company.</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To develop an well-designed database to store employee information.</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Provides full functional reports to management of company.</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The objective of this project is to provide a comprehensive approach towards the management of employee information</a:t>
            </a:r>
          </a:p>
        </p:txBody>
      </p:sp>
    </p:spTree>
    <p:extLst>
      <p:ext uri="{BB962C8B-B14F-4D97-AF65-F5344CB8AC3E}">
        <p14:creationId xmlns:p14="http://schemas.microsoft.com/office/powerpoint/2010/main" val="218881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40FF0C-3038-4500-9F48-DA9BB11C0A34}"/>
              </a:ext>
            </a:extLst>
          </p:cNvPr>
          <p:cNvSpPr txBox="1"/>
          <p:nvPr/>
        </p:nvSpPr>
        <p:spPr>
          <a:xfrm>
            <a:off x="2414726" y="639192"/>
            <a:ext cx="6727054" cy="1754326"/>
          </a:xfrm>
          <a:prstGeom prst="rect">
            <a:avLst/>
          </a:prstGeom>
          <a:noFill/>
        </p:spPr>
        <p:txBody>
          <a:bodyPr wrap="square">
            <a:spAutoFit/>
          </a:bodyPr>
          <a:lstStyle/>
          <a:p>
            <a:r>
              <a:rPr lang="en-IN" sz="5400" dirty="0">
                <a:solidFill>
                  <a:schemeClr val="accent1">
                    <a:lumMod val="75000"/>
                  </a:schemeClr>
                </a:solidFill>
                <a:latin typeface="Cooper Black" panose="0208090404030B020404" pitchFamily="18" charset="0"/>
              </a:rPr>
              <a:t>Existing System</a:t>
            </a:r>
          </a:p>
          <a:p>
            <a:endParaRPr lang="en-IN" sz="5400" dirty="0">
              <a:solidFill>
                <a:schemeClr val="accent1">
                  <a:lumMod val="75000"/>
                </a:schemeClr>
              </a:solidFill>
              <a:latin typeface="Cooper Black" panose="0208090404030B020404" pitchFamily="18" charset="0"/>
            </a:endParaRPr>
          </a:p>
        </p:txBody>
      </p:sp>
      <p:sp>
        <p:nvSpPr>
          <p:cNvPr id="4" name="TextBox 3">
            <a:extLst>
              <a:ext uri="{FF2B5EF4-FFF2-40B4-BE49-F238E27FC236}">
                <a16:creationId xmlns:a16="http://schemas.microsoft.com/office/drawing/2014/main" id="{F2190BAA-7EC7-4CB3-88A9-1899DA99F59C}"/>
              </a:ext>
            </a:extLst>
          </p:cNvPr>
          <p:cNvSpPr txBox="1"/>
          <p:nvPr/>
        </p:nvSpPr>
        <p:spPr>
          <a:xfrm>
            <a:off x="1198485" y="2494625"/>
            <a:ext cx="9170633" cy="2416046"/>
          </a:xfrm>
          <a:prstGeom prst="rect">
            <a:avLst/>
          </a:prstGeom>
          <a:noFill/>
        </p:spPr>
        <p:txBody>
          <a:bodyPr wrap="square" rtlCol="0">
            <a:spAutoFit/>
          </a:bodyPr>
          <a:lstStyle/>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Earlier systems were manual where there was no way of properly storing information.</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Employee records were stored manually which lead to errors. There was no proper way of tracking employee records.</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It is very difficult and required a lot of paperwork which makes the application time consuming and not secured.</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There was no administrator which could handle the records. So there was the need to develop a system which could manage all these things and reduce the paperwork</a:t>
            </a:r>
          </a:p>
        </p:txBody>
      </p:sp>
    </p:spTree>
    <p:extLst>
      <p:ext uri="{BB962C8B-B14F-4D97-AF65-F5344CB8AC3E}">
        <p14:creationId xmlns:p14="http://schemas.microsoft.com/office/powerpoint/2010/main" val="671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042415-5FBF-4712-9B31-F6DACAF7512E}"/>
              </a:ext>
            </a:extLst>
          </p:cNvPr>
          <p:cNvSpPr txBox="1"/>
          <p:nvPr/>
        </p:nvSpPr>
        <p:spPr>
          <a:xfrm>
            <a:off x="2772422" y="736847"/>
            <a:ext cx="6647155" cy="1754326"/>
          </a:xfrm>
          <a:prstGeom prst="rect">
            <a:avLst/>
          </a:prstGeom>
          <a:noFill/>
        </p:spPr>
        <p:txBody>
          <a:bodyPr wrap="square">
            <a:spAutoFit/>
          </a:bodyPr>
          <a:lstStyle/>
          <a:p>
            <a:r>
              <a:rPr lang="en-IN" sz="5400" dirty="0">
                <a:solidFill>
                  <a:schemeClr val="accent1">
                    <a:lumMod val="75000"/>
                  </a:schemeClr>
                </a:solidFill>
                <a:latin typeface="Cooper Black" panose="0208090404030B020404" pitchFamily="18" charset="0"/>
              </a:rPr>
              <a:t>Proposed System</a:t>
            </a:r>
          </a:p>
          <a:p>
            <a:endParaRPr lang="en-IN" sz="5400" dirty="0">
              <a:solidFill>
                <a:schemeClr val="accent1">
                  <a:lumMod val="75000"/>
                </a:schemeClr>
              </a:solidFill>
              <a:latin typeface="Cooper Black" panose="0208090404030B020404" pitchFamily="18" charset="0"/>
            </a:endParaRPr>
          </a:p>
        </p:txBody>
      </p:sp>
      <p:sp>
        <p:nvSpPr>
          <p:cNvPr id="4" name="TextBox 3">
            <a:extLst>
              <a:ext uri="{FF2B5EF4-FFF2-40B4-BE49-F238E27FC236}">
                <a16:creationId xmlns:a16="http://schemas.microsoft.com/office/drawing/2014/main" id="{812AB1E4-6443-4A28-B3A4-86DDA9404C93}"/>
              </a:ext>
            </a:extLst>
          </p:cNvPr>
          <p:cNvSpPr txBox="1"/>
          <p:nvPr/>
        </p:nvSpPr>
        <p:spPr>
          <a:xfrm>
            <a:off x="1189608" y="2306507"/>
            <a:ext cx="9729926" cy="2970044"/>
          </a:xfrm>
          <a:prstGeom prst="rect">
            <a:avLst/>
          </a:prstGeom>
          <a:noFill/>
        </p:spPr>
        <p:txBody>
          <a:bodyPr wrap="square" rtlCol="0">
            <a:spAutoFit/>
          </a:bodyPr>
          <a:lstStyle/>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Employee management system is easy to use application which is created to manage the employee data. It is created to record the details of the employees. This reduces the dependency on the manual system which could create errors.</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This system can easily help in tracking employee records. There is an administrator which can add, edit, delete and save records in a database. Administrator can view all the employees present in the database.</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This employee management system is created completely on the administrative end which means only the admin has access rights to change or modify any records.</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rebuchet MS" panose="020B0603020202020204" pitchFamily="34" charset="0"/>
              </a:rPr>
              <a:t>So this makes it safe and reliable application to use. </a:t>
            </a:r>
          </a:p>
        </p:txBody>
      </p:sp>
    </p:spTree>
    <p:extLst>
      <p:ext uri="{BB962C8B-B14F-4D97-AF65-F5344CB8AC3E}">
        <p14:creationId xmlns:p14="http://schemas.microsoft.com/office/powerpoint/2010/main" val="406130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DC45EC-B960-4D47-AE5F-3A6749DA029A}"/>
              </a:ext>
            </a:extLst>
          </p:cNvPr>
          <p:cNvSpPr txBox="1"/>
          <p:nvPr/>
        </p:nvSpPr>
        <p:spPr>
          <a:xfrm>
            <a:off x="2343705" y="461640"/>
            <a:ext cx="6798075" cy="1754326"/>
          </a:xfrm>
          <a:prstGeom prst="rect">
            <a:avLst/>
          </a:prstGeom>
          <a:noFill/>
        </p:spPr>
        <p:txBody>
          <a:bodyPr wrap="square">
            <a:spAutoFit/>
          </a:bodyPr>
          <a:lstStyle/>
          <a:p>
            <a:r>
              <a:rPr lang="en-IN" sz="5400" dirty="0">
                <a:solidFill>
                  <a:schemeClr val="accent1">
                    <a:lumMod val="75000"/>
                  </a:schemeClr>
                </a:solidFill>
                <a:latin typeface="Cooper Black" panose="0208090404030B020404" pitchFamily="18" charset="0"/>
              </a:rPr>
              <a:t>Project Structure</a:t>
            </a:r>
          </a:p>
          <a:p>
            <a:endParaRPr lang="en-IN" sz="5400" dirty="0">
              <a:solidFill>
                <a:schemeClr val="accent1">
                  <a:lumMod val="75000"/>
                </a:schemeClr>
              </a:solidFill>
              <a:latin typeface="Cooper Black" panose="0208090404030B020404" pitchFamily="18" charset="0"/>
            </a:endParaRPr>
          </a:p>
        </p:txBody>
      </p:sp>
      <p:sp>
        <p:nvSpPr>
          <p:cNvPr id="4" name="TextBox 3">
            <a:extLst>
              <a:ext uri="{FF2B5EF4-FFF2-40B4-BE49-F238E27FC236}">
                <a16:creationId xmlns:a16="http://schemas.microsoft.com/office/drawing/2014/main" id="{C8DE8A27-B10A-4081-8B91-139C1125C453}"/>
              </a:ext>
            </a:extLst>
          </p:cNvPr>
          <p:cNvSpPr txBox="1"/>
          <p:nvPr/>
        </p:nvSpPr>
        <p:spPr>
          <a:xfrm>
            <a:off x="1358283" y="2805344"/>
            <a:ext cx="9144000" cy="1785104"/>
          </a:xfrm>
          <a:prstGeom prst="rect">
            <a:avLst/>
          </a:prstGeom>
          <a:noFill/>
        </p:spPr>
        <p:txBody>
          <a:bodyPr wrap="square" rtlCol="0">
            <a:spAutoFit/>
          </a:bodyPr>
          <a:lstStyle/>
          <a:p>
            <a:pPr rtl="0" fontAlgn="base">
              <a:spcBef>
                <a:spcPts val="0"/>
              </a:spcBef>
              <a:spcAft>
                <a:spcPts val="1200"/>
              </a:spcAft>
            </a:pPr>
            <a:r>
              <a:rPr lang="en-US" sz="1800" b="1" i="0" u="none" strike="noStrike" dirty="0">
                <a:solidFill>
                  <a:srgbClr val="000000"/>
                </a:solidFill>
                <a:effectLst/>
                <a:latin typeface="Trebuchet MS" panose="020B0603020202020204" pitchFamily="34" charset="0"/>
              </a:rPr>
              <a:t>                                                    </a:t>
            </a:r>
            <a:endParaRPr lang="en-US" b="0" dirty="0">
              <a:effectLst/>
              <a:latin typeface="Trebuchet MS" panose="020B0603020202020204" pitchFamily="34" charset="0"/>
            </a:endParaRPr>
          </a:p>
          <a:p>
            <a:pPr rtl="0" fontAlgn="base">
              <a:spcBef>
                <a:spcPts val="0"/>
              </a:spcBef>
              <a:spcAft>
                <a:spcPts val="1200"/>
              </a:spcAft>
            </a:pPr>
            <a:r>
              <a:rPr lang="en-US" sz="1800" b="1" i="0" u="none" strike="noStrike" dirty="0">
                <a:solidFill>
                  <a:srgbClr val="000000"/>
                </a:solidFill>
                <a:effectLst/>
                <a:latin typeface="Trebuchet MS" panose="020B0603020202020204" pitchFamily="34" charset="0"/>
              </a:rPr>
              <a:t>ADMIN : </a:t>
            </a:r>
            <a:r>
              <a:rPr lang="en-US" sz="1800" b="0" i="0" u="none" strike="noStrike" dirty="0">
                <a:solidFill>
                  <a:srgbClr val="000000"/>
                </a:solidFill>
                <a:effectLst/>
                <a:latin typeface="Trebuchet MS" panose="020B0603020202020204" pitchFamily="34" charset="0"/>
              </a:rPr>
              <a:t>This is the main module in the proposed  project . The administrator can read, write , edit and delete information about any employee .</a:t>
            </a:r>
            <a:endParaRPr lang="en-US" sz="1800" b="1" i="0" u="none" strike="noStrike" dirty="0">
              <a:solidFill>
                <a:srgbClr val="000000"/>
              </a:solidFill>
              <a:effectLst/>
              <a:latin typeface="Trebuchet MS" panose="020B0603020202020204" pitchFamily="34" charset="0"/>
            </a:endParaRPr>
          </a:p>
          <a:p>
            <a:br>
              <a:rPr lang="en-US" b="0" dirty="0">
                <a:effectLst/>
                <a:latin typeface="Trebuchet MS" panose="020B0603020202020204" pitchFamily="34" charset="0"/>
              </a:rPr>
            </a:br>
            <a:r>
              <a:rPr lang="en-US" sz="1800" b="1" i="0" u="none" strike="noStrike" dirty="0">
                <a:solidFill>
                  <a:srgbClr val="000000"/>
                </a:solidFill>
                <a:effectLst/>
                <a:latin typeface="Trebuchet MS" panose="020B0603020202020204" pitchFamily="34" charset="0"/>
              </a:rPr>
              <a:t>EMPLOYEE MODULE : </a:t>
            </a:r>
            <a:r>
              <a:rPr lang="en-US" sz="1800" b="0" i="0" u="none" strike="noStrike" dirty="0">
                <a:solidFill>
                  <a:srgbClr val="000000"/>
                </a:solidFill>
                <a:effectLst/>
                <a:latin typeface="Trebuchet MS" panose="020B0603020202020204" pitchFamily="34" charset="0"/>
              </a:rPr>
              <a:t>It contains the details of employee .</a:t>
            </a:r>
            <a:endParaRPr lang="en-IN" dirty="0">
              <a:latin typeface="Trebuchet MS" panose="020B0603020202020204" pitchFamily="34" charset="0"/>
            </a:endParaRPr>
          </a:p>
        </p:txBody>
      </p:sp>
    </p:spTree>
    <p:extLst>
      <p:ext uri="{BB962C8B-B14F-4D97-AF65-F5344CB8AC3E}">
        <p14:creationId xmlns:p14="http://schemas.microsoft.com/office/powerpoint/2010/main" val="181582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AFB01C6-355E-4A42-AFA6-F80AE87128A2}"/>
              </a:ext>
            </a:extLst>
          </p:cNvPr>
          <p:cNvSpPr/>
          <p:nvPr/>
        </p:nvSpPr>
        <p:spPr>
          <a:xfrm>
            <a:off x="5836505" y="1171102"/>
            <a:ext cx="1918953" cy="6053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Run the Application</a:t>
            </a:r>
          </a:p>
        </p:txBody>
      </p:sp>
      <p:cxnSp>
        <p:nvCxnSpPr>
          <p:cNvPr id="3" name="Straight Arrow Connector 2">
            <a:extLst>
              <a:ext uri="{FF2B5EF4-FFF2-40B4-BE49-F238E27FC236}">
                <a16:creationId xmlns:a16="http://schemas.microsoft.com/office/drawing/2014/main" id="{C470EBBC-52FE-4846-AF06-DCF0C19EFBBA}"/>
              </a:ext>
            </a:extLst>
          </p:cNvPr>
          <p:cNvCxnSpPr>
            <a:stCxn id="2" idx="4"/>
          </p:cNvCxnSpPr>
          <p:nvPr/>
        </p:nvCxnSpPr>
        <p:spPr>
          <a:xfrm flipH="1">
            <a:off x="6776663" y="1776409"/>
            <a:ext cx="19319" cy="51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Diamond 3">
            <a:extLst>
              <a:ext uri="{FF2B5EF4-FFF2-40B4-BE49-F238E27FC236}">
                <a16:creationId xmlns:a16="http://schemas.microsoft.com/office/drawing/2014/main" id="{47336D4D-94D4-4223-8E8E-7A60A778FEF6}"/>
              </a:ext>
            </a:extLst>
          </p:cNvPr>
          <p:cNvSpPr/>
          <p:nvPr/>
        </p:nvSpPr>
        <p:spPr>
          <a:xfrm>
            <a:off x="6095692" y="2291564"/>
            <a:ext cx="1381260" cy="136516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a:t>
            </a:r>
          </a:p>
        </p:txBody>
      </p:sp>
      <p:cxnSp>
        <p:nvCxnSpPr>
          <p:cNvPr id="5" name="Straight Connector 4">
            <a:extLst>
              <a:ext uri="{FF2B5EF4-FFF2-40B4-BE49-F238E27FC236}">
                <a16:creationId xmlns:a16="http://schemas.microsoft.com/office/drawing/2014/main" id="{5C9EF4A9-2E8F-46D9-B064-5BA7D19DF768}"/>
              </a:ext>
            </a:extLst>
          </p:cNvPr>
          <p:cNvCxnSpPr>
            <a:stCxn id="4" idx="1"/>
          </p:cNvCxnSpPr>
          <p:nvPr/>
        </p:nvCxnSpPr>
        <p:spPr>
          <a:xfrm flipH="1" flipV="1">
            <a:off x="5012258" y="2974144"/>
            <a:ext cx="10834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0879295-74AA-4135-91D0-E9E31DAE2716}"/>
              </a:ext>
            </a:extLst>
          </p:cNvPr>
          <p:cNvCxnSpPr>
            <a:stCxn id="4" idx="3"/>
          </p:cNvCxnSpPr>
          <p:nvPr/>
        </p:nvCxnSpPr>
        <p:spPr>
          <a:xfrm flipV="1">
            <a:off x="7476952" y="2974144"/>
            <a:ext cx="80653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5863C6-EB95-4685-960F-5E5386220EE0}"/>
              </a:ext>
            </a:extLst>
          </p:cNvPr>
          <p:cNvCxnSpPr/>
          <p:nvPr/>
        </p:nvCxnSpPr>
        <p:spPr>
          <a:xfrm>
            <a:off x="5012258" y="2974144"/>
            <a:ext cx="0" cy="134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85C75A2-FA5F-4FFC-8F10-2B58AF77F3C6}"/>
              </a:ext>
            </a:extLst>
          </p:cNvPr>
          <p:cNvCxnSpPr/>
          <p:nvPr/>
        </p:nvCxnSpPr>
        <p:spPr>
          <a:xfrm>
            <a:off x="8283491" y="2974144"/>
            <a:ext cx="0" cy="134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16">
            <a:extLst>
              <a:ext uri="{FF2B5EF4-FFF2-40B4-BE49-F238E27FC236}">
                <a16:creationId xmlns:a16="http://schemas.microsoft.com/office/drawing/2014/main" id="{CA4DF5AF-9BD2-4970-B898-001BFF61F399}"/>
              </a:ext>
            </a:extLst>
          </p:cNvPr>
          <p:cNvSpPr txBox="1">
            <a:spLocks/>
          </p:cNvSpPr>
          <p:nvPr/>
        </p:nvSpPr>
        <p:spPr>
          <a:xfrm>
            <a:off x="5140511" y="2549142"/>
            <a:ext cx="824244" cy="42500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a:t>yes</a:t>
            </a:r>
            <a:endParaRPr lang="en-IN" sz="2000" dirty="0"/>
          </a:p>
        </p:txBody>
      </p:sp>
      <p:sp>
        <p:nvSpPr>
          <p:cNvPr id="10" name="Rectangle 9">
            <a:extLst>
              <a:ext uri="{FF2B5EF4-FFF2-40B4-BE49-F238E27FC236}">
                <a16:creationId xmlns:a16="http://schemas.microsoft.com/office/drawing/2014/main" id="{DA23B28E-41D4-4817-B43F-08F19285246F}"/>
              </a:ext>
            </a:extLst>
          </p:cNvPr>
          <p:cNvSpPr/>
          <p:nvPr/>
        </p:nvSpPr>
        <p:spPr>
          <a:xfrm>
            <a:off x="3738855" y="4316767"/>
            <a:ext cx="2356826" cy="627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Enter username &amp; Password</a:t>
            </a:r>
          </a:p>
        </p:txBody>
      </p:sp>
      <p:sp>
        <p:nvSpPr>
          <p:cNvPr id="11" name="Rectangle 10">
            <a:extLst>
              <a:ext uri="{FF2B5EF4-FFF2-40B4-BE49-F238E27FC236}">
                <a16:creationId xmlns:a16="http://schemas.microsoft.com/office/drawing/2014/main" id="{9FDF895B-7E81-4410-AB7F-512D422014BC}"/>
              </a:ext>
            </a:extLst>
          </p:cNvPr>
          <p:cNvSpPr/>
          <p:nvPr/>
        </p:nvSpPr>
        <p:spPr>
          <a:xfrm>
            <a:off x="7175908" y="4316767"/>
            <a:ext cx="2356826" cy="6278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Register here</a:t>
            </a:r>
            <a:endParaRPr lang="en-IN" dirty="0"/>
          </a:p>
        </p:txBody>
      </p:sp>
      <p:cxnSp>
        <p:nvCxnSpPr>
          <p:cNvPr id="12" name="Straight Arrow Connector 11">
            <a:extLst>
              <a:ext uri="{FF2B5EF4-FFF2-40B4-BE49-F238E27FC236}">
                <a16:creationId xmlns:a16="http://schemas.microsoft.com/office/drawing/2014/main" id="{DDA1A54E-80A4-4B5F-BFD0-9480BA204593}"/>
              </a:ext>
            </a:extLst>
          </p:cNvPr>
          <p:cNvCxnSpPr>
            <a:cxnSpLocks/>
          </p:cNvCxnSpPr>
          <p:nvPr/>
        </p:nvCxnSpPr>
        <p:spPr>
          <a:xfrm>
            <a:off x="5012258" y="4944607"/>
            <a:ext cx="0" cy="759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F4C6E1D-F540-4E9F-97CD-D6A18C3B679D}"/>
              </a:ext>
            </a:extLst>
          </p:cNvPr>
          <p:cNvSpPr txBox="1"/>
          <p:nvPr/>
        </p:nvSpPr>
        <p:spPr>
          <a:xfrm>
            <a:off x="7605204" y="2549142"/>
            <a:ext cx="686406" cy="369332"/>
          </a:xfrm>
          <a:prstGeom prst="rect">
            <a:avLst/>
          </a:prstGeom>
          <a:noFill/>
        </p:spPr>
        <p:txBody>
          <a:bodyPr wrap="none" rtlCol="0">
            <a:spAutoFit/>
          </a:bodyPr>
          <a:lstStyle/>
          <a:p>
            <a:r>
              <a:rPr lang="en-IN" dirty="0"/>
              <a:t>If not</a:t>
            </a:r>
          </a:p>
        </p:txBody>
      </p:sp>
      <p:cxnSp>
        <p:nvCxnSpPr>
          <p:cNvPr id="14" name="Straight Connector 13">
            <a:extLst>
              <a:ext uri="{FF2B5EF4-FFF2-40B4-BE49-F238E27FC236}">
                <a16:creationId xmlns:a16="http://schemas.microsoft.com/office/drawing/2014/main" id="{807D8277-7169-4521-BE74-5E2A5714F578}"/>
              </a:ext>
            </a:extLst>
          </p:cNvPr>
          <p:cNvCxnSpPr>
            <a:cxnSpLocks/>
            <a:stCxn id="11" idx="2"/>
          </p:cNvCxnSpPr>
          <p:nvPr/>
        </p:nvCxnSpPr>
        <p:spPr>
          <a:xfrm>
            <a:off x="8354321" y="4944607"/>
            <a:ext cx="0" cy="502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89BE03-465F-48AE-8A53-4A9AA5624591}"/>
              </a:ext>
            </a:extLst>
          </p:cNvPr>
          <p:cNvCxnSpPr/>
          <p:nvPr/>
        </p:nvCxnSpPr>
        <p:spPr>
          <a:xfrm flipH="1">
            <a:off x="6531965" y="5459767"/>
            <a:ext cx="17596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F4FD17-F6DA-4429-8328-1230713E334E}"/>
              </a:ext>
            </a:extLst>
          </p:cNvPr>
          <p:cNvCxnSpPr/>
          <p:nvPr/>
        </p:nvCxnSpPr>
        <p:spPr>
          <a:xfrm flipV="1">
            <a:off x="6544843" y="4635519"/>
            <a:ext cx="0" cy="811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9A4BFA-477D-4605-A07B-02CC513A10B6}"/>
              </a:ext>
            </a:extLst>
          </p:cNvPr>
          <p:cNvCxnSpPr>
            <a:endCxn id="10" idx="3"/>
          </p:cNvCxnSpPr>
          <p:nvPr/>
        </p:nvCxnSpPr>
        <p:spPr>
          <a:xfrm flipH="1" flipV="1">
            <a:off x="6095681" y="4630689"/>
            <a:ext cx="436284" cy="1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354B8F7-F049-4562-9B26-D60F4AC0DC73}"/>
              </a:ext>
            </a:extLst>
          </p:cNvPr>
          <p:cNvCxnSpPr/>
          <p:nvPr/>
        </p:nvCxnSpPr>
        <p:spPr>
          <a:xfrm>
            <a:off x="8283491" y="5459767"/>
            <a:ext cx="708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310592-0667-48E5-A4F5-D0AAB1CC5553}"/>
              </a:ext>
            </a:extLst>
          </p:cNvPr>
          <p:cNvCxnSpPr>
            <a:cxnSpLocks/>
            <a:endCxn id="21" idx="0"/>
          </p:cNvCxnSpPr>
          <p:nvPr/>
        </p:nvCxnSpPr>
        <p:spPr>
          <a:xfrm flipH="1">
            <a:off x="3094435" y="4944607"/>
            <a:ext cx="1930702" cy="759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84E5C86-59C3-4AD3-9B90-B11607681BD0}"/>
              </a:ext>
            </a:extLst>
          </p:cNvPr>
          <p:cNvCxnSpPr>
            <a:cxnSpLocks/>
            <a:endCxn id="23" idx="1"/>
          </p:cNvCxnSpPr>
          <p:nvPr/>
        </p:nvCxnSpPr>
        <p:spPr>
          <a:xfrm>
            <a:off x="5025137" y="4944607"/>
            <a:ext cx="1637324" cy="78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Data 20">
            <a:extLst>
              <a:ext uri="{FF2B5EF4-FFF2-40B4-BE49-F238E27FC236}">
                <a16:creationId xmlns:a16="http://schemas.microsoft.com/office/drawing/2014/main" id="{B33A887F-E87A-42D8-A11F-467645539D72}"/>
              </a:ext>
            </a:extLst>
          </p:cNvPr>
          <p:cNvSpPr/>
          <p:nvPr/>
        </p:nvSpPr>
        <p:spPr>
          <a:xfrm>
            <a:off x="1844055" y="5704462"/>
            <a:ext cx="2083967" cy="792046"/>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See the details of Employee</a:t>
            </a:r>
          </a:p>
        </p:txBody>
      </p:sp>
      <p:sp>
        <p:nvSpPr>
          <p:cNvPr id="22" name="Flowchart: Data 21">
            <a:extLst>
              <a:ext uri="{FF2B5EF4-FFF2-40B4-BE49-F238E27FC236}">
                <a16:creationId xmlns:a16="http://schemas.microsoft.com/office/drawing/2014/main" id="{55486425-195D-45D1-A7FA-6F2195C1C40C}"/>
              </a:ext>
            </a:extLst>
          </p:cNvPr>
          <p:cNvSpPr/>
          <p:nvPr/>
        </p:nvSpPr>
        <p:spPr>
          <a:xfrm>
            <a:off x="3928022" y="5704462"/>
            <a:ext cx="1728179" cy="792046"/>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Edit &amp; Delete</a:t>
            </a:r>
          </a:p>
        </p:txBody>
      </p:sp>
      <p:sp>
        <p:nvSpPr>
          <p:cNvPr id="23" name="Flowchart: Data 22">
            <a:extLst>
              <a:ext uri="{FF2B5EF4-FFF2-40B4-BE49-F238E27FC236}">
                <a16:creationId xmlns:a16="http://schemas.microsoft.com/office/drawing/2014/main" id="{204BC8BA-4087-4F6C-BB8A-C2ABCF46FD3C}"/>
              </a:ext>
            </a:extLst>
          </p:cNvPr>
          <p:cNvSpPr/>
          <p:nvPr/>
        </p:nvSpPr>
        <p:spPr>
          <a:xfrm>
            <a:off x="5719717" y="5730219"/>
            <a:ext cx="1885487" cy="746977"/>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Employee</a:t>
            </a:r>
          </a:p>
        </p:txBody>
      </p:sp>
      <p:sp>
        <p:nvSpPr>
          <p:cNvPr id="24" name="TextBox 23">
            <a:extLst>
              <a:ext uri="{FF2B5EF4-FFF2-40B4-BE49-F238E27FC236}">
                <a16:creationId xmlns:a16="http://schemas.microsoft.com/office/drawing/2014/main" id="{6C59AFFD-DD14-4C75-9EAA-10282C0ED0CD}"/>
              </a:ext>
            </a:extLst>
          </p:cNvPr>
          <p:cNvSpPr txBox="1"/>
          <p:nvPr/>
        </p:nvSpPr>
        <p:spPr>
          <a:xfrm>
            <a:off x="1393794" y="424125"/>
            <a:ext cx="4845208" cy="584775"/>
          </a:xfrm>
          <a:prstGeom prst="rect">
            <a:avLst/>
          </a:prstGeom>
          <a:noFill/>
        </p:spPr>
        <p:txBody>
          <a:bodyPr wrap="square" rtlCol="0">
            <a:spAutoFit/>
          </a:bodyPr>
          <a:lstStyle/>
          <a:p>
            <a:r>
              <a:rPr lang="en-IN" sz="3200" dirty="0">
                <a:solidFill>
                  <a:schemeClr val="accent1">
                    <a:lumMod val="75000"/>
                  </a:schemeClr>
                </a:solidFill>
                <a:latin typeface="Cooper Black" panose="0208090404030B020404" pitchFamily="18" charset="0"/>
              </a:rPr>
              <a:t>Project Flow</a:t>
            </a:r>
          </a:p>
        </p:txBody>
      </p:sp>
    </p:spTree>
    <p:extLst>
      <p:ext uri="{BB962C8B-B14F-4D97-AF65-F5344CB8AC3E}">
        <p14:creationId xmlns:p14="http://schemas.microsoft.com/office/powerpoint/2010/main" val="384688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B8068-5636-4D93-A4D6-3CD7499B7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449" y="923278"/>
            <a:ext cx="9777275" cy="5690587"/>
          </a:xfrm>
          <a:prstGeom prst="rect">
            <a:avLst/>
          </a:prstGeom>
        </p:spPr>
      </p:pic>
      <p:sp>
        <p:nvSpPr>
          <p:cNvPr id="5" name="TextBox 4">
            <a:extLst>
              <a:ext uri="{FF2B5EF4-FFF2-40B4-BE49-F238E27FC236}">
                <a16:creationId xmlns:a16="http://schemas.microsoft.com/office/drawing/2014/main" id="{9B20C8AC-4FCC-4B1B-9C91-45EC1BF1E781}"/>
              </a:ext>
            </a:extLst>
          </p:cNvPr>
          <p:cNvSpPr txBox="1"/>
          <p:nvPr/>
        </p:nvSpPr>
        <p:spPr>
          <a:xfrm>
            <a:off x="1128449" y="435005"/>
            <a:ext cx="6913485" cy="369332"/>
          </a:xfrm>
          <a:prstGeom prst="rect">
            <a:avLst/>
          </a:prstGeom>
          <a:noFill/>
        </p:spPr>
        <p:txBody>
          <a:bodyPr wrap="square">
            <a:spAutoFit/>
          </a:bodyPr>
          <a:lstStyle/>
          <a:p>
            <a:r>
              <a:rPr lang="en-IN" dirty="0">
                <a:solidFill>
                  <a:schemeClr val="accent1">
                    <a:lumMod val="75000"/>
                  </a:schemeClr>
                </a:solidFill>
                <a:latin typeface="Cooper Black" panose="0208090404030B020404" pitchFamily="18" charset="0"/>
              </a:rPr>
              <a:t>Login Page</a:t>
            </a:r>
            <a:endParaRPr lang="en-IN" sz="1800" dirty="0">
              <a:solidFill>
                <a:schemeClr val="accent1">
                  <a:lumMod val="75000"/>
                </a:schemeClr>
              </a:solidFill>
              <a:latin typeface="Cooper Black" panose="0208090404030B020404" pitchFamily="18" charset="0"/>
            </a:endParaRPr>
          </a:p>
        </p:txBody>
      </p:sp>
    </p:spTree>
    <p:extLst>
      <p:ext uri="{BB962C8B-B14F-4D97-AF65-F5344CB8AC3E}">
        <p14:creationId xmlns:p14="http://schemas.microsoft.com/office/powerpoint/2010/main" val="231396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546</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Calibri Light</vt:lpstr>
      <vt:lpstr>Cooper Black</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RAVIKANT UPADHYAY</dc:creator>
  <cp:lastModifiedBy>RAVIKANT UPADHYAY</cp:lastModifiedBy>
  <cp:revision>31</cp:revision>
  <dcterms:created xsi:type="dcterms:W3CDTF">2022-03-27T15:46:50Z</dcterms:created>
  <dcterms:modified xsi:type="dcterms:W3CDTF">2022-03-27T19:36:27Z</dcterms:modified>
</cp:coreProperties>
</file>