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8" r:id="rId12"/>
    <p:sldId id="267" r:id="rId13"/>
    <p:sldId id="279" r:id="rId14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6" autoAdjust="0"/>
    <p:restoredTop sz="98667" autoAdjust="0"/>
  </p:normalViewPr>
  <p:slideViewPr>
    <p:cSldViewPr>
      <p:cViewPr varScale="1">
        <p:scale>
          <a:sx n="77" d="100"/>
          <a:sy n="77" d="100"/>
        </p:scale>
        <p:origin x="76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8675" y="652463"/>
            <a:ext cx="3136900" cy="2352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528208" y="3233816"/>
            <a:ext cx="6826130" cy="2612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55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8675" y="652463"/>
            <a:ext cx="3136900" cy="2352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528208" y="3233816"/>
            <a:ext cx="6826130" cy="2612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79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8675" y="652463"/>
            <a:ext cx="3136900" cy="2352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528208" y="3233816"/>
            <a:ext cx="6826130" cy="2612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10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16-06-2016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: Neural Network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A: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66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Line and Stochastic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Batch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Steepest descent on the error surface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Stochastic/ Online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For each example compute the gradient.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33CC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i="1">
                          <a:solidFill>
                            <a:srgbClr val="0033CC"/>
                          </a:solidFill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00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2"/>
                <a:stretch>
                  <a:fillRect l="-2413" t="-1235" r="-30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86200"/>
            <a:ext cx="4911634" cy="265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93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Computation at Units</a:t>
            </a:r>
          </a:p>
        </p:txBody>
      </p:sp>
      <p:sp>
        <p:nvSpPr>
          <p:cNvPr id="2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Compute a 0-1 or a </a:t>
            </a:r>
            <a:r>
              <a:rPr lang="en-US" i="1" smtClean="0"/>
              <a:t>graded</a:t>
            </a:r>
            <a:r>
              <a:rPr lang="en-US" smtClean="0"/>
              <a:t> function of the weighted sum of the inputs</a:t>
            </a:r>
          </a:p>
          <a:p>
            <a:pPr eaLnBrk="1" hangingPunct="1"/>
            <a:r>
              <a:rPr lang="en-US" smtClean="0"/>
              <a:t>         is the </a:t>
            </a:r>
            <a:r>
              <a:rPr lang="en-US" i="1" smtClean="0"/>
              <a:t>activation</a:t>
            </a:r>
            <a:r>
              <a:rPr lang="en-US" smtClean="0"/>
              <a:t> function</a:t>
            </a:r>
          </a:p>
        </p:txBody>
      </p:sp>
      <p:sp>
        <p:nvSpPr>
          <p:cNvPr id="2062" name="Line 4"/>
          <p:cNvSpPr>
            <a:spLocks noChangeShapeType="1"/>
          </p:cNvSpPr>
          <p:nvPr/>
        </p:nvSpPr>
        <p:spPr bwMode="auto">
          <a:xfrm>
            <a:off x="1214438" y="3582988"/>
            <a:ext cx="23590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3" name="Oval 5"/>
          <p:cNvSpPr>
            <a:spLocks noChangeArrowheads="1"/>
          </p:cNvSpPr>
          <p:nvPr/>
        </p:nvSpPr>
        <p:spPr bwMode="auto">
          <a:xfrm>
            <a:off x="3581400" y="3962400"/>
            <a:ext cx="1371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64" name="Line 6"/>
          <p:cNvSpPr>
            <a:spLocks noChangeShapeType="1"/>
          </p:cNvSpPr>
          <p:nvPr/>
        </p:nvSpPr>
        <p:spPr bwMode="auto">
          <a:xfrm flipV="1">
            <a:off x="1214438" y="4799013"/>
            <a:ext cx="2439987" cy="1216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5" name="Line 7"/>
          <p:cNvSpPr>
            <a:spLocks noChangeShapeType="1"/>
          </p:cNvSpPr>
          <p:nvPr/>
        </p:nvSpPr>
        <p:spPr bwMode="auto">
          <a:xfrm>
            <a:off x="1143000" y="42672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6" name="Line 8"/>
          <p:cNvSpPr>
            <a:spLocks noChangeShapeType="1"/>
          </p:cNvSpPr>
          <p:nvPr/>
        </p:nvSpPr>
        <p:spPr bwMode="auto">
          <a:xfrm>
            <a:off x="5029200" y="4495800"/>
            <a:ext cx="14430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7" name="Line 12"/>
          <p:cNvSpPr>
            <a:spLocks noChangeShapeType="1"/>
          </p:cNvSpPr>
          <p:nvPr/>
        </p:nvSpPr>
        <p:spPr bwMode="auto">
          <a:xfrm>
            <a:off x="1752600" y="45720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8" name="Line 19"/>
          <p:cNvSpPr>
            <a:spLocks noChangeShapeType="1"/>
          </p:cNvSpPr>
          <p:nvPr/>
        </p:nvSpPr>
        <p:spPr bwMode="auto">
          <a:xfrm flipV="1">
            <a:off x="6553200" y="3124200"/>
            <a:ext cx="1524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9" name="Line 20"/>
          <p:cNvSpPr>
            <a:spLocks noChangeShapeType="1"/>
          </p:cNvSpPr>
          <p:nvPr/>
        </p:nvSpPr>
        <p:spPr bwMode="auto">
          <a:xfrm>
            <a:off x="65532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70" name="Line 21"/>
          <p:cNvSpPr>
            <a:spLocks noChangeShapeType="1"/>
          </p:cNvSpPr>
          <p:nvPr/>
        </p:nvSpPr>
        <p:spPr bwMode="auto">
          <a:xfrm flipV="1">
            <a:off x="6705600" y="39624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71" name="Line 22"/>
          <p:cNvSpPr>
            <a:spLocks noChangeShapeType="1"/>
          </p:cNvSpPr>
          <p:nvPr/>
        </p:nvSpPr>
        <p:spPr bwMode="auto">
          <a:xfrm>
            <a:off x="6705600" y="4572000"/>
            <a:ext cx="1600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050" name="Object 24"/>
          <p:cNvGraphicFramePr>
            <a:graphicFrameLocks noChangeAspect="1"/>
          </p:cNvGraphicFramePr>
          <p:nvPr/>
        </p:nvGraphicFramePr>
        <p:xfrm>
          <a:off x="4222750" y="5638800"/>
          <a:ext cx="214471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Equation" r:id="rId3" imgW="838080" imgH="253800" progId="Equation.3">
                  <p:embed/>
                </p:oleObj>
              </mc:Choice>
              <mc:Fallback>
                <p:oleObj name="Equation" r:id="rId3" imgW="838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5638800"/>
                        <a:ext cx="214471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25"/>
          <p:cNvGraphicFramePr>
            <a:graphicFrameLocks noChangeAspect="1"/>
          </p:cNvGraphicFramePr>
          <p:nvPr/>
        </p:nvGraphicFramePr>
        <p:xfrm>
          <a:off x="1387475" y="3200400"/>
          <a:ext cx="45561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Equation" r:id="rId5" imgW="177480" imgH="215640" progId="Equation.3">
                  <p:embed/>
                </p:oleObj>
              </mc:Choice>
              <mc:Fallback>
                <p:oleObj name="Equation" r:id="rId5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3200400"/>
                        <a:ext cx="45561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26"/>
          <p:cNvGraphicFramePr>
            <a:graphicFrameLocks noChangeAspect="1"/>
          </p:cNvGraphicFramePr>
          <p:nvPr/>
        </p:nvGraphicFramePr>
        <p:xfrm>
          <a:off x="1311275" y="5334000"/>
          <a:ext cx="48736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Equation" r:id="rId7" imgW="190440" imgH="228600" progId="Equation.3">
                  <p:embed/>
                </p:oleObj>
              </mc:Choice>
              <mc:Fallback>
                <p:oleObj name="Equation" r:id="rId7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5334000"/>
                        <a:ext cx="48736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27"/>
          <p:cNvGraphicFramePr>
            <a:graphicFrameLocks noChangeAspect="1"/>
          </p:cNvGraphicFramePr>
          <p:nvPr/>
        </p:nvGraphicFramePr>
        <p:xfrm>
          <a:off x="1539875" y="3886200"/>
          <a:ext cx="4889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Equation" r:id="rId9" imgW="190440" imgH="215640" progId="Equation.3">
                  <p:embed/>
                </p:oleObj>
              </mc:Choice>
              <mc:Fallback>
                <p:oleObj name="Equation" r:id="rId9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3886200"/>
                        <a:ext cx="4889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28"/>
          <p:cNvGraphicFramePr>
            <a:graphicFrameLocks noChangeAspect="1"/>
          </p:cNvGraphicFramePr>
          <p:nvPr/>
        </p:nvGraphicFramePr>
        <p:xfrm>
          <a:off x="750888" y="3124200"/>
          <a:ext cx="3905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Equation" r:id="rId11" imgW="152280" imgH="215640" progId="Equation.3">
                  <p:embed/>
                </p:oleObj>
              </mc:Choice>
              <mc:Fallback>
                <p:oleObj name="Equation" r:id="rId11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3124200"/>
                        <a:ext cx="39052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30"/>
          <p:cNvGraphicFramePr>
            <a:graphicFrameLocks noChangeAspect="1"/>
          </p:cNvGraphicFramePr>
          <p:nvPr/>
        </p:nvGraphicFramePr>
        <p:xfrm>
          <a:off x="730250" y="3810000"/>
          <a:ext cx="4238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Equation" r:id="rId13" imgW="164880" imgH="215640" progId="Equation.3">
                  <p:embed/>
                </p:oleObj>
              </mc:Choice>
              <mc:Fallback>
                <p:oleObj name="Equation" r:id="rId13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3810000"/>
                        <a:ext cx="42386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31"/>
          <p:cNvGraphicFramePr>
            <a:graphicFrameLocks noChangeAspect="1"/>
          </p:cNvGraphicFramePr>
          <p:nvPr/>
        </p:nvGraphicFramePr>
        <p:xfrm>
          <a:off x="866775" y="5622925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15" imgW="177480" imgH="228600" progId="Equation.3">
                  <p:embed/>
                </p:oleObj>
              </mc:Choice>
              <mc:Fallback>
                <p:oleObj name="Equation" r:id="rId15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5622925"/>
                        <a:ext cx="4556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00009"/>
              </p:ext>
            </p:extLst>
          </p:nvPr>
        </p:nvGraphicFramePr>
        <p:xfrm>
          <a:off x="5137150" y="3962400"/>
          <a:ext cx="1168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17" imgW="457200" imgH="203040" progId="Equation.3">
                  <p:embed/>
                </p:oleObj>
              </mc:Choice>
              <mc:Fallback>
                <p:oleObj name="Equation" r:id="rId17" imgW="457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3962400"/>
                        <a:ext cx="1168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054458"/>
              </p:ext>
            </p:extLst>
          </p:nvPr>
        </p:nvGraphicFramePr>
        <p:xfrm>
          <a:off x="3657600" y="4038600"/>
          <a:ext cx="1233488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19" imgW="482400" imgH="317160" progId="Equation.3">
                  <p:embed/>
                </p:oleObj>
              </mc:Choice>
              <mc:Fallback>
                <p:oleObj name="Equation" r:id="rId19" imgW="4824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038600"/>
                        <a:ext cx="1233488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2" name="Line 35"/>
          <p:cNvSpPr>
            <a:spLocks noChangeShapeType="1"/>
          </p:cNvSpPr>
          <p:nvPr/>
        </p:nvSpPr>
        <p:spPr bwMode="auto">
          <a:xfrm>
            <a:off x="4267200" y="3962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059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942785"/>
              </p:ext>
            </p:extLst>
          </p:nvPr>
        </p:nvGraphicFramePr>
        <p:xfrm>
          <a:off x="933450" y="2282825"/>
          <a:ext cx="819150" cy="69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Equation" r:id="rId21" imgW="241200" imgH="203040" progId="Equation.3">
                  <p:embed/>
                </p:oleObj>
              </mc:Choice>
              <mc:Fallback>
                <p:oleObj name="Equation" r:id="rId21" imgW="241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282825"/>
                        <a:ext cx="819150" cy="693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91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 Model: Logistic Unit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23664"/>
                <a:ext cx="8229600" cy="3902499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2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2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4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42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42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2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42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4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42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20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sz="420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2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42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4200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200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4200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42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42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4200" i="1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2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42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42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2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42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420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20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200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4200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  <m:f>
                            <m:fPr>
                              <m:ctrlP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42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2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420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200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4200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sz="42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42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2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42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4200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20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2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42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sz="42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2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42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2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420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200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4200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42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2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)</m:t>
                          </m:r>
                          <m:f>
                            <m:fPr>
                              <m:ctrlP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42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2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42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20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2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2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420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2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2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2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4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sz="42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42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2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42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2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42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42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2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sz="42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2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42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42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2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2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42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2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2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2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4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4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2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2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2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42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2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4200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200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4200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sz="42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2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420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2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42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42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sz="42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acc>
                        <m:accPr>
                          <m:chr m:val="̂"/>
                          <m:ctrlPr>
                            <a:rPr lang="en-US" sz="4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2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42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2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2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42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</m:acc>
                      <m:r>
                        <a:rPr lang="en-US" sz="42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4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2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4200" dirty="0" smtClean="0"/>
              </a:p>
              <a:p>
                <a:pPr marL="0" indent="0">
                  <a:buNone/>
                </a:pPr>
                <a:r>
                  <a:rPr lang="en-US" sz="5000" dirty="0" smtClean="0"/>
                  <a:t>Training Rule:   </a:t>
                </a:r>
                <a14:m>
                  <m:oMath xmlns:m="http://schemas.openxmlformats.org/officeDocument/2006/math">
                    <m:r>
                      <a:rPr lang="en-US" sz="5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5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5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5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5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nary>
                      <m:naryPr>
                        <m:chr m:val="∑"/>
                        <m:supHide m:val="on"/>
                        <m:ctrlPr>
                          <a:rPr lang="en-US" sz="5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5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5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5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5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5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5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5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5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5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5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5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acc>
                          <m:accPr>
                            <m:chr m:val="̂"/>
                            <m:ctrlPr>
                              <a:rPr lang="en-US" sz="5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5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5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sz="5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sz="5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acc>
                      <m:accPr>
                        <m:chr m:val="̂"/>
                        <m:ctrlPr>
                          <a:rPr lang="en-US" sz="5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5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5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  <m:sub>
                            <m:r>
                              <a:rPr lang="en-US" sz="5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acc>
                    <m:r>
                      <a:rPr lang="en-US" sz="5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5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5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5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4200" dirty="0"/>
              </a:p>
              <a:p>
                <a:pPr marL="0" indent="0">
                  <a:buNone/>
                </a:pPr>
                <a:endParaRPr lang="en-IN" sz="42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23664"/>
                <a:ext cx="8229600" cy="3902499"/>
              </a:xfrm>
              <a:blipFill rotWithShape="0">
                <a:blip r:embed="rId3"/>
                <a:stretch>
                  <a:fillRect l="-741" b="-167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668378"/>
              </p:ext>
            </p:extLst>
          </p:nvPr>
        </p:nvGraphicFramePr>
        <p:xfrm>
          <a:off x="2971800" y="1417638"/>
          <a:ext cx="3047999" cy="79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4" imgW="1511280" imgH="393480" progId="Equation.3">
                  <p:embed/>
                </p:oleObj>
              </mc:Choice>
              <mc:Fallback>
                <p:oleObj name="Equation" r:id="rId4" imgW="1511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417638"/>
                        <a:ext cx="3047999" cy="795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87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8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859" y="1417638"/>
            <a:ext cx="8229600" cy="4860925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Inspired by the human brain.</a:t>
            </a:r>
            <a:endParaRPr lang="en-IN" sz="3000" dirty="0" smtClean="0"/>
          </a:p>
          <a:p>
            <a:r>
              <a:rPr lang="en-IN" sz="3000" dirty="0" smtClean="0"/>
              <a:t>Some </a:t>
            </a:r>
            <a:r>
              <a:rPr lang="en-IN" sz="3000" dirty="0"/>
              <a:t>NNs are models of biological neural networks </a:t>
            </a:r>
            <a:endParaRPr lang="en-IN" sz="3000" dirty="0" smtClean="0"/>
          </a:p>
          <a:p>
            <a:r>
              <a:rPr lang="en-IN" sz="3000" dirty="0"/>
              <a:t>Human brain contains a massively interconnected net of 10</a:t>
            </a:r>
            <a:r>
              <a:rPr lang="en-IN" sz="3000" baseline="30000" dirty="0"/>
              <a:t>10</a:t>
            </a:r>
            <a:r>
              <a:rPr lang="en-IN" sz="3000" dirty="0"/>
              <a:t>-10</a:t>
            </a:r>
            <a:r>
              <a:rPr lang="en-IN" sz="3000" baseline="30000" dirty="0"/>
              <a:t>11</a:t>
            </a:r>
            <a:r>
              <a:rPr lang="en-IN" sz="3000" dirty="0"/>
              <a:t>  (10 billion) neurons  (cortical cells</a:t>
            </a:r>
            <a:r>
              <a:rPr lang="en-IN" sz="3000" dirty="0" smtClean="0"/>
              <a:t>)</a:t>
            </a:r>
            <a:endParaRPr lang="en-IN" sz="3000" dirty="0"/>
          </a:p>
          <a:p>
            <a:pPr lvl="1"/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Massive parallelism </a:t>
            </a:r>
            <a:r>
              <a:rPr lang="en-IN" dirty="0" smtClean="0"/>
              <a:t>– large number of simple processing units</a:t>
            </a:r>
          </a:p>
          <a:p>
            <a:pPr lvl="1"/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Connectionism</a:t>
            </a:r>
            <a:r>
              <a:rPr lang="en-IN" dirty="0" smtClean="0"/>
              <a:t> – highly interconnected </a:t>
            </a: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Associative distributed memory</a:t>
            </a:r>
          </a:p>
          <a:p>
            <a:pPr lvl="2"/>
            <a:r>
              <a:rPr lang="en-US" dirty="0" smtClean="0"/>
              <a:t>Pattern and strength of synaptic connections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07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Neuron</a:t>
            </a:r>
            <a:endParaRPr lang="en-IN" dirty="0"/>
          </a:p>
        </p:txBody>
      </p:sp>
      <p:pic>
        <p:nvPicPr>
          <p:cNvPr id="4" name="Picture 4" descr="bio neur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7"/>
          <a:stretch>
            <a:fillRect/>
          </a:stretch>
        </p:blipFill>
        <p:spPr bwMode="auto">
          <a:xfrm>
            <a:off x="2287385" y="1066800"/>
            <a:ext cx="44958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4"/>
          <a:stretch>
            <a:fillRect/>
          </a:stretch>
        </p:blipFill>
        <p:spPr bwMode="auto">
          <a:xfrm>
            <a:off x="2286000" y="3437659"/>
            <a:ext cx="4495800" cy="261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6048957"/>
            <a:ext cx="8229600" cy="533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Neural Unit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5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ANNs incorporate the two fundamental components of biological neural nets: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sz="2000" dirty="0">
                <a:latin typeface="Arial" panose="020B0604020202020204" pitchFamily="34" charset="0"/>
              </a:rPr>
              <a:t> </a:t>
            </a:r>
            <a:r>
              <a:rPr lang="en-GB" sz="2000" dirty="0" smtClean="0">
                <a:latin typeface="Arial" panose="020B0604020202020204" pitchFamily="34" charset="0"/>
              </a:rPr>
              <a:t>Nodes</a:t>
            </a:r>
            <a:r>
              <a:rPr lang="en-GB" sz="2000" dirty="0">
                <a:latin typeface="Arial" panose="020B0604020202020204" pitchFamily="34" charset="0"/>
              </a:rPr>
              <a:t> </a:t>
            </a:r>
            <a:r>
              <a:rPr lang="en-GB" sz="2000" dirty="0" smtClean="0">
                <a:latin typeface="Arial" panose="020B0604020202020204" pitchFamily="34" charset="0"/>
              </a:rPr>
              <a:t>- Neurones</a:t>
            </a:r>
            <a:endParaRPr lang="en-GB" sz="2000" dirty="0">
              <a:latin typeface="Arial" panose="020B0604020202020204" pitchFamily="34" charset="0"/>
            </a:endParaRP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sz="2000" dirty="0">
                <a:latin typeface="Arial" panose="020B0604020202020204" pitchFamily="34" charset="0"/>
              </a:rPr>
              <a:t> </a:t>
            </a:r>
            <a:r>
              <a:rPr lang="en-GB" sz="2000" dirty="0" smtClean="0">
                <a:latin typeface="Arial" panose="020B0604020202020204" pitchFamily="34" charset="0"/>
              </a:rPr>
              <a:t>Weights - Synapses</a:t>
            </a:r>
            <a:endParaRPr lang="en-GB" sz="20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6" name="Picture 4" descr="bio synap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"/>
          <a:stretch>
            <a:fillRect/>
          </a:stretch>
        </p:blipFill>
        <p:spPr bwMode="auto">
          <a:xfrm>
            <a:off x="833604" y="3863181"/>
            <a:ext cx="3738396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www.hemming.se/gslt/LingRes/NeuralNetworks-filer/image0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52800"/>
            <a:ext cx="42195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2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256347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err="1"/>
              <a:t>Perceptrons</a:t>
            </a:r>
            <a:endParaRPr lang="en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371599"/>
                <a:ext cx="8229600" cy="2772880"/>
              </a:xfrm>
              <a:ln/>
            </p:spPr>
            <p:txBody>
              <a:bodyPr>
                <a:noAutofit/>
              </a:bodyPr>
              <a:lstStyle/>
              <a:p>
                <a:pPr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GB" altLang="en-US" sz="2400" dirty="0" smtClean="0"/>
                  <a:t>Basic unit in a neural network: Linear </a:t>
                </a:r>
                <a:r>
                  <a:rPr lang="en-GB" altLang="en-US" sz="2400" dirty="0"/>
                  <a:t>separator</a:t>
                </a:r>
              </a:p>
              <a:p>
                <a:pPr lvl="1"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GB" altLang="en-US" sz="2400" dirty="0" smtClean="0"/>
                  <a:t>N </a:t>
                </a:r>
                <a:r>
                  <a:rPr lang="en-GB" altLang="en-US" sz="2400" dirty="0"/>
                  <a:t>inputs, x1 ... </a:t>
                </a:r>
                <a:r>
                  <a:rPr lang="en-GB" altLang="en-US" sz="2400" dirty="0" err="1"/>
                  <a:t>xn</a:t>
                </a:r>
                <a:endParaRPr lang="en-GB" altLang="en-US" sz="2400" dirty="0"/>
              </a:p>
              <a:p>
                <a:pPr lvl="1"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GB" altLang="en-US" sz="2400" dirty="0"/>
                  <a:t>Weights for each input, w1 ... </a:t>
                </a:r>
                <a:r>
                  <a:rPr lang="en-GB" altLang="en-US" sz="2400" dirty="0" err="1"/>
                  <a:t>wn</a:t>
                </a:r>
                <a:endParaRPr lang="en-GB" altLang="en-US" sz="2400" dirty="0"/>
              </a:p>
              <a:p>
                <a:pPr lvl="1"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GB" altLang="en-US" sz="2400" dirty="0"/>
                  <a:t>A bias input x0 (constant) and associated weight w0</a:t>
                </a:r>
              </a:p>
              <a:p>
                <a:pPr lvl="1"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GB" altLang="en-US" sz="2400" dirty="0"/>
                  <a:t>Weighted sum of inputs</a:t>
                </a:r>
                <a:r>
                  <a:rPr lang="en-GB" alt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altLang="en-US" sz="2400" dirty="0" smtClean="0"/>
                  <a:t> </a:t>
                </a:r>
              </a:p>
              <a:p>
                <a:pPr lvl="1"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GB" altLang="en-US" sz="2400" dirty="0" smtClean="0"/>
                  <a:t>A </a:t>
                </a:r>
                <a:r>
                  <a:rPr lang="en-GB" altLang="en-US" sz="2400" dirty="0"/>
                  <a:t>threshold function, </a:t>
                </a:r>
                <a:r>
                  <a:rPr lang="en-GB" altLang="en-US" sz="2400" dirty="0" smtClean="0"/>
                  <a:t>i.e.,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GB" altLang="en-US" sz="2400" dirty="0" smtClean="0"/>
                  <a:t> </a:t>
                </a:r>
                <a:r>
                  <a:rPr lang="en-GB" altLang="en-US" sz="2400" dirty="0"/>
                  <a:t>if y &gt; 0,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GB" altLang="en-US" sz="2400" dirty="0" smtClean="0"/>
                  <a:t> </a:t>
                </a:r>
                <a:r>
                  <a:rPr lang="en-GB" altLang="en-US" sz="2400" dirty="0"/>
                  <a:t>if y &lt;= 0</a:t>
                </a:r>
              </a:p>
            </p:txBody>
          </p:sp>
        </mc:Choice>
        <mc:Fallback xmlns="">
          <p:sp>
            <p:nvSpPr>
              <p:cNvPr id="102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371599"/>
                <a:ext cx="8229600" cy="2772880"/>
              </a:xfrm>
              <a:blipFill rotWithShape="0">
                <a:blip r:embed="rId3"/>
                <a:stretch>
                  <a:fillRect l="-1037" t="-1758" b="-12527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/>
              <p:cNvSpPr/>
              <p:nvPr/>
            </p:nvSpPr>
            <p:spPr>
              <a:xfrm>
                <a:off x="3576897" y="4991793"/>
                <a:ext cx="876300" cy="9144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Ova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897" y="4991793"/>
                <a:ext cx="876300" cy="9144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510645" y="5017050"/>
                <a:ext cx="876300" cy="9144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645" y="5017050"/>
                <a:ext cx="876300" cy="9144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1752600" y="4419600"/>
            <a:ext cx="274320" cy="2743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4854633"/>
            <a:ext cx="274320" cy="2743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7620" y="437209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79484" y="480712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74676" y="598574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4511" y="414447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x0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6"/>
            <a:endCxn id="2" idx="1"/>
          </p:cNvCxnSpPr>
          <p:nvPr/>
        </p:nvCxnSpPr>
        <p:spPr>
          <a:xfrm>
            <a:off x="2026920" y="4556760"/>
            <a:ext cx="1678308" cy="56894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2" idx="2"/>
          </p:cNvCxnSpPr>
          <p:nvPr/>
        </p:nvCxnSpPr>
        <p:spPr>
          <a:xfrm>
            <a:off x="2026920" y="4991793"/>
            <a:ext cx="1549977" cy="45720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6"/>
            <a:endCxn id="2" idx="3"/>
          </p:cNvCxnSpPr>
          <p:nvPr/>
        </p:nvCxnSpPr>
        <p:spPr>
          <a:xfrm flipV="1">
            <a:off x="2026920" y="5772282"/>
            <a:ext cx="1678308" cy="39813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752600" y="6033254"/>
            <a:ext cx="274320" cy="2743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327620" y="5223564"/>
                <a:ext cx="1066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4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620" y="5223564"/>
                <a:ext cx="1066800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13" idx="2"/>
            <a:endCxn id="2" idx="0"/>
          </p:cNvCxnSpPr>
          <p:nvPr/>
        </p:nvCxnSpPr>
        <p:spPr>
          <a:xfrm>
            <a:off x="4015047" y="4513811"/>
            <a:ext cx="0" cy="47798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31260" y="556211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98399" y="484123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65538" y="44954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81509" y="44575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w0</a:t>
            </a:r>
            <a:endParaRPr lang="en-US" dirty="0"/>
          </a:p>
        </p:txBody>
      </p:sp>
      <p:cxnSp>
        <p:nvCxnSpPr>
          <p:cNvPr id="41984" name="Elbow Connector 41983"/>
          <p:cNvCxnSpPr/>
          <p:nvPr/>
        </p:nvCxnSpPr>
        <p:spPr>
          <a:xfrm flipV="1">
            <a:off x="6112625" y="5357553"/>
            <a:ext cx="274320" cy="182880"/>
          </a:xfrm>
          <a:prstGeom prst="bentConnector3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985" name="TextBox 41984"/>
              <p:cNvSpPr txBox="1"/>
              <p:nvPr/>
            </p:nvSpPr>
            <p:spPr>
              <a:xfrm>
                <a:off x="4059208" y="5651707"/>
                <a:ext cx="1449884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985" name="TextBox 419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208" y="5651707"/>
                <a:ext cx="1449884" cy="7630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988" name="Straight Arrow Connector 41987"/>
          <p:cNvCxnSpPr>
            <a:stCxn id="2" idx="6"/>
            <a:endCxn id="6" idx="2"/>
          </p:cNvCxnSpPr>
          <p:nvPr/>
        </p:nvCxnSpPr>
        <p:spPr>
          <a:xfrm>
            <a:off x="4453197" y="5448993"/>
            <a:ext cx="1057448" cy="2525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386945" y="5448993"/>
            <a:ext cx="1057448" cy="2525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989" name="TextBox 41988"/>
              <p:cNvSpPr txBox="1"/>
              <p:nvPr/>
            </p:nvSpPr>
            <p:spPr>
              <a:xfrm>
                <a:off x="6347614" y="5583027"/>
                <a:ext cx="16260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if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−1 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otherwise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989" name="TextBox 419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614" y="5583027"/>
                <a:ext cx="1626023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351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22167"/>
            <a:ext cx="7809120" cy="1146360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smtClean="0"/>
              <a:t>Perceptron training rule</a:t>
            </a:r>
            <a:endParaRPr lang="en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72481" y="1295400"/>
                <a:ext cx="7957440" cy="4966377"/>
              </a:xfrm>
              <a:ln/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34000"/>
                  </a:lnSpc>
                  <a:buNone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altLang="en-US" sz="2400" dirty="0" smtClean="0"/>
                  <a:t>Updates </a:t>
                </a:r>
                <a:r>
                  <a:rPr lang="en-US" altLang="en-US" sz="2400" dirty="0"/>
                  <a:t>perceptron </a:t>
                </a:r>
                <a:r>
                  <a:rPr lang="en-US" altLang="en-US" sz="2400" dirty="0" smtClean="0"/>
                  <a:t>weights for a training ex as </a:t>
                </a:r>
                <a:r>
                  <a:rPr lang="en-US" altLang="en-US" sz="2400" dirty="0"/>
                  <a:t>follows</a:t>
                </a:r>
                <a:r>
                  <a:rPr lang="en-US" altLang="en-US" sz="2400" dirty="0" smtClean="0"/>
                  <a:t>:</a:t>
                </a:r>
                <a:endParaRPr lang="en-US" altLang="en-US" sz="2400" dirty="0"/>
              </a:p>
              <a:p>
                <a:pPr marL="914400" lvl="2" indent="0">
                  <a:lnSpc>
                    <a:spcPct val="134000"/>
                  </a:lnSpc>
                  <a:buNone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+</m:t>
                      </m:r>
                      <m:r>
                        <a:rPr lang="el-GR" altLang="en-US" b="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𝛥</m:t>
                      </m:r>
                      <m:sSub>
                        <m:sSubPr>
                          <m:ctrlPr>
                            <a:rPr lang="el-GR" alt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sz="2000" dirty="0" smtClean="0">
                  <a:solidFill>
                    <a:srgbClr val="0033CC"/>
                  </a:solidFill>
                  <a:ea typeface="Cambria Math"/>
                </a:endParaRPr>
              </a:p>
              <a:p>
                <a:pPr marL="0" indent="0">
                  <a:lnSpc>
                    <a:spcPct val="134000"/>
                  </a:lnSpc>
                  <a:buNone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altLang="en-US" b="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𝛥</m:t>
                      </m:r>
                      <m:sSub>
                        <m:sSubPr>
                          <m:ctrlPr>
                            <a:rPr lang="el-GR" alt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en-US" b="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𝜂</m:t>
                      </m:r>
                      <m:d>
                        <m:dPr>
                          <m:ctrlPr>
                            <a:rPr lang="en-US" alt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alt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en-US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altLang="en-US" sz="2000" dirty="0" smtClean="0"/>
              </a:p>
              <a:p>
                <a:pPr>
                  <a:lnSpc>
                    <a:spcPct val="134000"/>
                  </a:lnSpc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altLang="en-US" sz="2000" dirty="0"/>
                  <a:t>If the data </a:t>
                </a:r>
                <a:r>
                  <a:rPr lang="en-US" altLang="en-US" sz="2000" dirty="0" smtClean="0"/>
                  <a:t>is linearly separable and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en-US" altLang="en-US" sz="2000" dirty="0" smtClean="0"/>
                  <a:t> is sufficiently </a:t>
                </a:r>
                <a:r>
                  <a:rPr lang="en-US" altLang="en-US" sz="2000" dirty="0"/>
                  <a:t>small, it will converge to a hypothesis that </a:t>
                </a:r>
                <a:r>
                  <a:rPr lang="en-US" altLang="en-US" sz="2000" dirty="0" smtClean="0"/>
                  <a:t>classifies all training </a:t>
                </a:r>
                <a:r>
                  <a:rPr lang="en-US" altLang="en-US" sz="2000" dirty="0"/>
                  <a:t>data correctly in a  </a:t>
                </a:r>
                <a:r>
                  <a:rPr lang="en-US" altLang="en-US" sz="2000" dirty="0" smtClean="0"/>
                  <a:t>finite </a:t>
                </a:r>
                <a:r>
                  <a:rPr lang="en-US" altLang="en-US" sz="2000" dirty="0"/>
                  <a:t>number of </a:t>
                </a:r>
                <a:r>
                  <a:rPr lang="en-US" altLang="en-US" sz="2000" dirty="0" smtClean="0"/>
                  <a:t>iterations</a:t>
                </a:r>
              </a:p>
              <a:p>
                <a:pPr>
                  <a:lnSpc>
                    <a:spcPct val="134000"/>
                  </a:lnSpc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endParaRPr lang="en-US" altLang="en-US" dirty="0" smtClean="0"/>
              </a:p>
            </p:txBody>
          </p:sp>
        </mc:Choice>
        <mc:Fallback xmlns="">
          <p:sp>
            <p:nvSpPr>
              <p:cNvPr id="1536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2481" y="1295400"/>
                <a:ext cx="7957440" cy="4966377"/>
              </a:xfrm>
              <a:blipFill rotWithShape="0">
                <a:blip r:embed="rId3"/>
                <a:stretch>
                  <a:fillRect l="-1149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37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256347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/>
              <a:t>Gradient Descent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1" y="1524000"/>
            <a:ext cx="7957440" cy="4737777"/>
          </a:xfrm>
          <a:ln/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sz="9600" dirty="0"/>
              <a:t>Perceptron training rule may not converge if points are not linearly separable</a:t>
            </a:r>
          </a:p>
          <a:p>
            <a:pPr>
              <a:lnSpc>
                <a:spcPct val="12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sz="9600" dirty="0" smtClean="0"/>
              <a:t>Gradient descent by changing the weights by the total error for </a:t>
            </a:r>
            <a:r>
              <a:rPr lang="en-US" altLang="en-US" sz="9600" dirty="0" smtClean="0"/>
              <a:t>all training points.</a:t>
            </a:r>
          </a:p>
          <a:p>
            <a:pPr lvl="1">
              <a:lnSpc>
                <a:spcPct val="12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9200" dirty="0" smtClean="0"/>
              <a:t>If the data is not linearly separable, then it will converge to the best fit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altLang="en-US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 smtClean="0"/>
              <a:t>all </a:t>
            </a:r>
            <a:r>
              <a:rPr lang="en-GB" altLang="en-US" dirty="0"/>
              <a:t>training points, rather than the individual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If the data is not linearly separable, then it will </a:t>
            </a:r>
            <a:r>
              <a:rPr lang="en-GB" altLang="en-US" dirty="0" smtClean="0"/>
              <a:t>.converge </a:t>
            </a:r>
            <a:r>
              <a:rPr lang="en-GB" altLang="en-US" dirty="0"/>
              <a:t>to the best </a:t>
            </a:r>
            <a:r>
              <a:rPr lang="en-GB" altLang="en-US" dirty="0" smtClean="0"/>
              <a:t>fit</a:t>
            </a:r>
            <a:r>
              <a:rPr lang="en-GB" alt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13744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1"/>
                <a:ext cx="4038600" cy="2438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400" dirty="0" smtClean="0"/>
                  <a:t>The neuron has a real-valued output which is a weighted sum of its inputs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IN" sz="2400" b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1"/>
                <a:ext cx="4038600" cy="2438400"/>
              </a:xfrm>
              <a:blipFill rotWithShape="0">
                <a:blip r:embed="rId2"/>
                <a:stretch>
                  <a:fillRect l="-1961" t="-3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1"/>
                <a:ext cx="4038600" cy="2057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400" dirty="0" smtClean="0"/>
                  <a:t>Define </a:t>
                </a:r>
                <a:r>
                  <a:rPr lang="en-IN" sz="2400" dirty="0"/>
                  <a:t>the error as the squared residuals summed over all training cases: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1"/>
                <a:ext cx="4038600" cy="2057400"/>
              </a:xfrm>
              <a:blipFill rotWithShape="0">
                <a:blip r:embed="rId3"/>
                <a:stretch>
                  <a:fillRect l="-2115" t="-4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/>
              <p:cNvSpPr txBox="1">
                <a:spLocks/>
              </p:cNvSpPr>
              <p:nvPr/>
            </p:nvSpPr>
            <p:spPr>
              <a:xfrm>
                <a:off x="457200" y="3633652"/>
                <a:ext cx="8229600" cy="28433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Differentiate </a:t>
                </a:r>
                <a:r>
                  <a:rPr lang="en-US" sz="2400" dirty="0"/>
                  <a:t>to get error derivatives for weights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brk m:alnAt="7"/>
                            </m:rP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nary>
                      <m:r>
                        <a:rPr lang="en-US" sz="240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=1..</m:t>
                          </m:r>
                          <m: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/>
                  <a:t>The batch delta rule changes the weights in proportion to their error derivatives summed over all training </a:t>
                </a:r>
                <a:r>
                  <a:rPr lang="en-US" sz="2400" dirty="0" smtClean="0"/>
                  <a:t>cases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40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33652"/>
                <a:ext cx="8229600" cy="2843347"/>
              </a:xfrm>
              <a:prstGeom prst="rect">
                <a:avLst/>
              </a:prstGeom>
              <a:blipFill rotWithShape="0">
                <a:blip r:embed="rId4"/>
                <a:stretch>
                  <a:fillRect l="-963" t="-1717" b="-21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6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Surface</a:t>
            </a:r>
            <a:endParaRPr lang="en-US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68068"/>
            <a:ext cx="5181600" cy="2079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7933"/>
            <a:ext cx="4911634" cy="265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2011362"/>
          </a:xfrm>
        </p:spPr>
        <p:txBody>
          <a:bodyPr>
            <a:normAutofit/>
          </a:bodyPr>
          <a:lstStyle/>
          <a:p>
            <a:r>
              <a:rPr lang="en-US" sz="2400" dirty="0"/>
              <a:t>The error surface lies in a space with a horizontal axis for each weight and one vertical axis for the error. </a:t>
            </a:r>
          </a:p>
          <a:p>
            <a:pPr lvl="1"/>
            <a:r>
              <a:rPr lang="en-US" sz="2000" dirty="0"/>
              <a:t>For a linear neuron, it is a quadratic bowl. </a:t>
            </a:r>
          </a:p>
          <a:p>
            <a:pPr lvl="1"/>
            <a:r>
              <a:rPr lang="en-US" sz="2000" dirty="0"/>
              <a:t>Vertical cross-sections are parabolas. </a:t>
            </a:r>
          </a:p>
          <a:p>
            <a:pPr lvl="1"/>
            <a:r>
              <a:rPr lang="en-US" sz="2000" dirty="0"/>
              <a:t>Horizontal cross-sections are ellipses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103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9924</TotalTime>
  <Words>388</Words>
  <Application>Microsoft Office PowerPoint</Application>
  <PresentationFormat>On-screen Show (4:3)</PresentationFormat>
  <Paragraphs>1376</Paragraphs>
  <Slides>13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Equation</vt:lpstr>
      <vt:lpstr>Foundations of Machine Learning</vt:lpstr>
      <vt:lpstr>Introduction</vt:lpstr>
      <vt:lpstr>Neuron</vt:lpstr>
      <vt:lpstr>ANNs</vt:lpstr>
      <vt:lpstr>Perceptrons</vt:lpstr>
      <vt:lpstr>Perceptron training rule</vt:lpstr>
      <vt:lpstr>Gradient Descent</vt:lpstr>
      <vt:lpstr>Linear neurons</vt:lpstr>
      <vt:lpstr>Error Surface</vt:lpstr>
      <vt:lpstr>Batch Line and Stochastic Learning</vt:lpstr>
      <vt:lpstr>Computation at Units</vt:lpstr>
      <vt:lpstr>Neuron Model: Logistic Unit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348</cp:revision>
  <cp:lastPrinted>2016-06-07T03:54:21Z</cp:lastPrinted>
  <dcterms:created xsi:type="dcterms:W3CDTF">2015-06-25T09:31:26Z</dcterms:created>
  <dcterms:modified xsi:type="dcterms:W3CDTF">2016-06-16T03:35:21Z</dcterms:modified>
</cp:coreProperties>
</file>