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0" r:id="rId3"/>
    <p:sldId id="281" r:id="rId4"/>
    <p:sldId id="282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83" r:id="rId14"/>
    <p:sldId id="284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76" d="100"/>
          <a:sy n="76" d="100"/>
        </p:scale>
        <p:origin x="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8805E-2629-432D-9E10-1BF99F8D362A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898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Neural Network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B: Multi-layer Neural Network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 one output neuron, the error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each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𝑛𝑒𝑡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a neuron is the weighted sum of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neurons.</a:t>
                </a:r>
              </a:p>
              <a:p>
                <a:r>
                  <a:rPr lang="en-US" dirty="0" smtClean="0"/>
                  <a:t>Finding the derivative of the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6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Derivation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229600" cy="5791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Finding the derivative of the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as </a:t>
                </a:r>
                <a:r>
                  <a:rPr lang="en-US" dirty="0" err="1"/>
                  <a:t>as</a:t>
                </a:r>
                <a:r>
                  <a:rPr lang="en-US" dirty="0"/>
                  <a:t> a function of the inputs of all </a:t>
                </a:r>
                <a:r>
                  <a:rPr lang="en-US" dirty="0" smtClean="0"/>
                  <a:t>neurons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 smtClean="0"/>
                  <a:t> receiving </a:t>
                </a:r>
                <a:r>
                  <a:rPr lang="en-US" dirty="0"/>
                  <a:t>input </a:t>
                </a:r>
                <a:r>
                  <a:rPr lang="en-US" dirty="0" smtClean="0"/>
                  <a:t>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,…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taking the 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total derivative </a:t>
                </a:r>
                <a:r>
                  <a:rPr lang="en-US" dirty="0"/>
                  <a:t>with respect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 recursive expression for the derivative is obtained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229600" cy="5791200"/>
              </a:xfrm>
              <a:blipFill rotWithShape="1">
                <a:blip r:embed="rId2"/>
                <a:stretch>
                  <a:fillRect l="-963" t="-168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02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calculated if all the derivatives with respect to the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of </a:t>
                </a:r>
                <a:r>
                  <a:rPr lang="en-US" dirty="0"/>
                  <a:t>the next layer – the one closer to the output neuron – are known.</a:t>
                </a:r>
              </a:p>
              <a:p>
                <a:r>
                  <a:rPr lang="en-US" dirty="0"/>
                  <a:t>Putting it all together: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output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neuron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inner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neuron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</a:rPr>
                            <m:t>         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To update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using </a:t>
                </a:r>
                <a:r>
                  <a:rPr lang="en-US" dirty="0"/>
                  <a:t>gradient descent, one must choose a learning </a:t>
                </a:r>
                <a:r>
                  <a:rPr lang="en-US" dirty="0" smtClean="0"/>
                  <a:t>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836824" y="3886200"/>
            <a:ext cx="849976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9638" indent="-909638">
              <a:buFontTx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25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Perceptrons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Perceptrons</a:t>
            </a:r>
            <a:r>
              <a:rPr lang="en-US" sz="2400" dirty="0"/>
              <a:t> have a </a:t>
            </a:r>
            <a:r>
              <a:rPr lang="en-US" sz="2400" i="1" dirty="0" err="1"/>
              <a:t>monotinicity</a:t>
            </a:r>
            <a:r>
              <a:rPr lang="en-US" sz="2400" dirty="0"/>
              <a:t> property: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If a link has positive weight, activation can only increase as the corresponding input value increases (</a:t>
            </a:r>
            <a:r>
              <a:rPr lang="en-US" sz="2400" i="1" dirty="0"/>
              <a:t>irrespective</a:t>
            </a:r>
            <a:r>
              <a:rPr lang="en-US" sz="2400" dirty="0"/>
              <a:t> of other input values)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Can’t represent functions where input </a:t>
            </a:r>
            <a:r>
              <a:rPr lang="en-US" sz="2400" i="1" dirty="0"/>
              <a:t>interactions</a:t>
            </a:r>
            <a:r>
              <a:rPr lang="en-US" sz="2400" dirty="0"/>
              <a:t> can cancel one another’s effect (e.g. XOR)</a:t>
            </a:r>
          </a:p>
          <a:p>
            <a:r>
              <a:rPr lang="en-IN" sz="2400" dirty="0"/>
              <a:t>Can represent only linearly separable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61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A solution: multiple layers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2292350" y="1219200"/>
            <a:ext cx="8382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758950" y="3124200"/>
            <a:ext cx="8382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978150" y="3124200"/>
            <a:ext cx="8382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H="1">
            <a:off x="2286000" y="2057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 flipV="1">
            <a:off x="2895600" y="2057400"/>
            <a:ext cx="3873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524000" y="3168650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600" i="1">
                <a:latin typeface="Times New Roman" panose="02020603050405020304" pitchFamily="18" charset="0"/>
              </a:rPr>
              <a:t>    z</a:t>
            </a:r>
            <a:r>
              <a:rPr lang="en-US" sz="3600" baseline="-25000">
                <a:latin typeface="Times New Roman" panose="02020603050405020304" pitchFamily="18" charset="0"/>
              </a:rPr>
              <a:t>1</a:t>
            </a:r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743200" y="3184525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600" i="1">
                <a:latin typeface="Times New Roman" panose="02020603050405020304" pitchFamily="18" charset="0"/>
              </a:rPr>
              <a:t>    z</a:t>
            </a:r>
            <a:r>
              <a:rPr lang="en-US" sz="3600" baseline="-25000">
                <a:latin typeface="Times New Roman" panose="02020603050405020304" pitchFamily="18" charset="0"/>
              </a:rPr>
              <a:t>2</a:t>
            </a:r>
            <a:endParaRPr lang="en-US" sz="3600">
              <a:latin typeface="Calibri" panose="020F0502020204030204" pitchFamily="34" charset="0"/>
            </a:endParaRPr>
          </a:p>
        </p:txBody>
      </p: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5029200" y="2743200"/>
            <a:ext cx="1371600" cy="1524000"/>
            <a:chOff x="2400" y="3120"/>
            <a:chExt cx="864" cy="960"/>
          </a:xfrm>
        </p:grpSpPr>
        <p:sp>
          <p:nvSpPr>
            <p:cNvPr id="39988" name="Line 11"/>
            <p:cNvSpPr>
              <a:spLocks noChangeShapeType="1"/>
            </p:cNvSpPr>
            <p:nvPr/>
          </p:nvSpPr>
          <p:spPr bwMode="auto">
            <a:xfrm>
              <a:off x="2400" y="3120"/>
              <a:ext cx="864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9" name="Line 12"/>
            <p:cNvSpPr>
              <a:spLocks noChangeShapeType="1"/>
            </p:cNvSpPr>
            <p:nvPr/>
          </p:nvSpPr>
          <p:spPr bwMode="auto">
            <a:xfrm flipV="1">
              <a:off x="3168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2057400" y="121920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600" i="1">
                <a:latin typeface="Times New Roman" panose="02020603050405020304" pitchFamily="18" charset="0"/>
              </a:rPr>
              <a:t>    y</a:t>
            </a:r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39948" name="Oval 14"/>
          <p:cNvSpPr>
            <a:spLocks noChangeArrowheads="1"/>
          </p:cNvSpPr>
          <p:nvPr/>
        </p:nvSpPr>
        <p:spPr bwMode="auto">
          <a:xfrm>
            <a:off x="1758950" y="5105400"/>
            <a:ext cx="8382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949" name="Oval 15"/>
          <p:cNvSpPr>
            <a:spLocks noChangeArrowheads="1"/>
          </p:cNvSpPr>
          <p:nvPr/>
        </p:nvSpPr>
        <p:spPr bwMode="auto">
          <a:xfrm>
            <a:off x="2978150" y="5105400"/>
            <a:ext cx="8382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>
            <a:off x="2139950" y="3962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3435350" y="3962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2" name="Line 18"/>
          <p:cNvSpPr>
            <a:spLocks noChangeShapeType="1"/>
          </p:cNvSpPr>
          <p:nvPr/>
        </p:nvSpPr>
        <p:spPr bwMode="auto">
          <a:xfrm flipH="1">
            <a:off x="2292350" y="3962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 flipH="1" flipV="1">
            <a:off x="2292350" y="3962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4" name="Text Box 20"/>
          <p:cNvSpPr txBox="1">
            <a:spLocks noChangeArrowheads="1"/>
          </p:cNvSpPr>
          <p:nvPr/>
        </p:nvSpPr>
        <p:spPr bwMode="auto">
          <a:xfrm>
            <a:off x="1524000" y="5165725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600" i="1">
                <a:latin typeface="Times New Roman" panose="02020603050405020304" pitchFamily="18" charset="0"/>
              </a:rPr>
              <a:t>    x</a:t>
            </a:r>
            <a:r>
              <a:rPr lang="en-US" sz="3600" baseline="-25000">
                <a:latin typeface="Times New Roman" panose="02020603050405020304" pitchFamily="18" charset="0"/>
              </a:rPr>
              <a:t>1</a:t>
            </a:r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39955" name="Text Box 21"/>
          <p:cNvSpPr txBox="1">
            <a:spLocks noChangeArrowheads="1"/>
          </p:cNvSpPr>
          <p:nvPr/>
        </p:nvSpPr>
        <p:spPr bwMode="auto">
          <a:xfrm>
            <a:off x="2743200" y="5165725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3600" i="1">
                <a:latin typeface="Times New Roman" panose="02020603050405020304" pitchFamily="18" charset="0"/>
              </a:rPr>
              <a:t>    x</a:t>
            </a:r>
            <a:r>
              <a:rPr lang="en-US" sz="3600" baseline="-25000">
                <a:latin typeface="Times New Roman" panose="02020603050405020304" pitchFamily="18" charset="0"/>
              </a:rPr>
              <a:t>2</a:t>
            </a:r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39956" name="AutoShape 22"/>
          <p:cNvSpPr>
            <a:spLocks noChangeArrowheads="1"/>
          </p:cNvSpPr>
          <p:nvPr/>
        </p:nvSpPr>
        <p:spPr bwMode="auto">
          <a:xfrm rot="-5400000">
            <a:off x="3886200" y="1905000"/>
            <a:ext cx="1066800" cy="914400"/>
          </a:xfrm>
          <a:custGeom>
            <a:avLst/>
            <a:gdLst>
              <a:gd name="T0" fmla="*/ 1822265219 w 21600"/>
              <a:gd name="T1" fmla="*/ 0 h 21600"/>
              <a:gd name="T2" fmla="*/ 1822265219 w 21600"/>
              <a:gd name="T3" fmla="*/ 922379669 h 21600"/>
              <a:gd name="T4" fmla="*/ 389969686 w 21600"/>
              <a:gd name="T5" fmla="*/ 1638705130 h 21600"/>
              <a:gd name="T6" fmla="*/ 2147483647 w 21600"/>
              <a:gd name="T7" fmla="*/ 4611888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4C4C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7" name="AutoShape 23"/>
          <p:cNvSpPr>
            <a:spLocks noChangeArrowheads="1"/>
          </p:cNvSpPr>
          <p:nvPr/>
        </p:nvSpPr>
        <p:spPr bwMode="auto">
          <a:xfrm rot="10800000" flipH="1">
            <a:off x="7086600" y="2819400"/>
            <a:ext cx="990600" cy="29718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C4C4C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39958" name="Group 24"/>
          <p:cNvGrpSpPr>
            <a:grpSpLocks/>
          </p:cNvGrpSpPr>
          <p:nvPr/>
        </p:nvGrpSpPr>
        <p:grpSpPr bwMode="auto">
          <a:xfrm>
            <a:off x="5257800" y="4876800"/>
            <a:ext cx="1219200" cy="1219200"/>
            <a:chOff x="3312" y="2976"/>
            <a:chExt cx="768" cy="768"/>
          </a:xfrm>
        </p:grpSpPr>
        <p:sp>
          <p:nvSpPr>
            <p:cNvPr id="39984" name="Oval 25"/>
            <p:cNvSpPr>
              <a:spLocks noChangeArrowheads="1"/>
            </p:cNvSpPr>
            <p:nvPr/>
          </p:nvSpPr>
          <p:spPr bwMode="auto">
            <a:xfrm>
              <a:off x="3984" y="2976"/>
              <a:ext cx="96" cy="96"/>
            </a:xfrm>
            <a:prstGeom prst="ellipse">
              <a:avLst/>
            </a:prstGeom>
            <a:solidFill>
              <a:srgbClr val="FF03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85" name="Oval 26"/>
            <p:cNvSpPr>
              <a:spLocks noChangeArrowheads="1"/>
            </p:cNvSpPr>
            <p:nvPr/>
          </p:nvSpPr>
          <p:spPr bwMode="auto">
            <a:xfrm>
              <a:off x="3312" y="297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86" name="Oval 27"/>
            <p:cNvSpPr>
              <a:spLocks noChangeArrowheads="1"/>
            </p:cNvSpPr>
            <p:nvPr/>
          </p:nvSpPr>
          <p:spPr bwMode="auto">
            <a:xfrm>
              <a:off x="3312" y="3648"/>
              <a:ext cx="96" cy="96"/>
            </a:xfrm>
            <a:prstGeom prst="ellipse">
              <a:avLst/>
            </a:prstGeom>
            <a:solidFill>
              <a:srgbClr val="FF03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87" name="Oval 28"/>
            <p:cNvSpPr>
              <a:spLocks noChangeArrowheads="1"/>
            </p:cNvSpPr>
            <p:nvPr/>
          </p:nvSpPr>
          <p:spPr bwMode="auto">
            <a:xfrm>
              <a:off x="3984" y="36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9959" name="Group 29"/>
          <p:cNvGrpSpPr>
            <a:grpSpLocks/>
          </p:cNvGrpSpPr>
          <p:nvPr/>
        </p:nvGrpSpPr>
        <p:grpSpPr bwMode="auto">
          <a:xfrm>
            <a:off x="5181600" y="2895600"/>
            <a:ext cx="1219200" cy="1143000"/>
            <a:chOff x="3264" y="1824"/>
            <a:chExt cx="768" cy="720"/>
          </a:xfrm>
        </p:grpSpPr>
        <p:sp>
          <p:nvSpPr>
            <p:cNvPr id="39980" name="Oval 30"/>
            <p:cNvSpPr>
              <a:spLocks noChangeArrowheads="1"/>
            </p:cNvSpPr>
            <p:nvPr/>
          </p:nvSpPr>
          <p:spPr bwMode="auto">
            <a:xfrm>
              <a:off x="3264" y="2304"/>
              <a:ext cx="96" cy="96"/>
            </a:xfrm>
            <a:prstGeom prst="ellipse">
              <a:avLst/>
            </a:prstGeom>
            <a:solidFill>
              <a:srgbClr val="FF03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81" name="Oval 31"/>
            <p:cNvSpPr>
              <a:spLocks noChangeArrowheads="1"/>
            </p:cNvSpPr>
            <p:nvPr/>
          </p:nvSpPr>
          <p:spPr bwMode="auto">
            <a:xfrm>
              <a:off x="3792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82" name="Oval 32"/>
            <p:cNvSpPr>
              <a:spLocks noChangeArrowheads="1"/>
            </p:cNvSpPr>
            <p:nvPr/>
          </p:nvSpPr>
          <p:spPr bwMode="auto">
            <a:xfrm>
              <a:off x="3408" y="2448"/>
              <a:ext cx="96" cy="96"/>
            </a:xfrm>
            <a:prstGeom prst="ellipse">
              <a:avLst/>
            </a:prstGeom>
            <a:solidFill>
              <a:srgbClr val="FF03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83" name="Oval 33"/>
            <p:cNvSpPr>
              <a:spLocks noChangeArrowheads="1"/>
            </p:cNvSpPr>
            <p:nvPr/>
          </p:nvSpPr>
          <p:spPr bwMode="auto">
            <a:xfrm>
              <a:off x="3936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9960" name="Group 34"/>
          <p:cNvGrpSpPr>
            <a:grpSpLocks/>
          </p:cNvGrpSpPr>
          <p:nvPr/>
        </p:nvGrpSpPr>
        <p:grpSpPr bwMode="auto">
          <a:xfrm>
            <a:off x="4038600" y="1524000"/>
            <a:ext cx="3878263" cy="4876800"/>
            <a:chOff x="2544" y="960"/>
            <a:chExt cx="2443" cy="3072"/>
          </a:xfrm>
        </p:grpSpPr>
        <p:sp>
          <p:nvSpPr>
            <p:cNvPr id="39969" name="Text Box 35"/>
            <p:cNvSpPr txBox="1">
              <a:spLocks noChangeArrowheads="1"/>
            </p:cNvSpPr>
            <p:nvPr/>
          </p:nvSpPr>
          <p:spPr bwMode="auto">
            <a:xfrm>
              <a:off x="4800" y="99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000" i="1">
                  <a:latin typeface="Times New Roman" panose="02020603050405020304" pitchFamily="18" charset="0"/>
                </a:rPr>
                <a:t>y</a:t>
              </a: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39970" name="Line 36"/>
            <p:cNvSpPr>
              <a:spLocks noChangeShapeType="1"/>
            </p:cNvSpPr>
            <p:nvPr/>
          </p:nvSpPr>
          <p:spPr bwMode="auto">
            <a:xfrm>
              <a:off x="3696" y="163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1" name="Line 37"/>
            <p:cNvSpPr>
              <a:spLocks noChangeShapeType="1"/>
            </p:cNvSpPr>
            <p:nvPr/>
          </p:nvSpPr>
          <p:spPr bwMode="auto">
            <a:xfrm flipH="1" flipV="1">
              <a:off x="2544" y="100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2" name="Line 38"/>
            <p:cNvSpPr>
              <a:spLocks noChangeShapeType="1"/>
            </p:cNvSpPr>
            <p:nvPr/>
          </p:nvSpPr>
          <p:spPr bwMode="auto">
            <a:xfrm flipH="1">
              <a:off x="3072" y="216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3" name="Text Box 39"/>
            <p:cNvSpPr txBox="1">
              <a:spLocks noChangeArrowheads="1"/>
            </p:cNvSpPr>
            <p:nvPr/>
          </p:nvSpPr>
          <p:spPr bwMode="auto">
            <a:xfrm>
              <a:off x="4081" y="2150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000" i="1">
                  <a:latin typeface="Times New Roman" panose="02020603050405020304" pitchFamily="18" charset="0"/>
                </a:rPr>
                <a:t>z</a:t>
              </a:r>
              <a:r>
                <a:rPr lang="en-US" sz="2000" baseline="-25000">
                  <a:latin typeface="Times New Roman" panose="02020603050405020304" pitchFamily="18" charset="0"/>
                </a:rPr>
                <a:t>1</a:t>
              </a: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39974" name="Text Box 40"/>
            <p:cNvSpPr txBox="1">
              <a:spLocks noChangeArrowheads="1"/>
            </p:cNvSpPr>
            <p:nvPr/>
          </p:nvSpPr>
          <p:spPr bwMode="auto">
            <a:xfrm>
              <a:off x="3466" y="1536"/>
              <a:ext cx="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000" i="1">
                  <a:latin typeface="Times New Roman" panose="02020603050405020304" pitchFamily="18" charset="0"/>
                </a:rPr>
                <a:t>z</a:t>
              </a:r>
              <a:r>
                <a:rPr lang="en-US" sz="2000" baseline="-25000">
                  <a:latin typeface="Times New Roman" panose="02020603050405020304" pitchFamily="18" charset="0"/>
                </a:rPr>
                <a:t>2</a:t>
              </a: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39975" name="Line 41"/>
            <p:cNvSpPr>
              <a:spLocks noChangeShapeType="1"/>
            </p:cNvSpPr>
            <p:nvPr/>
          </p:nvSpPr>
          <p:spPr bwMode="auto">
            <a:xfrm>
              <a:off x="3696" y="9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6" name="Line 42"/>
            <p:cNvSpPr>
              <a:spLocks noChangeShapeType="1"/>
            </p:cNvSpPr>
            <p:nvPr/>
          </p:nvSpPr>
          <p:spPr bwMode="auto">
            <a:xfrm>
              <a:off x="3696" y="2928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7" name="Line 43"/>
            <p:cNvSpPr>
              <a:spLocks noChangeShapeType="1"/>
            </p:cNvSpPr>
            <p:nvPr/>
          </p:nvSpPr>
          <p:spPr bwMode="auto">
            <a:xfrm flipH="1">
              <a:off x="3072" y="345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8" name="Text Box 44"/>
            <p:cNvSpPr txBox="1">
              <a:spLocks noChangeArrowheads="1"/>
            </p:cNvSpPr>
            <p:nvPr/>
          </p:nvSpPr>
          <p:spPr bwMode="auto">
            <a:xfrm>
              <a:off x="4081" y="3446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000" i="1">
                  <a:latin typeface="Times New Roman" panose="02020603050405020304" pitchFamily="18" charset="0"/>
                </a:rPr>
                <a:t>x</a:t>
              </a:r>
              <a:r>
                <a:rPr lang="en-US" sz="2000" baseline="-25000">
                  <a:latin typeface="Times New Roman" panose="02020603050405020304" pitchFamily="18" charset="0"/>
                </a:rPr>
                <a:t>1</a:t>
              </a: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39979" name="Text Box 45"/>
            <p:cNvSpPr txBox="1">
              <a:spLocks noChangeArrowheads="1"/>
            </p:cNvSpPr>
            <p:nvPr/>
          </p:nvSpPr>
          <p:spPr bwMode="auto">
            <a:xfrm>
              <a:off x="3456" y="2880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000" i="1">
                  <a:latin typeface="Times New Roman" panose="02020603050405020304" pitchFamily="18" charset="0"/>
                </a:rPr>
                <a:t>x</a:t>
              </a:r>
              <a:r>
                <a:rPr lang="en-US" sz="2000" baseline="-25000">
                  <a:latin typeface="Times New Roman" panose="02020603050405020304" pitchFamily="18" charset="0"/>
                </a:rPr>
                <a:t>2</a:t>
              </a:r>
              <a:endParaRPr lang="en-US" sz="2000">
                <a:latin typeface="Calibri" panose="020F0502020204030204" pitchFamily="34" charset="0"/>
              </a:endParaRPr>
            </a:p>
          </p:txBody>
        </p:sp>
      </p:grpSp>
      <p:sp>
        <p:nvSpPr>
          <p:cNvPr id="39961" name="Text Box 46"/>
          <p:cNvSpPr txBox="1">
            <a:spLocks noChangeArrowheads="1"/>
          </p:cNvSpPr>
          <p:nvPr/>
        </p:nvSpPr>
        <p:spPr bwMode="auto">
          <a:xfrm>
            <a:off x="5795963" y="4038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sz="2800">
              <a:latin typeface="Calibri" panose="020F0502020204030204" pitchFamily="34" charset="0"/>
            </a:endParaRPr>
          </a:p>
        </p:txBody>
      </p:sp>
      <p:grpSp>
        <p:nvGrpSpPr>
          <p:cNvPr id="39962" name="Group 47"/>
          <p:cNvGrpSpPr>
            <a:grpSpLocks/>
          </p:cNvGrpSpPr>
          <p:nvPr/>
        </p:nvGrpSpPr>
        <p:grpSpPr bwMode="auto">
          <a:xfrm>
            <a:off x="4876800" y="1524000"/>
            <a:ext cx="1905000" cy="152400"/>
            <a:chOff x="3072" y="960"/>
            <a:chExt cx="1200" cy="96"/>
          </a:xfrm>
        </p:grpSpPr>
        <p:sp>
          <p:nvSpPr>
            <p:cNvPr id="39967" name="Oval 48"/>
            <p:cNvSpPr>
              <a:spLocks noChangeArrowheads="1"/>
            </p:cNvSpPr>
            <p:nvPr/>
          </p:nvSpPr>
          <p:spPr bwMode="auto">
            <a:xfrm>
              <a:off x="3072" y="960"/>
              <a:ext cx="96" cy="96"/>
            </a:xfrm>
            <a:prstGeom prst="ellipse">
              <a:avLst/>
            </a:prstGeom>
            <a:solidFill>
              <a:srgbClr val="FF03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9968" name="Oval 49"/>
            <p:cNvSpPr>
              <a:spLocks noChangeArrowheads="1"/>
            </p:cNvSpPr>
            <p:nvPr/>
          </p:nvSpPr>
          <p:spPr bwMode="auto">
            <a:xfrm>
              <a:off x="4176" y="9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39963" name="Text Box 50"/>
          <p:cNvSpPr txBox="1">
            <a:spLocks noChangeArrowheads="1"/>
          </p:cNvSpPr>
          <p:nvPr/>
        </p:nvSpPr>
        <p:spPr bwMode="auto">
          <a:xfrm>
            <a:off x="381000" y="3063875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hidden layer</a:t>
            </a:r>
          </a:p>
        </p:txBody>
      </p:sp>
      <p:grpSp>
        <p:nvGrpSpPr>
          <p:cNvPr id="39964" name="Group 51"/>
          <p:cNvGrpSpPr>
            <a:grpSpLocks/>
          </p:cNvGrpSpPr>
          <p:nvPr/>
        </p:nvGrpSpPr>
        <p:grpSpPr bwMode="auto">
          <a:xfrm>
            <a:off x="381000" y="1143000"/>
            <a:ext cx="1524000" cy="4800600"/>
            <a:chOff x="240" y="720"/>
            <a:chExt cx="960" cy="3024"/>
          </a:xfrm>
        </p:grpSpPr>
        <p:sp>
          <p:nvSpPr>
            <p:cNvPr id="39965" name="Text Box 52"/>
            <p:cNvSpPr txBox="1">
              <a:spLocks noChangeArrowheads="1"/>
            </p:cNvSpPr>
            <p:nvPr/>
          </p:nvSpPr>
          <p:spPr bwMode="auto">
            <a:xfrm>
              <a:off x="240" y="3226"/>
              <a:ext cx="9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input layer</a:t>
              </a:r>
            </a:p>
          </p:txBody>
        </p:sp>
        <p:sp>
          <p:nvSpPr>
            <p:cNvPr id="39966" name="Text Box 53"/>
            <p:cNvSpPr txBox="1">
              <a:spLocks noChangeArrowheads="1"/>
            </p:cNvSpPr>
            <p:nvPr/>
          </p:nvSpPr>
          <p:spPr bwMode="auto">
            <a:xfrm>
              <a:off x="240" y="720"/>
              <a:ext cx="9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Power/Expressiveness of Multilayer Networks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Can represent interactions among </a:t>
            </a:r>
            <a:r>
              <a:rPr lang="en-US" sz="2800" dirty="0" smtClean="0"/>
              <a:t>inputs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Two layer networks can represent any Boolean function, and continuous functions (within a tolerance) as long as the number of hidden units is sufficient and appropriate activation functions used</a:t>
            </a:r>
          </a:p>
          <a:p>
            <a:pPr eaLnBrk="1" hangingPunct="1"/>
            <a:r>
              <a:rPr lang="en-US" sz="2800" dirty="0" smtClean="0"/>
              <a:t>Learning algorithms exist, but weaker guarantees than perceptron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9944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Network</a:t>
            </a:r>
            <a:endParaRPr lang="en-IN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74139"/>
              </p:ext>
            </p:extLst>
          </p:nvPr>
        </p:nvGraphicFramePr>
        <p:xfrm>
          <a:off x="304800" y="1905000"/>
          <a:ext cx="8534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Picture" r:id="rId3" imgW="4743360" imgH="2171880" progId="Word.Picture.8">
                  <p:embed/>
                </p:oleObj>
              </mc:Choice>
              <mc:Fallback>
                <p:oleObj name="Picture" r:id="rId3" imgW="474336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5344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0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12"/>
            <a:ext cx="8229600" cy="696912"/>
          </a:xfrm>
        </p:spPr>
        <p:txBody>
          <a:bodyPr>
            <a:noAutofit/>
          </a:bodyPr>
          <a:lstStyle/>
          <a:p>
            <a:r>
              <a:rPr lang="en-IN" sz="3200" dirty="0"/>
              <a:t>Two-layer back-propagation neural </a:t>
            </a:r>
            <a:r>
              <a:rPr lang="en-IN" sz="3200" dirty="0" smtClean="0"/>
              <a:t>network</a:t>
            </a:r>
            <a:endParaRPr lang="en-IN" sz="3200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B2EB70-8FFE-440F-9382-0509A4BB4915}" type="slidenum">
              <a:rPr lang="en-US" sz="1400"/>
              <a:pPr eaLnBrk="1" hangingPunct="1"/>
              <a:t>6</a:t>
            </a:fld>
            <a:endParaRPr lang="en-US" sz="140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35859"/>
              </p:ext>
            </p:extLst>
          </p:nvPr>
        </p:nvGraphicFramePr>
        <p:xfrm>
          <a:off x="609600" y="609600"/>
          <a:ext cx="8077200" cy="564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icture" r:id="rId3" imgW="4743360" imgH="3371760" progId="Word.Picture.8">
                  <p:embed/>
                </p:oleObj>
              </mc:Choice>
              <mc:Fallback>
                <p:oleObj name="Picture" r:id="rId3" imgW="4743360" imgH="33717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077200" cy="564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46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/>
              <a:t>The back-propagation training </a:t>
            </a:r>
            <a:r>
              <a:rPr lang="en-IN" sz="3200" dirty="0" smtClean="0"/>
              <a:t>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959069"/>
            <a:ext cx="8229600" cy="1447799"/>
          </a:xfrm>
        </p:spPr>
        <p:txBody>
          <a:bodyPr>
            <a:normAutofit/>
          </a:bodyPr>
          <a:lstStyle/>
          <a:p>
            <a:r>
              <a:rPr lang="en-IN" sz="2400" dirty="0"/>
              <a:t>Step 1: </a:t>
            </a:r>
            <a:r>
              <a:rPr lang="en-IN" sz="2400" dirty="0" smtClean="0"/>
              <a:t>Initialisation</a:t>
            </a:r>
            <a:br>
              <a:rPr lang="en-IN" sz="2400" dirty="0" smtClean="0"/>
            </a:br>
            <a:r>
              <a:rPr lang="en-IN" sz="2400" dirty="0" smtClean="0"/>
              <a:t>Set </a:t>
            </a:r>
            <a:r>
              <a:rPr lang="en-IN" sz="2400" dirty="0"/>
              <a:t>all the weights and threshold levels of the network to random numbers uniformly distributed inside a small range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16538"/>
              </p:ext>
            </p:extLst>
          </p:nvPr>
        </p:nvGraphicFramePr>
        <p:xfrm>
          <a:off x="990600" y="1981200"/>
          <a:ext cx="74676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Picture" r:id="rId3" imgW="4114800" imgH="2743200" progId="Word.Picture.8">
                  <p:embed/>
                </p:oleObj>
              </mc:Choice>
              <mc:Fallback>
                <p:oleObj name="Picture" r:id="rId3" imgW="4114800" imgH="2743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4676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8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IN" sz="2800" dirty="0" smtClean="0"/>
                  <a:t>Initialization</a:t>
                </a:r>
                <a:endParaRPr lang="en-IN" sz="28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IN" sz="2400" dirty="0" smtClean="0"/>
                  <a:t>Set </a:t>
                </a:r>
                <a:r>
                  <a:rPr lang="en-IN" sz="2400" dirty="0"/>
                  <a:t>all the weights and threshold levels of the network to random numbers uniformly distributed inside a small </a:t>
                </a:r>
                <a:r>
                  <a:rPr lang="en-IN" sz="2400" dirty="0" smtClean="0"/>
                  <a:t>range</a:t>
                </a:r>
                <a:endParaRPr lang="en-US" sz="24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Forward computing: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Apply an input vector </a:t>
                </a:r>
                <a:r>
                  <a:rPr lang="en-US" sz="2400" b="1" i="1" dirty="0"/>
                  <a:t>x</a:t>
                </a:r>
                <a:r>
                  <a:rPr lang="en-US" sz="2400" dirty="0"/>
                  <a:t> to input units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/>
                  <a:t>Compute </a:t>
                </a:r>
                <a:r>
                  <a:rPr lang="en-US" sz="2400" dirty="0"/>
                  <a:t>activation/output vector </a:t>
                </a:r>
                <a:r>
                  <a:rPr lang="en-US" sz="2400" b="1" i="1" dirty="0"/>
                  <a:t>z</a:t>
                </a:r>
                <a:r>
                  <a:rPr lang="en-US" sz="2400" dirty="0"/>
                  <a:t> on hidden </a:t>
                </a:r>
                <a:r>
                  <a:rPr lang="en-US" sz="2400" dirty="0" smtClean="0"/>
                  <a:t>layer</a:t>
                </a:r>
              </a:p>
              <a:p>
                <a:pPr marL="514350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/>
                  <a:t>Compute </a:t>
                </a:r>
                <a:r>
                  <a:rPr lang="en-US" sz="2400" dirty="0"/>
                  <a:t>the output vector </a:t>
                </a:r>
                <a:r>
                  <a:rPr lang="en-US" sz="2400" b="1" i="1" dirty="0"/>
                  <a:t>y</a:t>
                </a:r>
                <a:r>
                  <a:rPr lang="en-US" sz="2400" dirty="0"/>
                  <a:t> on output layer </a:t>
                </a:r>
              </a:p>
              <a:p>
                <a:pPr marL="514350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sz="2400" dirty="0"/>
                  <a:t>	 </a:t>
                </a:r>
                <a:r>
                  <a:rPr lang="en-US" sz="2400" b="1" i="1" dirty="0"/>
                  <a:t>y</a:t>
                </a:r>
                <a:r>
                  <a:rPr lang="en-US" sz="2400" dirty="0"/>
                  <a:t> is the result of the computation.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291" b="-9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8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for BP 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Update of weights in W (between output and hidden layers): </a:t>
            </a:r>
            <a:endParaRPr lang="en-IN" sz="2400" dirty="0" smtClean="0"/>
          </a:p>
          <a:p>
            <a:pPr lvl="1"/>
            <a:r>
              <a:rPr lang="en-IN" sz="2400" dirty="0" smtClean="0"/>
              <a:t>delta rule</a:t>
            </a:r>
            <a:endParaRPr lang="en-IN" sz="2400" dirty="0"/>
          </a:p>
          <a:p>
            <a:r>
              <a:rPr lang="en-IN" sz="2400" dirty="0"/>
              <a:t>N</a:t>
            </a:r>
            <a:r>
              <a:rPr lang="en-IN" sz="2400" dirty="0" smtClean="0"/>
              <a:t>ot </a:t>
            </a:r>
            <a:r>
              <a:rPr lang="en-IN" sz="2400" dirty="0"/>
              <a:t>applicable to updating </a:t>
            </a:r>
            <a:r>
              <a:rPr lang="en-IN" sz="2400" dirty="0" smtClean="0"/>
              <a:t>V </a:t>
            </a:r>
            <a:r>
              <a:rPr lang="en-IN" sz="2400" dirty="0"/>
              <a:t>(between input and </a:t>
            </a:r>
            <a:r>
              <a:rPr lang="en-IN" sz="2400" dirty="0" smtClean="0"/>
              <a:t>hidden)</a:t>
            </a:r>
          </a:p>
          <a:p>
            <a:pPr lvl="1"/>
            <a:r>
              <a:rPr lang="en-IN" sz="2400" dirty="0" smtClean="0"/>
              <a:t>don’t </a:t>
            </a:r>
            <a:r>
              <a:rPr lang="en-IN" sz="2400" dirty="0"/>
              <a:t>know the target values for hidden units </a:t>
            </a:r>
            <a:r>
              <a:rPr lang="en-IN" sz="2400" dirty="0" smtClean="0"/>
              <a:t>z1, Z2, … ,ZP</a:t>
            </a:r>
            <a:endParaRPr lang="en-IN" sz="2400" dirty="0"/>
          </a:p>
          <a:p>
            <a:r>
              <a:rPr lang="en-IN" sz="2400" dirty="0"/>
              <a:t>Solution: </a:t>
            </a:r>
            <a:r>
              <a:rPr lang="en-IN" sz="2400" dirty="0" smtClean="0"/>
              <a:t>Propagate </a:t>
            </a:r>
            <a:r>
              <a:rPr lang="en-IN" sz="2400" dirty="0"/>
              <a:t>errors at output units to hidden </a:t>
            </a:r>
            <a:r>
              <a:rPr lang="en-IN" sz="2400" dirty="0" smtClean="0"/>
              <a:t>units to drive </a:t>
            </a:r>
            <a:r>
              <a:rPr lang="en-IN" sz="2400" dirty="0"/>
              <a:t>the update of weights in V (again by delta </a:t>
            </a:r>
            <a:r>
              <a:rPr lang="en-IN" sz="2400" dirty="0" smtClean="0"/>
              <a:t>rule)</a:t>
            </a:r>
            <a:br>
              <a:rPr lang="en-IN" sz="2400" dirty="0" smtClean="0"/>
            </a:br>
            <a:r>
              <a:rPr lang="en-IN" sz="2400" dirty="0" smtClean="0"/>
              <a:t>(error </a:t>
            </a:r>
            <a:r>
              <a:rPr lang="en-IN" sz="2400" dirty="0"/>
              <a:t>BACKPROPAGATION </a:t>
            </a:r>
            <a:r>
              <a:rPr lang="en-IN" sz="2400" dirty="0" smtClean="0"/>
              <a:t>learning)</a:t>
            </a:r>
          </a:p>
          <a:p>
            <a:r>
              <a:rPr lang="en-IN" sz="2400" dirty="0"/>
              <a:t>Error </a:t>
            </a:r>
            <a:r>
              <a:rPr lang="en-IN" sz="2400" dirty="0" err="1"/>
              <a:t>backpropagation</a:t>
            </a:r>
            <a:r>
              <a:rPr lang="en-IN" sz="2400" dirty="0"/>
              <a:t> can be continued downward if the net has more than one hidden layer.</a:t>
            </a:r>
          </a:p>
          <a:p>
            <a:r>
              <a:rPr lang="en-IN" sz="2400" dirty="0" smtClean="0"/>
              <a:t>How </a:t>
            </a:r>
            <a:r>
              <a:rPr lang="en-IN" sz="2400" dirty="0"/>
              <a:t>to compute errors on hidden </a:t>
            </a:r>
            <a:r>
              <a:rPr lang="en-IN" sz="2400" dirty="0" smtClean="0"/>
              <a:t>units?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993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9947</TotalTime>
  <Words>302</Words>
  <Application>Microsoft Office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Cambria Math</vt:lpstr>
      <vt:lpstr>Times New Roman</vt:lpstr>
      <vt:lpstr>Office Theme</vt:lpstr>
      <vt:lpstr>Picture</vt:lpstr>
      <vt:lpstr>Foundations of Machine Learning</vt:lpstr>
      <vt:lpstr>Limitations of Perceptrons</vt:lpstr>
      <vt:lpstr>A solution: multiple layers</vt:lpstr>
      <vt:lpstr>Power/Expressiveness of Multilayer Networks</vt:lpstr>
      <vt:lpstr>Multilayer Network</vt:lpstr>
      <vt:lpstr>Two-layer back-propagation neural network</vt:lpstr>
      <vt:lpstr>The back-propagation training algorithm</vt:lpstr>
      <vt:lpstr>Backprop</vt:lpstr>
      <vt:lpstr>Learning for BP Nets</vt:lpstr>
      <vt:lpstr>Derivation</vt:lpstr>
      <vt:lpstr>Derivation</vt:lpstr>
      <vt:lpstr>PowerPoint Presentation</vt:lpstr>
      <vt:lpstr>Backpropagation Algorithm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354</cp:revision>
  <cp:lastPrinted>2016-06-16T03:59:06Z</cp:lastPrinted>
  <dcterms:created xsi:type="dcterms:W3CDTF">2015-06-25T09:31:26Z</dcterms:created>
  <dcterms:modified xsi:type="dcterms:W3CDTF">2016-06-16T03:59:19Z</dcterms:modified>
</cp:coreProperties>
</file>