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8" r:id="rId3"/>
    <p:sldId id="310" r:id="rId4"/>
    <p:sldId id="311" r:id="rId5"/>
    <p:sldId id="312" r:id="rId6"/>
    <p:sldId id="313" r:id="rId7"/>
    <p:sldId id="282" r:id="rId8"/>
    <p:sldId id="268" r:id="rId9"/>
    <p:sldId id="270" r:id="rId10"/>
    <p:sldId id="275" r:id="rId11"/>
    <p:sldId id="277" r:id="rId12"/>
    <p:sldId id="283" r:id="rId13"/>
    <p:sldId id="287" r:id="rId14"/>
    <p:sldId id="314" r:id="rId15"/>
    <p:sldId id="315" r:id="rId16"/>
    <p:sldId id="288" r:id="rId17"/>
    <p:sldId id="308" r:id="rId18"/>
    <p:sldId id="309" r:id="rId19"/>
    <p:sldId id="297" r:id="rId20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FF99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36" autoAdjust="0"/>
    <p:restoredTop sz="98667" autoAdjust="0"/>
  </p:normalViewPr>
  <p:slideViewPr>
    <p:cSldViewPr>
      <p:cViewPr varScale="1">
        <p:scale>
          <a:sx n="77" d="100"/>
          <a:sy n="77" d="100"/>
        </p:scale>
        <p:origin x="1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39B789E-F916-48F5-9090-BA7542D4F8C5}" type="slidenum">
              <a:rPr kumimoji="0"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1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3467456-F037-49CA-8E41-F6AECC5805D2}" type="slidenum">
              <a:rPr kumimoji="0"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60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306ED9D-6560-4C93-A2E5-911E47229FF5}" type="slidenum">
              <a:rPr kumimoji="0"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3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5D762BA-3AAE-4316-AB7A-F22CE07EEBB6}" type="slidenum">
              <a:rPr kumimoji="0"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97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19600"/>
            <a:ext cx="6400800" cy="12954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Kharagpur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: Neural Network</a:t>
            </a:r>
          </a:p>
          <a:p>
            <a:r>
              <a:rPr lang="en-IN" sz="3700" dirty="0" smtClean="0">
                <a:solidFill>
                  <a:schemeClr val="accent6">
                    <a:lumMod val="75000"/>
                  </a:schemeClr>
                </a:solidFill>
              </a:rPr>
              <a:t>Part C: Neural Network and </a:t>
            </a:r>
            <a:r>
              <a:rPr lang="en-IN" sz="3700" dirty="0" err="1" smtClean="0">
                <a:solidFill>
                  <a:schemeClr val="accent6">
                    <a:lumMod val="75000"/>
                  </a:schemeClr>
                </a:solidFill>
              </a:rPr>
              <a:t>Backpropagation</a:t>
            </a:r>
            <a:r>
              <a:rPr lang="en-IN" sz="3700" dirty="0" smtClean="0">
                <a:solidFill>
                  <a:schemeClr val="accent6">
                    <a:lumMod val="75000"/>
                  </a:schemeClr>
                </a:solidFill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966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For one output neuron, the error function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For each unit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, the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𝑛𝑒𝑡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:r>
                  <a:rPr lang="en-US" dirty="0"/>
                  <a:t>a neuron is the weighted sum of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 previous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neurons.</a:t>
                </a:r>
              </a:p>
              <a:p>
                <a:r>
                  <a:rPr lang="en-US" dirty="0" smtClean="0"/>
                  <a:t>Finding the derivative of the error: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5" t="-25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6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6477000"/>
              </a:xfrm>
            </p:spPr>
            <p:txBody>
              <a:bodyPr>
                <a:normAutofit fontScale="55000" lnSpcReduction="20000"/>
              </a:bodyPr>
              <a:lstStyle/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For one output neuron, the error function is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/>
                      </a:rPr>
                      <m:t>𝐸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:r>
                  <a:rPr lang="en-US" dirty="0"/>
                  <a:t>each unit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, the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𝜑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𝜑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𝑛𝑒𝑡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  <a:ea typeface="Cambria Math"/>
                        </a:rPr>
                        <m:t>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output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neuron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𝑗𝑙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an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inner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neuron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/>
                            </a:rPr>
                            <m:t>         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To update 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using </a:t>
                </a:r>
                <a:r>
                  <a:rPr lang="en-US" dirty="0"/>
                  <a:t>gradient descent, one must choose a learning </a:t>
                </a:r>
                <a:r>
                  <a:rPr lang="en-US" dirty="0" smtClean="0"/>
                  <a:t>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𝜂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6477000"/>
              </a:xfrm>
              <a:blipFill rotWithShape="0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620000" y="4343400"/>
            <a:ext cx="4572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Backpropagation</a:t>
            </a:r>
            <a:r>
              <a:rPr lang="en-US" dirty="0" smtClean="0"/>
              <a:t> Algorithm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100" dirty="0" smtClean="0"/>
                  <a:t>Initialize all weights to small random numbers. </a:t>
                </a:r>
                <a:br>
                  <a:rPr lang="en-US" sz="3100" dirty="0" smtClean="0"/>
                </a:br>
                <a:r>
                  <a:rPr lang="en-US" sz="3100" dirty="0" smtClean="0"/>
                  <a:t>Until </a:t>
                </a:r>
                <a:r>
                  <a:rPr lang="en-US" sz="3100" dirty="0"/>
                  <a:t>satisfied, </a:t>
                </a:r>
                <a:r>
                  <a:rPr lang="en-US" sz="3100" dirty="0" smtClean="0"/>
                  <a:t>do</a:t>
                </a:r>
                <a:endParaRPr lang="en-US" sz="3100" dirty="0"/>
              </a:p>
              <a:p>
                <a:pPr lvl="1" algn="just"/>
                <a:r>
                  <a:rPr lang="en-US" sz="3100" dirty="0"/>
                  <a:t>For each training example</a:t>
                </a:r>
                <a:r>
                  <a:rPr lang="en-US" sz="3100" dirty="0" smtClean="0"/>
                  <a:t>, do</a:t>
                </a:r>
                <a:endParaRPr lang="en-US" sz="3100" dirty="0"/>
              </a:p>
              <a:p>
                <a:pPr lvl="2" algn="just"/>
                <a:r>
                  <a:rPr lang="en-US" sz="2600" dirty="0"/>
                  <a:t>Input the training example to the network and compute the network outputs</a:t>
                </a:r>
              </a:p>
              <a:p>
                <a:pPr lvl="2" algn="just"/>
                <a:r>
                  <a:rPr lang="en-US" sz="2600" dirty="0"/>
                  <a:t>For each output unit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𝑘</m:t>
                    </m:r>
                  </m:oMath>
                </a14:m>
                <a:endParaRPr lang="en-IN" sz="2600" dirty="0"/>
              </a:p>
              <a:p>
                <a:pPr marL="91440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6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6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IN" sz="2600" i="1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IN" sz="26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600" i="1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(1−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600" i="1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)(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600" i="1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600" i="1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IN" sz="2600" dirty="0">
                  <a:solidFill>
                    <a:srgbClr val="0033CC"/>
                  </a:solidFill>
                </a:endParaRPr>
              </a:p>
              <a:p>
                <a:pPr lvl="2" algn="just"/>
                <a:r>
                  <a:rPr lang="en-US" sz="2600" dirty="0"/>
                  <a:t>For each hidden unit h</a:t>
                </a:r>
              </a:p>
              <a:p>
                <a:pPr marL="91440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6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6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IN" sz="2600" i="1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IN" sz="26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</m:sub>
                      </m:sSub>
                      <m:r>
                        <a:rPr lang="en-US" sz="2600" i="1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(1−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</m:sub>
                      </m:sSub>
                      <m:r>
                        <a:rPr lang="en-US" sz="2600" i="1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6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𝑜𝑢𝑡𝑝𝑢𝑡𝑠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sz="26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6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6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2600" dirty="0"/>
              </a:p>
              <a:p>
                <a:pPr lvl="2" algn="just"/>
                <a:r>
                  <a:rPr lang="en-US" sz="2600" dirty="0"/>
                  <a:t>Update each network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, </m:t>
                    </m:r>
                    <m:r>
                      <a:rPr lang="en-US" sz="2600" i="1">
                        <a:latin typeface="Cambria Math"/>
                      </a:rPr>
                      <m:t>𝑗</m:t>
                    </m:r>
                  </m:oMath>
                </a14:m>
                <a:endParaRPr lang="en-IN" sz="2600" dirty="0"/>
              </a:p>
              <a:p>
                <a:pPr marL="91440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6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600" i="1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600" i="1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+∆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sz="2600" dirty="0"/>
              </a:p>
              <a:p>
                <a:pPr marL="914400" lvl="2" indent="0" algn="just">
                  <a:buNone/>
                </a:pPr>
                <a:r>
                  <a:rPr lang="en-US" sz="2600" dirty="0" smtClean="0"/>
                  <a:t>where</a:t>
                </a:r>
                <a:endParaRPr lang="en-US" sz="2600" dirty="0"/>
              </a:p>
              <a:p>
                <a:pPr marL="91440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IN" sz="26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600" i="1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60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sz="26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6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sz="2600" dirty="0">
                  <a:solidFill>
                    <a:srgbClr val="0033CC"/>
                  </a:solidFill>
                </a:endParaRPr>
              </a:p>
              <a:p>
                <a:pPr marL="909638" indent="-909638">
                  <a:buFontTx/>
                  <a:buNone/>
                </a:pPr>
                <a:endParaRPr lang="en-IN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2291" r="-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84168" y="3356992"/>
                <a:ext cx="2664296" cy="17877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dirty="0" smtClean="0"/>
                  <a:t> = input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dirty="0" smtClean="0"/>
                  <a:t> = target output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dirty="0" smtClean="0"/>
                  <a:t> = observed unit output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dirty="0" smtClean="0"/>
                  <a:t> = </a:t>
                </a:r>
                <a:r>
                  <a:rPr lang="en-IN" dirty="0" err="1" smtClean="0"/>
                  <a:t>wt</a:t>
                </a:r>
                <a:r>
                  <a:rPr lang="en-IN" dirty="0" smtClean="0"/>
                  <a:t> from </a:t>
                </a:r>
                <a:r>
                  <a:rPr lang="en-IN" dirty="0" err="1" smtClean="0"/>
                  <a:t>i</a:t>
                </a:r>
                <a:r>
                  <a:rPr lang="en-IN" dirty="0" smtClean="0"/>
                  <a:t> to j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356992"/>
                <a:ext cx="2664296" cy="1787797"/>
              </a:xfrm>
              <a:prstGeom prst="rect">
                <a:avLst/>
              </a:prstGeom>
              <a:blipFill rotWithShape="0">
                <a:blip r:embed="rId3"/>
                <a:stretch>
                  <a:fillRect r="-458" b="-13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2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Backpropagation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dirty="0" smtClean="0"/>
                  <a:t>Gradient descent over entire network weight vector</a:t>
                </a:r>
              </a:p>
              <a:p>
                <a:pPr algn="just"/>
                <a:r>
                  <a:rPr lang="en-US" sz="2400" dirty="0" smtClean="0"/>
                  <a:t>Can be </a:t>
                </a:r>
                <a:r>
                  <a:rPr lang="en-US" sz="2400" dirty="0"/>
                  <a:t>generalized to arbitrary directed graphs</a:t>
                </a:r>
              </a:p>
              <a:p>
                <a:pPr algn="just"/>
                <a:r>
                  <a:rPr lang="en-US" sz="2400" dirty="0"/>
                  <a:t>Will find a local, not necessarily global error minimum</a:t>
                </a:r>
              </a:p>
              <a:p>
                <a:pPr marL="342900" lvl="1" indent="-342900" algn="just">
                  <a:buFont typeface="Arial" pitchFamily="34" charset="0"/>
                  <a:buChar char="•"/>
                </a:pPr>
                <a:r>
                  <a:rPr lang="en-US" sz="2400" dirty="0" smtClean="0"/>
                  <a:t>May </a:t>
                </a:r>
                <a:r>
                  <a:rPr lang="en-US" sz="2400" dirty="0"/>
                  <a:t>include weight momentum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pPr marL="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342900" lvl="1" indent="-342900" algn="just">
                  <a:buFont typeface="Arial" pitchFamily="34" charset="0"/>
                  <a:buChar char="•"/>
                </a:pPr>
                <a:r>
                  <a:rPr lang="en-US" sz="2400" dirty="0" smtClean="0"/>
                  <a:t>Training may be slow.</a:t>
                </a:r>
                <a:endParaRPr lang="en-US" sz="2400" dirty="0"/>
              </a:p>
              <a:p>
                <a:pPr marL="342900" lvl="1" indent="-342900" algn="just">
                  <a:buFont typeface="Arial" pitchFamily="34" charset="0"/>
                  <a:buChar char="•"/>
                </a:pPr>
                <a:r>
                  <a:rPr lang="en-US" sz="2400" dirty="0"/>
                  <a:t>Using network after training is very fast   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58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Training practices: batch vs. stochastic </a:t>
            </a:r>
            <a:r>
              <a:rPr lang="en-IN" sz="3100" dirty="0" smtClean="0"/>
              <a:t>vs. mini-batch gradient descent</a:t>
            </a:r>
            <a:endParaRPr lang="en-IN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55192" cy="4800600"/>
          </a:xfrm>
        </p:spPr>
        <p:txBody>
          <a:bodyPr>
            <a:noAutofit/>
          </a:bodyPr>
          <a:lstStyle/>
          <a:p>
            <a:r>
              <a:rPr lang="en-IN" sz="2000" b="1" dirty="0"/>
              <a:t>Batch gradient descent</a:t>
            </a:r>
            <a:r>
              <a:rPr lang="en-IN" sz="2000" dirty="0"/>
              <a:t>: </a:t>
            </a:r>
          </a:p>
          <a:p>
            <a:pPr marL="685800" lvl="1" indent="-342900">
              <a:buAutoNum type="arabicPeriod"/>
            </a:pPr>
            <a:r>
              <a:rPr lang="en-IN" sz="2000" dirty="0"/>
              <a:t>Calculate outputs for the entire dataset</a:t>
            </a:r>
          </a:p>
          <a:p>
            <a:pPr marL="685800" lvl="1" indent="-342900">
              <a:buAutoNum type="arabicPeriod"/>
            </a:pPr>
            <a:r>
              <a:rPr lang="en-IN" sz="2000" dirty="0"/>
              <a:t>Accumulate the errors, back-propagate and </a:t>
            </a:r>
            <a:r>
              <a:rPr lang="en-IN" sz="2000" dirty="0" smtClean="0"/>
              <a:t>update</a:t>
            </a:r>
            <a:endParaRPr lang="en-IN" sz="2000" dirty="0"/>
          </a:p>
          <a:p>
            <a:r>
              <a:rPr lang="en-IN" sz="2000" b="1" dirty="0"/>
              <a:t>Stochastic/online gradient descent</a:t>
            </a:r>
            <a:r>
              <a:rPr lang="en-IN" sz="2000" dirty="0"/>
              <a:t>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IN" sz="2000" dirty="0"/>
              <a:t>Feed forward a training example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IN" sz="2000" dirty="0"/>
              <a:t>Back-propagate the error and update the </a:t>
            </a:r>
            <a:r>
              <a:rPr lang="en-IN" sz="2000" dirty="0" smtClean="0"/>
              <a:t>parameters</a:t>
            </a:r>
            <a:endParaRPr lang="en-IN" sz="2000" dirty="0"/>
          </a:p>
          <a:p>
            <a:r>
              <a:rPr lang="en-IN" sz="2000" b="1" dirty="0"/>
              <a:t>Mini-batch gradient descent</a:t>
            </a:r>
            <a:r>
              <a:rPr lang="en-IN" sz="2000" dirty="0" smtClean="0"/>
              <a:t>:</a:t>
            </a: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5274609" y="1806521"/>
            <a:ext cx="3344956" cy="9403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ym typeface="Wingdings" panose="05000000000000000000" pitchFamily="2" charset="2"/>
              </a:rPr>
              <a:t>Too </a:t>
            </a:r>
            <a:r>
              <a:rPr lang="en-IN" dirty="0">
                <a:sym typeface="Wingdings" panose="05000000000000000000" pitchFamily="2" charset="2"/>
              </a:rPr>
              <a:t>slow to converge</a:t>
            </a:r>
          </a:p>
          <a:p>
            <a:pPr algn="ctr"/>
            <a:r>
              <a:rPr lang="en-IN" dirty="0">
                <a:sym typeface="Wingdings" panose="05000000000000000000" pitchFamily="2" charset="2"/>
              </a:rPr>
              <a:t>Gets stuck in local </a:t>
            </a:r>
            <a:r>
              <a:rPr lang="en-IN" dirty="0" smtClean="0">
                <a:sym typeface="Wingdings" panose="05000000000000000000" pitchFamily="2" charset="2"/>
              </a:rPr>
              <a:t>minima</a:t>
            </a:r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74608" y="3264841"/>
            <a:ext cx="3607175" cy="10700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ym typeface="Wingdings" panose="05000000000000000000" pitchFamily="2" charset="2"/>
              </a:rPr>
              <a:t>Converges </a:t>
            </a:r>
            <a:r>
              <a:rPr lang="en-IN" dirty="0">
                <a:sym typeface="Wingdings" panose="05000000000000000000" pitchFamily="2" charset="2"/>
              </a:rPr>
              <a:t>to the solution faster </a:t>
            </a:r>
          </a:p>
          <a:p>
            <a:pPr algn="ctr"/>
            <a:r>
              <a:rPr lang="en-IN" dirty="0" smtClean="0">
                <a:sym typeface="Wingdings" panose="05000000000000000000" pitchFamily="2" charset="2"/>
              </a:rPr>
              <a:t>Often </a:t>
            </a:r>
            <a:r>
              <a:rPr lang="en-IN" dirty="0">
                <a:sym typeface="Wingdings" panose="05000000000000000000" pitchFamily="2" charset="2"/>
              </a:rPr>
              <a:t>helps </a:t>
            </a:r>
            <a:r>
              <a:rPr lang="en-IN" dirty="0" smtClean="0">
                <a:sym typeface="Wingdings" panose="05000000000000000000" pitchFamily="2" charset="2"/>
              </a:rPr>
              <a:t>get </a:t>
            </a:r>
            <a:r>
              <a:rPr lang="en-IN" dirty="0">
                <a:sym typeface="Wingdings" panose="05000000000000000000" pitchFamily="2" charset="2"/>
              </a:rPr>
              <a:t>the system out of local minima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31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Learning in </a:t>
            </a:r>
            <a:r>
              <a:rPr lang="en-IN" i="1" dirty="0" smtClean="0"/>
              <a:t>epochs</a:t>
            </a:r>
            <a:br>
              <a:rPr lang="en-IN" i="1" dirty="0" smtClean="0"/>
            </a:br>
            <a:r>
              <a:rPr lang="en-IN" dirty="0" smtClean="0"/>
              <a:t>Stopping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Train the NN on the entire training set over and over again</a:t>
            </a:r>
          </a:p>
          <a:p>
            <a:r>
              <a:rPr lang="en-IN" sz="2800" dirty="0" smtClean="0"/>
              <a:t>Each such episode of training is called an “epoch</a:t>
            </a:r>
            <a:r>
              <a:rPr lang="en-IN" sz="2800" dirty="0" smtClean="0"/>
              <a:t>”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Stopping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Fixed </a:t>
            </a:r>
            <a:r>
              <a:rPr lang="en-IN" sz="2800" dirty="0"/>
              <a:t>maximum number of epochs: most naïve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Keep </a:t>
            </a:r>
            <a:r>
              <a:rPr lang="en-IN" sz="2800" dirty="0"/>
              <a:t>track of the training and validation error curves. 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13367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Overfitting</a:t>
            </a:r>
            <a:r>
              <a:rPr lang="en-IN" dirty="0"/>
              <a:t> in ANNs</a:t>
            </a:r>
          </a:p>
        </p:txBody>
      </p:sp>
      <p:pic>
        <p:nvPicPr>
          <p:cNvPr id="4098" name="Picture 2" descr="https://www.researchgate.net/profile/Nicola_Pedroni/publication/223790695/figure/fig2/AS:305102771507210@1449753577846/Figure-2-Early-stopping-the-ANN-training-to-avoid-overfit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866" y="2438400"/>
            <a:ext cx="6208267" cy="283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2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Minima</a:t>
            </a:r>
            <a:endParaRPr lang="en-IN" dirty="0"/>
          </a:p>
        </p:txBody>
      </p:sp>
      <p:pic>
        <p:nvPicPr>
          <p:cNvPr id="5122" name="Picture 2" descr="https://static.thinkingandcomputing.com/2014/03/bpr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31557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2.bp.blogspot.com/-f7DSMK9xVZM/UWwU5bLqwsI/AAAAAAAAAUI/1XYF9naNY9o/s1600/6h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754" y="1219200"/>
            <a:ext cx="4295592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NN can get stuck in local minima for small networks.</a:t>
            </a:r>
          </a:p>
          <a:p>
            <a:r>
              <a:rPr lang="en-US" dirty="0" smtClean="0"/>
              <a:t>For most large networks (many weights) local minima rarely occurs.</a:t>
            </a:r>
          </a:p>
          <a:p>
            <a:r>
              <a:rPr lang="en-US" dirty="0" smtClean="0"/>
              <a:t>It is unlikely that you are in a minima in every dimension simultaneously.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51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Highly expressive non-linear functions</a:t>
            </a:r>
          </a:p>
          <a:p>
            <a:r>
              <a:rPr lang="en-IN" sz="2800" dirty="0" smtClean="0"/>
              <a:t>Highly </a:t>
            </a:r>
            <a:r>
              <a:rPr lang="en-IN" sz="2800" dirty="0"/>
              <a:t>parallel network of logistic function units</a:t>
            </a:r>
          </a:p>
          <a:p>
            <a:r>
              <a:rPr lang="en-IN" sz="2800" dirty="0" smtClean="0"/>
              <a:t>Minimizes </a:t>
            </a:r>
            <a:r>
              <a:rPr lang="en-IN" sz="2800" dirty="0"/>
              <a:t>sum of squared training </a:t>
            </a:r>
            <a:r>
              <a:rPr lang="en-IN" sz="2800" dirty="0" smtClean="0"/>
              <a:t>errors</a:t>
            </a:r>
          </a:p>
          <a:p>
            <a:r>
              <a:rPr lang="en-US" sz="2800" dirty="0" smtClean="0"/>
              <a:t>Can add a regularization term (weight squared)</a:t>
            </a:r>
          </a:p>
          <a:p>
            <a:r>
              <a:rPr lang="en-IN" sz="2800" dirty="0" smtClean="0"/>
              <a:t>Local minima</a:t>
            </a:r>
          </a:p>
          <a:p>
            <a:r>
              <a:rPr lang="en-IN" sz="2800" dirty="0" err="1" smtClean="0"/>
              <a:t>Overfitting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803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6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layer Perceptron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55" y="1255868"/>
            <a:ext cx="4736247" cy="1096963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Single layer </a:t>
            </a:r>
            <a:r>
              <a:rPr lang="en-IN" dirty="0" err="1"/>
              <a:t>p</a:t>
            </a:r>
            <a:r>
              <a:rPr lang="en-IN" dirty="0" err="1" smtClean="0"/>
              <a:t>erceptrons</a:t>
            </a:r>
            <a:r>
              <a:rPr lang="en-IN" dirty="0" smtClean="0"/>
              <a:t> </a:t>
            </a:r>
            <a:r>
              <a:rPr lang="en-IN" dirty="0"/>
              <a:t>learn linear decision boundaries</a:t>
            </a:r>
          </a:p>
          <a:p>
            <a:endParaRPr lang="en-IN" dirty="0"/>
          </a:p>
        </p:txBody>
      </p:sp>
      <p:grpSp>
        <p:nvGrpSpPr>
          <p:cNvPr id="62" name="Group 61"/>
          <p:cNvGrpSpPr/>
          <p:nvPr/>
        </p:nvGrpSpPr>
        <p:grpSpPr>
          <a:xfrm>
            <a:off x="1481942" y="2128248"/>
            <a:ext cx="2514600" cy="2157687"/>
            <a:chOff x="1429543" y="2524235"/>
            <a:chExt cx="2703512" cy="2286000"/>
          </a:xfrm>
        </p:grpSpPr>
        <p:sp>
          <p:nvSpPr>
            <p:cNvPr id="19" name="Line 6"/>
            <p:cNvSpPr>
              <a:spLocks noChangeShapeType="1"/>
            </p:cNvSpPr>
            <p:nvPr/>
          </p:nvSpPr>
          <p:spPr bwMode="auto">
            <a:xfrm>
              <a:off x="1962943" y="2676635"/>
              <a:ext cx="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>
              <a:off x="1962943" y="4429235"/>
              <a:ext cx="198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191543" y="2829035"/>
              <a:ext cx="1600200" cy="198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052597" y="3359687"/>
              <a:ext cx="631903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 dirty="0">
                  <a:solidFill>
                    <a:srgbClr val="C00000"/>
                  </a:solidFill>
                </a:rPr>
                <a:t>+  +</a:t>
              </a:r>
              <a:br>
                <a:rPr lang="en-US" sz="1600" b="1" dirty="0">
                  <a:solidFill>
                    <a:srgbClr val="C00000"/>
                  </a:solidFill>
                </a:rPr>
              </a:br>
              <a:r>
                <a:rPr lang="en-US" sz="1600" b="1" dirty="0">
                  <a:solidFill>
                    <a:srgbClr val="C00000"/>
                  </a:solidFill>
                </a:rPr>
                <a:t>+</a:t>
              </a:r>
              <a:br>
                <a:rPr lang="en-US" sz="1600" b="1" dirty="0">
                  <a:solidFill>
                    <a:srgbClr val="C00000"/>
                  </a:solidFill>
                </a:rPr>
              </a:br>
              <a:r>
                <a:rPr lang="en-US" sz="1600" b="1" dirty="0">
                  <a:solidFill>
                    <a:srgbClr val="C00000"/>
                  </a:solidFill>
                </a:rPr>
                <a:t>+  + +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029743" y="3406885"/>
              <a:ext cx="304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 dirty="0">
                  <a:solidFill>
                    <a:srgbClr val="0033CC"/>
                  </a:solidFill>
                </a:rPr>
                <a:t>0</a:t>
              </a:r>
              <a:endParaRPr lang="en-US" sz="2000" b="1" dirty="0">
                <a:solidFill>
                  <a:srgbClr val="0033CC"/>
                </a:solidFill>
              </a:endParaRPr>
            </a:p>
          </p:txBody>
        </p: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2648743" y="2721085"/>
              <a:ext cx="990600" cy="1327150"/>
              <a:chOff x="1296" y="2208"/>
              <a:chExt cx="624" cy="836"/>
            </a:xfrm>
          </p:grpSpPr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1488" y="22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600" b="1">
                    <a:solidFill>
                      <a:srgbClr val="0033CC"/>
                    </a:solidFill>
                  </a:rPr>
                  <a:t>0</a:t>
                </a:r>
                <a:endParaRPr lang="en-US" sz="2000" b="1">
                  <a:solidFill>
                    <a:srgbClr val="0033CC"/>
                  </a:solidFill>
                </a:endParaRPr>
              </a:p>
            </p:txBody>
          </p:sp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>
                <a:off x="1296" y="2208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600" b="1">
                    <a:solidFill>
                      <a:srgbClr val="0033CC"/>
                    </a:solidFill>
                  </a:rPr>
                  <a:t>0</a:t>
                </a:r>
                <a:endParaRPr lang="en-US" sz="2000" b="1">
                  <a:solidFill>
                    <a:srgbClr val="0033CC"/>
                  </a:solidFill>
                </a:endParaRPr>
              </a:p>
            </p:txBody>
          </p:sp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>
                <a:off x="1632" y="2428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600" b="1">
                    <a:solidFill>
                      <a:srgbClr val="0033CC"/>
                    </a:solidFill>
                  </a:rPr>
                  <a:t>0</a:t>
                </a:r>
                <a:endParaRPr lang="en-US" sz="2000" b="1">
                  <a:solidFill>
                    <a:srgbClr val="0033CC"/>
                  </a:solidFill>
                </a:endParaRPr>
              </a:p>
            </p:txBody>
          </p:sp>
          <p:sp>
            <p:nvSpPr>
              <p:cNvPr id="16" name="Text Box 16"/>
              <p:cNvSpPr txBox="1">
                <a:spLocks noChangeArrowheads="1"/>
              </p:cNvSpPr>
              <p:nvPr/>
            </p:nvSpPr>
            <p:spPr bwMode="auto">
              <a:xfrm>
                <a:off x="1392" y="247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600" b="1" dirty="0">
                    <a:solidFill>
                      <a:srgbClr val="0033CC"/>
                    </a:solidFill>
                  </a:rPr>
                  <a:t>0</a:t>
                </a:r>
                <a:endParaRPr lang="en-US" sz="2000" b="1" dirty="0">
                  <a:solidFill>
                    <a:srgbClr val="0033CC"/>
                  </a:solidFill>
                </a:endParaRPr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1728" y="2640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600" b="1">
                    <a:solidFill>
                      <a:srgbClr val="0033CC"/>
                    </a:solidFill>
                  </a:rPr>
                  <a:t>0</a:t>
                </a:r>
                <a:endParaRPr lang="en-US" sz="2000" b="1">
                  <a:solidFill>
                    <a:srgbClr val="0033CC"/>
                  </a:solidFill>
                </a:endParaRPr>
              </a:p>
            </p:txBody>
          </p:sp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>
                <a:off x="1632" y="2832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600" b="1">
                    <a:solidFill>
                      <a:srgbClr val="0033CC"/>
                    </a:solidFill>
                  </a:rPr>
                  <a:t>0</a:t>
                </a:r>
                <a:endParaRPr lang="en-US" sz="2000" b="1">
                  <a:solidFill>
                    <a:srgbClr val="0033CC"/>
                  </a:solidFill>
                </a:endParaRPr>
              </a:p>
            </p:txBody>
          </p:sp>
        </p:grp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3715543" y="4353035"/>
              <a:ext cx="4175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 b="1"/>
                <a:t>x</a:t>
              </a:r>
              <a:r>
                <a:rPr lang="en-US" sz="2000" b="1" baseline="-25000"/>
                <a:t>1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1429543" y="2524235"/>
              <a:ext cx="4175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 b="1"/>
                <a:t>x</a:t>
              </a:r>
              <a:r>
                <a:rPr lang="en-US" sz="2000" b="1" baseline="-25000"/>
                <a:t>2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44044" y="4427187"/>
            <a:ext cx="2627312" cy="2393950"/>
            <a:chOff x="5297488" y="2438400"/>
            <a:chExt cx="2627312" cy="2393950"/>
          </a:xfrm>
        </p:grpSpPr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5754688" y="2590800"/>
              <a:ext cx="1981200" cy="1752600"/>
              <a:chOff x="624" y="1872"/>
              <a:chExt cx="912" cy="864"/>
            </a:xfrm>
          </p:grpSpPr>
          <p:sp>
            <p:nvSpPr>
              <p:cNvPr id="33" name="Line 23"/>
              <p:cNvSpPr>
                <a:spLocks noChangeShapeType="1"/>
              </p:cNvSpPr>
              <p:nvPr/>
            </p:nvSpPr>
            <p:spPr bwMode="auto">
              <a:xfrm>
                <a:off x="624" y="1872"/>
                <a:ext cx="0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4" name="Line 24"/>
              <p:cNvSpPr>
                <a:spLocks noChangeShapeType="1"/>
              </p:cNvSpPr>
              <p:nvPr/>
            </p:nvSpPr>
            <p:spPr bwMode="auto">
              <a:xfrm>
                <a:off x="624" y="2736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297488" y="2438400"/>
              <a:ext cx="4175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 b="1"/>
                <a:t>x</a:t>
              </a:r>
              <a:r>
                <a:rPr lang="en-US" sz="2000" b="1" baseline="-25000"/>
                <a:t>2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7507288" y="4343400"/>
              <a:ext cx="4175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 b="1"/>
                <a:t>x</a:t>
              </a:r>
              <a:r>
                <a:rPr lang="en-US" sz="2000" b="1" baseline="-25000"/>
                <a:t>1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 flipV="1">
              <a:off x="6780213" y="4066659"/>
              <a:ext cx="3032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rgbClr val="C00000"/>
                  </a:solidFill>
                </a:rPr>
                <a:t>+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5684815" y="3031609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rgbClr val="C00000"/>
                  </a:solidFill>
                </a:rPr>
                <a:t>+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6780976" y="3031609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rgbClr val="0033CC"/>
                  </a:solidFill>
                </a:rPr>
                <a:t>0</a:t>
              </a:r>
              <a:endParaRPr lang="en-US" sz="2400" b="1" dirty="0">
                <a:solidFill>
                  <a:srgbClr val="0033CC"/>
                </a:solidFill>
              </a:endParaRP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5752276" y="4022209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rgbClr val="0033CC"/>
                  </a:solidFill>
                </a:rPr>
                <a:t>0</a:t>
              </a:r>
              <a:endParaRPr lang="en-US" sz="2400" b="1" dirty="0">
                <a:solidFill>
                  <a:srgbClr val="0033CC"/>
                </a:solidFill>
              </a:endParaRP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6516688" y="4495800"/>
              <a:ext cx="5000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/>
                <a:t>xor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850732" y="1231732"/>
            <a:ext cx="3048000" cy="5457825"/>
            <a:chOff x="5867400" y="914400"/>
            <a:chExt cx="3048000" cy="5457825"/>
          </a:xfrm>
        </p:grpSpPr>
        <p:sp>
          <p:nvSpPr>
            <p:cNvPr id="36" name="Line 4"/>
            <p:cNvSpPr>
              <a:spLocks noChangeShapeType="1"/>
            </p:cNvSpPr>
            <p:nvPr/>
          </p:nvSpPr>
          <p:spPr bwMode="auto">
            <a:xfrm>
              <a:off x="5943600" y="18288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Line 6"/>
            <p:cNvSpPr>
              <a:spLocks noChangeShapeType="1"/>
            </p:cNvSpPr>
            <p:nvPr/>
          </p:nvSpPr>
          <p:spPr bwMode="auto">
            <a:xfrm flipV="1">
              <a:off x="7162800" y="914400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>
              <a:off x="7696200" y="18288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7848600" y="1676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>
              <a:off x="6400800" y="1676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 rot="16167700">
              <a:off x="7162006" y="2361407"/>
              <a:ext cx="1587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rot="16167700">
              <a:off x="7162006" y="1067594"/>
              <a:ext cx="15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rot="156976">
              <a:off x="6705600" y="914400"/>
              <a:ext cx="175260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Text Box 13"/>
            <p:cNvSpPr txBox="1">
              <a:spLocks noChangeArrowheads="1"/>
            </p:cNvSpPr>
            <p:nvPr/>
          </p:nvSpPr>
          <p:spPr bwMode="auto">
            <a:xfrm>
              <a:off x="7696200" y="99060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7696200" y="228600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solidFill>
                    <a:srgbClr val="0033CC"/>
                  </a:solidFill>
                </a:rPr>
                <a:t>o</a:t>
              </a:r>
            </a:p>
          </p:txBody>
        </p:sp>
        <p:sp>
          <p:nvSpPr>
            <p:cNvPr id="46" name="Text Box 15"/>
            <p:cNvSpPr txBox="1">
              <a:spLocks noChangeArrowheads="1"/>
            </p:cNvSpPr>
            <p:nvPr/>
          </p:nvSpPr>
          <p:spPr bwMode="auto">
            <a:xfrm>
              <a:off x="6248400" y="228600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solidFill>
                    <a:srgbClr val="0033CC"/>
                  </a:solidFill>
                </a:rPr>
                <a:t>o</a:t>
              </a:r>
            </a:p>
          </p:txBody>
        </p:sp>
        <p:sp>
          <p:nvSpPr>
            <p:cNvPr id="47" name="Text Box 16"/>
            <p:cNvSpPr txBox="1">
              <a:spLocks noChangeArrowheads="1"/>
            </p:cNvSpPr>
            <p:nvPr/>
          </p:nvSpPr>
          <p:spPr bwMode="auto">
            <a:xfrm>
              <a:off x="6248400" y="10509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solidFill>
                    <a:srgbClr val="0033CC"/>
                  </a:solidFill>
                </a:rPr>
                <a:t>o</a:t>
              </a:r>
            </a:p>
          </p:txBody>
        </p:sp>
        <p:sp>
          <p:nvSpPr>
            <p:cNvPr id="48" name="Text Box 17"/>
            <p:cNvSpPr txBox="1">
              <a:spLocks noChangeArrowheads="1"/>
            </p:cNvSpPr>
            <p:nvPr/>
          </p:nvSpPr>
          <p:spPr bwMode="auto">
            <a:xfrm>
              <a:off x="6172200" y="2971800"/>
              <a:ext cx="274320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/>
                <a:t>x: class I (y = 1)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/>
                <a:t>o: class II (y = -1)</a:t>
              </a:r>
            </a:p>
          </p:txBody>
        </p:sp>
        <p:sp>
          <p:nvSpPr>
            <p:cNvPr id="49" name="Line 20"/>
            <p:cNvSpPr>
              <a:spLocks noChangeShapeType="1"/>
            </p:cNvSpPr>
            <p:nvPr/>
          </p:nvSpPr>
          <p:spPr bwMode="auto">
            <a:xfrm>
              <a:off x="5943600" y="46482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 flipV="1">
              <a:off x="7162800" y="3733800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7696200" y="46482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7848600" y="4495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>
              <a:off x="6400800" y="4495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Line 25"/>
            <p:cNvSpPr>
              <a:spLocks noChangeShapeType="1"/>
            </p:cNvSpPr>
            <p:nvPr/>
          </p:nvSpPr>
          <p:spPr bwMode="auto">
            <a:xfrm rot="16167700">
              <a:off x="7162006" y="5180807"/>
              <a:ext cx="1587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Line 26"/>
            <p:cNvSpPr>
              <a:spLocks noChangeShapeType="1"/>
            </p:cNvSpPr>
            <p:nvPr/>
          </p:nvSpPr>
          <p:spPr bwMode="auto">
            <a:xfrm rot="16167700">
              <a:off x="7162006" y="3886994"/>
              <a:ext cx="15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 rot="156976">
              <a:off x="5867400" y="4267200"/>
              <a:ext cx="175260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7696200" y="381000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7696200" y="510540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248400" y="510540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solidFill>
                    <a:srgbClr val="0033CC"/>
                  </a:solidFill>
                </a:rPr>
                <a:t>o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6248400" y="3870325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61" name="Text Box 32"/>
            <p:cNvSpPr txBox="1">
              <a:spLocks noChangeArrowheads="1"/>
            </p:cNvSpPr>
            <p:nvPr/>
          </p:nvSpPr>
          <p:spPr bwMode="auto">
            <a:xfrm>
              <a:off x="6172200" y="5791200"/>
              <a:ext cx="274320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/>
                <a:t>x: class I (y = 1)</a:t>
              </a:r>
            </a:p>
            <a:p>
              <a:pPr>
                <a:lnSpc>
                  <a:spcPct val="80000"/>
                </a:lnSpc>
              </a:pPr>
              <a:r>
                <a:rPr lang="en-US" sz="2000"/>
                <a:t>o: class II (y = -1)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32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0972" y="1165622"/>
            <a:ext cx="4708922" cy="857250"/>
          </a:xfrm>
        </p:spPr>
        <p:txBody>
          <a:bodyPr/>
          <a:lstStyle/>
          <a:p>
            <a:pPr eaLnBrk="1" hangingPunct="1"/>
            <a:r>
              <a:rPr lang="en-US" altLang="en-US" smtClean="0"/>
              <a:t>Boolean OR</a:t>
            </a:r>
          </a:p>
        </p:txBody>
      </p:sp>
      <p:graphicFrame>
        <p:nvGraphicFramePr>
          <p:cNvPr id="75843" name="Group 67"/>
          <p:cNvGraphicFramePr>
            <a:graphicFrameLocks noGrp="1"/>
          </p:cNvGraphicFramePr>
          <p:nvPr/>
        </p:nvGraphicFramePr>
        <p:xfrm>
          <a:off x="2228850" y="2571751"/>
          <a:ext cx="1885950" cy="2049972"/>
        </p:xfrm>
        <a:graphic>
          <a:graphicData uri="http://schemas.openxmlformats.org/drawingml/2006/table">
            <a:tbl>
              <a:tblPr/>
              <a:tblGrid>
                <a:gridCol w="628650"/>
                <a:gridCol w="628650"/>
                <a:gridCol w="628650"/>
              </a:tblGrid>
              <a:tr h="4801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x1</a:t>
                      </a:r>
                    </a:p>
                  </a:txBody>
                  <a:tcPr marL="68580" marR="68580" marT="34294" marB="342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x2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ouput 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4" marB="342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4" marB="342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4" marB="342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4" marB="342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41" name="Oval 86"/>
          <p:cNvSpPr>
            <a:spLocks noChangeArrowheads="1"/>
          </p:cNvSpPr>
          <p:nvPr/>
        </p:nvSpPr>
        <p:spPr bwMode="auto">
          <a:xfrm flipH="1">
            <a:off x="6229350" y="4229100"/>
            <a:ext cx="400050" cy="4000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x</a:t>
            </a:r>
            <a:r>
              <a:rPr lang="en-US" altLang="en-US" sz="15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342" name="Oval 87"/>
          <p:cNvSpPr>
            <a:spLocks noChangeArrowheads="1"/>
          </p:cNvSpPr>
          <p:nvPr/>
        </p:nvSpPr>
        <p:spPr bwMode="auto">
          <a:xfrm>
            <a:off x="5715000" y="2743200"/>
            <a:ext cx="400050" cy="4000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IN" altLang="en-US" sz="1500">
              <a:latin typeface="Times New Roman" panose="02020603050405020304" pitchFamily="18" charset="0"/>
            </a:endParaRPr>
          </a:p>
        </p:txBody>
      </p:sp>
      <p:sp>
        <p:nvSpPr>
          <p:cNvPr id="13343" name="Line 88"/>
          <p:cNvSpPr>
            <a:spLocks noChangeShapeType="1"/>
          </p:cNvSpPr>
          <p:nvPr/>
        </p:nvSpPr>
        <p:spPr bwMode="auto">
          <a:xfrm flipH="1" flipV="1">
            <a:off x="6000750" y="3143250"/>
            <a:ext cx="342900" cy="1085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350"/>
          </a:p>
        </p:txBody>
      </p:sp>
      <p:sp>
        <p:nvSpPr>
          <p:cNvPr id="13344" name="Line 93"/>
          <p:cNvSpPr>
            <a:spLocks noChangeShapeType="1"/>
          </p:cNvSpPr>
          <p:nvPr/>
        </p:nvSpPr>
        <p:spPr bwMode="auto">
          <a:xfrm flipV="1">
            <a:off x="5486400" y="3143250"/>
            <a:ext cx="342900" cy="1085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350"/>
          </a:p>
        </p:txBody>
      </p:sp>
      <p:sp>
        <p:nvSpPr>
          <p:cNvPr id="13345" name="Oval 94"/>
          <p:cNvSpPr>
            <a:spLocks noChangeArrowheads="1"/>
          </p:cNvSpPr>
          <p:nvPr/>
        </p:nvSpPr>
        <p:spPr bwMode="auto">
          <a:xfrm>
            <a:off x="5200650" y="4229100"/>
            <a:ext cx="400050" cy="4000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x</a:t>
            </a:r>
            <a:r>
              <a:rPr lang="en-US" altLang="en-US" sz="1500" baseline="-25000"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75880" name="Group 104"/>
          <p:cNvGrpSpPr>
            <a:grpSpLocks/>
          </p:cNvGrpSpPr>
          <p:nvPr/>
        </p:nvGrpSpPr>
        <p:grpSpPr bwMode="auto">
          <a:xfrm>
            <a:off x="4500564" y="2971800"/>
            <a:ext cx="2296716" cy="1008460"/>
            <a:chOff x="2820" y="1776"/>
            <a:chExt cx="1929" cy="847"/>
          </a:xfrm>
        </p:grpSpPr>
        <p:sp>
          <p:nvSpPr>
            <p:cNvPr id="13347" name="Text Box 95"/>
            <p:cNvSpPr txBox="1">
              <a:spLocks noChangeArrowheads="1"/>
            </p:cNvSpPr>
            <p:nvPr/>
          </p:nvSpPr>
          <p:spPr bwMode="auto">
            <a:xfrm>
              <a:off x="4251" y="2352"/>
              <a:ext cx="49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>
                  <a:latin typeface="Times New Roman" panose="02020603050405020304" pitchFamily="18" charset="0"/>
                </a:rPr>
                <a:t>w</a:t>
              </a:r>
              <a:r>
                <a:rPr lang="en-US" altLang="en-US" sz="1500" baseline="-25000">
                  <a:latin typeface="Times New Roman" panose="02020603050405020304" pitchFamily="18" charset="0"/>
                </a:rPr>
                <a:t>2</a:t>
              </a:r>
              <a:r>
                <a:rPr lang="en-US" altLang="en-US" sz="1500"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13348" name="Text Box 96"/>
            <p:cNvSpPr txBox="1">
              <a:spLocks noChangeArrowheads="1"/>
            </p:cNvSpPr>
            <p:nvPr/>
          </p:nvSpPr>
          <p:spPr bwMode="auto">
            <a:xfrm>
              <a:off x="3291" y="2352"/>
              <a:ext cx="49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>
                  <a:latin typeface="Times New Roman" panose="02020603050405020304" pitchFamily="18" charset="0"/>
                </a:rPr>
                <a:t>w</a:t>
              </a:r>
              <a:r>
                <a:rPr lang="en-US" altLang="en-US" sz="1500" baseline="-25000">
                  <a:latin typeface="Times New Roman" panose="02020603050405020304" pitchFamily="18" charset="0"/>
                </a:rPr>
                <a:t>1</a:t>
              </a:r>
              <a:r>
                <a:rPr lang="en-US" altLang="en-US" sz="1500"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13349" name="Text Box 98"/>
            <p:cNvSpPr txBox="1">
              <a:spLocks noChangeArrowheads="1"/>
            </p:cNvSpPr>
            <p:nvPr/>
          </p:nvSpPr>
          <p:spPr bwMode="auto">
            <a:xfrm>
              <a:off x="2857" y="1776"/>
              <a:ext cx="74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>
                  <a:latin typeface="Times New Roman" panose="02020603050405020304" pitchFamily="18" charset="0"/>
                </a:rPr>
                <a:t>w</a:t>
              </a:r>
              <a:r>
                <a:rPr lang="en-US" altLang="en-US" sz="1500" baseline="-25000">
                  <a:latin typeface="Times New Roman" panose="02020603050405020304" pitchFamily="18" charset="0"/>
                </a:rPr>
                <a:t>0</a:t>
              </a:r>
              <a:r>
                <a:rPr lang="en-US" altLang="en-US" sz="1500">
                  <a:latin typeface="Times New Roman" panose="02020603050405020304" pitchFamily="18" charset="0"/>
                </a:rPr>
                <a:t>= </a:t>
              </a:r>
              <a:r>
                <a:rPr lang="en-US" altLang="en-US" sz="1500">
                  <a:latin typeface="Symbol" panose="05050102010706020507" pitchFamily="18" charset="2"/>
                </a:rPr>
                <a:t>-</a:t>
              </a:r>
              <a:r>
                <a:rPr lang="en-US" altLang="en-US" sz="1500">
                  <a:latin typeface="Times New Roman" panose="02020603050405020304" pitchFamily="18" charset="0"/>
                </a:rPr>
                <a:t>0.5</a:t>
              </a:r>
            </a:p>
          </p:txBody>
        </p:sp>
        <p:sp>
          <p:nvSpPr>
            <p:cNvPr id="13350" name="Line 97"/>
            <p:cNvSpPr>
              <a:spLocks noChangeShapeType="1"/>
            </p:cNvSpPr>
            <p:nvPr/>
          </p:nvSpPr>
          <p:spPr bwMode="auto">
            <a:xfrm flipV="1">
              <a:off x="3024" y="1824"/>
              <a:ext cx="81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 sz="1350"/>
            </a:p>
          </p:txBody>
        </p:sp>
        <p:sp>
          <p:nvSpPr>
            <p:cNvPr id="13351" name="Rectangle 99"/>
            <p:cNvSpPr>
              <a:spLocks noChangeArrowheads="1"/>
            </p:cNvSpPr>
            <p:nvPr/>
          </p:nvSpPr>
          <p:spPr bwMode="auto">
            <a:xfrm>
              <a:off x="2820" y="2208"/>
              <a:ext cx="2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>
                  <a:latin typeface="Times New Roman" panose="02020603050405020304" pitchFamily="18" charset="0"/>
                </a:rPr>
                <a:t>1</a:t>
              </a:r>
              <a:endParaRPr lang="en-US" altLang="en-US" sz="1500" baseline="-25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" name="Group 26"/>
          <p:cNvGrpSpPr>
            <a:grpSpLocks/>
          </p:cNvGrpSpPr>
          <p:nvPr/>
        </p:nvGrpSpPr>
        <p:grpSpPr bwMode="auto">
          <a:xfrm>
            <a:off x="6941804" y="1443038"/>
            <a:ext cx="1828800" cy="1828800"/>
            <a:chOff x="1200" y="1584"/>
            <a:chExt cx="1536" cy="1536"/>
          </a:xfrm>
        </p:grpSpPr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1296" y="1680"/>
              <a:ext cx="1344" cy="1344"/>
            </a:xfrm>
            <a:custGeom>
              <a:avLst/>
              <a:gdLst>
                <a:gd name="T0" fmla="*/ 0 w 1344"/>
                <a:gd name="T1" fmla="*/ 0 h 1344"/>
                <a:gd name="T2" fmla="*/ 1344 w 1344"/>
                <a:gd name="T3" fmla="*/ 0 h 1344"/>
                <a:gd name="T4" fmla="*/ 1344 w 1344"/>
                <a:gd name="T5" fmla="*/ 1344 h 1344"/>
                <a:gd name="T6" fmla="*/ 0 w 1344"/>
                <a:gd name="T7" fmla="*/ 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4" h="1344">
                  <a:moveTo>
                    <a:pt x="0" y="0"/>
                  </a:moveTo>
                  <a:lnTo>
                    <a:pt x="1344" y="0"/>
                  </a:lnTo>
                  <a:lnTo>
                    <a:pt x="1344" y="1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IN" sz="1350"/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 rot="10800000">
              <a:off x="1296" y="1680"/>
              <a:ext cx="1344" cy="1344"/>
            </a:xfrm>
            <a:custGeom>
              <a:avLst/>
              <a:gdLst>
                <a:gd name="T0" fmla="*/ 0 w 1344"/>
                <a:gd name="T1" fmla="*/ 0 h 1344"/>
                <a:gd name="T2" fmla="*/ 1344 w 1344"/>
                <a:gd name="T3" fmla="*/ 0 h 1344"/>
                <a:gd name="T4" fmla="*/ 1344 w 1344"/>
                <a:gd name="T5" fmla="*/ 1344 h 1344"/>
                <a:gd name="T6" fmla="*/ 0 w 1344"/>
                <a:gd name="T7" fmla="*/ 0 h 13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4" h="1344">
                  <a:moveTo>
                    <a:pt x="0" y="0"/>
                  </a:moveTo>
                  <a:lnTo>
                    <a:pt x="1344" y="0"/>
                  </a:lnTo>
                  <a:lnTo>
                    <a:pt x="1344" y="1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D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 sz="1350"/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1200" y="1584"/>
              <a:ext cx="1536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 sz="1350"/>
            </a:p>
          </p:txBody>
        </p:sp>
      </p:grp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8762428" y="2414588"/>
            <a:ext cx="34496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x</a:t>
            </a:r>
            <a:r>
              <a:rPr lang="en-US" altLang="en-US" sz="15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7447978" y="1157288"/>
            <a:ext cx="34496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x</a:t>
            </a:r>
            <a:r>
              <a:rPr lang="en-US" altLang="en-US" sz="15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" name="Line 32"/>
          <p:cNvSpPr>
            <a:spLocks noChangeShapeType="1"/>
          </p:cNvSpPr>
          <p:nvPr/>
        </p:nvSpPr>
        <p:spPr bwMode="auto">
          <a:xfrm rot="5400000" flipV="1">
            <a:off x="8170529" y="2043113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350"/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 flipV="1">
            <a:off x="7570454" y="1443038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350"/>
          </a:p>
        </p:txBody>
      </p:sp>
      <p:grpSp>
        <p:nvGrpSpPr>
          <p:cNvPr id="29" name="Group 34"/>
          <p:cNvGrpSpPr>
            <a:grpSpLocks/>
          </p:cNvGrpSpPr>
          <p:nvPr/>
        </p:nvGrpSpPr>
        <p:grpSpPr bwMode="auto">
          <a:xfrm>
            <a:off x="7456154" y="1557338"/>
            <a:ext cx="1200150" cy="1200150"/>
            <a:chOff x="1632" y="1680"/>
            <a:chExt cx="1008" cy="1008"/>
          </a:xfrm>
        </p:grpSpPr>
        <p:sp>
          <p:nvSpPr>
            <p:cNvPr id="30" name="Oval 35"/>
            <p:cNvSpPr>
              <a:spLocks noChangeArrowheads="1"/>
            </p:cNvSpPr>
            <p:nvPr/>
          </p:nvSpPr>
          <p:spPr bwMode="auto">
            <a:xfrm>
              <a:off x="2448" y="249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31" name="Oval 36"/>
            <p:cNvSpPr>
              <a:spLocks noChangeArrowheads="1"/>
            </p:cNvSpPr>
            <p:nvPr/>
          </p:nvSpPr>
          <p:spPr bwMode="auto">
            <a:xfrm>
              <a:off x="1632" y="2496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32" name="Oval 37"/>
            <p:cNvSpPr>
              <a:spLocks noChangeArrowheads="1"/>
            </p:cNvSpPr>
            <p:nvPr/>
          </p:nvSpPr>
          <p:spPr bwMode="auto">
            <a:xfrm>
              <a:off x="1632" y="16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2448" y="16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34" name="Text Box 39"/>
            <p:cNvSpPr txBox="1">
              <a:spLocks noChangeArrowheads="1"/>
            </p:cNvSpPr>
            <p:nvPr/>
          </p:nvSpPr>
          <p:spPr bwMode="auto">
            <a:xfrm>
              <a:off x="1960" y="1946"/>
              <a:ext cx="38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>
                  <a:latin typeface="Times New Roman" panose="02020603050405020304" pitchFamily="18" charset="0"/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263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58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1" y="1200150"/>
            <a:ext cx="4708922" cy="857250"/>
          </a:xfrm>
        </p:spPr>
        <p:txBody>
          <a:bodyPr/>
          <a:lstStyle/>
          <a:p>
            <a:pPr eaLnBrk="1" hangingPunct="1"/>
            <a:r>
              <a:rPr lang="en-US" altLang="en-US" smtClean="0"/>
              <a:t>Boolean AND</a:t>
            </a:r>
          </a:p>
        </p:txBody>
      </p:sp>
      <p:graphicFrame>
        <p:nvGraphicFramePr>
          <p:cNvPr id="76803" name="Group 3"/>
          <p:cNvGraphicFramePr>
            <a:graphicFrameLocks noGrp="1"/>
          </p:cNvGraphicFramePr>
          <p:nvPr/>
        </p:nvGraphicFramePr>
        <p:xfrm>
          <a:off x="2228850" y="2571751"/>
          <a:ext cx="1885950" cy="2049972"/>
        </p:xfrm>
        <a:graphic>
          <a:graphicData uri="http://schemas.openxmlformats.org/drawingml/2006/table">
            <a:tbl>
              <a:tblPr/>
              <a:tblGrid>
                <a:gridCol w="628650"/>
                <a:gridCol w="628650"/>
                <a:gridCol w="628650"/>
              </a:tblGrid>
              <a:tr h="4801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x1</a:t>
                      </a:r>
                    </a:p>
                  </a:txBody>
                  <a:tcPr marL="68580" marR="68580" marT="34294" marB="342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x2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ouput 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4" marB="342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4" marB="342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4" marB="342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4" marB="342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65" name="Oval 33"/>
          <p:cNvSpPr>
            <a:spLocks noChangeArrowheads="1"/>
          </p:cNvSpPr>
          <p:nvPr/>
        </p:nvSpPr>
        <p:spPr bwMode="auto">
          <a:xfrm flipH="1">
            <a:off x="6229350" y="4229100"/>
            <a:ext cx="400050" cy="4000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x</a:t>
            </a:r>
            <a:r>
              <a:rPr lang="en-US" altLang="en-US" sz="15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66" name="Oval 34"/>
          <p:cNvSpPr>
            <a:spLocks noChangeArrowheads="1"/>
          </p:cNvSpPr>
          <p:nvPr/>
        </p:nvSpPr>
        <p:spPr bwMode="auto">
          <a:xfrm>
            <a:off x="5715000" y="2743200"/>
            <a:ext cx="400050" cy="4000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IN" altLang="en-US" sz="1500">
              <a:latin typeface="Times New Roman" panose="02020603050405020304" pitchFamily="18" charset="0"/>
            </a:endParaRPr>
          </a:p>
        </p:txBody>
      </p:sp>
      <p:grpSp>
        <p:nvGrpSpPr>
          <p:cNvPr id="14367" name="Group 35"/>
          <p:cNvGrpSpPr>
            <a:grpSpLocks/>
          </p:cNvGrpSpPr>
          <p:nvPr/>
        </p:nvGrpSpPr>
        <p:grpSpPr bwMode="auto">
          <a:xfrm>
            <a:off x="5486400" y="3143250"/>
            <a:ext cx="857250" cy="1085850"/>
            <a:chOff x="3648" y="1920"/>
            <a:chExt cx="720" cy="624"/>
          </a:xfrm>
        </p:grpSpPr>
        <p:sp>
          <p:nvSpPr>
            <p:cNvPr id="14375" name="Line 36"/>
            <p:cNvSpPr>
              <a:spLocks noChangeShapeType="1"/>
            </p:cNvSpPr>
            <p:nvPr/>
          </p:nvSpPr>
          <p:spPr bwMode="auto">
            <a:xfrm flipH="1" flipV="1">
              <a:off x="4080" y="1920"/>
              <a:ext cx="28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 sz="1350"/>
            </a:p>
          </p:txBody>
        </p:sp>
        <p:sp>
          <p:nvSpPr>
            <p:cNvPr id="14376" name="Line 37"/>
            <p:cNvSpPr>
              <a:spLocks noChangeShapeType="1"/>
            </p:cNvSpPr>
            <p:nvPr/>
          </p:nvSpPr>
          <p:spPr bwMode="auto">
            <a:xfrm flipV="1">
              <a:off x="3648" y="1920"/>
              <a:ext cx="28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 sz="1350"/>
            </a:p>
          </p:txBody>
        </p:sp>
      </p:grpSp>
      <p:sp>
        <p:nvSpPr>
          <p:cNvPr id="14368" name="Oval 38"/>
          <p:cNvSpPr>
            <a:spLocks noChangeArrowheads="1"/>
          </p:cNvSpPr>
          <p:nvPr/>
        </p:nvSpPr>
        <p:spPr bwMode="auto">
          <a:xfrm>
            <a:off x="5200650" y="4229100"/>
            <a:ext cx="400050" cy="4000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x</a:t>
            </a:r>
            <a:r>
              <a:rPr lang="en-US" altLang="en-US" sz="1500" baseline="-25000"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76842" name="Group 42"/>
          <p:cNvGrpSpPr>
            <a:grpSpLocks/>
          </p:cNvGrpSpPr>
          <p:nvPr/>
        </p:nvGrpSpPr>
        <p:grpSpPr bwMode="auto">
          <a:xfrm>
            <a:off x="4500564" y="2971800"/>
            <a:ext cx="2296716" cy="1008460"/>
            <a:chOff x="2820" y="1776"/>
            <a:chExt cx="1929" cy="847"/>
          </a:xfrm>
        </p:grpSpPr>
        <p:sp>
          <p:nvSpPr>
            <p:cNvPr id="14370" name="Text Box 30"/>
            <p:cNvSpPr txBox="1">
              <a:spLocks noChangeArrowheads="1"/>
            </p:cNvSpPr>
            <p:nvPr/>
          </p:nvSpPr>
          <p:spPr bwMode="auto">
            <a:xfrm>
              <a:off x="4251" y="2352"/>
              <a:ext cx="49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>
                  <a:latin typeface="Times New Roman" panose="02020603050405020304" pitchFamily="18" charset="0"/>
                </a:rPr>
                <a:t>w</a:t>
              </a:r>
              <a:r>
                <a:rPr lang="en-US" altLang="en-US" sz="1500" baseline="-25000">
                  <a:latin typeface="Times New Roman" panose="02020603050405020304" pitchFamily="18" charset="0"/>
                </a:rPr>
                <a:t>2</a:t>
              </a:r>
              <a:r>
                <a:rPr lang="en-US" altLang="en-US" sz="1500"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14371" name="Text Box 31"/>
            <p:cNvSpPr txBox="1">
              <a:spLocks noChangeArrowheads="1"/>
            </p:cNvSpPr>
            <p:nvPr/>
          </p:nvSpPr>
          <p:spPr bwMode="auto">
            <a:xfrm>
              <a:off x="3291" y="2352"/>
              <a:ext cx="49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>
                  <a:latin typeface="Times New Roman" panose="02020603050405020304" pitchFamily="18" charset="0"/>
                </a:rPr>
                <a:t>w</a:t>
              </a:r>
              <a:r>
                <a:rPr lang="en-US" altLang="en-US" sz="1500" baseline="-25000">
                  <a:latin typeface="Times New Roman" panose="02020603050405020304" pitchFamily="18" charset="0"/>
                </a:rPr>
                <a:t>1</a:t>
              </a:r>
              <a:r>
                <a:rPr lang="en-US" altLang="en-US" sz="1500"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14372" name="Text Box 32"/>
            <p:cNvSpPr txBox="1">
              <a:spLocks noChangeArrowheads="1"/>
            </p:cNvSpPr>
            <p:nvPr/>
          </p:nvSpPr>
          <p:spPr bwMode="auto">
            <a:xfrm>
              <a:off x="2857" y="1776"/>
              <a:ext cx="74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>
                  <a:latin typeface="Times New Roman" panose="02020603050405020304" pitchFamily="18" charset="0"/>
                </a:rPr>
                <a:t>w</a:t>
              </a:r>
              <a:r>
                <a:rPr lang="en-US" altLang="en-US" sz="1500" baseline="-25000">
                  <a:latin typeface="Times New Roman" panose="02020603050405020304" pitchFamily="18" charset="0"/>
                </a:rPr>
                <a:t>0</a:t>
              </a:r>
              <a:r>
                <a:rPr lang="en-US" altLang="en-US" sz="1500">
                  <a:latin typeface="Times New Roman" panose="02020603050405020304" pitchFamily="18" charset="0"/>
                </a:rPr>
                <a:t>= </a:t>
              </a:r>
              <a:r>
                <a:rPr lang="en-US" altLang="en-US" sz="1500">
                  <a:latin typeface="Symbol" panose="05050102010706020507" pitchFamily="18" charset="2"/>
                </a:rPr>
                <a:t>-</a:t>
              </a:r>
              <a:r>
                <a:rPr lang="en-US" altLang="en-US" sz="1500">
                  <a:latin typeface="Times New Roman" panose="02020603050405020304" pitchFamily="18" charset="0"/>
                </a:rPr>
                <a:t>1.5</a:t>
              </a:r>
            </a:p>
          </p:txBody>
        </p:sp>
        <p:sp>
          <p:nvSpPr>
            <p:cNvPr id="14373" name="Line 40"/>
            <p:cNvSpPr>
              <a:spLocks noChangeShapeType="1"/>
            </p:cNvSpPr>
            <p:nvPr/>
          </p:nvSpPr>
          <p:spPr bwMode="auto">
            <a:xfrm flipV="1">
              <a:off x="3024" y="1824"/>
              <a:ext cx="81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 sz="1350"/>
            </a:p>
          </p:txBody>
        </p:sp>
        <p:sp>
          <p:nvSpPr>
            <p:cNvPr id="14374" name="Rectangle 41"/>
            <p:cNvSpPr>
              <a:spLocks noChangeArrowheads="1"/>
            </p:cNvSpPr>
            <p:nvPr/>
          </p:nvSpPr>
          <p:spPr bwMode="auto">
            <a:xfrm>
              <a:off x="2820" y="2208"/>
              <a:ext cx="2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>
                  <a:latin typeface="Times New Roman" panose="02020603050405020304" pitchFamily="18" charset="0"/>
                </a:rPr>
                <a:t>1</a:t>
              </a:r>
              <a:endParaRPr lang="en-US" altLang="en-US" sz="1500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16" name="Freeform 4"/>
          <p:cNvSpPr>
            <a:spLocks/>
          </p:cNvSpPr>
          <p:nvPr/>
        </p:nvSpPr>
        <p:spPr bwMode="auto">
          <a:xfrm>
            <a:off x="7052073" y="1371600"/>
            <a:ext cx="1600200" cy="1600200"/>
          </a:xfrm>
          <a:custGeom>
            <a:avLst/>
            <a:gdLst>
              <a:gd name="T0" fmla="*/ 0 w 1344"/>
              <a:gd name="T1" fmla="*/ 0 h 1344"/>
              <a:gd name="T2" fmla="*/ 1344 w 1344"/>
              <a:gd name="T3" fmla="*/ 0 h 1344"/>
              <a:gd name="T4" fmla="*/ 1344 w 1344"/>
              <a:gd name="T5" fmla="*/ 1344 h 1344"/>
              <a:gd name="T6" fmla="*/ 0 w 1344"/>
              <a:gd name="T7" fmla="*/ 0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4" h="1344">
                <a:moveTo>
                  <a:pt x="0" y="0"/>
                </a:moveTo>
                <a:lnTo>
                  <a:pt x="1344" y="0"/>
                </a:lnTo>
                <a:lnTo>
                  <a:pt x="1344" y="134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/>
          <a:lstStyle/>
          <a:p>
            <a:pPr>
              <a:defRPr/>
            </a:pPr>
            <a:endParaRPr lang="en-IN" sz="1350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 rot="10800000">
            <a:off x="7052073" y="1371600"/>
            <a:ext cx="1600200" cy="1600200"/>
          </a:xfrm>
          <a:custGeom>
            <a:avLst/>
            <a:gdLst>
              <a:gd name="T0" fmla="*/ 0 w 1344"/>
              <a:gd name="T1" fmla="*/ 0 h 1344"/>
              <a:gd name="T2" fmla="*/ 2147483647 w 1344"/>
              <a:gd name="T3" fmla="*/ 0 h 1344"/>
              <a:gd name="T4" fmla="*/ 2147483647 w 1344"/>
              <a:gd name="T5" fmla="*/ 2147483647 h 1344"/>
              <a:gd name="T6" fmla="*/ 0 w 1344"/>
              <a:gd name="T7" fmla="*/ 0 h 13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4" h="1344">
                <a:moveTo>
                  <a:pt x="0" y="0"/>
                </a:moveTo>
                <a:lnTo>
                  <a:pt x="1344" y="0"/>
                </a:lnTo>
                <a:lnTo>
                  <a:pt x="1344" y="1344"/>
                </a:lnTo>
                <a:lnTo>
                  <a:pt x="0" y="0"/>
                </a:lnTo>
                <a:close/>
              </a:path>
            </a:pathLst>
          </a:custGeom>
          <a:solidFill>
            <a:srgbClr val="FECD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350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6937773" y="1257300"/>
            <a:ext cx="182880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350"/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8701247" y="2571750"/>
            <a:ext cx="34496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x</a:t>
            </a:r>
            <a:r>
              <a:rPr lang="en-US" altLang="en-US" sz="15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7101047" y="971550"/>
            <a:ext cx="34496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x</a:t>
            </a:r>
            <a:r>
              <a:rPr lang="en-US" altLang="en-US" sz="15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rot="5400000" flipV="1">
            <a:off x="7995048" y="2028825"/>
            <a:ext cx="0" cy="154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350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V="1">
            <a:off x="7223523" y="1257300"/>
            <a:ext cx="0" cy="154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350"/>
          </a:p>
        </p:txBody>
      </p:sp>
      <p:sp>
        <p:nvSpPr>
          <p:cNvPr id="23" name="Oval 12"/>
          <p:cNvSpPr>
            <a:spLocks noChangeArrowheads="1"/>
          </p:cNvSpPr>
          <p:nvPr/>
        </p:nvSpPr>
        <p:spPr bwMode="auto">
          <a:xfrm>
            <a:off x="8080773" y="268605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Symbol" panose="05050102010706020507" pitchFamily="18" charset="2"/>
              </a:rPr>
              <a:t>-</a:t>
            </a:r>
          </a:p>
        </p:txBody>
      </p:sp>
      <p:sp>
        <p:nvSpPr>
          <p:cNvPr id="24" name="Oval 13"/>
          <p:cNvSpPr>
            <a:spLocks noChangeArrowheads="1"/>
          </p:cNvSpPr>
          <p:nvPr/>
        </p:nvSpPr>
        <p:spPr bwMode="auto">
          <a:xfrm>
            <a:off x="7109223" y="268605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Symbol" panose="05050102010706020507" pitchFamily="18" charset="2"/>
              </a:rPr>
              <a:t>-</a:t>
            </a:r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7109223" y="17145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Symbol" panose="05050102010706020507" pitchFamily="18" charset="2"/>
              </a:rPr>
              <a:t>-</a:t>
            </a:r>
          </a:p>
        </p:txBody>
      </p:sp>
      <p:sp>
        <p:nvSpPr>
          <p:cNvPr id="26" name="Oval 15"/>
          <p:cNvSpPr>
            <a:spLocks noChangeArrowheads="1"/>
          </p:cNvSpPr>
          <p:nvPr/>
        </p:nvSpPr>
        <p:spPr bwMode="auto">
          <a:xfrm>
            <a:off x="8080773" y="17145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Symbol" panose="05050102010706020507" pitchFamily="18" charset="2"/>
              </a:rPr>
              <a:t>+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7410750" y="2228850"/>
            <a:ext cx="6030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264501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6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1" y="1200150"/>
            <a:ext cx="4708922" cy="857250"/>
          </a:xfrm>
        </p:spPr>
        <p:txBody>
          <a:bodyPr/>
          <a:lstStyle/>
          <a:p>
            <a:pPr eaLnBrk="1" hangingPunct="1"/>
            <a:r>
              <a:rPr lang="en-US" altLang="en-US" smtClean="0"/>
              <a:t>Boolean XOR</a:t>
            </a:r>
          </a:p>
        </p:txBody>
      </p:sp>
      <p:graphicFrame>
        <p:nvGraphicFramePr>
          <p:cNvPr id="77827" name="Group 3"/>
          <p:cNvGraphicFramePr>
            <a:graphicFrameLocks noGrp="1"/>
          </p:cNvGraphicFramePr>
          <p:nvPr/>
        </p:nvGraphicFramePr>
        <p:xfrm>
          <a:off x="2228850" y="2571751"/>
          <a:ext cx="1885950" cy="2049972"/>
        </p:xfrm>
        <a:graphic>
          <a:graphicData uri="http://schemas.openxmlformats.org/drawingml/2006/table">
            <a:tbl>
              <a:tblPr/>
              <a:tblGrid>
                <a:gridCol w="628650"/>
                <a:gridCol w="628650"/>
                <a:gridCol w="628650"/>
              </a:tblGrid>
              <a:tr h="4801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x1</a:t>
                      </a:r>
                    </a:p>
                  </a:txBody>
                  <a:tcPr marL="68580" marR="68580" marT="34294" marB="342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x2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ouput 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4" marB="342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4" marB="342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4" marB="342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4" marB="342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1048"/>
          <p:cNvSpPr txBox="1">
            <a:spLocks noChangeArrowheads="1"/>
          </p:cNvSpPr>
          <p:nvPr/>
        </p:nvSpPr>
        <p:spPr bwMode="auto">
          <a:xfrm>
            <a:off x="8607420" y="2800350"/>
            <a:ext cx="34496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x</a:t>
            </a:r>
            <a:r>
              <a:rPr lang="en-US" altLang="en-US" sz="15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" name="Text Box 1049"/>
          <p:cNvSpPr txBox="1">
            <a:spLocks noChangeArrowheads="1"/>
          </p:cNvSpPr>
          <p:nvPr/>
        </p:nvSpPr>
        <p:spPr bwMode="auto">
          <a:xfrm>
            <a:off x="7007220" y="1200150"/>
            <a:ext cx="34496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x</a:t>
            </a:r>
            <a:r>
              <a:rPr lang="en-US" altLang="en-US" sz="15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" name="Line 1050"/>
          <p:cNvSpPr>
            <a:spLocks noChangeShapeType="1"/>
          </p:cNvSpPr>
          <p:nvPr/>
        </p:nvSpPr>
        <p:spPr bwMode="auto">
          <a:xfrm rot="5400000" flipV="1">
            <a:off x="7901222" y="2257425"/>
            <a:ext cx="0" cy="154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350"/>
          </a:p>
        </p:txBody>
      </p:sp>
      <p:sp>
        <p:nvSpPr>
          <p:cNvPr id="14" name="Line 1051"/>
          <p:cNvSpPr>
            <a:spLocks noChangeShapeType="1"/>
          </p:cNvSpPr>
          <p:nvPr/>
        </p:nvSpPr>
        <p:spPr bwMode="auto">
          <a:xfrm flipV="1">
            <a:off x="7129697" y="1485900"/>
            <a:ext cx="0" cy="154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350"/>
          </a:p>
        </p:txBody>
      </p:sp>
      <p:sp>
        <p:nvSpPr>
          <p:cNvPr id="15" name="Oval 1052"/>
          <p:cNvSpPr>
            <a:spLocks noChangeArrowheads="1"/>
          </p:cNvSpPr>
          <p:nvPr/>
        </p:nvSpPr>
        <p:spPr bwMode="auto">
          <a:xfrm>
            <a:off x="7986947" y="29146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Symbol" panose="05050102010706020507" pitchFamily="18" charset="2"/>
              </a:rPr>
              <a:t>+</a:t>
            </a:r>
          </a:p>
        </p:txBody>
      </p:sp>
      <p:sp>
        <p:nvSpPr>
          <p:cNvPr id="16" name="Oval 1053"/>
          <p:cNvSpPr>
            <a:spLocks noChangeArrowheads="1"/>
          </p:cNvSpPr>
          <p:nvPr/>
        </p:nvSpPr>
        <p:spPr bwMode="auto">
          <a:xfrm>
            <a:off x="7015397" y="291465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Symbol" panose="05050102010706020507" pitchFamily="18" charset="2"/>
              </a:rPr>
              <a:t>-</a:t>
            </a:r>
          </a:p>
        </p:txBody>
      </p:sp>
      <p:sp>
        <p:nvSpPr>
          <p:cNvPr id="17" name="Oval 1054"/>
          <p:cNvSpPr>
            <a:spLocks noChangeArrowheads="1"/>
          </p:cNvSpPr>
          <p:nvPr/>
        </p:nvSpPr>
        <p:spPr bwMode="auto">
          <a:xfrm>
            <a:off x="7015397" y="19431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Symbol" panose="05050102010706020507" pitchFamily="18" charset="2"/>
              </a:rPr>
              <a:t>+</a:t>
            </a:r>
          </a:p>
        </p:txBody>
      </p:sp>
      <p:sp>
        <p:nvSpPr>
          <p:cNvPr id="18" name="Oval 1055"/>
          <p:cNvSpPr>
            <a:spLocks noChangeArrowheads="1"/>
          </p:cNvSpPr>
          <p:nvPr/>
        </p:nvSpPr>
        <p:spPr bwMode="auto">
          <a:xfrm>
            <a:off x="7986947" y="19431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Symbol" panose="05050102010706020507" pitchFamily="18" charset="2"/>
              </a:rPr>
              <a:t>-</a:t>
            </a:r>
          </a:p>
        </p:txBody>
      </p:sp>
      <p:sp>
        <p:nvSpPr>
          <p:cNvPr id="19" name="Text Box 1056"/>
          <p:cNvSpPr txBox="1">
            <a:spLocks noChangeArrowheads="1"/>
          </p:cNvSpPr>
          <p:nvPr/>
        </p:nvSpPr>
        <p:spPr bwMode="auto">
          <a:xfrm>
            <a:off x="7373135" y="2343150"/>
            <a:ext cx="59183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347818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8566" y="948929"/>
            <a:ext cx="4708922" cy="857250"/>
          </a:xfrm>
        </p:spPr>
        <p:txBody>
          <a:bodyPr/>
          <a:lstStyle/>
          <a:p>
            <a:pPr eaLnBrk="1" hangingPunct="1"/>
            <a:r>
              <a:rPr lang="en-US" altLang="en-US" smtClean="0"/>
              <a:t>Boolean XOR</a:t>
            </a:r>
          </a:p>
        </p:txBody>
      </p:sp>
      <p:graphicFrame>
        <p:nvGraphicFramePr>
          <p:cNvPr id="83971" name="Group 3"/>
          <p:cNvGraphicFramePr>
            <a:graphicFrameLocks noGrp="1"/>
          </p:cNvGraphicFramePr>
          <p:nvPr/>
        </p:nvGraphicFramePr>
        <p:xfrm>
          <a:off x="2228850" y="2571751"/>
          <a:ext cx="1885950" cy="2049972"/>
        </p:xfrm>
        <a:graphic>
          <a:graphicData uri="http://schemas.openxmlformats.org/drawingml/2006/table">
            <a:tbl>
              <a:tblPr/>
              <a:tblGrid>
                <a:gridCol w="628650"/>
                <a:gridCol w="628650"/>
                <a:gridCol w="628650"/>
              </a:tblGrid>
              <a:tr h="4801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x1</a:t>
                      </a:r>
                    </a:p>
                  </a:txBody>
                  <a:tcPr marL="68580" marR="68580" marT="34294" marB="342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x2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ouput 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4" marB="342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4" marB="342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4" marB="342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4" marB="342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4" marB="342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5" name="Oval 34"/>
          <p:cNvSpPr>
            <a:spLocks noChangeArrowheads="1"/>
          </p:cNvSpPr>
          <p:nvPr/>
        </p:nvSpPr>
        <p:spPr bwMode="auto">
          <a:xfrm>
            <a:off x="6343650" y="3143250"/>
            <a:ext cx="457200" cy="4572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h</a:t>
            </a:r>
            <a:r>
              <a:rPr lang="en-US" altLang="en-US" sz="15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486" name="Line 37"/>
          <p:cNvSpPr>
            <a:spLocks noChangeShapeType="1"/>
          </p:cNvSpPr>
          <p:nvPr/>
        </p:nvSpPr>
        <p:spPr bwMode="auto">
          <a:xfrm flipV="1">
            <a:off x="6572250" y="3600450"/>
            <a:ext cx="0" cy="1028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350"/>
          </a:p>
        </p:txBody>
      </p:sp>
      <p:sp>
        <p:nvSpPr>
          <p:cNvPr id="19487" name="Oval 38"/>
          <p:cNvSpPr>
            <a:spLocks noChangeArrowheads="1"/>
          </p:cNvSpPr>
          <p:nvPr/>
        </p:nvSpPr>
        <p:spPr bwMode="auto">
          <a:xfrm>
            <a:off x="6343650" y="4629150"/>
            <a:ext cx="457200" cy="4572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x</a:t>
            </a:r>
            <a:r>
              <a:rPr lang="en-US" altLang="en-US" sz="15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488" name="Oval 39"/>
          <p:cNvSpPr>
            <a:spLocks noChangeArrowheads="1"/>
          </p:cNvSpPr>
          <p:nvPr/>
        </p:nvSpPr>
        <p:spPr bwMode="auto">
          <a:xfrm>
            <a:off x="5772150" y="2000250"/>
            <a:ext cx="457200" cy="4572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o</a:t>
            </a:r>
            <a:endParaRPr lang="en-US" altLang="en-US" sz="1500" baseline="-25000">
              <a:latin typeface="Times New Roman" panose="02020603050405020304" pitchFamily="18" charset="0"/>
            </a:endParaRPr>
          </a:p>
        </p:txBody>
      </p:sp>
      <p:sp>
        <p:nvSpPr>
          <p:cNvPr id="19489" name="Line 40"/>
          <p:cNvSpPr>
            <a:spLocks noChangeShapeType="1"/>
          </p:cNvSpPr>
          <p:nvPr/>
        </p:nvSpPr>
        <p:spPr bwMode="auto">
          <a:xfrm flipV="1">
            <a:off x="5372100" y="3600450"/>
            <a:ext cx="0" cy="1028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350"/>
          </a:p>
        </p:txBody>
      </p:sp>
      <p:sp>
        <p:nvSpPr>
          <p:cNvPr id="19490" name="Oval 41"/>
          <p:cNvSpPr>
            <a:spLocks noChangeArrowheads="1"/>
          </p:cNvSpPr>
          <p:nvPr/>
        </p:nvSpPr>
        <p:spPr bwMode="auto">
          <a:xfrm>
            <a:off x="5143500" y="4629150"/>
            <a:ext cx="457200" cy="4572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x</a:t>
            </a:r>
            <a:r>
              <a:rPr lang="en-US" altLang="en-US" sz="15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491" name="Line 42"/>
          <p:cNvSpPr>
            <a:spLocks noChangeShapeType="1"/>
          </p:cNvSpPr>
          <p:nvPr/>
        </p:nvSpPr>
        <p:spPr bwMode="auto">
          <a:xfrm flipH="1" flipV="1">
            <a:off x="5543550" y="3600450"/>
            <a:ext cx="914400" cy="1085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350"/>
          </a:p>
        </p:txBody>
      </p:sp>
      <p:sp>
        <p:nvSpPr>
          <p:cNvPr id="19492" name="Line 43"/>
          <p:cNvSpPr>
            <a:spLocks noChangeShapeType="1"/>
          </p:cNvSpPr>
          <p:nvPr/>
        </p:nvSpPr>
        <p:spPr bwMode="auto">
          <a:xfrm flipV="1">
            <a:off x="5543550" y="3600450"/>
            <a:ext cx="914400" cy="1085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350"/>
          </a:p>
        </p:txBody>
      </p:sp>
      <p:sp>
        <p:nvSpPr>
          <p:cNvPr id="19493" name="Oval 44"/>
          <p:cNvSpPr>
            <a:spLocks noChangeArrowheads="1"/>
          </p:cNvSpPr>
          <p:nvPr/>
        </p:nvSpPr>
        <p:spPr bwMode="auto">
          <a:xfrm>
            <a:off x="5143500" y="3143250"/>
            <a:ext cx="457200" cy="4572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h</a:t>
            </a:r>
            <a:r>
              <a:rPr lang="en-US" altLang="en-US" sz="15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494" name="Line 45"/>
          <p:cNvSpPr>
            <a:spLocks noChangeShapeType="1"/>
          </p:cNvSpPr>
          <p:nvPr/>
        </p:nvSpPr>
        <p:spPr bwMode="auto">
          <a:xfrm flipH="1" flipV="1">
            <a:off x="6057900" y="2457450"/>
            <a:ext cx="40005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350"/>
          </a:p>
        </p:txBody>
      </p:sp>
      <p:sp>
        <p:nvSpPr>
          <p:cNvPr id="19495" name="Line 47"/>
          <p:cNvSpPr>
            <a:spLocks noChangeShapeType="1"/>
          </p:cNvSpPr>
          <p:nvPr/>
        </p:nvSpPr>
        <p:spPr bwMode="auto">
          <a:xfrm flipV="1">
            <a:off x="5486400" y="2457450"/>
            <a:ext cx="40005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350"/>
          </a:p>
        </p:txBody>
      </p:sp>
      <p:grpSp>
        <p:nvGrpSpPr>
          <p:cNvPr id="84028" name="Group 60"/>
          <p:cNvGrpSpPr>
            <a:grpSpLocks/>
          </p:cNvGrpSpPr>
          <p:nvPr/>
        </p:nvGrpSpPr>
        <p:grpSpPr bwMode="auto">
          <a:xfrm>
            <a:off x="6149579" y="2857501"/>
            <a:ext cx="1100138" cy="1522810"/>
            <a:chOff x="4205" y="1680"/>
            <a:chExt cx="924" cy="1279"/>
          </a:xfrm>
        </p:grpSpPr>
        <p:sp>
          <p:nvSpPr>
            <p:cNvPr id="19507" name="Text Box 50"/>
            <p:cNvSpPr txBox="1">
              <a:spLocks noChangeArrowheads="1"/>
            </p:cNvSpPr>
            <p:nvPr/>
          </p:nvSpPr>
          <p:spPr bwMode="auto">
            <a:xfrm>
              <a:off x="4541" y="2688"/>
              <a:ext cx="2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>
                  <a:solidFill>
                    <a:srgbClr val="33CC33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508" name="Text Box 51"/>
            <p:cNvSpPr txBox="1">
              <a:spLocks noChangeArrowheads="1"/>
            </p:cNvSpPr>
            <p:nvPr/>
          </p:nvSpPr>
          <p:spPr bwMode="auto">
            <a:xfrm>
              <a:off x="4683" y="1968"/>
              <a:ext cx="44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>
                  <a:solidFill>
                    <a:srgbClr val="33CC33"/>
                  </a:solidFill>
                  <a:latin typeface="Symbol" panose="05050102010706020507" pitchFamily="18" charset="2"/>
                </a:rPr>
                <a:t>-</a:t>
              </a:r>
              <a:r>
                <a:rPr lang="en-US" altLang="en-US" sz="1500">
                  <a:solidFill>
                    <a:srgbClr val="33CC33"/>
                  </a:solidFill>
                  <a:latin typeface="Times New Roman" panose="02020603050405020304" pitchFamily="18" charset="0"/>
                </a:rPr>
                <a:t>1.5</a:t>
              </a:r>
            </a:p>
          </p:txBody>
        </p:sp>
        <p:sp>
          <p:nvSpPr>
            <p:cNvPr id="19509" name="Text Box 55"/>
            <p:cNvSpPr txBox="1">
              <a:spLocks noChangeArrowheads="1"/>
            </p:cNvSpPr>
            <p:nvPr/>
          </p:nvSpPr>
          <p:spPr bwMode="auto">
            <a:xfrm>
              <a:off x="4443" y="1680"/>
              <a:ext cx="5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b="1" u="sng">
                  <a:solidFill>
                    <a:srgbClr val="33CC33"/>
                  </a:solidFill>
                  <a:latin typeface="Times New Roman" panose="02020603050405020304" pitchFamily="18" charset="0"/>
                </a:rPr>
                <a:t>AND</a:t>
              </a:r>
            </a:p>
          </p:txBody>
        </p:sp>
        <p:sp>
          <p:nvSpPr>
            <p:cNvPr id="19510" name="Text Box 57"/>
            <p:cNvSpPr txBox="1">
              <a:spLocks noChangeArrowheads="1"/>
            </p:cNvSpPr>
            <p:nvPr/>
          </p:nvSpPr>
          <p:spPr bwMode="auto">
            <a:xfrm>
              <a:off x="4205" y="2496"/>
              <a:ext cx="2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>
                  <a:solidFill>
                    <a:srgbClr val="33CC33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84027" name="Group 59"/>
          <p:cNvGrpSpPr>
            <a:grpSpLocks/>
          </p:cNvGrpSpPr>
          <p:nvPr/>
        </p:nvGrpSpPr>
        <p:grpSpPr bwMode="auto">
          <a:xfrm>
            <a:off x="4661298" y="2857501"/>
            <a:ext cx="1369219" cy="1522810"/>
            <a:chOff x="2955" y="1680"/>
            <a:chExt cx="1150" cy="1279"/>
          </a:xfrm>
        </p:grpSpPr>
        <p:sp>
          <p:nvSpPr>
            <p:cNvPr id="19503" name="Text Box 49"/>
            <p:cNvSpPr txBox="1">
              <a:spLocks noChangeArrowheads="1"/>
            </p:cNvSpPr>
            <p:nvPr/>
          </p:nvSpPr>
          <p:spPr bwMode="auto">
            <a:xfrm>
              <a:off x="3869" y="2352"/>
              <a:ext cx="2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504" name="Text Box 54"/>
            <p:cNvSpPr txBox="1">
              <a:spLocks noChangeArrowheads="1"/>
            </p:cNvSpPr>
            <p:nvPr/>
          </p:nvSpPr>
          <p:spPr bwMode="auto">
            <a:xfrm>
              <a:off x="2955" y="1968"/>
              <a:ext cx="44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>
                  <a:solidFill>
                    <a:schemeClr val="accent2"/>
                  </a:solidFill>
                  <a:latin typeface="Symbol" panose="05050102010706020507" pitchFamily="18" charset="2"/>
                </a:rPr>
                <a:t>-</a:t>
              </a:r>
              <a:r>
                <a:rPr lang="en-US" altLang="en-US" sz="15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0.5</a:t>
              </a:r>
            </a:p>
          </p:txBody>
        </p:sp>
        <p:sp>
          <p:nvSpPr>
            <p:cNvPr id="19505" name="Text Box 56"/>
            <p:cNvSpPr txBox="1">
              <a:spLocks noChangeArrowheads="1"/>
            </p:cNvSpPr>
            <p:nvPr/>
          </p:nvSpPr>
          <p:spPr bwMode="auto">
            <a:xfrm>
              <a:off x="3291" y="1680"/>
              <a:ext cx="3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b="1" u="sng">
                  <a:solidFill>
                    <a:schemeClr val="accent2"/>
                  </a:solidFill>
                  <a:latin typeface="Times New Roman" panose="02020603050405020304" pitchFamily="18" charset="0"/>
                </a:rPr>
                <a:t>OR</a:t>
              </a:r>
            </a:p>
          </p:txBody>
        </p:sp>
        <p:sp>
          <p:nvSpPr>
            <p:cNvPr id="19506" name="Text Box 58"/>
            <p:cNvSpPr txBox="1">
              <a:spLocks noChangeArrowheads="1"/>
            </p:cNvSpPr>
            <p:nvPr/>
          </p:nvSpPr>
          <p:spPr bwMode="auto">
            <a:xfrm>
              <a:off x="3293" y="2688"/>
              <a:ext cx="2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84034" name="Group 66"/>
          <p:cNvGrpSpPr>
            <a:grpSpLocks/>
          </p:cNvGrpSpPr>
          <p:nvPr/>
        </p:nvGrpSpPr>
        <p:grpSpPr bwMode="auto">
          <a:xfrm>
            <a:off x="5406629" y="1657351"/>
            <a:ext cx="1271588" cy="1237060"/>
            <a:chOff x="3581" y="672"/>
            <a:chExt cx="1068" cy="1039"/>
          </a:xfrm>
        </p:grpSpPr>
        <p:sp>
          <p:nvSpPr>
            <p:cNvPr id="19499" name="Text Box 62"/>
            <p:cNvSpPr txBox="1">
              <a:spLocks noChangeArrowheads="1"/>
            </p:cNvSpPr>
            <p:nvPr/>
          </p:nvSpPr>
          <p:spPr bwMode="auto">
            <a:xfrm>
              <a:off x="3581" y="1440"/>
              <a:ext cx="2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500" name="Text Box 63"/>
            <p:cNvSpPr txBox="1">
              <a:spLocks noChangeArrowheads="1"/>
            </p:cNvSpPr>
            <p:nvPr/>
          </p:nvSpPr>
          <p:spPr bwMode="auto">
            <a:xfrm>
              <a:off x="4203" y="1008"/>
              <a:ext cx="44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>
                  <a:solidFill>
                    <a:srgbClr val="FF0000"/>
                  </a:solidFill>
                  <a:latin typeface="Symbol" panose="05050102010706020507" pitchFamily="18" charset="2"/>
                </a:rPr>
                <a:t>-</a:t>
              </a:r>
              <a:r>
                <a:rPr lang="en-US" altLang="en-US" sz="1500">
                  <a:solidFill>
                    <a:srgbClr val="FF0000"/>
                  </a:solidFill>
                  <a:latin typeface="Times New Roman" panose="02020603050405020304" pitchFamily="18" charset="0"/>
                </a:rPr>
                <a:t>0.5</a:t>
              </a:r>
            </a:p>
          </p:txBody>
        </p:sp>
        <p:sp>
          <p:nvSpPr>
            <p:cNvPr id="19501" name="Text Box 64"/>
            <p:cNvSpPr txBox="1">
              <a:spLocks noChangeArrowheads="1"/>
            </p:cNvSpPr>
            <p:nvPr/>
          </p:nvSpPr>
          <p:spPr bwMode="auto">
            <a:xfrm>
              <a:off x="3856" y="672"/>
              <a:ext cx="515" cy="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b="1" u="sng">
                  <a:solidFill>
                    <a:srgbClr val="FF0000"/>
                  </a:solidFill>
                  <a:latin typeface="Times New Roman" panose="02020603050405020304" pitchFamily="18" charset="0"/>
                </a:rPr>
                <a:t>XOR</a:t>
              </a:r>
            </a:p>
          </p:txBody>
        </p:sp>
        <p:sp>
          <p:nvSpPr>
            <p:cNvPr id="19502" name="Text Box 65"/>
            <p:cNvSpPr txBox="1">
              <a:spLocks noChangeArrowheads="1"/>
            </p:cNvSpPr>
            <p:nvPr/>
          </p:nvSpPr>
          <p:spPr bwMode="auto">
            <a:xfrm>
              <a:off x="4252" y="1440"/>
              <a:ext cx="32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>
                  <a:solidFill>
                    <a:srgbClr val="FF0000"/>
                  </a:solidFill>
                  <a:latin typeface="Symbol" panose="05050102010706020507" pitchFamily="18" charset="2"/>
                </a:rPr>
                <a:t>-</a:t>
              </a:r>
              <a:r>
                <a:rPr lang="en-US" altLang="en-US" sz="15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85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4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40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4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Representation Capability of NNs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IN" sz="2600" dirty="0"/>
              <a:t>Single layer nets have limited representation power (linear </a:t>
            </a:r>
            <a:r>
              <a:rPr lang="en-IN" sz="2600" dirty="0" err="1"/>
              <a:t>separability</a:t>
            </a:r>
            <a:r>
              <a:rPr lang="en-IN" sz="2600" dirty="0"/>
              <a:t> problem). Multi-layer nets (or nets with non-linear hidden units) may overcome linear inseparability </a:t>
            </a:r>
            <a:r>
              <a:rPr lang="en-IN" sz="2600" dirty="0" smtClean="0"/>
              <a:t>problem.</a:t>
            </a:r>
            <a:endParaRPr lang="en-US" sz="2600" dirty="0" smtClean="0"/>
          </a:p>
          <a:p>
            <a:pPr eaLnBrk="1" hangingPunct="1">
              <a:lnSpc>
                <a:spcPct val="110000"/>
              </a:lnSpc>
            </a:pPr>
            <a:r>
              <a:rPr lang="en-US" sz="2600" dirty="0" smtClean="0"/>
              <a:t>Every Boolean function can be represented by a network with a single hidden layer.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Every bounded continuous function </a:t>
            </a:r>
            <a:r>
              <a:rPr lang="en-IN" sz="2600" dirty="0"/>
              <a:t>can be approximated with arbitrarily small error, by network with one hidden layer </a:t>
            </a:r>
          </a:p>
          <a:p>
            <a:pPr>
              <a:lnSpc>
                <a:spcPct val="110000"/>
              </a:lnSpc>
            </a:pPr>
            <a:r>
              <a:rPr lang="en-IN" sz="2600" dirty="0"/>
              <a:t>Any function can be approximated to arbitrary accuracy by a network with two hidden </a:t>
            </a:r>
            <a:r>
              <a:rPr lang="en-IN" sz="2600" dirty="0" smtClean="0"/>
              <a:t>layers.</a:t>
            </a:r>
            <a:endParaRPr lang="en-US" sz="2600" dirty="0" smtClean="0"/>
          </a:p>
          <a:p>
            <a:pPr eaLnBrk="1" hangingPunct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944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Network</a:t>
            </a:r>
            <a:endParaRPr lang="en-IN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774139"/>
              </p:ext>
            </p:extLst>
          </p:nvPr>
        </p:nvGraphicFramePr>
        <p:xfrm>
          <a:off x="304800" y="1905000"/>
          <a:ext cx="8534400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Picture" r:id="rId3" imgW="4743360" imgH="2171880" progId="Word.Picture.8">
                  <p:embed/>
                </p:oleObj>
              </mc:Choice>
              <mc:Fallback>
                <p:oleObj name="Picture" r:id="rId3" imgW="4743360" imgH="21718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05000"/>
                        <a:ext cx="8534400" cy="386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0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12"/>
            <a:ext cx="8229600" cy="696912"/>
          </a:xfrm>
        </p:spPr>
        <p:txBody>
          <a:bodyPr>
            <a:noAutofit/>
          </a:bodyPr>
          <a:lstStyle/>
          <a:p>
            <a:r>
              <a:rPr lang="en-IN" sz="3200" dirty="0"/>
              <a:t>Two-layer back-propagation neural </a:t>
            </a:r>
            <a:r>
              <a:rPr lang="en-IN" sz="3200" dirty="0" smtClean="0"/>
              <a:t>network</a:t>
            </a:r>
            <a:endParaRPr lang="en-IN" sz="3200" dirty="0"/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8B2EB70-8FFE-440F-9382-0509A4BB4915}" type="slidenum">
              <a:rPr lang="en-US" sz="1400"/>
              <a:pPr eaLnBrk="1" hangingPunct="1"/>
              <a:t>9</a:t>
            </a:fld>
            <a:endParaRPr lang="en-US" sz="140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035859"/>
              </p:ext>
            </p:extLst>
          </p:nvPr>
        </p:nvGraphicFramePr>
        <p:xfrm>
          <a:off x="609600" y="609600"/>
          <a:ext cx="8077200" cy="564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Picture" r:id="rId3" imgW="4743360" imgH="3371760" progId="Word.Picture.8">
                  <p:embed/>
                </p:oleObj>
              </mc:Choice>
              <mc:Fallback>
                <p:oleObj name="Picture" r:id="rId3" imgW="4743360" imgH="33717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8077200" cy="564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465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10488</TotalTime>
  <Words>583</Words>
  <Application>Microsoft Office PowerPoint</Application>
  <PresentationFormat>On-screen Show (4:3)</PresentationFormat>
  <Paragraphs>237</Paragraphs>
  <Slides>19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MS PGothic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Picture</vt:lpstr>
      <vt:lpstr>Foundations of Machine Learning</vt:lpstr>
      <vt:lpstr>Single layer Perceptron</vt:lpstr>
      <vt:lpstr>Boolean OR</vt:lpstr>
      <vt:lpstr>Boolean AND</vt:lpstr>
      <vt:lpstr>Boolean XOR</vt:lpstr>
      <vt:lpstr>Boolean XOR</vt:lpstr>
      <vt:lpstr>Representation Capability of NNs</vt:lpstr>
      <vt:lpstr>Multilayer Network</vt:lpstr>
      <vt:lpstr>Two-layer back-propagation neural network</vt:lpstr>
      <vt:lpstr>Derivation</vt:lpstr>
      <vt:lpstr>PowerPoint Presentation</vt:lpstr>
      <vt:lpstr>Backpropagation Algorithm</vt:lpstr>
      <vt:lpstr>Backpropagation</vt:lpstr>
      <vt:lpstr>Training practices: batch vs. stochastic vs. mini-batch gradient descent</vt:lpstr>
      <vt:lpstr>Learning in epochs Stopping</vt:lpstr>
      <vt:lpstr>Overfitting in ANNs</vt:lpstr>
      <vt:lpstr>Local Minima</vt:lpstr>
      <vt:lpstr>ANN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Sudeshna Sarkar</cp:lastModifiedBy>
  <cp:revision>396</cp:revision>
  <cp:lastPrinted>2016-06-16T03:59:06Z</cp:lastPrinted>
  <dcterms:created xsi:type="dcterms:W3CDTF">2015-06-25T09:31:26Z</dcterms:created>
  <dcterms:modified xsi:type="dcterms:W3CDTF">2016-06-21T03:50:41Z</dcterms:modified>
</cp:coreProperties>
</file>