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7" r:id="rId2"/>
    <p:sldId id="312" r:id="rId3"/>
    <p:sldId id="302" r:id="rId4"/>
    <p:sldId id="285" r:id="rId5"/>
    <p:sldId id="289" r:id="rId6"/>
    <p:sldId id="290" r:id="rId7"/>
    <p:sldId id="286" r:id="rId8"/>
    <p:sldId id="293" r:id="rId9"/>
    <p:sldId id="295" r:id="rId10"/>
    <p:sldId id="296" r:id="rId11"/>
    <p:sldId id="303" r:id="rId12"/>
    <p:sldId id="306" r:id="rId13"/>
    <p:sldId id="308" r:id="rId14"/>
    <p:sldId id="309" r:id="rId15"/>
    <p:sldId id="310" r:id="rId16"/>
    <p:sldId id="311" r:id="rId17"/>
    <p:sldId id="304" r:id="rId18"/>
    <p:sldId id="291" r:id="rId19"/>
    <p:sldId id="292" r:id="rId20"/>
    <p:sldId id="305" r:id="rId21"/>
    <p:sldId id="313" r:id="rId22"/>
    <p:sldId id="284" r:id="rId23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77" d="100"/>
          <a:sy n="77" d="100"/>
        </p:scale>
        <p:origin x="1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81890-6BFC-47B8-84D4-BEC94430E98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7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하이퍼볼릭</a:t>
            </a:r>
            <a:r>
              <a:rPr lang="ko-KR" altLang="en-US" dirty="0" smtClean="0"/>
              <a:t> 탄젠트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EBBAF-6B76-425F-9BF0-3C4542F8FD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5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F125BE-8BD2-4C41-91A8-4BECE7B6F223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21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</a:t>
            </a:r>
            <a:r>
              <a:rPr lang="en-US" dirty="0" err="1" smtClean="0"/>
              <a:t>Zipser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auotencoder</a:t>
            </a:r>
            <a:r>
              <a:rPr lang="en-US" baseline="0" dirty="0" smtClean="0"/>
              <a:t> with reverse engineering, then Cottrell compression where unable to reverse engineer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E17A5-503D-AF40-9446-B33EB8126F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softmax</a:t>
            </a:r>
            <a:r>
              <a:rPr lang="en-US" baseline="0" dirty="0" smtClean="0"/>
              <a:t>, but could use BP or any other variation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E17A5-503D-AF40-9446-B33EB8126F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Neural Network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58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5400"/>
            <a:ext cx="8363272" cy="508592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Difficulties of supervised training of deep networks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Early layers of MLP do not get trained well</a:t>
            </a:r>
          </a:p>
          <a:p>
            <a:pPr lvl="2"/>
            <a:r>
              <a:rPr lang="en-US" sz="2100" dirty="0" smtClean="0"/>
              <a:t>Diffusion of Gradient – error attenuates as it propagates to earlier layers</a:t>
            </a:r>
          </a:p>
          <a:p>
            <a:pPr lvl="2"/>
            <a:r>
              <a:rPr lang="en-US" sz="2100" dirty="0" smtClean="0"/>
              <a:t>Leads to very slow training</a:t>
            </a:r>
          </a:p>
          <a:p>
            <a:pPr lvl="2"/>
            <a:r>
              <a:rPr lang="en-US" sz="2100" dirty="0" smtClean="0"/>
              <a:t>the error to earlier layers drops quickly as the top layers "mostly" solve the task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Often not enough labeled data available while there may be lots of unlabeled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/>
              <a:t>Deep networks tend to have more local minima problems than shallow networks during supervised training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AB152-2227-4B45-9010-C68F73A221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Training of neural </a:t>
            </a:r>
            <a:r>
              <a:rPr lang="en-IN" dirty="0" smtClean="0"/>
              <a:t>networks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341438"/>
            <a:ext cx="3733800" cy="1818481"/>
          </a:xfrm>
        </p:spPr>
        <p:txBody>
          <a:bodyPr/>
          <a:lstStyle/>
          <a:p>
            <a:r>
              <a:rPr lang="en-IN" sz="2400" dirty="0"/>
              <a:t>Forward Propagation :</a:t>
            </a:r>
          </a:p>
          <a:p>
            <a:pPr lvl="1"/>
            <a:r>
              <a:rPr lang="en-IN" sz="2400" dirty="0"/>
              <a:t>Sum inputs, produce activation</a:t>
            </a:r>
          </a:p>
          <a:p>
            <a:pPr lvl="1"/>
            <a:r>
              <a:rPr lang="en-IN" sz="2400" dirty="0"/>
              <a:t>feed-forward</a:t>
            </a:r>
          </a:p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0" y="1341438"/>
            <a:ext cx="4157663" cy="3033613"/>
            <a:chOff x="4572000" y="1341438"/>
            <a:chExt cx="4157663" cy="3033613"/>
          </a:xfrm>
        </p:grpSpPr>
        <p:sp>
          <p:nvSpPr>
            <p:cNvPr id="8" name="Oval 7"/>
            <p:cNvSpPr/>
            <p:nvPr/>
          </p:nvSpPr>
          <p:spPr>
            <a:xfrm>
              <a:off x="4572000" y="1773238"/>
              <a:ext cx="463550" cy="54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572000" y="2924175"/>
              <a:ext cx="463550" cy="54292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6156325" y="1341438"/>
              <a:ext cx="463550" cy="54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6156325" y="2349500"/>
              <a:ext cx="463550" cy="5413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6156325" y="3429000"/>
              <a:ext cx="463550" cy="5413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7885113" y="1341438"/>
              <a:ext cx="463550" cy="54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7885113" y="2349500"/>
              <a:ext cx="463550" cy="5413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7885113" y="3429000"/>
              <a:ext cx="463550" cy="5413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43638" y="1666875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72225" y="1516063"/>
              <a:ext cx="104775" cy="15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7"/>
              <a:endCxn id="10" idx="2"/>
            </p:cNvCxnSpPr>
            <p:nvPr/>
          </p:nvCxnSpPr>
          <p:spPr>
            <a:xfrm flipV="1">
              <a:off x="4968875" y="1611313"/>
              <a:ext cx="1187450" cy="24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6"/>
              <a:endCxn id="11" idx="1"/>
            </p:cNvCxnSpPr>
            <p:nvPr/>
          </p:nvCxnSpPr>
          <p:spPr>
            <a:xfrm>
              <a:off x="5035550" y="2043113"/>
              <a:ext cx="1189038" cy="385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5"/>
              <a:endCxn id="12" idx="1"/>
            </p:cNvCxnSpPr>
            <p:nvPr/>
          </p:nvCxnSpPr>
          <p:spPr>
            <a:xfrm>
              <a:off x="4968875" y="2235200"/>
              <a:ext cx="1255713" cy="127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7"/>
              <a:endCxn id="10" idx="3"/>
            </p:cNvCxnSpPr>
            <p:nvPr/>
          </p:nvCxnSpPr>
          <p:spPr>
            <a:xfrm flipV="1">
              <a:off x="4968875" y="1803400"/>
              <a:ext cx="1255713" cy="1200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1" idx="2"/>
            </p:cNvCxnSpPr>
            <p:nvPr/>
          </p:nvCxnSpPr>
          <p:spPr>
            <a:xfrm flipV="1">
              <a:off x="5035550" y="2619375"/>
              <a:ext cx="1120775" cy="57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5"/>
              <a:endCxn id="12" idx="2"/>
            </p:cNvCxnSpPr>
            <p:nvPr/>
          </p:nvCxnSpPr>
          <p:spPr>
            <a:xfrm>
              <a:off x="4968875" y="3387725"/>
              <a:ext cx="1187450" cy="312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316913" y="2603500"/>
              <a:ext cx="4127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316913" y="3683000"/>
              <a:ext cx="4127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6"/>
              <a:endCxn id="15" idx="2"/>
            </p:cNvCxnSpPr>
            <p:nvPr/>
          </p:nvCxnSpPr>
          <p:spPr>
            <a:xfrm>
              <a:off x="6619875" y="3700463"/>
              <a:ext cx="1265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6"/>
              <a:endCxn id="14" idx="2"/>
            </p:cNvCxnSpPr>
            <p:nvPr/>
          </p:nvCxnSpPr>
          <p:spPr>
            <a:xfrm>
              <a:off x="6619875" y="2619375"/>
              <a:ext cx="1265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6"/>
              <a:endCxn id="13" idx="1"/>
            </p:cNvCxnSpPr>
            <p:nvPr/>
          </p:nvCxnSpPr>
          <p:spPr>
            <a:xfrm flipV="1">
              <a:off x="6619875" y="1420813"/>
              <a:ext cx="1331913" cy="190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6"/>
              <a:endCxn id="14" idx="1"/>
            </p:cNvCxnSpPr>
            <p:nvPr/>
          </p:nvCxnSpPr>
          <p:spPr>
            <a:xfrm>
              <a:off x="6619875" y="1611313"/>
              <a:ext cx="1331913" cy="817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5"/>
              <a:endCxn id="15" idx="0"/>
            </p:cNvCxnSpPr>
            <p:nvPr/>
          </p:nvCxnSpPr>
          <p:spPr>
            <a:xfrm>
              <a:off x="6551613" y="1803400"/>
              <a:ext cx="1565275" cy="1625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7"/>
              <a:endCxn id="13" idx="2"/>
            </p:cNvCxnSpPr>
            <p:nvPr/>
          </p:nvCxnSpPr>
          <p:spPr>
            <a:xfrm flipV="1">
              <a:off x="6551613" y="1611313"/>
              <a:ext cx="1333500" cy="817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5"/>
              <a:endCxn id="15" idx="1"/>
            </p:cNvCxnSpPr>
            <p:nvPr/>
          </p:nvCxnSpPr>
          <p:spPr>
            <a:xfrm>
              <a:off x="6551613" y="2811463"/>
              <a:ext cx="1400175" cy="6969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  <a:endCxn id="13" idx="3"/>
            </p:cNvCxnSpPr>
            <p:nvPr/>
          </p:nvCxnSpPr>
          <p:spPr>
            <a:xfrm flipV="1">
              <a:off x="6388100" y="1803400"/>
              <a:ext cx="1563688" cy="1625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40"/>
            <p:cNvSpPr txBox="1">
              <a:spLocks noChangeArrowheads="1"/>
            </p:cNvSpPr>
            <p:nvPr/>
          </p:nvSpPr>
          <p:spPr bwMode="auto">
            <a:xfrm>
              <a:off x="4572000" y="4067274"/>
              <a:ext cx="41576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IN" altLang="en-US" sz="1400" b="1" dirty="0"/>
                <a:t>INPUT LAYER      </a:t>
              </a:r>
              <a:r>
                <a:rPr lang="en-IN" altLang="en-US" sz="1400" b="1" dirty="0" smtClean="0"/>
                <a:t>HIDDEN </a:t>
              </a:r>
              <a:r>
                <a:rPr lang="en-IN" altLang="en-US" sz="1400" b="1" dirty="0"/>
                <a:t>LAYER              </a:t>
              </a:r>
              <a:r>
                <a:rPr lang="en-IN" altLang="en-US" sz="1400" b="1" dirty="0" smtClean="0"/>
                <a:t>OUTPUT LAYER</a:t>
              </a:r>
              <a:endParaRPr lang="en-IN" altLang="en-US" sz="1400" b="1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316913" y="1595438"/>
              <a:ext cx="4127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269038" y="2678113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397625" y="2527300"/>
              <a:ext cx="104775" cy="150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294438" y="3843338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23025" y="3692525"/>
              <a:ext cx="103188" cy="150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012113" y="1673225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140700" y="1522413"/>
              <a:ext cx="103188" cy="15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967663" y="2701925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8096250" y="2551113"/>
              <a:ext cx="104775" cy="15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004175" y="3757613"/>
              <a:ext cx="1285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8132763" y="3606800"/>
              <a:ext cx="104775" cy="150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7" y="3544094"/>
            <a:ext cx="4328595" cy="324644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5801" y="3282434"/>
            <a:ext cx="3429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Activation Functions</a:t>
            </a:r>
            <a:r>
              <a:rPr lang="en-IN" dirty="0"/>
              <a:t> </a:t>
            </a:r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1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3528" y="9779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400" dirty="0" smtClean="0">
                <a:solidFill>
                  <a:srgbClr val="3B579D"/>
                </a:solidFill>
                <a:latin typeface="Helvetica" panose="020B0604020202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Non-linearity</a:t>
            </a:r>
            <a:endParaRPr lang="en-US" altLang="ko-KR" sz="2400" dirty="0">
              <a:solidFill>
                <a:srgbClr val="3B579D"/>
              </a:solidFill>
              <a:latin typeface="Helvetica" panose="020B0604020202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1752600"/>
                <a:ext cx="3580128" cy="443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800" dirty="0" smtClean="0">
                    <a:solidFill>
                      <a:srgbClr val="0033CC"/>
                    </a:solidFill>
                  </a:rPr>
                  <a:t>tanh(x</a:t>
                </a:r>
                <a:r>
                  <a:rPr lang="en-IN" sz="2800" dirty="0">
                    <a:solidFill>
                      <a:srgbClr val="0033CC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IN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IN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800" dirty="0" smtClean="0">
                    <a:solidFill>
                      <a:srgbClr val="0033CC"/>
                    </a:solidFill>
                  </a:rPr>
                  <a:t>sigmoid(x</a:t>
                </a:r>
                <a:r>
                  <a:rPr lang="en-IN" sz="2800" dirty="0">
                    <a:solidFill>
                      <a:srgbClr val="0033CC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IN" sz="2800" i="1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Rectified linear</a:t>
                </a:r>
              </a:p>
              <a:p>
                <a:r>
                  <a:rPr lang="en-IN" sz="2400" dirty="0" smtClean="0">
                    <a:solidFill>
                      <a:srgbClr val="0033CC"/>
                    </a:solidFill>
                  </a:rPr>
                  <a:t>     </a:t>
                </a:r>
                <a:r>
                  <a:rPr lang="en-IN" sz="2400" dirty="0" err="1" smtClean="0">
                    <a:solidFill>
                      <a:srgbClr val="0033CC"/>
                    </a:solidFill>
                  </a:rPr>
                  <a:t>relu</a:t>
                </a:r>
                <a:r>
                  <a:rPr lang="en-IN" sz="2400" dirty="0" smtClean="0">
                    <a:solidFill>
                      <a:srgbClr val="0033CC"/>
                    </a:solidFill>
                  </a:rPr>
                  <a:t>(x</a:t>
                </a:r>
                <a:r>
                  <a:rPr lang="en-IN" sz="2400" dirty="0">
                    <a:solidFill>
                      <a:srgbClr val="0033CC"/>
                    </a:solidFill>
                  </a:rPr>
                  <a:t>) = max(0,x</a:t>
                </a:r>
                <a:r>
                  <a:rPr lang="en-IN" sz="2400" dirty="0" smtClean="0">
                    <a:solidFill>
                      <a:srgbClr val="0033CC"/>
                    </a:solidFill>
                  </a:rPr>
                  <a:t>)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 smtClean="0"/>
                  <a:t>- Simplifies </a:t>
                </a:r>
                <a:r>
                  <a:rPr lang="en-US" altLang="ko-KR" sz="2400" dirty="0" err="1" smtClean="0"/>
                  <a:t>backprop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 smtClean="0"/>
                  <a:t>- Makes learning faster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- Make feature sparse</a:t>
                </a:r>
                <a:endParaRPr lang="en-US" altLang="ko-KR" sz="2400" dirty="0"/>
              </a:p>
              <a:p>
                <a:r>
                  <a:rPr lang="ko-KR" altLang="en-US" sz="2400" dirty="0" smtClean="0"/>
                  <a:t>→ </a:t>
                </a:r>
                <a:r>
                  <a:rPr lang="en-US" altLang="ko-KR" sz="2400" dirty="0" smtClean="0"/>
                  <a:t>Preferred option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3580128" cy="4433073"/>
              </a:xfrm>
              <a:prstGeom prst="rect">
                <a:avLst/>
              </a:prstGeom>
              <a:blipFill rotWithShape="0">
                <a:blip r:embed="rId3"/>
                <a:stretch>
                  <a:fillRect l="-3066" b="-2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349" y="1530648"/>
            <a:ext cx="1908651" cy="142811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679" y="1530648"/>
            <a:ext cx="1908651" cy="142811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565" y="3424860"/>
            <a:ext cx="3680985" cy="2760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7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TextBox 314"/>
              <p:cNvSpPr txBox="1">
                <a:spLocks noChangeArrowheads="1"/>
              </p:cNvSpPr>
              <p:nvPr/>
            </p:nvSpPr>
            <p:spPr bwMode="auto">
              <a:xfrm>
                <a:off x="4954859" y="1576992"/>
                <a:ext cx="4189141" cy="4881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IN" sz="2400" dirty="0" err="1" smtClean="0"/>
                  <a:t>Unlabeled</a:t>
                </a:r>
                <a:r>
                  <a:rPr lang="en-IN" sz="2400" dirty="0" smtClean="0"/>
                  <a:t> </a:t>
                </a:r>
                <a:r>
                  <a:rPr lang="en-IN" sz="2400" dirty="0"/>
                  <a:t>training examples set </a:t>
                </a:r>
                <a:endParaRPr lang="en-IN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IN" sz="2400" dirty="0" smtClean="0">
                    <a:solidFill>
                      <a:srgbClr val="0033CC"/>
                    </a:solidFill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(3)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rgbClr val="0033CC"/>
                    </a:solidFill>
                  </a:rPr>
                  <a:t>  . . . }, </a:t>
                </a:r>
                <a14:m>
                  <m:oMath xmlns:m="http://schemas.openxmlformats.org/officeDocument/2006/math">
                    <m:r>
                      <a:rPr lang="en-IN" sz="2400" i="1" baseline="3000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IN" sz="2400" i="1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IN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N" sz="2400" dirty="0" smtClean="0"/>
                  <a:t>Set </a:t>
                </a:r>
                <a:r>
                  <a:rPr lang="en-IN" sz="2400" dirty="0"/>
                  <a:t>the target values to be equal to the inputs.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rgbClr val="0033CC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altLang="en-US" sz="2400" dirty="0" smtClean="0">
                  <a:latin typeface="+mn-lt"/>
                </a:endParaRPr>
              </a:p>
              <a:p>
                <a:pPr eaLnBrk="1" hangingPunct="1">
                  <a:spcAft>
                    <a:spcPts val="1200"/>
                  </a:spcAft>
                </a:pPr>
                <a:r>
                  <a:rPr lang="en-US" altLang="en-US" sz="2400" dirty="0" smtClean="0">
                    <a:latin typeface="+mn-lt"/>
                  </a:rPr>
                  <a:t>Network </a:t>
                </a:r>
                <a:r>
                  <a:rPr lang="en-US" altLang="en-US" sz="2400" dirty="0">
                    <a:latin typeface="+mn-lt"/>
                  </a:rPr>
                  <a:t>is trained to output the input (learn identify function). </a:t>
                </a:r>
              </a:p>
              <a:p>
                <a:pPr eaLnBrk="1" hangingPunct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IN" alt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IN" alt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IN" alt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IN" altLang="en-US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8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IN" altLang="en-US" sz="28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IN" altLang="en-US" sz="2800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altLang="en-US" sz="2400" dirty="0" smtClean="0">
                  <a:solidFill>
                    <a:srgbClr val="0033CC"/>
                  </a:solidFill>
                  <a:latin typeface="+mn-lt"/>
                </a:endParaRPr>
              </a:p>
              <a:p>
                <a:pPr eaLnBrk="1" hangingPunct="1">
                  <a:spcAft>
                    <a:spcPts val="1200"/>
                  </a:spcAft>
                </a:pPr>
                <a:r>
                  <a:rPr lang="en-US" altLang="en-US" sz="2400" dirty="0" smtClean="0">
                    <a:latin typeface="+mn-lt"/>
                  </a:rPr>
                  <a:t>Solution may be trivial!</a:t>
                </a:r>
              </a:p>
            </p:txBody>
          </p:sp>
        </mc:Choice>
        <mc:Fallback xmlns="">
          <p:sp>
            <p:nvSpPr>
              <p:cNvPr id="24580" name="TextBox 3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4859" y="1576992"/>
                <a:ext cx="4189141" cy="4881657"/>
              </a:xfrm>
              <a:prstGeom prst="rect">
                <a:avLst/>
              </a:prstGeom>
              <a:blipFill rotWithShape="0">
                <a:blip r:embed="rId3"/>
                <a:stretch>
                  <a:fillRect l="-2329" t="-875" r="-582" b="-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92457" y="476672"/>
            <a:ext cx="7488238" cy="1080120"/>
          </a:xfrm>
        </p:spPr>
        <p:txBody>
          <a:bodyPr>
            <a:noAutofit/>
          </a:bodyPr>
          <a:lstStyle/>
          <a:p>
            <a:r>
              <a:rPr lang="en-US" altLang="en-US" sz="3600" dirty="0" err="1" smtClean="0"/>
              <a:t>Autoencoder</a:t>
            </a:r>
            <a:endParaRPr lang="en-US" altLang="en-US" sz="36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998663" y="2238375"/>
            <a:ext cx="3952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+mn-cs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006600" y="3022600"/>
            <a:ext cx="393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+mn-cs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06600" y="3736975"/>
            <a:ext cx="393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+mn-cs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+mn-cs"/>
              </a:rPr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" y="1898076"/>
            <a:ext cx="4013950" cy="44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340768"/>
            <a:ext cx="4139952" cy="472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6200"/>
            <a:ext cx="8001000" cy="807368"/>
          </a:xfrm>
        </p:spPr>
        <p:txBody>
          <a:bodyPr>
            <a:normAutofit/>
          </a:bodyPr>
          <a:lstStyle/>
          <a:p>
            <a:r>
              <a:rPr lang="en-IN" dirty="0" err="1"/>
              <a:t>Autoencoders</a:t>
            </a:r>
            <a:r>
              <a:rPr lang="en-IN" dirty="0"/>
              <a:t> and </a:t>
            </a:r>
            <a:r>
              <a:rPr lang="en-IN" dirty="0" err="1"/>
              <a:t>sparsity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13058"/>
            <a:ext cx="4752529" cy="524014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Place </a:t>
            </a:r>
            <a:r>
              <a:rPr lang="en-IN" sz="2400" dirty="0"/>
              <a:t>constraints on the </a:t>
            </a:r>
            <a:r>
              <a:rPr lang="en-IN" sz="2400" dirty="0" smtClean="0"/>
              <a:t>network, like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</a:rPr>
              <a:t>limiting 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the number of hidden units</a:t>
            </a:r>
            <a:r>
              <a:rPr lang="en-IN" sz="2400" dirty="0"/>
              <a:t>, </a:t>
            </a:r>
            <a:r>
              <a:rPr lang="en-IN" sz="2400" dirty="0" smtClean="0"/>
              <a:t>to discover interesting structure </a:t>
            </a:r>
            <a:r>
              <a:rPr lang="en-IN" sz="2400" dirty="0"/>
              <a:t>about the data</a:t>
            </a:r>
            <a:r>
              <a:rPr lang="en-IN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Impose </a:t>
            </a:r>
            <a:r>
              <a:rPr lang="en-IN" sz="2400" dirty="0" err="1" smtClean="0">
                <a:solidFill>
                  <a:schemeClr val="bg2">
                    <a:lumMod val="25000"/>
                  </a:schemeClr>
                </a:solidFill>
              </a:rPr>
              <a:t>sparsity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</a:rPr>
              <a:t> constraint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/>
              <a:t>a neuron </a:t>
            </a:r>
            <a:r>
              <a:rPr lang="en-IN" sz="2400" dirty="0" smtClean="0"/>
              <a:t>is </a:t>
            </a:r>
            <a:r>
              <a:rPr lang="en-IN" sz="2400" dirty="0"/>
              <a:t>“active</a:t>
            </a:r>
            <a:r>
              <a:rPr lang="en-IN" sz="2400" dirty="0" smtClean="0"/>
              <a:t>” </a:t>
            </a:r>
            <a:r>
              <a:rPr lang="en-IN" sz="2400" dirty="0"/>
              <a:t>if its output value is close to </a:t>
            </a:r>
            <a:r>
              <a:rPr lang="en-IN" sz="2400" dirty="0" smtClean="0"/>
              <a:t>1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It is </a:t>
            </a:r>
            <a:r>
              <a:rPr lang="en-IN" sz="2400" dirty="0"/>
              <a:t>“inactive” if its output value is close to 0.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constrain </a:t>
            </a:r>
            <a:r>
              <a:rPr lang="en-IN" sz="2400" dirty="0"/>
              <a:t>the neurons to be inactive most of the time.</a:t>
            </a:r>
          </a:p>
        </p:txBody>
      </p:sp>
    </p:spTree>
    <p:extLst>
      <p:ext uri="{BB962C8B-B14F-4D97-AF65-F5344CB8AC3E}">
        <p14:creationId xmlns:p14="http://schemas.microsoft.com/office/powerpoint/2010/main" val="4414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r="21879"/>
          <a:stretch>
            <a:fillRect/>
          </a:stretch>
        </p:blipFill>
        <p:spPr>
          <a:xfrm>
            <a:off x="6019800" y="2832100"/>
            <a:ext cx="2992790" cy="402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77724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Auto-Encoders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pPr>
              <a:defRPr/>
            </a:pPr>
            <a:fld id="{693AB152-2227-4B45-9010-C68F73A221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895600"/>
            <a:ext cx="27839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2895600"/>
            <a:ext cx="22997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8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Stacked Auto-Encoders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15721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 supervised training on the last layer using final features</a:t>
            </a:r>
          </a:p>
          <a:p>
            <a:r>
              <a:rPr lang="en-US" dirty="0" smtClean="0"/>
              <a:t>Then do supervised training on the entire network to fine- tune all weights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pPr>
              <a:defRPr/>
            </a:pPr>
            <a:fld id="{693AB152-2227-4B45-9010-C68F73A221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2924944"/>
            <a:ext cx="3377046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2433117"/>
            <a:ext cx="5097792" cy="4424883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378935" y="5896744"/>
          <a:ext cx="923978" cy="77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6" imgW="711000" imgH="596880" progId="Equation.3">
                  <p:embed/>
                </p:oleObj>
              </mc:Choice>
              <mc:Fallback>
                <p:oleObj name="Equation" r:id="rId6" imgW="711000" imgH="59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8935" y="5896744"/>
                        <a:ext cx="923978" cy="77548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Neural </a:t>
            </a:r>
            <a:r>
              <a:rPr lang="en-IN" dirty="0" err="1"/>
              <a:t>netwoks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CNN consists of a number of convolutional and subsampling </a:t>
            </a:r>
            <a:r>
              <a:rPr lang="en-IN" dirty="0" smtClean="0"/>
              <a:t>layers.</a:t>
            </a:r>
          </a:p>
          <a:p>
            <a:r>
              <a:rPr lang="en-IN" dirty="0"/>
              <a:t>Input to a convolutional layer is a </a:t>
            </a:r>
            <a:r>
              <a:rPr lang="en-IN" dirty="0">
                <a:solidFill>
                  <a:srgbClr val="0033CC"/>
                </a:solidFill>
              </a:rPr>
              <a:t>m x m x r</a:t>
            </a:r>
            <a:r>
              <a:rPr lang="en-IN" dirty="0"/>
              <a:t> image where m x m is the height and width of the image and r is the number of channels, e.g. an RGB image has r=3</a:t>
            </a:r>
          </a:p>
          <a:p>
            <a:r>
              <a:rPr lang="en-IN" dirty="0"/>
              <a:t> Convolutional layer will have k filters (or kernels)</a:t>
            </a:r>
          </a:p>
          <a:p>
            <a:r>
              <a:rPr lang="en-IN" dirty="0"/>
              <a:t> size </a:t>
            </a:r>
            <a:r>
              <a:rPr lang="en-IN" dirty="0">
                <a:solidFill>
                  <a:srgbClr val="0033CC"/>
                </a:solidFill>
              </a:rPr>
              <a:t>n x n x q</a:t>
            </a:r>
          </a:p>
          <a:p>
            <a:r>
              <a:rPr lang="en-IN" dirty="0"/>
              <a:t>n is smaller than the dimension of the image and,</a:t>
            </a:r>
          </a:p>
          <a:p>
            <a:r>
              <a:rPr lang="en-IN" dirty="0"/>
              <a:t>q can either be the same as the number of channels r or smaller and may vary for each kernel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6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</a:t>
            </a:r>
            <a:r>
              <a:rPr lang="en-US" dirty="0" err="1" smtClean="0"/>
              <a:t>netwoks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87602"/>
            <a:ext cx="77724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0800" y="846138"/>
            <a:ext cx="2036618" cy="42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5257800"/>
            <a:ext cx="83058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IN" altLang="ko-KR" u="sng" dirty="0" smtClean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Convolutional </a:t>
            </a:r>
            <a:r>
              <a:rPr lang="en-IN" altLang="ko-KR" u="sng" dirty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layers </a:t>
            </a:r>
            <a:r>
              <a:rPr lang="en-IN" altLang="ko-KR" dirty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consist of a rectangular grid of </a:t>
            </a:r>
            <a:r>
              <a:rPr lang="en-IN" altLang="ko-KR" dirty="0" smtClean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neurons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IN" altLang="ko-KR" dirty="0" smtClean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Each </a:t>
            </a:r>
            <a:r>
              <a:rPr lang="en-IN" altLang="ko-KR" dirty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neuron takes inputs from a rectangular section of the previous </a:t>
            </a:r>
            <a:r>
              <a:rPr lang="en-IN" altLang="ko-KR" dirty="0" smtClean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layer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en-IN" altLang="ko-KR" dirty="0" smtClean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the </a:t>
            </a:r>
            <a:r>
              <a:rPr lang="en-IN" altLang="ko-KR" dirty="0">
                <a:latin typeface="+mn-lt"/>
                <a:ea typeface="굴림" panose="020B0600000101010101" pitchFamily="34" charset="-127"/>
                <a:cs typeface="Times New Roman" panose="02020603050405020304" pitchFamily="18" charset="0"/>
              </a:rPr>
              <a:t>weights for this rectangular section are the same for each neuron in the convolutional layer. </a:t>
            </a:r>
          </a:p>
        </p:txBody>
      </p:sp>
    </p:spTree>
    <p:extLst>
      <p:ext uri="{BB962C8B-B14F-4D97-AF65-F5344CB8AC3E}">
        <p14:creationId xmlns:p14="http://schemas.microsoft.com/office/powerpoint/2010/main" val="14407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arse.ele.tue.nl/cluster/2/CN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870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505200"/>
            <a:ext cx="5334000" cy="319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Pooling: </a:t>
            </a:r>
            <a:r>
              <a:rPr lang="en-IN" sz="2400" dirty="0"/>
              <a:t>Using features obtained after Convolution for Classification</a:t>
            </a:r>
          </a:p>
          <a:p>
            <a:pPr marL="0" indent="0">
              <a:buNone/>
            </a:pPr>
            <a:r>
              <a:rPr lang="en-IN" sz="2400" dirty="0"/>
              <a:t>The pooling layer takes small rectangular blocks from the convolutional layer and subsamples it to produce a single output from that </a:t>
            </a:r>
            <a:r>
              <a:rPr lang="en-IN" sz="2400" dirty="0" smtClean="0"/>
              <a:t>block</a:t>
            </a:r>
            <a:r>
              <a:rPr lang="en-IN" sz="2400" dirty="0"/>
              <a:t> </a:t>
            </a:r>
            <a:r>
              <a:rPr lang="en-IN" sz="2400" dirty="0" smtClean="0"/>
              <a:t>: max, average, etc.</a:t>
            </a:r>
          </a:p>
          <a:p>
            <a:endParaRPr lang="en-IN" dirty="0"/>
          </a:p>
        </p:txBody>
      </p:sp>
      <p:pic>
        <p:nvPicPr>
          <p:cNvPr id="7" name="Picture 4" descr="https://upload.wikimedia.org/wikipedia/commons/e/e9/Max_poo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76600" cy="189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Breakthrough results in</a:t>
            </a:r>
          </a:p>
          <a:p>
            <a:pPr lvl="1"/>
            <a:r>
              <a:rPr lang="en-US" dirty="0" smtClean="0"/>
              <a:t>Image classification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Multi-modal learning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96" y="1981200"/>
            <a:ext cx="3529012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CNN takes </a:t>
            </a:r>
            <a:r>
              <a:rPr lang="en-IN" dirty="0"/>
              <a:t>advantage of the </a:t>
            </a:r>
            <a:r>
              <a:rPr lang="en-IN" dirty="0" smtClean="0"/>
              <a:t>sub-structure </a:t>
            </a:r>
            <a:r>
              <a:rPr lang="en-IN" dirty="0"/>
              <a:t>of </a:t>
            </a:r>
            <a:r>
              <a:rPr lang="en-IN" dirty="0" smtClean="0"/>
              <a:t>the input</a:t>
            </a:r>
            <a:endParaRPr lang="en-IN" dirty="0"/>
          </a:p>
          <a:p>
            <a:r>
              <a:rPr lang="en-IN" dirty="0"/>
              <a:t>Achieved with local connections and tied weights followed by some form of pooling which results in translation invariant features. </a:t>
            </a:r>
          </a:p>
          <a:p>
            <a:endParaRPr lang="en-IN" dirty="0"/>
          </a:p>
          <a:p>
            <a:r>
              <a:rPr lang="en-IN" dirty="0"/>
              <a:t>CNN are easier to train and have many fewer parameters than fully connected networks with the same number of hidden units.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Recurrent Neural Network (RNN)</a:t>
            </a:r>
          </a:p>
        </p:txBody>
      </p:sp>
      <p:pic>
        <p:nvPicPr>
          <p:cNvPr id="14338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215188" cy="28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blog.otoro.net/wp-content/uploads/sites/2/2015/05/LST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95800"/>
            <a:ext cx="3124200" cy="204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Problem: training networks with many hidden layers doesn’t work very well</a:t>
            </a:r>
          </a:p>
          <a:p>
            <a:r>
              <a:rPr lang="en-IN" sz="2800" dirty="0"/>
              <a:t>Local minima, very slow training if initialize with zero </a:t>
            </a:r>
            <a:r>
              <a:rPr lang="en-IN" sz="2800" dirty="0" smtClean="0"/>
              <a:t>weights.</a:t>
            </a:r>
          </a:p>
          <a:p>
            <a:r>
              <a:rPr lang="en-US" sz="2800" dirty="0" smtClean="0"/>
              <a:t>Diffusion of gradient.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07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Hierarchical Representation help represent complex functions.</a:t>
            </a:r>
          </a:p>
          <a:p>
            <a:r>
              <a:rPr lang="en-US" sz="2400" dirty="0" smtClean="0"/>
              <a:t>NLP: character -&gt;word -&gt; Chunk -&gt; Clause -&gt; Sentence</a:t>
            </a:r>
          </a:p>
          <a:p>
            <a:r>
              <a:rPr lang="en-US" sz="2400" dirty="0" smtClean="0"/>
              <a:t>Image: pixel &gt; edge -&gt; </a:t>
            </a:r>
            <a:r>
              <a:rPr lang="en-US" sz="2400" dirty="0" err="1" smtClean="0"/>
              <a:t>texton</a:t>
            </a:r>
            <a:r>
              <a:rPr lang="en-US" sz="2400" dirty="0" smtClean="0"/>
              <a:t> -&gt; motif -&gt; part -&gt; object</a:t>
            </a:r>
          </a:p>
          <a:p>
            <a:r>
              <a:rPr lang="en-IN" sz="2400" dirty="0"/>
              <a:t>Deep Learning: learning a hierarchy of internal </a:t>
            </a:r>
            <a:r>
              <a:rPr lang="en-IN" sz="2400" dirty="0" smtClean="0"/>
              <a:t>representations</a:t>
            </a:r>
          </a:p>
          <a:p>
            <a:r>
              <a:rPr lang="en-US" sz="2400" dirty="0" smtClean="0"/>
              <a:t>Learned internal representation at the hidden layers (trainable feature extractor)</a:t>
            </a:r>
          </a:p>
          <a:p>
            <a:r>
              <a:rPr lang="en-US" sz="2400" dirty="0" smtClean="0"/>
              <a:t>Feature learning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711687"/>
            <a:ext cx="9906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57400" y="5711687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Trainable Feature Extractor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07176" y="5738191"/>
            <a:ext cx="109164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Trainable Feature Extractor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96000" y="5738191"/>
            <a:ext cx="11430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Trainable Classifier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94032" y="597262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447800" y="6130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3352800" y="6130787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4114800" y="6157291"/>
            <a:ext cx="292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296" y="581873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5498823" y="6157291"/>
            <a:ext cx="597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7239000" y="6157291"/>
            <a:ext cx="5550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0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Pre-training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600" dirty="0">
                <a:ea typeface="굴림" panose="020B0600000101010101" pitchFamily="34" charset="-127"/>
                <a:cs typeface="Times New Roman" panose="02020603050405020304" pitchFamily="18" charset="0"/>
              </a:rPr>
              <a:t>We will use greedy, layer wise </a:t>
            </a:r>
            <a:r>
              <a:rPr lang="en-US" altLang="ko-KR" sz="2600" dirty="0" smtClean="0">
                <a:ea typeface="굴림" panose="020B0600000101010101" pitchFamily="34" charset="-127"/>
                <a:cs typeface="Times New Roman" panose="02020603050405020304" pitchFamily="18" charset="0"/>
              </a:rPr>
              <a:t>pre-training</a:t>
            </a:r>
            <a:endParaRPr lang="en-US" altLang="ko-KR" sz="2600" dirty="0"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600" dirty="0">
                <a:ea typeface="굴림" panose="020B0600000101010101" pitchFamily="34" charset="-127"/>
                <a:cs typeface="Times New Roman" panose="02020603050405020304" pitchFamily="18" charset="0"/>
              </a:rPr>
              <a:t>Train one layer at a </a:t>
            </a:r>
            <a:r>
              <a:rPr lang="en-US" altLang="ko-KR" sz="2600" dirty="0" smtClean="0">
                <a:ea typeface="굴림" panose="020B0600000101010101" pitchFamily="34" charset="-127"/>
                <a:cs typeface="Times New Roman" panose="02020603050405020304" pitchFamily="18" charset="0"/>
              </a:rPr>
              <a:t>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ea typeface="굴림" panose="020B0600000101010101" pitchFamily="34" charset="-127"/>
                <a:cs typeface="Times New Roman" panose="02020603050405020304" pitchFamily="18" charset="0"/>
              </a:rPr>
              <a:t>Fix </a:t>
            </a:r>
            <a:r>
              <a:rPr lang="en-US" altLang="ko-KR" sz="2600" dirty="0">
                <a:ea typeface="굴림" panose="020B0600000101010101" pitchFamily="34" charset="-127"/>
                <a:cs typeface="Times New Roman" panose="02020603050405020304" pitchFamily="18" charset="0"/>
              </a:rPr>
              <a:t>the parameters of previous hidden layers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600" dirty="0">
                <a:ea typeface="굴림" panose="020B0600000101010101" pitchFamily="34" charset="-127"/>
                <a:cs typeface="Times New Roman" panose="02020603050405020304" pitchFamily="18" charset="0"/>
              </a:rPr>
              <a:t>Previous layers viewed as feature </a:t>
            </a:r>
            <a:r>
              <a:rPr lang="en-US" altLang="ko-KR" sz="2600" dirty="0" smtClean="0">
                <a:ea typeface="굴림" panose="020B0600000101010101" pitchFamily="34" charset="-127"/>
                <a:cs typeface="Times New Roman" panose="02020603050405020304" pitchFamily="18" charset="0"/>
              </a:rPr>
              <a:t>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ko-KR" sz="2600" dirty="0">
                <a:ea typeface="굴림" panose="020B0600000101010101" pitchFamily="34" charset="-127"/>
                <a:cs typeface="Times New Roman" panose="02020603050405020304" pitchFamily="18" charset="0"/>
              </a:rPr>
              <a:t>find hidden unit features that are more common in training input than in random inputs</a:t>
            </a:r>
            <a:endParaRPr lang="en-US" altLang="ko-KR" sz="2600" dirty="0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1219200" y="4343400"/>
            <a:ext cx="5632450" cy="2047875"/>
            <a:chOff x="1719263" y="2324913"/>
            <a:chExt cx="5631830" cy="204787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263" y="2667000"/>
              <a:ext cx="3781425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668" y="2324913"/>
              <a:ext cx="1876425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3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After pre-training of </a:t>
            </a:r>
            <a:r>
              <a:rPr lang="en-IN" sz="2800" dirty="0"/>
              <a:t>the </a:t>
            </a:r>
            <a:r>
              <a:rPr lang="en-IN" sz="2800" dirty="0" smtClean="0"/>
              <a:t>layers</a:t>
            </a:r>
            <a:endParaRPr lang="en-IN" sz="2800" dirty="0"/>
          </a:p>
          <a:p>
            <a:pPr lvl="1"/>
            <a:r>
              <a:rPr lang="en-IN" sz="2400" dirty="0"/>
              <a:t>Add output layer</a:t>
            </a:r>
          </a:p>
          <a:p>
            <a:pPr lvl="1"/>
            <a:r>
              <a:rPr lang="en-IN" sz="2400" dirty="0"/>
              <a:t>Train the whole network using supervised learning (Back propagation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0"/>
            <a:ext cx="2362200" cy="388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4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forward NN</a:t>
            </a:r>
          </a:p>
          <a:p>
            <a:r>
              <a:rPr lang="en-IN" dirty="0" smtClean="0"/>
              <a:t>Stacked </a:t>
            </a:r>
            <a:r>
              <a:rPr lang="en-IN" dirty="0" err="1" smtClean="0"/>
              <a:t>Autoencoders</a:t>
            </a:r>
            <a:r>
              <a:rPr lang="en-IN" dirty="0" smtClean="0"/>
              <a:t> </a:t>
            </a:r>
            <a:r>
              <a:rPr lang="en-IN" dirty="0"/>
              <a:t>(multilayer neural net with target output = input</a:t>
            </a:r>
            <a:r>
              <a:rPr lang="en-IN" dirty="0" smtClean="0"/>
              <a:t>)</a:t>
            </a:r>
          </a:p>
          <a:p>
            <a:r>
              <a:rPr lang="en-IN" dirty="0"/>
              <a:t>Stacked restricted Boltzmann </a:t>
            </a:r>
            <a:r>
              <a:rPr lang="en-IN" dirty="0" smtClean="0"/>
              <a:t>machine</a:t>
            </a:r>
          </a:p>
          <a:p>
            <a:r>
              <a:rPr lang="en-US" dirty="0" smtClean="0"/>
              <a:t>Convolutional Neural Network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IN" sz="4000" dirty="0" smtClean="0"/>
              <a:t>A Deep Architecture: </a:t>
            </a:r>
            <a:r>
              <a:rPr lang="en-IN" sz="3600" dirty="0" smtClean="0"/>
              <a:t>Multi-Layer Perceptron</a:t>
            </a:r>
            <a:endParaRPr lang="en-IN" sz="36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881225" y="1307476"/>
            <a:ext cx="6347048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>
                <a:solidFill>
                  <a:schemeClr val="accent4">
                    <a:lumMod val="50000"/>
                  </a:schemeClr>
                </a:solidFill>
              </a:rPr>
              <a:t>Output Layer</a:t>
            </a:r>
          </a:p>
          <a:p>
            <a:pPr marL="0" indent="0">
              <a:buNone/>
            </a:pPr>
            <a:r>
              <a:rPr lang="en-IN" sz="2400" dirty="0" smtClean="0"/>
              <a:t>Here predicting a supervised target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Hidden layers</a:t>
            </a:r>
          </a:p>
          <a:p>
            <a:pPr marL="0" indent="0">
              <a:buNone/>
            </a:pPr>
            <a:r>
              <a:rPr lang="en-IN" sz="2400" dirty="0" smtClean="0"/>
              <a:t>These learn more </a:t>
            </a:r>
          </a:p>
          <a:p>
            <a:pPr marL="0" indent="0">
              <a:buNone/>
            </a:pPr>
            <a:r>
              <a:rPr lang="en-IN" sz="2400" dirty="0" smtClean="0"/>
              <a:t>abstract representations </a:t>
            </a:r>
          </a:p>
          <a:p>
            <a:pPr marL="0" indent="0">
              <a:buNone/>
            </a:pPr>
            <a:r>
              <a:rPr lang="en-IN" sz="2400" dirty="0" smtClean="0"/>
              <a:t>as you head up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Input layer</a:t>
            </a:r>
          </a:p>
          <a:p>
            <a:pPr marL="0" indent="0">
              <a:buNone/>
            </a:pPr>
            <a:r>
              <a:rPr lang="en-IN" sz="2400" dirty="0" smtClean="0"/>
              <a:t>Raw sensory inputs</a:t>
            </a:r>
            <a:endParaRPr lang="en-IN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940083" y="1542187"/>
            <a:ext cx="2956814" cy="4742739"/>
            <a:chOff x="5944050" y="1828676"/>
            <a:chExt cx="2956814" cy="4742739"/>
          </a:xfrm>
        </p:grpSpPr>
        <p:grpSp>
          <p:nvGrpSpPr>
            <p:cNvPr id="11" name="Group 10"/>
            <p:cNvGrpSpPr/>
            <p:nvPr/>
          </p:nvGrpSpPr>
          <p:grpSpPr>
            <a:xfrm>
              <a:off x="6452592" y="5035635"/>
              <a:ext cx="2448272" cy="461665"/>
              <a:chOff x="6300192" y="5957350"/>
              <a:chExt cx="2448272" cy="461665"/>
            </a:xfrm>
          </p:grpSpPr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630019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738031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7920000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846043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790134" y="595735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 smtClean="0"/>
                  <a:t>…</a:t>
                </a:r>
                <a:endParaRPr lang="en-IN" sz="24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52592" y="6109750"/>
              <a:ext cx="2448272" cy="461665"/>
              <a:chOff x="6300192" y="5957350"/>
              <a:chExt cx="2448272" cy="461665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630019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38031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7920000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846043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90134" y="595735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 smtClean="0"/>
                  <a:t>…</a:t>
                </a:r>
                <a:endParaRPr lang="en-IN" sz="2400" b="1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52592" y="3947864"/>
              <a:ext cx="2448272" cy="461665"/>
              <a:chOff x="6300192" y="5957350"/>
              <a:chExt cx="2448272" cy="461665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30019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738031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7920000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846043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790134" y="595735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 smtClean="0"/>
                  <a:t>…</a:t>
                </a:r>
                <a:endParaRPr lang="en-IN" sz="2400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452592" y="2940473"/>
              <a:ext cx="2448272" cy="461665"/>
              <a:chOff x="6300192" y="5957350"/>
              <a:chExt cx="2448272" cy="461665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30019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38031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7920000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8460432" y="6120000"/>
                <a:ext cx="288032" cy="288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790134" y="595735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 smtClean="0"/>
                  <a:t>…</a:t>
                </a:r>
                <a:endParaRPr lang="en-IN" sz="2400" b="1" dirty="0"/>
              </a:p>
            </p:txBody>
          </p:sp>
        </p:grpSp>
        <p:cxnSp>
          <p:nvCxnSpPr>
            <p:cNvPr id="31" name="Straight Arrow Connector 30"/>
            <p:cNvCxnSpPr>
              <a:stCxn id="13" idx="0"/>
              <a:endCxn id="6" idx="4"/>
            </p:cNvCxnSpPr>
            <p:nvPr/>
          </p:nvCxnSpPr>
          <p:spPr>
            <a:xfrm flipV="1">
              <a:off x="6596608" y="5486285"/>
              <a:ext cx="0" cy="786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0"/>
              <a:endCxn id="7" idx="3"/>
            </p:cNvCxnSpPr>
            <p:nvPr/>
          </p:nvCxnSpPr>
          <p:spPr>
            <a:xfrm flipV="1">
              <a:off x="6596608" y="5444108"/>
              <a:ext cx="978285" cy="828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596608" y="4412170"/>
              <a:ext cx="0" cy="786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0" idx="3"/>
            </p:cNvCxnSpPr>
            <p:nvPr/>
          </p:nvCxnSpPr>
          <p:spPr>
            <a:xfrm flipV="1">
              <a:off x="6698443" y="4356337"/>
              <a:ext cx="876450" cy="8878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0"/>
              <a:endCxn id="25" idx="4"/>
            </p:cNvCxnSpPr>
            <p:nvPr/>
          </p:nvCxnSpPr>
          <p:spPr>
            <a:xfrm flipV="1">
              <a:off x="6596608" y="3391123"/>
              <a:ext cx="0" cy="7193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7"/>
              <a:endCxn id="26" idx="3"/>
            </p:cNvCxnSpPr>
            <p:nvPr/>
          </p:nvCxnSpPr>
          <p:spPr>
            <a:xfrm flipV="1">
              <a:off x="6698443" y="3348946"/>
              <a:ext cx="876450" cy="803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4" idx="1"/>
              <a:endCxn id="6" idx="5"/>
            </p:cNvCxnSpPr>
            <p:nvPr/>
          </p:nvCxnSpPr>
          <p:spPr>
            <a:xfrm flipH="1" flipV="1">
              <a:off x="6698443" y="5444108"/>
              <a:ext cx="876450" cy="8704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4" idx="0"/>
              <a:endCxn id="7" idx="4"/>
            </p:cNvCxnSpPr>
            <p:nvPr/>
          </p:nvCxnSpPr>
          <p:spPr>
            <a:xfrm flipV="1">
              <a:off x="7676728" y="5486285"/>
              <a:ext cx="0" cy="786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4" idx="7"/>
              <a:endCxn id="9" idx="3"/>
            </p:cNvCxnSpPr>
            <p:nvPr/>
          </p:nvCxnSpPr>
          <p:spPr>
            <a:xfrm flipV="1">
              <a:off x="7778563" y="5444108"/>
              <a:ext cx="876450" cy="8704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0"/>
              <a:endCxn id="9" idx="4"/>
            </p:cNvCxnSpPr>
            <p:nvPr/>
          </p:nvCxnSpPr>
          <p:spPr>
            <a:xfrm flipV="1">
              <a:off x="8756848" y="5486285"/>
              <a:ext cx="0" cy="786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1"/>
              <a:endCxn id="8" idx="4"/>
            </p:cNvCxnSpPr>
            <p:nvPr/>
          </p:nvCxnSpPr>
          <p:spPr>
            <a:xfrm flipH="1" flipV="1">
              <a:off x="8216416" y="5486285"/>
              <a:ext cx="438597" cy="828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6" idx="5"/>
            </p:cNvCxnSpPr>
            <p:nvPr/>
          </p:nvCxnSpPr>
          <p:spPr>
            <a:xfrm flipH="1" flipV="1">
              <a:off x="6698443" y="5444108"/>
              <a:ext cx="1914389" cy="972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169109" y="61097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x</a:t>
              </a:r>
              <a:endParaRPr lang="en-I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48536" y="515761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h1</a:t>
              </a:r>
              <a:endParaRPr lang="en-IN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44050" y="403525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h2</a:t>
              </a:r>
              <a:endParaRPr lang="en-IN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44050" y="310312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h3</a:t>
              </a:r>
              <a:endParaRPr lang="en-IN" dirty="0"/>
            </a:p>
          </p:txBody>
        </p:sp>
        <p:cxnSp>
          <p:nvCxnSpPr>
            <p:cNvPr id="62" name="Straight Arrow Connector 61"/>
            <p:cNvCxnSpPr>
              <a:stCxn id="9" idx="0"/>
            </p:cNvCxnSpPr>
            <p:nvPr/>
          </p:nvCxnSpPr>
          <p:spPr>
            <a:xfrm flipV="1">
              <a:off x="8756848" y="4412170"/>
              <a:ext cx="0" cy="786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2" idx="0"/>
              <a:endCxn id="28" idx="4"/>
            </p:cNvCxnSpPr>
            <p:nvPr/>
          </p:nvCxnSpPr>
          <p:spPr>
            <a:xfrm flipV="1">
              <a:off x="8756848" y="3391123"/>
              <a:ext cx="0" cy="7193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9" idx="1"/>
              <a:endCxn id="21" idx="5"/>
            </p:cNvCxnSpPr>
            <p:nvPr/>
          </p:nvCxnSpPr>
          <p:spPr>
            <a:xfrm flipH="1" flipV="1">
              <a:off x="8318251" y="4356337"/>
              <a:ext cx="336762" cy="8841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2" idx="1"/>
              <a:endCxn id="27" idx="4"/>
            </p:cNvCxnSpPr>
            <p:nvPr/>
          </p:nvCxnSpPr>
          <p:spPr>
            <a:xfrm flipH="1" flipV="1">
              <a:off x="8216416" y="3391123"/>
              <a:ext cx="438597" cy="761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2" idx="2"/>
              <a:endCxn id="25" idx="5"/>
            </p:cNvCxnSpPr>
            <p:nvPr/>
          </p:nvCxnSpPr>
          <p:spPr>
            <a:xfrm flipH="1" flipV="1">
              <a:off x="6698443" y="3348946"/>
              <a:ext cx="1914389" cy="905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9" idx="2"/>
              <a:endCxn id="19" idx="5"/>
            </p:cNvCxnSpPr>
            <p:nvPr/>
          </p:nvCxnSpPr>
          <p:spPr>
            <a:xfrm flipH="1" flipV="1">
              <a:off x="6698443" y="4356337"/>
              <a:ext cx="1914389" cy="9859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" idx="0"/>
              <a:endCxn id="20" idx="4"/>
            </p:cNvCxnSpPr>
            <p:nvPr/>
          </p:nvCxnSpPr>
          <p:spPr>
            <a:xfrm flipV="1">
              <a:off x="7676728" y="4398514"/>
              <a:ext cx="0" cy="7997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" idx="1"/>
            </p:cNvCxnSpPr>
            <p:nvPr/>
          </p:nvCxnSpPr>
          <p:spPr>
            <a:xfrm flipH="1" flipV="1">
              <a:off x="6698443" y="4412170"/>
              <a:ext cx="876450" cy="828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0" idx="0"/>
              <a:endCxn id="26" idx="4"/>
            </p:cNvCxnSpPr>
            <p:nvPr/>
          </p:nvCxnSpPr>
          <p:spPr>
            <a:xfrm flipV="1">
              <a:off x="7676728" y="3391123"/>
              <a:ext cx="0" cy="7193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0" idx="1"/>
              <a:endCxn id="25" idx="4"/>
            </p:cNvCxnSpPr>
            <p:nvPr/>
          </p:nvCxnSpPr>
          <p:spPr>
            <a:xfrm flipH="1" flipV="1">
              <a:off x="6596608" y="3391123"/>
              <a:ext cx="978285" cy="761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7543463" y="1999278"/>
              <a:ext cx="288032" cy="288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55462" y="18286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cxnSp>
          <p:nvCxnSpPr>
            <p:cNvPr id="84" name="Straight Arrow Connector 83"/>
            <p:cNvCxnSpPr>
              <a:stCxn id="25" idx="0"/>
              <a:endCxn id="81" idx="3"/>
            </p:cNvCxnSpPr>
            <p:nvPr/>
          </p:nvCxnSpPr>
          <p:spPr>
            <a:xfrm flipV="1">
              <a:off x="6596608" y="2245101"/>
              <a:ext cx="989036" cy="8580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6" idx="0"/>
              <a:endCxn id="81" idx="4"/>
            </p:cNvCxnSpPr>
            <p:nvPr/>
          </p:nvCxnSpPr>
          <p:spPr>
            <a:xfrm flipV="1">
              <a:off x="7676728" y="2287278"/>
              <a:ext cx="10751" cy="815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27" idx="0"/>
              <a:endCxn id="81" idx="5"/>
            </p:cNvCxnSpPr>
            <p:nvPr/>
          </p:nvCxnSpPr>
          <p:spPr>
            <a:xfrm flipH="1" flipV="1">
              <a:off x="7789314" y="2245101"/>
              <a:ext cx="427102" cy="8580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28" idx="0"/>
              <a:endCxn id="81" idx="6"/>
            </p:cNvCxnSpPr>
            <p:nvPr/>
          </p:nvCxnSpPr>
          <p:spPr>
            <a:xfrm flipH="1" flipV="1">
              <a:off x="7831495" y="2143278"/>
              <a:ext cx="925353" cy="959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/>
          <p:nvPr/>
        </p:nvCxnSpPr>
        <p:spPr>
          <a:xfrm>
            <a:off x="5310601" y="1856789"/>
            <a:ext cx="2120409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4644008" y="3104634"/>
            <a:ext cx="1333186" cy="8432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9" idx="1"/>
          </p:cNvCxnSpPr>
          <p:nvPr/>
        </p:nvCxnSpPr>
        <p:spPr>
          <a:xfrm flipV="1">
            <a:off x="4644008" y="3933431"/>
            <a:ext cx="1296075" cy="3459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8" idx="1"/>
          </p:cNvCxnSpPr>
          <p:nvPr/>
        </p:nvCxnSpPr>
        <p:spPr>
          <a:xfrm>
            <a:off x="4644008" y="3947864"/>
            <a:ext cx="1300561" cy="11079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57" idx="1"/>
          </p:cNvCxnSpPr>
          <p:nvPr/>
        </p:nvCxnSpPr>
        <p:spPr>
          <a:xfrm flipV="1">
            <a:off x="4866940" y="6007927"/>
            <a:ext cx="1298202" cy="2016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962400" cy="434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Training : Back Propagation of </a:t>
            </a:r>
            <a:r>
              <a:rPr lang="en-IN" dirty="0" smtClean="0"/>
              <a:t>Error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Calculate </a:t>
            </a:r>
            <a:r>
              <a:rPr lang="en-IN" dirty="0"/>
              <a:t>total error at the </a:t>
            </a:r>
            <a:r>
              <a:rPr lang="en-IN" dirty="0" smtClean="0"/>
              <a:t>top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Calculate </a:t>
            </a:r>
            <a:r>
              <a:rPr lang="en-IN" dirty="0"/>
              <a:t>contributions to error at each step going </a:t>
            </a:r>
            <a:r>
              <a:rPr lang="en-IN" dirty="0" smtClean="0"/>
              <a:t>backwards</a:t>
            </a:r>
          </a:p>
          <a:p>
            <a:pPr lvl="1">
              <a:lnSpc>
                <a:spcPct val="120000"/>
              </a:lnSpc>
            </a:pPr>
            <a:r>
              <a:rPr lang="en-IN" dirty="0"/>
              <a:t>The weights are modified as the error is propagated</a:t>
            </a:r>
          </a:p>
          <a:p>
            <a:pPr lvl="1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0" y="1341438"/>
            <a:ext cx="4157663" cy="4319587"/>
            <a:chOff x="4572000" y="1341438"/>
            <a:chExt cx="4157663" cy="4319587"/>
          </a:xfrm>
        </p:grpSpPr>
        <p:sp>
          <p:nvSpPr>
            <p:cNvPr id="19" name="Oval 18"/>
            <p:cNvSpPr/>
            <p:nvPr/>
          </p:nvSpPr>
          <p:spPr>
            <a:xfrm>
              <a:off x="4572000" y="1773238"/>
              <a:ext cx="463550" cy="54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4572000" y="2924175"/>
              <a:ext cx="463550" cy="54292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6156325" y="1341438"/>
              <a:ext cx="463550" cy="54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6156325" y="2349500"/>
              <a:ext cx="463550" cy="5413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6156325" y="3429000"/>
              <a:ext cx="463550" cy="5413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7885113" y="1341438"/>
              <a:ext cx="463550" cy="54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7885113" y="2349500"/>
              <a:ext cx="463550" cy="5413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7885113" y="3429000"/>
              <a:ext cx="463550" cy="5413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243638" y="1666875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372225" y="1516063"/>
              <a:ext cx="104775" cy="15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9" idx="7"/>
              <a:endCxn id="21" idx="2"/>
            </p:cNvCxnSpPr>
            <p:nvPr/>
          </p:nvCxnSpPr>
          <p:spPr>
            <a:xfrm flipV="1">
              <a:off x="4968875" y="1611313"/>
              <a:ext cx="1187450" cy="24130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6"/>
              <a:endCxn id="22" idx="1"/>
            </p:cNvCxnSpPr>
            <p:nvPr/>
          </p:nvCxnSpPr>
          <p:spPr>
            <a:xfrm>
              <a:off x="5035550" y="2043113"/>
              <a:ext cx="1189038" cy="385762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5"/>
              <a:endCxn id="23" idx="1"/>
            </p:cNvCxnSpPr>
            <p:nvPr/>
          </p:nvCxnSpPr>
          <p:spPr>
            <a:xfrm>
              <a:off x="4968875" y="2235200"/>
              <a:ext cx="1255713" cy="1273175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7"/>
              <a:endCxn id="21" idx="3"/>
            </p:cNvCxnSpPr>
            <p:nvPr/>
          </p:nvCxnSpPr>
          <p:spPr>
            <a:xfrm flipV="1">
              <a:off x="4968875" y="1803400"/>
              <a:ext cx="1255713" cy="120015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6"/>
              <a:endCxn id="22" idx="2"/>
            </p:cNvCxnSpPr>
            <p:nvPr/>
          </p:nvCxnSpPr>
          <p:spPr>
            <a:xfrm flipV="1">
              <a:off x="5035550" y="2619375"/>
              <a:ext cx="1120775" cy="576263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0" idx="5"/>
              <a:endCxn id="23" idx="2"/>
            </p:cNvCxnSpPr>
            <p:nvPr/>
          </p:nvCxnSpPr>
          <p:spPr>
            <a:xfrm>
              <a:off x="4968875" y="3387725"/>
              <a:ext cx="1187450" cy="312738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316913" y="2603500"/>
              <a:ext cx="412750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316913" y="3683000"/>
              <a:ext cx="412750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6"/>
              <a:endCxn id="26" idx="2"/>
            </p:cNvCxnSpPr>
            <p:nvPr/>
          </p:nvCxnSpPr>
          <p:spPr>
            <a:xfrm>
              <a:off x="6619875" y="3700463"/>
              <a:ext cx="1265238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6"/>
              <a:endCxn id="25" idx="2"/>
            </p:cNvCxnSpPr>
            <p:nvPr/>
          </p:nvCxnSpPr>
          <p:spPr>
            <a:xfrm>
              <a:off x="6619875" y="2619375"/>
              <a:ext cx="1265238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1" idx="6"/>
              <a:endCxn id="24" idx="1"/>
            </p:cNvCxnSpPr>
            <p:nvPr/>
          </p:nvCxnSpPr>
          <p:spPr>
            <a:xfrm flipV="1">
              <a:off x="6619875" y="1420813"/>
              <a:ext cx="1331913" cy="19050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1" idx="6"/>
              <a:endCxn id="25" idx="1"/>
            </p:cNvCxnSpPr>
            <p:nvPr/>
          </p:nvCxnSpPr>
          <p:spPr>
            <a:xfrm>
              <a:off x="6619875" y="1611313"/>
              <a:ext cx="1331913" cy="817562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1" idx="5"/>
              <a:endCxn id="26" idx="0"/>
            </p:cNvCxnSpPr>
            <p:nvPr/>
          </p:nvCxnSpPr>
          <p:spPr>
            <a:xfrm>
              <a:off x="6551613" y="1803400"/>
              <a:ext cx="1565275" cy="162560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7"/>
              <a:endCxn id="24" idx="2"/>
            </p:cNvCxnSpPr>
            <p:nvPr/>
          </p:nvCxnSpPr>
          <p:spPr>
            <a:xfrm flipV="1">
              <a:off x="6551613" y="1611313"/>
              <a:ext cx="1333500" cy="817562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2" idx="5"/>
              <a:endCxn id="26" idx="1"/>
            </p:cNvCxnSpPr>
            <p:nvPr/>
          </p:nvCxnSpPr>
          <p:spPr>
            <a:xfrm>
              <a:off x="6551613" y="2811463"/>
              <a:ext cx="1400175" cy="696912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3" idx="0"/>
              <a:endCxn id="24" idx="3"/>
            </p:cNvCxnSpPr>
            <p:nvPr/>
          </p:nvCxnSpPr>
          <p:spPr>
            <a:xfrm flipV="1">
              <a:off x="6388100" y="1803400"/>
              <a:ext cx="1563688" cy="162560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316913" y="1595438"/>
              <a:ext cx="412750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269038" y="2678113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397625" y="2527300"/>
              <a:ext cx="104775" cy="150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94438" y="3843338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423025" y="3692525"/>
              <a:ext cx="103188" cy="150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12113" y="1673225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140700" y="1522413"/>
              <a:ext cx="103188" cy="15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67663" y="2701925"/>
              <a:ext cx="1285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096250" y="2551113"/>
              <a:ext cx="104775" cy="150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004175" y="3757613"/>
              <a:ext cx="1285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132763" y="3606800"/>
              <a:ext cx="104775" cy="150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41"/>
            <p:cNvSpPr txBox="1">
              <a:spLocks noChangeArrowheads="1"/>
            </p:cNvSpPr>
            <p:nvPr/>
          </p:nvSpPr>
          <p:spPr bwMode="auto">
            <a:xfrm>
              <a:off x="4572000" y="4149725"/>
              <a:ext cx="4157663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IN" altLang="en-US" sz="1500"/>
                <a:t>INPUT LAYER      HIDDEN LAYER          OUTPUT LAYER 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35550" y="4941888"/>
              <a:ext cx="184150" cy="719137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03975" y="4941888"/>
              <a:ext cx="184150" cy="719137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16863" y="4941888"/>
              <a:ext cx="184150" cy="719137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219700" y="5373688"/>
              <a:ext cx="1184275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588125" y="5373688"/>
              <a:ext cx="1328738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8125" y="5229225"/>
              <a:ext cx="1328738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5219700" y="5229225"/>
              <a:ext cx="1177925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1" idx="1"/>
              <a:endCxn id="19" idx="0"/>
            </p:cNvCxnSpPr>
            <p:nvPr/>
          </p:nvCxnSpPr>
          <p:spPr>
            <a:xfrm flipH="1">
              <a:off x="4803775" y="1420813"/>
              <a:ext cx="1420813" cy="35242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4" idx="0"/>
              <a:endCxn id="21" idx="7"/>
            </p:cNvCxnSpPr>
            <p:nvPr/>
          </p:nvCxnSpPr>
          <p:spPr>
            <a:xfrm flipH="1">
              <a:off x="6551613" y="1341438"/>
              <a:ext cx="1565275" cy="79375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5" idx="0"/>
              <a:endCxn id="21" idx="6"/>
            </p:cNvCxnSpPr>
            <p:nvPr/>
          </p:nvCxnSpPr>
          <p:spPr>
            <a:xfrm flipH="1" flipV="1">
              <a:off x="6619875" y="1611313"/>
              <a:ext cx="1497013" cy="73818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6" idx="7"/>
              <a:endCxn id="21" idx="6"/>
            </p:cNvCxnSpPr>
            <p:nvPr/>
          </p:nvCxnSpPr>
          <p:spPr>
            <a:xfrm flipH="1" flipV="1">
              <a:off x="6619875" y="1611313"/>
              <a:ext cx="1660525" cy="189706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1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10543</TotalTime>
  <Words>711</Words>
  <Application>Microsoft Office PowerPoint</Application>
  <PresentationFormat>On-screen Show (4:3)</PresentationFormat>
  <Paragraphs>145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 Unicode MS</vt:lpstr>
      <vt:lpstr>Gulim</vt:lpstr>
      <vt:lpstr>Malgun Gothic</vt:lpstr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Equation</vt:lpstr>
      <vt:lpstr>Foundations of Machine Learning</vt:lpstr>
      <vt:lpstr>Deep Learning</vt:lpstr>
      <vt:lpstr>Deep Neural Network</vt:lpstr>
      <vt:lpstr>Hierarchical Representation</vt:lpstr>
      <vt:lpstr>Unsupervised Pre-training</vt:lpstr>
      <vt:lpstr>Tuning the Classifier</vt:lpstr>
      <vt:lpstr>Deep neural network</vt:lpstr>
      <vt:lpstr>A Deep Architecture: Multi-Layer Perceptron</vt:lpstr>
      <vt:lpstr>A Neural Network</vt:lpstr>
      <vt:lpstr>Training Deep Networks</vt:lpstr>
      <vt:lpstr>Training of neural networks</vt:lpstr>
      <vt:lpstr>Activation Functions</vt:lpstr>
      <vt:lpstr>Autoencoder</vt:lpstr>
      <vt:lpstr>Autoencoders and sparsity</vt:lpstr>
      <vt:lpstr>Auto-Encoders</vt:lpstr>
      <vt:lpstr>Stacked Auto-Encoders</vt:lpstr>
      <vt:lpstr>Convolutional Neural netwoks</vt:lpstr>
      <vt:lpstr>Convolutional Neural netwoks</vt:lpstr>
      <vt:lpstr>PowerPoint Presentation</vt:lpstr>
      <vt:lpstr>CNN properties</vt:lpstr>
      <vt:lpstr>Recurrent Neural Network (RNN)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399</cp:revision>
  <cp:lastPrinted>2016-06-21T03:56:50Z</cp:lastPrinted>
  <dcterms:created xsi:type="dcterms:W3CDTF">2015-06-25T09:31:26Z</dcterms:created>
  <dcterms:modified xsi:type="dcterms:W3CDTF">2016-06-21T03:59:39Z</dcterms:modified>
</cp:coreProperties>
</file>