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9" r:id="rId3"/>
    <p:sldId id="290" r:id="rId4"/>
    <p:sldId id="307" r:id="rId5"/>
    <p:sldId id="294" r:id="rId6"/>
    <p:sldId id="295" r:id="rId7"/>
    <p:sldId id="296" r:id="rId8"/>
    <p:sldId id="297" r:id="rId9"/>
    <p:sldId id="298" r:id="rId10"/>
    <p:sldId id="299" r:id="rId11"/>
    <p:sldId id="292" r:id="rId12"/>
    <p:sldId id="304" r:id="rId13"/>
    <p:sldId id="293" r:id="rId14"/>
    <p:sldId id="308" r:id="rId15"/>
    <p:sldId id="300" r:id="rId16"/>
    <p:sldId id="301" r:id="rId17"/>
    <p:sldId id="302" r:id="rId18"/>
    <p:sldId id="303" r:id="rId19"/>
    <p:sldId id="305" r:id="rId20"/>
    <p:sldId id="306" r:id="rId2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8667" autoAdjust="0"/>
  </p:normalViewPr>
  <p:slideViewPr>
    <p:cSldViewPr>
      <p:cViewPr>
        <p:scale>
          <a:sx n="70" d="100"/>
          <a:sy n="70" d="100"/>
        </p:scale>
        <p:origin x="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017DC-DFA8-402C-B3DF-D177F12935B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2: Linear Regression and Decision Tree</a:t>
            </a:r>
          </a:p>
          <a:p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D: Overfitting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ICS320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55A7-EDAD-2E43-9562-1A6D0010375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sv-SE"/>
              <a:t>Avoid Overfitting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114800"/>
          </a:xfrm>
        </p:spPr>
        <p:txBody>
          <a:bodyPr/>
          <a:lstStyle/>
          <a:p>
            <a:r>
              <a:rPr lang="sv-SE" sz="2800" dirty="0" smtClean="0"/>
              <a:t>How can we avoid </a:t>
            </a:r>
            <a:r>
              <a:rPr lang="sv-SE" sz="2800" dirty="0" smtClean="0"/>
              <a:t>overfitting a decision tree?</a:t>
            </a:r>
            <a:endParaRPr lang="sv-SE" sz="2800" dirty="0" smtClean="0"/>
          </a:p>
          <a:p>
            <a:pPr lvl="1"/>
            <a:r>
              <a:rPr lang="sv-SE" sz="2400" dirty="0" err="1" smtClean="0">
                <a:solidFill>
                  <a:schemeClr val="accent4">
                    <a:lumMod val="75000"/>
                  </a:schemeClr>
                </a:solidFill>
              </a:rPr>
              <a:t>Prepruning</a:t>
            </a:r>
            <a:r>
              <a:rPr lang="sv-SE" sz="2400" dirty="0" smtClean="0"/>
              <a:t>: Stop </a:t>
            </a:r>
            <a:r>
              <a:rPr lang="sv-SE" sz="2400" dirty="0" err="1" smtClean="0"/>
              <a:t>growing</a:t>
            </a:r>
            <a:r>
              <a:rPr lang="sv-SE" sz="2400" dirty="0" smtClean="0"/>
              <a:t> </a:t>
            </a:r>
            <a:r>
              <a:rPr lang="sv-SE" sz="2400" dirty="0" err="1" smtClean="0"/>
              <a:t>when</a:t>
            </a:r>
            <a:r>
              <a:rPr lang="sv-SE" sz="2400" dirty="0" smtClean="0"/>
              <a:t> data split not </a:t>
            </a:r>
            <a:r>
              <a:rPr lang="sv-SE" sz="2400" dirty="0" err="1" smtClean="0"/>
              <a:t>statistically</a:t>
            </a:r>
            <a:r>
              <a:rPr lang="sv-SE" sz="2400" dirty="0" smtClean="0"/>
              <a:t> </a:t>
            </a:r>
            <a:r>
              <a:rPr lang="sv-SE" sz="2400" dirty="0" err="1" smtClean="0"/>
              <a:t>significant</a:t>
            </a:r>
            <a:endParaRPr lang="sv-SE" sz="2400" dirty="0" smtClean="0"/>
          </a:p>
          <a:p>
            <a:pPr lvl="1"/>
            <a:r>
              <a:rPr lang="sv-SE" sz="2400" dirty="0" smtClean="0">
                <a:solidFill>
                  <a:schemeClr val="accent4">
                    <a:lumMod val="75000"/>
                  </a:schemeClr>
                </a:solidFill>
              </a:rPr>
              <a:t>Postpruning</a:t>
            </a:r>
            <a:r>
              <a:rPr lang="sv-SE" sz="2400" dirty="0" smtClean="0"/>
              <a:t>: Grow full tree then remove </a:t>
            </a:r>
            <a:r>
              <a:rPr lang="sv-SE" sz="2400" dirty="0" smtClean="0"/>
              <a:t>nodes</a:t>
            </a:r>
          </a:p>
          <a:p>
            <a:pPr lvl="1"/>
            <a:endParaRPr lang="sv-SE" sz="2400" dirty="0" smtClean="0"/>
          </a:p>
          <a:p>
            <a:r>
              <a:rPr lang="sv-SE" sz="2800" dirty="0" smtClean="0"/>
              <a:t>Methods </a:t>
            </a:r>
            <a:r>
              <a:rPr lang="sv-SE" sz="2800" dirty="0" smtClean="0"/>
              <a:t>for evaluating subtrees to prune:</a:t>
            </a:r>
          </a:p>
          <a:p>
            <a:pPr lvl="1"/>
            <a:r>
              <a:rPr lang="sv-SE" sz="2400" dirty="0" smtClean="0"/>
              <a:t>Minimum </a:t>
            </a:r>
            <a:r>
              <a:rPr lang="sv-SE" sz="2400" dirty="0" err="1" smtClean="0"/>
              <a:t>description</a:t>
            </a:r>
            <a:r>
              <a:rPr lang="sv-SE" sz="2400" dirty="0" smtClean="0"/>
              <a:t> </a:t>
            </a:r>
            <a:r>
              <a:rPr lang="sv-SE" sz="2400" dirty="0" err="1" smtClean="0"/>
              <a:t>length</a:t>
            </a:r>
            <a:r>
              <a:rPr lang="sv-SE" sz="2400" dirty="0" smtClean="0"/>
              <a:t> (MDL): 	</a:t>
            </a:r>
          </a:p>
          <a:p>
            <a:pPr lvl="1">
              <a:buFont typeface="Wingdings" charset="0"/>
              <a:buNone/>
            </a:pPr>
            <a:r>
              <a:rPr lang="sv-SE" sz="2400" dirty="0" smtClean="0"/>
              <a:t>Minimize:  size(tree) + size(misclassifications(tree))</a:t>
            </a:r>
          </a:p>
          <a:p>
            <a:pPr lvl="1"/>
            <a:r>
              <a:rPr lang="en-US" sz="2400" dirty="0" smtClean="0"/>
              <a:t>Cross-validation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9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Pre-Pruning (Early Stopping)</a:t>
            </a:r>
            <a:endParaRPr lang="en-US" sz="54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splits before installing them: </a:t>
            </a:r>
          </a:p>
          <a:p>
            <a:pPr lvl="1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install splits that </a:t>
            </a:r>
            <a:r>
              <a:rPr lang="en-US" dirty="0" smtClean="0"/>
              <a:t>don’t </a:t>
            </a:r>
            <a:r>
              <a:rPr lang="en-US" dirty="0"/>
              <a:t>look worthwhile</a:t>
            </a:r>
          </a:p>
          <a:p>
            <a:pPr lvl="1"/>
            <a:r>
              <a:rPr lang="en-US" dirty="0"/>
              <a:t>when no worthwhile splits to install, </a:t>
            </a:r>
            <a:r>
              <a:rPr lang="en-US" dirty="0" smtClean="0"/>
              <a:t>done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4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Pre-Pruning (Early Stopping)</a:t>
            </a:r>
            <a:endParaRPr lang="en-US" sz="54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Typical </a:t>
            </a:r>
            <a:r>
              <a:rPr lang="en-US" altLang="en-US" sz="2400" dirty="0"/>
              <a:t>stopping conditions for a node:</a:t>
            </a:r>
          </a:p>
          <a:p>
            <a:pPr lvl="1"/>
            <a:r>
              <a:rPr lang="en-US" altLang="en-US" sz="2200" dirty="0"/>
              <a:t> Stop if all instances belong to the same class</a:t>
            </a:r>
          </a:p>
          <a:p>
            <a:pPr lvl="1"/>
            <a:r>
              <a:rPr lang="en-US" altLang="en-US" sz="2200" dirty="0"/>
              <a:t> Stop if all the attribute values are the same</a:t>
            </a:r>
          </a:p>
          <a:p>
            <a:r>
              <a:rPr lang="en-US" altLang="en-US" sz="2400" dirty="0">
                <a:solidFill>
                  <a:srgbClr val="0033CC"/>
                </a:solidFill>
              </a:rPr>
              <a:t>More restrictive conditions:</a:t>
            </a:r>
          </a:p>
          <a:p>
            <a:pPr lvl="1"/>
            <a:r>
              <a:rPr lang="en-US" altLang="en-US" sz="2200" dirty="0">
                <a:solidFill>
                  <a:srgbClr val="0033CC"/>
                </a:solidFill>
              </a:rPr>
              <a:t> Stop if number of instances is less than some user-specified threshold</a:t>
            </a:r>
          </a:p>
          <a:p>
            <a:pPr lvl="1"/>
            <a:r>
              <a:rPr lang="en-US" altLang="en-US" sz="2200" dirty="0">
                <a:solidFill>
                  <a:srgbClr val="0033CC"/>
                </a:solidFill>
              </a:rPr>
              <a:t> Stop if class distribution of instances are independent of the available features (e.g., using </a:t>
            </a:r>
            <a:r>
              <a:rPr lang="en-US" altLang="en-US" sz="2200" dirty="0">
                <a:solidFill>
                  <a:srgbClr val="0033CC"/>
                </a:solidFill>
                <a:sym typeface="Symbol" pitchFamily="18" charset="2"/>
              </a:rPr>
              <a:t></a:t>
            </a:r>
            <a:r>
              <a:rPr lang="en-US" altLang="en-US" sz="2200" baseline="30000" dirty="0">
                <a:solidFill>
                  <a:srgbClr val="0033CC"/>
                </a:solidFill>
                <a:sym typeface="Symbol" pitchFamily="18" charset="2"/>
              </a:rPr>
              <a:t> 2</a:t>
            </a:r>
            <a:r>
              <a:rPr lang="en-US" altLang="en-US" sz="2200" dirty="0">
                <a:solidFill>
                  <a:srgbClr val="0033CC"/>
                </a:solidFill>
                <a:sym typeface="Symbol" pitchFamily="18" charset="2"/>
              </a:rPr>
              <a:t> test)</a:t>
            </a:r>
            <a:endParaRPr lang="en-US" altLang="en-US" sz="2200" baseline="30000" dirty="0">
              <a:solidFill>
                <a:srgbClr val="0033CC"/>
              </a:solidFill>
            </a:endParaRPr>
          </a:p>
          <a:p>
            <a:pPr lvl="1"/>
            <a:r>
              <a:rPr lang="en-US" altLang="en-US" sz="2200" dirty="0">
                <a:solidFill>
                  <a:srgbClr val="0033CC"/>
                </a:solidFill>
              </a:rPr>
              <a:t> Stop if expanding the current node does not improve impurity</a:t>
            </a:r>
            <a:br>
              <a:rPr lang="en-US" altLang="en-US" sz="2200" dirty="0">
                <a:solidFill>
                  <a:srgbClr val="0033CC"/>
                </a:solidFill>
              </a:rPr>
            </a:br>
            <a:r>
              <a:rPr lang="en-US" altLang="en-US" sz="2200" dirty="0">
                <a:solidFill>
                  <a:srgbClr val="0033CC"/>
                </a:solidFill>
              </a:rPr>
              <a:t>    measures (e.g., Gini or information gain).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3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Reduced-error Pruning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534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dirty="0">
                <a:cs typeface="Arial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A post-pruning, 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cross validation approach</a:t>
            </a:r>
            <a:endParaRPr lang="en-US" dirty="0">
              <a:solidFill>
                <a:srgbClr val="000066"/>
              </a:solidFill>
              <a:latin typeface="+mn-lt"/>
              <a:cs typeface="Arial" charset="0"/>
            </a:endParaRPr>
          </a:p>
          <a:p>
            <a:pPr eaLnBrk="1" hangingPunct="1"/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   -  Partition training data into </a:t>
            </a:r>
            <a:r>
              <a:rPr lang="ja-JP" altLang="en-US" dirty="0">
                <a:solidFill>
                  <a:srgbClr val="0000FF"/>
                </a:solidFill>
                <a:latin typeface="+mn-lt"/>
                <a:cs typeface="Arial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+mn-lt"/>
                <a:cs typeface="Arial" charset="0"/>
              </a:rPr>
              <a:t>grow</a:t>
            </a:r>
            <a:r>
              <a:rPr lang="ja-JP" altLang="en-US" dirty="0">
                <a:solidFill>
                  <a:srgbClr val="0000FF"/>
                </a:solidFill>
                <a:latin typeface="+mn-lt"/>
                <a:cs typeface="Arial" charset="0"/>
              </a:rPr>
              <a:t>”</a:t>
            </a:r>
            <a:r>
              <a:rPr lang="en-US" altLang="ja-JP" dirty="0">
                <a:solidFill>
                  <a:srgbClr val="000066"/>
                </a:solidFill>
                <a:latin typeface="+mn-lt"/>
                <a:cs typeface="Arial" charset="0"/>
              </a:rPr>
              <a:t> set and </a:t>
            </a:r>
            <a:r>
              <a:rPr lang="ja-JP" altLang="en-US" dirty="0">
                <a:solidFill>
                  <a:srgbClr val="0000FF"/>
                </a:solidFill>
                <a:latin typeface="+mn-lt"/>
                <a:cs typeface="Arial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+mn-lt"/>
                <a:cs typeface="Arial" charset="0"/>
              </a:rPr>
              <a:t>validation</a:t>
            </a:r>
            <a:r>
              <a:rPr lang="ja-JP" altLang="en-US" dirty="0">
                <a:solidFill>
                  <a:srgbClr val="0000FF"/>
                </a:solidFill>
                <a:latin typeface="+mn-lt"/>
                <a:cs typeface="Arial" charset="0"/>
              </a:rPr>
              <a:t>”</a:t>
            </a:r>
            <a:r>
              <a:rPr lang="en-US" altLang="ja-JP" dirty="0">
                <a:solidFill>
                  <a:srgbClr val="000066"/>
                </a:solidFill>
                <a:latin typeface="+mn-lt"/>
                <a:cs typeface="Arial" charset="0"/>
              </a:rPr>
              <a:t> set.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   -  Build a complete tree for the </a:t>
            </a:r>
            <a:r>
              <a:rPr lang="ja-JP" altLang="en-US" dirty="0">
                <a:solidFill>
                  <a:srgbClr val="0000FF"/>
                </a:solidFill>
                <a:latin typeface="+mn-lt"/>
                <a:cs typeface="Arial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+mn-lt"/>
                <a:cs typeface="Arial" charset="0"/>
              </a:rPr>
              <a:t>grow</a:t>
            </a:r>
            <a:r>
              <a:rPr lang="ja-JP" altLang="en-US" dirty="0">
                <a:solidFill>
                  <a:srgbClr val="0000FF"/>
                </a:solidFill>
                <a:latin typeface="+mn-lt"/>
                <a:cs typeface="Arial" charset="0"/>
              </a:rPr>
              <a:t>”</a:t>
            </a:r>
            <a:r>
              <a:rPr lang="en-US" altLang="ja-JP" dirty="0">
                <a:solidFill>
                  <a:srgbClr val="000066"/>
                </a:solidFill>
                <a:latin typeface="+mn-lt"/>
                <a:cs typeface="Arial" charset="0"/>
              </a:rPr>
              <a:t> data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   -  Until accuracy on 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validation set</a:t>
            </a:r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decreases, do: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           For each non-leaf node in the tree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           </a:t>
            </a:r>
            <a:r>
              <a:rPr lang="en-US" sz="2000" dirty="0">
                <a:solidFill>
                  <a:srgbClr val="000066"/>
                </a:solidFill>
                <a:latin typeface="+mn-lt"/>
                <a:cs typeface="Arial" charset="0"/>
              </a:rPr>
              <a:t>Temporarily prune the tree below; replace it by majority </a:t>
            </a:r>
            <a:r>
              <a:rPr lang="en-US" sz="2000" dirty="0" smtClean="0">
                <a:solidFill>
                  <a:srgbClr val="000066"/>
                </a:solidFill>
                <a:latin typeface="+mn-lt"/>
                <a:cs typeface="Arial" charset="0"/>
              </a:rPr>
              <a:t>vote</a:t>
            </a:r>
            <a:endParaRPr lang="en-US" dirty="0">
              <a:solidFill>
                <a:srgbClr val="000066"/>
              </a:solidFill>
              <a:latin typeface="+mn-lt"/>
              <a:cs typeface="Arial" charset="0"/>
            </a:endParaRPr>
          </a:p>
          <a:p>
            <a:pPr eaLnBrk="1" hangingPunct="1"/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           Test the accuracy of the hypothesis on the validation set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           Permanently prune the node with the greatest increase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           in accuracy on the validation test.</a:t>
            </a:r>
          </a:p>
          <a:p>
            <a:pPr eaLnBrk="1" hangingPunct="1">
              <a:buFontTx/>
              <a:buChar char="•"/>
            </a:pPr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Problem: Uses less data to construct the tree</a:t>
            </a:r>
          </a:p>
          <a:p>
            <a:pPr eaLnBrk="1" hangingPunct="1">
              <a:buFontTx/>
              <a:buChar char="•"/>
            </a:pPr>
            <a:r>
              <a:rPr lang="en-US" dirty="0">
                <a:solidFill>
                  <a:srgbClr val="000066"/>
                </a:solidFill>
                <a:latin typeface="+mn-lt"/>
                <a:cs typeface="Arial" charset="0"/>
              </a:rPr>
              <a:t>  Sometimes done at the 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rules level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76400" y="6119380"/>
            <a:ext cx="5310188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General Strategy: Overfit and Simplify</a:t>
            </a:r>
          </a:p>
        </p:txBody>
      </p:sp>
    </p:spTree>
    <p:extLst>
      <p:ext uri="{BB962C8B-B14F-4D97-AF65-F5344CB8AC3E}">
        <p14:creationId xmlns:p14="http://schemas.microsoft.com/office/powerpoint/2010/main" val="27935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Reduced Error Pruning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6" y="1600200"/>
            <a:ext cx="7191368" cy="4525963"/>
          </a:xfrm>
        </p:spPr>
      </p:pic>
    </p:spTree>
    <p:extLst>
      <p:ext uri="{BB962C8B-B14F-4D97-AF65-F5344CB8AC3E}">
        <p14:creationId xmlns:p14="http://schemas.microsoft.com/office/powerpoint/2010/main" val="31443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949A8FA3-B29F-4756-86ED-04DE66B8378F}" type="slidenum">
              <a:rPr lang="tr-TR" altLang="en-US" sz="1400" smtClean="0"/>
              <a:pPr eaLnBrk="1" hangingPunct="1"/>
              <a:t>15</a:t>
            </a:fld>
            <a:endParaRPr lang="tr-TR" altLang="en-US" sz="140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 smtClean="0"/>
              <a:t>Model Selection &amp; Generalization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en-US" sz="2800" dirty="0" smtClean="0"/>
              <a:t>Learning is an </a:t>
            </a:r>
            <a:r>
              <a:rPr lang="tr-TR" altLang="en-US" sz="2800" dirty="0" smtClean="0">
                <a:solidFill>
                  <a:schemeClr val="accent4">
                    <a:lumMod val="75000"/>
                  </a:schemeClr>
                </a:solidFill>
              </a:rPr>
              <a:t>ill-posed problem; </a:t>
            </a:r>
            <a:r>
              <a:rPr lang="tr-TR" altLang="en-US" sz="2800" dirty="0" smtClean="0"/>
              <a:t>data is not sufficient to find a unique solution</a:t>
            </a:r>
          </a:p>
          <a:p>
            <a:pPr eaLnBrk="1" hangingPunct="1"/>
            <a:r>
              <a:rPr lang="tr-TR" altLang="en-US" sz="2800" dirty="0" smtClean="0"/>
              <a:t>The need for </a:t>
            </a:r>
            <a:r>
              <a:rPr lang="tr-TR" altLang="en-US" sz="2800" dirty="0" smtClean="0">
                <a:solidFill>
                  <a:schemeClr val="accent4">
                    <a:lumMod val="75000"/>
                  </a:schemeClr>
                </a:solidFill>
              </a:rPr>
              <a:t>inductive bias, </a:t>
            </a:r>
            <a:r>
              <a:rPr lang="tr-TR" altLang="en-US" sz="2800" dirty="0" smtClean="0"/>
              <a:t>assumptions about H</a:t>
            </a:r>
            <a:endParaRPr lang="tr-TR" altLang="en-US" sz="2800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tr-TR" altLang="en-US" sz="2800" dirty="0" smtClean="0">
                <a:solidFill>
                  <a:schemeClr val="accent4">
                    <a:lumMod val="75000"/>
                  </a:schemeClr>
                </a:solidFill>
              </a:rPr>
              <a:t>Generalization:</a:t>
            </a:r>
            <a:r>
              <a:rPr lang="tr-TR" altLang="en-US" sz="2800" dirty="0" smtClean="0">
                <a:solidFill>
                  <a:srgbClr val="990033"/>
                </a:solidFill>
              </a:rPr>
              <a:t> </a:t>
            </a:r>
            <a:r>
              <a:rPr lang="tr-TR" altLang="en-US" sz="2800" dirty="0" smtClean="0"/>
              <a:t>How well a model performs on new data</a:t>
            </a:r>
          </a:p>
          <a:p>
            <a:pPr eaLnBrk="1" hangingPunct="1"/>
            <a:r>
              <a:rPr lang="tr-TR" altLang="en-US" sz="2800" dirty="0" smtClean="0"/>
              <a:t>Overfitting: H more complex than </a:t>
            </a:r>
            <a:r>
              <a:rPr lang="tr-TR" altLang="en-US" sz="2800" i="1" dirty="0" smtClean="0"/>
              <a:t>C</a:t>
            </a:r>
            <a:r>
              <a:rPr lang="tr-TR" altLang="en-US" sz="2800" dirty="0" smtClean="0"/>
              <a:t> or </a:t>
            </a:r>
            <a:r>
              <a:rPr lang="tr-TR" altLang="en-US" sz="2800" i="1" dirty="0" smtClean="0"/>
              <a:t>f </a:t>
            </a:r>
          </a:p>
          <a:p>
            <a:pPr eaLnBrk="1" hangingPunct="1"/>
            <a:r>
              <a:rPr lang="tr-TR" altLang="en-US" sz="2800" dirty="0" smtClean="0"/>
              <a:t>Underfitting: H less complex than </a:t>
            </a:r>
            <a:r>
              <a:rPr lang="tr-TR" altLang="en-US" sz="2800" i="1" dirty="0" smtClean="0"/>
              <a:t>C</a:t>
            </a:r>
            <a:r>
              <a:rPr lang="tr-TR" altLang="en-US" sz="2800" dirty="0" smtClean="0"/>
              <a:t> or </a:t>
            </a:r>
            <a:r>
              <a:rPr lang="tr-TR" altLang="en-US" sz="2800" i="1" dirty="0" smtClean="0"/>
              <a:t>f</a:t>
            </a:r>
            <a:endParaRPr lang="tr-TR" altLang="en-US" sz="2800" i="1" dirty="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CBAFEDDB-BE97-4AF5-954D-F62530BD2D63}" type="slidenum">
              <a:rPr lang="tr-TR" altLang="en-US" sz="1400" smtClean="0"/>
              <a:pPr eaLnBrk="1" hangingPunct="1"/>
              <a:t>16</a:t>
            </a:fld>
            <a:endParaRPr lang="tr-TR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Triple Trade-Off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7313"/>
            <a:ext cx="8229600" cy="4518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r-TR" sz="2800" dirty="0" smtClean="0"/>
              <a:t>There is a trade-off between three factors:</a:t>
            </a:r>
          </a:p>
          <a:p>
            <a:pPr lvl="1">
              <a:defRPr/>
            </a:pPr>
            <a:r>
              <a:rPr lang="tr-TR" sz="2400" dirty="0" smtClean="0"/>
              <a:t>Complexity of H</a:t>
            </a:r>
            <a:r>
              <a:rPr lang="tr-TR" sz="2400" i="1" dirty="0" smtClean="0"/>
              <a:t>, c </a:t>
            </a:r>
            <a:r>
              <a:rPr lang="tr-TR" sz="2400" dirty="0" smtClean="0"/>
              <a:t>(H),</a:t>
            </a:r>
          </a:p>
          <a:p>
            <a:pPr lvl="1">
              <a:defRPr/>
            </a:pPr>
            <a:r>
              <a:rPr lang="tr-TR" sz="2400" dirty="0" smtClean="0"/>
              <a:t>Training set size, </a:t>
            </a:r>
            <a:r>
              <a:rPr lang="tr-TR" sz="2400" i="1" dirty="0" smtClean="0"/>
              <a:t>N, </a:t>
            </a:r>
            <a:endParaRPr lang="tr-TR" sz="2400" dirty="0" smtClean="0"/>
          </a:p>
          <a:p>
            <a:pPr lvl="1">
              <a:defRPr/>
            </a:pPr>
            <a:r>
              <a:rPr lang="tr-TR" sz="2400" dirty="0" smtClean="0"/>
              <a:t>Generalization error, </a:t>
            </a:r>
            <a:r>
              <a:rPr lang="tr-TR" sz="2400" i="1" dirty="0" smtClean="0"/>
              <a:t>E</a:t>
            </a:r>
            <a:r>
              <a:rPr lang="tr-TR" sz="2400" dirty="0" smtClean="0"/>
              <a:t> on new </a:t>
            </a:r>
            <a:r>
              <a:rPr lang="tr-TR" sz="2400" dirty="0" smtClean="0"/>
              <a:t>dat</a:t>
            </a:r>
            <a:r>
              <a:rPr lang="en-IN" sz="2400" dirty="0" smtClean="0"/>
              <a:t>a</a:t>
            </a:r>
          </a:p>
          <a:p>
            <a:pPr lvl="1">
              <a:defRPr/>
            </a:pPr>
            <a:endParaRPr lang="tr-TR" sz="2400" dirty="0" smtClean="0"/>
          </a:p>
          <a:p>
            <a:pPr>
              <a:defRPr/>
            </a:pPr>
            <a:r>
              <a:rPr lang="tr-TR" sz="2400" dirty="0" smtClean="0"/>
              <a:t>As </a:t>
            </a:r>
            <a:r>
              <a:rPr lang="tr-TR" sz="2400" i="1" dirty="0" smtClean="0"/>
              <a:t>N</a:t>
            </a:r>
            <a:r>
              <a:rPr lang="en-IN" sz="2400" i="1" dirty="0" smtClean="0"/>
              <a:t> </a:t>
            </a:r>
            <a:r>
              <a:rPr lang="en-IN" sz="2400" i="1" dirty="0" smtClean="0">
                <a:solidFill>
                  <a:srgbClr val="00B050"/>
                </a:solidFill>
              </a:rPr>
              <a:t>increases</a:t>
            </a:r>
            <a:r>
              <a:rPr lang="tr-TR" sz="2400" dirty="0" smtClean="0"/>
              <a:t>­, </a:t>
            </a:r>
            <a:r>
              <a:rPr lang="tr-TR" sz="2400" i="1" dirty="0" smtClean="0"/>
              <a:t>E</a:t>
            </a:r>
            <a:r>
              <a:rPr lang="en-IN" sz="2400" dirty="0"/>
              <a:t> </a:t>
            </a:r>
            <a:r>
              <a:rPr lang="en-IN" sz="2400" dirty="0" smtClean="0">
                <a:solidFill>
                  <a:srgbClr val="0033CC"/>
                </a:solidFill>
              </a:rPr>
              <a:t>decreases</a:t>
            </a:r>
            <a:endParaRPr lang="tr-TR" sz="2400" dirty="0" smtClean="0">
              <a:solidFill>
                <a:srgbClr val="0033CC"/>
              </a:solidFill>
            </a:endParaRPr>
          </a:p>
          <a:p>
            <a:pPr>
              <a:defRPr/>
            </a:pPr>
            <a:r>
              <a:rPr lang="tr-TR" sz="2400" dirty="0" smtClean="0"/>
              <a:t>As </a:t>
            </a:r>
            <a:r>
              <a:rPr lang="tr-TR" sz="2400" i="1" dirty="0" smtClean="0"/>
              <a:t>c </a:t>
            </a:r>
            <a:r>
              <a:rPr lang="tr-TR" sz="2400" dirty="0" smtClean="0"/>
              <a:t>(H</a:t>
            </a:r>
            <a:r>
              <a:rPr lang="tr-TR" sz="2400" dirty="0" smtClean="0"/>
              <a:t>)</a:t>
            </a:r>
            <a:r>
              <a:rPr lang="en-IN" sz="2400" dirty="0" smtClean="0"/>
              <a:t> </a:t>
            </a:r>
            <a:r>
              <a:rPr lang="en-IN" sz="2400" i="1" dirty="0" smtClean="0">
                <a:solidFill>
                  <a:srgbClr val="00B050"/>
                </a:solidFill>
              </a:rPr>
              <a:t>increases</a:t>
            </a:r>
            <a:r>
              <a:rPr lang="tr-TR" sz="2400" dirty="0" smtClean="0"/>
              <a:t>­, </a:t>
            </a:r>
            <a:r>
              <a:rPr lang="tr-TR" sz="2400" dirty="0" smtClean="0"/>
              <a:t>first </a:t>
            </a:r>
            <a:r>
              <a:rPr lang="tr-TR" sz="2400" i="1" dirty="0" smtClean="0"/>
              <a:t>E</a:t>
            </a:r>
            <a:r>
              <a:rPr lang="en-IN" sz="2400" dirty="0"/>
              <a:t> </a:t>
            </a:r>
            <a:r>
              <a:rPr lang="en-IN" sz="2400" i="1" dirty="0" smtClean="0">
                <a:solidFill>
                  <a:srgbClr val="0033CC"/>
                </a:solidFill>
              </a:rPr>
              <a:t>decreases</a:t>
            </a:r>
            <a:r>
              <a:rPr lang="tr-TR" sz="2400" dirty="0" smtClean="0"/>
              <a:t> </a:t>
            </a:r>
            <a:r>
              <a:rPr lang="tr-TR" sz="2400" dirty="0" smtClean="0">
                <a:solidFill>
                  <a:srgbClr val="FF33CC"/>
                </a:solidFill>
              </a:rPr>
              <a:t>and then </a:t>
            </a:r>
            <a:r>
              <a:rPr lang="tr-TR" sz="2400" i="1" dirty="0" smtClean="0">
                <a:solidFill>
                  <a:srgbClr val="FF33CC"/>
                </a:solidFill>
              </a:rPr>
              <a:t>E</a:t>
            </a:r>
            <a:r>
              <a:rPr lang="tr-TR" sz="2400" dirty="0" smtClean="0">
                <a:solidFill>
                  <a:srgbClr val="FF33CC"/>
                </a:solidFill>
              </a:rPr>
              <a:t>­</a:t>
            </a:r>
            <a:r>
              <a:rPr lang="en-IN" sz="2400" dirty="0" smtClean="0">
                <a:solidFill>
                  <a:srgbClr val="FF33CC"/>
                </a:solidFill>
              </a:rPr>
              <a:t> </a:t>
            </a:r>
            <a:r>
              <a:rPr lang="en-IN" sz="2400" i="1" dirty="0" smtClean="0">
                <a:solidFill>
                  <a:srgbClr val="00B050"/>
                </a:solidFill>
              </a:rPr>
              <a:t>increases</a:t>
            </a:r>
            <a:endParaRPr lang="en-US" sz="2400" i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 smtClean="0"/>
              <a:t>As</a:t>
            </a:r>
            <a:r>
              <a:rPr lang="tr-TR" sz="2400" i="1" dirty="0" smtClean="0"/>
              <a:t> c </a:t>
            </a:r>
            <a:r>
              <a:rPr lang="tr-TR" sz="2400" dirty="0" smtClean="0"/>
              <a:t>(H)­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increases</a:t>
            </a:r>
            <a:r>
              <a:rPr lang="en-US" sz="2400" dirty="0" smtClean="0"/>
              <a:t>, the </a:t>
            </a:r>
            <a:r>
              <a:rPr lang="en-US" sz="2400" dirty="0" smtClean="0"/>
              <a:t>training error </a:t>
            </a:r>
            <a:r>
              <a:rPr lang="en-US" sz="2400" i="1" dirty="0" smtClean="0">
                <a:solidFill>
                  <a:srgbClr val="0033CC"/>
                </a:solidFill>
              </a:rPr>
              <a:t>decreases</a:t>
            </a:r>
            <a:r>
              <a:rPr lang="en-US" sz="2400" dirty="0" smtClean="0"/>
              <a:t> for some time and then stays constant (frequently at 0)</a:t>
            </a:r>
            <a:endParaRPr lang="tr-TR" sz="2400" dirty="0" smtClean="0"/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6172200" y="2745432"/>
            <a:ext cx="1485600" cy="46166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overfitting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6363258" y="2781858"/>
            <a:ext cx="379884" cy="2438400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>
          <a:xfrm flipH="1">
            <a:off x="6553200" y="3207097"/>
            <a:ext cx="361800" cy="6040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23558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mtClean="0"/>
              <a:t>Notes on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800" b="1" dirty="0" smtClean="0"/>
              <a:t>overfitting </a:t>
            </a:r>
            <a:r>
              <a:rPr lang="en-US" altLang="en-US" sz="2800" dirty="0"/>
              <a:t>happens when a model is capturing idiosyncrasies of the data rather than generalities.</a:t>
            </a:r>
          </a:p>
          <a:p>
            <a:pPr lvl="1"/>
            <a:r>
              <a:rPr lang="en-US" altLang="en-US" sz="2400" dirty="0"/>
              <a:t>Often caused by too many parameters relative to the amount of training data.</a:t>
            </a:r>
          </a:p>
          <a:p>
            <a:pPr lvl="1"/>
            <a:r>
              <a:rPr lang="en-US" altLang="en-US" sz="2400" dirty="0"/>
              <a:t>E.g. an order-</a:t>
            </a:r>
            <a:r>
              <a:rPr lang="en-US" altLang="en-US" sz="2400" i="1" dirty="0"/>
              <a:t>N</a:t>
            </a:r>
            <a:r>
              <a:rPr lang="en-US" altLang="en-US" sz="2400" dirty="0"/>
              <a:t> polynomial can intersect any </a:t>
            </a:r>
            <a:r>
              <a:rPr lang="en-US" altLang="en-US" sz="2400" i="1" dirty="0"/>
              <a:t>N+1</a:t>
            </a:r>
            <a:r>
              <a:rPr lang="en-US" altLang="en-US" sz="2400" dirty="0"/>
              <a:t> data points</a:t>
            </a:r>
            <a:endParaRPr lang="en-US" altLang="en-US" sz="2400" i="1" dirty="0"/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62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Dealing with Overfitting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 more data</a:t>
            </a:r>
          </a:p>
          <a:p>
            <a:r>
              <a:rPr lang="en-US" altLang="en-US" dirty="0" smtClean="0"/>
              <a:t>Use a tuning set</a:t>
            </a:r>
          </a:p>
          <a:p>
            <a:r>
              <a:rPr lang="en-US" altLang="en-US" b="1" dirty="0" smtClean="0"/>
              <a:t>Regularization</a:t>
            </a:r>
          </a:p>
          <a:p>
            <a:r>
              <a:rPr lang="en-US" altLang="en-US" dirty="0" smtClean="0"/>
              <a:t>Be a Bayesian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71F0C8D-B1AB-4E96-A040-2274DB3FD27F}" type="slidenum">
              <a:rPr lang="en-US" altLang="en-US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Regularization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373856" y="1447800"/>
            <a:ext cx="8229600" cy="1123950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In a linear regression model overfitting is characterized by large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2807D86-B567-41EC-B4B4-7A2D1B9B3CEC}" type="slidenum">
              <a:rPr lang="en-US" altLang="en-US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1444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662613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7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000066"/>
                </a:solidFill>
              </a:rPr>
              <a:t>Learning a tree that classifies the training data perfectly </a:t>
            </a:r>
            <a:r>
              <a:rPr lang="en-US" dirty="0" smtClean="0">
                <a:solidFill>
                  <a:srgbClr val="000066"/>
                </a:solidFill>
              </a:rPr>
              <a:t>may </a:t>
            </a:r>
            <a:r>
              <a:rPr lang="en-US" dirty="0">
                <a:solidFill>
                  <a:srgbClr val="000066"/>
                </a:solidFill>
              </a:rPr>
              <a:t>not lead to the tree with the </a:t>
            </a:r>
            <a:r>
              <a:rPr lang="en-US" dirty="0">
                <a:solidFill>
                  <a:srgbClr val="0000FF"/>
                </a:solidFill>
              </a:rPr>
              <a:t>best generalization performance</a:t>
            </a:r>
            <a:r>
              <a:rPr lang="en-US" dirty="0">
                <a:solidFill>
                  <a:srgbClr val="000066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0066"/>
                </a:solidFill>
              </a:rPr>
              <a:t>There </a:t>
            </a:r>
            <a:r>
              <a:rPr lang="en-US" dirty="0">
                <a:solidFill>
                  <a:srgbClr val="000066"/>
                </a:solidFill>
              </a:rPr>
              <a:t>may be noise in the training data </a:t>
            </a:r>
          </a:p>
          <a:p>
            <a:pPr lvl="1"/>
            <a:r>
              <a:rPr lang="en-US" dirty="0" smtClean="0">
                <a:solidFill>
                  <a:srgbClr val="000066"/>
                </a:solidFill>
              </a:rPr>
              <a:t>May be based on insufficient </a:t>
            </a:r>
            <a:r>
              <a:rPr lang="en-US" dirty="0">
                <a:solidFill>
                  <a:srgbClr val="000066"/>
                </a:solidFill>
              </a:rPr>
              <a:t>data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000066"/>
                </a:solidFill>
              </a:rPr>
              <a:t> A hypothesis</a:t>
            </a:r>
            <a:r>
              <a:rPr lang="en-US" i="1" dirty="0">
                <a:solidFill>
                  <a:srgbClr val="000066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66"/>
                </a:solidFill>
              </a:rPr>
              <a:t> is said to </a:t>
            </a:r>
            <a:r>
              <a:rPr lang="en-US" dirty="0">
                <a:solidFill>
                  <a:srgbClr val="0000FF"/>
                </a:solidFill>
              </a:rPr>
              <a:t>overfit the training data</a:t>
            </a:r>
            <a:r>
              <a:rPr lang="en-US" dirty="0">
                <a:solidFill>
                  <a:srgbClr val="000066"/>
                </a:solidFill>
              </a:rPr>
              <a:t> if  </a:t>
            </a:r>
            <a:r>
              <a:rPr lang="en-US" dirty="0" smtClean="0">
                <a:solidFill>
                  <a:srgbClr val="000066"/>
                </a:solidFill>
              </a:rPr>
              <a:t>there </a:t>
            </a:r>
            <a:r>
              <a:rPr lang="en-US" dirty="0">
                <a:solidFill>
                  <a:srgbClr val="000066"/>
                </a:solidFill>
              </a:rPr>
              <a:t>is </a:t>
            </a:r>
            <a:r>
              <a:rPr lang="en-US" dirty="0" smtClean="0">
                <a:solidFill>
                  <a:srgbClr val="000066"/>
                </a:solidFill>
              </a:rPr>
              <a:t>another hypothesis,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ja-JP" altLang="en-US" dirty="0" smtClean="0">
                <a:solidFill>
                  <a:srgbClr val="0000FF"/>
                </a:solidFill>
              </a:rPr>
              <a:t>’</a:t>
            </a:r>
            <a:r>
              <a:rPr lang="en-US" altLang="ja-JP" dirty="0" smtClean="0">
                <a:solidFill>
                  <a:srgbClr val="0000FF"/>
                </a:solidFill>
              </a:rPr>
              <a:t>, </a:t>
            </a:r>
            <a:r>
              <a:rPr lang="en-US" altLang="ja-JP" dirty="0" smtClean="0">
                <a:solidFill>
                  <a:srgbClr val="000066"/>
                </a:solidFill>
              </a:rPr>
              <a:t>such that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i="1" dirty="0" smtClean="0">
                <a:solidFill>
                  <a:srgbClr val="0000FF"/>
                </a:solidFill>
              </a:rPr>
              <a:t>h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66"/>
                </a:solidFill>
              </a:rPr>
              <a:t>has smaller error than </a:t>
            </a:r>
            <a:r>
              <a:rPr lang="en-US" altLang="ja-JP" i="1" dirty="0" smtClean="0">
                <a:solidFill>
                  <a:srgbClr val="0000FF"/>
                </a:solidFill>
              </a:rPr>
              <a:t>h</a:t>
            </a:r>
            <a:r>
              <a:rPr lang="en-US" altLang="ja-JP" dirty="0" smtClean="0">
                <a:solidFill>
                  <a:srgbClr val="000066"/>
                </a:solidFill>
              </a:rPr>
              <a:t>’</a:t>
            </a:r>
            <a:r>
              <a:rPr lang="en-US" dirty="0" smtClean="0">
                <a:solidFill>
                  <a:srgbClr val="000066"/>
                </a:solidFill>
              </a:rPr>
              <a:t> on </a:t>
            </a:r>
            <a:r>
              <a:rPr lang="en-US" dirty="0">
                <a:solidFill>
                  <a:srgbClr val="000066"/>
                </a:solidFill>
              </a:rPr>
              <a:t>the training data but </a:t>
            </a:r>
            <a:r>
              <a:rPr lang="en-US" i="1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66"/>
                </a:solidFill>
              </a:rPr>
              <a:t> has larger error on the test data than </a:t>
            </a:r>
            <a:r>
              <a:rPr lang="en-US" i="1" dirty="0">
                <a:solidFill>
                  <a:srgbClr val="0000FF"/>
                </a:solidFill>
              </a:rPr>
              <a:t>h</a:t>
            </a:r>
            <a:r>
              <a:rPr lang="ja-JP" altLang="en-US" i="1" dirty="0">
                <a:solidFill>
                  <a:srgbClr val="0000FF"/>
                </a:solidFill>
              </a:rPr>
              <a:t>’</a:t>
            </a:r>
            <a:r>
              <a:rPr lang="en-US" altLang="ja-JP" dirty="0">
                <a:solidFill>
                  <a:srgbClr val="000066"/>
                </a:solidFill>
              </a:rPr>
              <a:t>.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6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Box 6"/>
          <p:cNvSpPr txBox="1">
            <a:spLocks noChangeArrowheads="1"/>
          </p:cNvSpPr>
          <p:nvPr/>
        </p:nvSpPr>
        <p:spPr bwMode="auto">
          <a:xfrm>
            <a:off x="439761" y="3066930"/>
            <a:ext cx="7866039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Regularized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 smtClean="0">
                <a:latin typeface="+mn-lt"/>
              </a:rPr>
              <a:t>(L2-Regularization </a:t>
            </a:r>
            <a:r>
              <a:rPr lang="en-US" altLang="en-US" sz="2400" dirty="0">
                <a:latin typeface="+mn-lt"/>
              </a:rPr>
              <a:t>or Ridge Regression</a:t>
            </a:r>
            <a:r>
              <a:rPr lang="en-US" altLang="en-US" sz="2400" dirty="0" smtClean="0">
                <a:latin typeface="+mn-l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4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2400" dirty="0" smtClean="0">
              <a:latin typeface="+mn-lt"/>
            </a:endParaRPr>
          </a:p>
          <a:p>
            <a:endParaRPr lang="en-US" altLang="en-US" sz="240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 smtClean="0">
                <a:latin typeface="+mn-lt"/>
              </a:rPr>
              <a:t>L1-Regularization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Penalize large </a:t>
            </a:r>
            <a:r>
              <a:rPr lang="en-US" altLang="en-US" sz="3600" dirty="0" smtClean="0"/>
              <a:t>weights in Linear Regression</a:t>
            </a:r>
            <a:endParaRPr lang="en-US" altLang="en-US" sz="3600" dirty="0" smtClean="0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dirty="0" smtClean="0"/>
              <a:t>Introduce a penalty term in the loss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12DBEA5-46CC-4368-81F5-2D4C0BCE726E}" type="slidenum">
              <a:rPr lang="en-US" altLang="en-US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24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1"/>
            <a:ext cx="4495800" cy="9855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  <p:pic>
        <p:nvPicPr>
          <p:cNvPr id="6246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3991"/>
            <a:ext cx="5334000" cy="898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36810"/>
            <a:ext cx="4572000" cy="803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0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447800"/>
            <a:ext cx="8229600" cy="2438399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sz="2400" dirty="0">
                <a:solidFill>
                  <a:srgbClr val="000066"/>
                </a:solidFill>
              </a:rPr>
              <a:t>Learning a tree that classifies the training data perfectly </a:t>
            </a:r>
            <a:r>
              <a:rPr lang="en-US" sz="2400" dirty="0" smtClean="0">
                <a:solidFill>
                  <a:srgbClr val="000066"/>
                </a:solidFill>
              </a:rPr>
              <a:t>may </a:t>
            </a:r>
            <a:r>
              <a:rPr lang="en-US" sz="2400" dirty="0">
                <a:solidFill>
                  <a:srgbClr val="000066"/>
                </a:solidFill>
              </a:rPr>
              <a:t>not lead to the tree with the </a:t>
            </a:r>
            <a:r>
              <a:rPr lang="en-US" sz="2400" dirty="0">
                <a:solidFill>
                  <a:srgbClr val="0000FF"/>
                </a:solidFill>
              </a:rPr>
              <a:t>best generalization performance</a:t>
            </a:r>
            <a:r>
              <a:rPr lang="en-US" sz="2400" dirty="0">
                <a:solidFill>
                  <a:srgbClr val="000066"/>
                </a:solidFill>
              </a:rPr>
              <a:t>.</a:t>
            </a:r>
          </a:p>
          <a:p>
            <a:pPr lvl="1"/>
            <a:r>
              <a:rPr lang="en-US" sz="2400" dirty="0" smtClean="0">
                <a:solidFill>
                  <a:srgbClr val="000066"/>
                </a:solidFill>
              </a:rPr>
              <a:t>There </a:t>
            </a:r>
            <a:r>
              <a:rPr lang="en-US" sz="2400" dirty="0">
                <a:solidFill>
                  <a:srgbClr val="000066"/>
                </a:solidFill>
              </a:rPr>
              <a:t>may be noise in the training data </a:t>
            </a:r>
          </a:p>
          <a:p>
            <a:pPr lvl="1"/>
            <a:r>
              <a:rPr lang="en-US" sz="2400" dirty="0" smtClean="0">
                <a:solidFill>
                  <a:srgbClr val="000066"/>
                </a:solidFill>
              </a:rPr>
              <a:t>May be based on insufficient </a:t>
            </a:r>
            <a:r>
              <a:rPr lang="en-US" sz="2400" dirty="0">
                <a:solidFill>
                  <a:srgbClr val="000066"/>
                </a:solidFill>
              </a:rPr>
              <a:t>data 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000066"/>
                </a:solidFill>
              </a:rPr>
              <a:t> A hypothesis</a:t>
            </a:r>
            <a:r>
              <a:rPr lang="en-US" sz="2400" i="1" dirty="0">
                <a:solidFill>
                  <a:srgbClr val="000066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h</a:t>
            </a:r>
            <a:r>
              <a:rPr lang="en-US" sz="2400" dirty="0">
                <a:solidFill>
                  <a:srgbClr val="000066"/>
                </a:solidFill>
              </a:rPr>
              <a:t> is said to </a:t>
            </a:r>
            <a:r>
              <a:rPr lang="en-US" sz="2400" dirty="0">
                <a:solidFill>
                  <a:srgbClr val="0000FF"/>
                </a:solidFill>
              </a:rPr>
              <a:t>overfit the training data</a:t>
            </a:r>
            <a:r>
              <a:rPr lang="en-US" sz="2400" dirty="0">
                <a:solidFill>
                  <a:srgbClr val="000066"/>
                </a:solidFill>
              </a:rPr>
              <a:t> if  </a:t>
            </a:r>
            <a:r>
              <a:rPr lang="en-US" sz="2400" dirty="0" smtClean="0">
                <a:solidFill>
                  <a:srgbClr val="000066"/>
                </a:solidFill>
              </a:rPr>
              <a:t>there </a:t>
            </a:r>
            <a:r>
              <a:rPr lang="en-US" sz="2400" dirty="0">
                <a:solidFill>
                  <a:srgbClr val="000066"/>
                </a:solidFill>
              </a:rPr>
              <a:t>is </a:t>
            </a:r>
            <a:r>
              <a:rPr lang="en-US" sz="2400" dirty="0" smtClean="0">
                <a:solidFill>
                  <a:srgbClr val="000066"/>
                </a:solidFill>
              </a:rPr>
              <a:t>another hypothesis,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ja-JP" altLang="en-US" sz="2400" dirty="0" smtClean="0">
                <a:solidFill>
                  <a:srgbClr val="0000FF"/>
                </a:solidFill>
              </a:rPr>
              <a:t>’</a:t>
            </a:r>
            <a:r>
              <a:rPr lang="en-US" altLang="ja-JP" sz="2400" dirty="0" smtClean="0">
                <a:solidFill>
                  <a:srgbClr val="0000FF"/>
                </a:solidFill>
              </a:rPr>
              <a:t>, </a:t>
            </a:r>
            <a:r>
              <a:rPr lang="en-US" altLang="ja-JP" sz="2400" dirty="0" smtClean="0">
                <a:solidFill>
                  <a:srgbClr val="000066"/>
                </a:solidFill>
              </a:rPr>
              <a:t>such that</a:t>
            </a:r>
            <a:r>
              <a:rPr lang="en-US" altLang="ja-JP" sz="2400" dirty="0" smtClean="0">
                <a:solidFill>
                  <a:srgbClr val="0000FF"/>
                </a:solidFill>
              </a:rPr>
              <a:t> </a:t>
            </a:r>
            <a:r>
              <a:rPr lang="en-US" altLang="ja-JP" sz="2400" i="1" dirty="0" smtClean="0">
                <a:solidFill>
                  <a:srgbClr val="0000FF"/>
                </a:solidFill>
              </a:rPr>
              <a:t>h</a:t>
            </a:r>
            <a:r>
              <a:rPr lang="en-US" altLang="ja-JP" sz="2400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>
                <a:solidFill>
                  <a:srgbClr val="000066"/>
                </a:solidFill>
              </a:rPr>
              <a:t>has smaller error than </a:t>
            </a:r>
            <a:r>
              <a:rPr lang="en-US" altLang="ja-JP" sz="2400" i="1" dirty="0" smtClean="0">
                <a:solidFill>
                  <a:srgbClr val="0000FF"/>
                </a:solidFill>
              </a:rPr>
              <a:t>h</a:t>
            </a:r>
            <a:r>
              <a:rPr lang="en-US" altLang="ja-JP" sz="2400" dirty="0" smtClean="0">
                <a:solidFill>
                  <a:srgbClr val="000066"/>
                </a:solidFill>
              </a:rPr>
              <a:t>’</a:t>
            </a:r>
            <a:r>
              <a:rPr lang="en-US" sz="2400" dirty="0" smtClean="0">
                <a:solidFill>
                  <a:srgbClr val="000066"/>
                </a:solidFill>
              </a:rPr>
              <a:t> on </a:t>
            </a:r>
            <a:r>
              <a:rPr lang="en-US" sz="2400" dirty="0">
                <a:solidFill>
                  <a:srgbClr val="000066"/>
                </a:solidFill>
              </a:rPr>
              <a:t>the training data but </a:t>
            </a:r>
            <a:r>
              <a:rPr lang="en-US" sz="2400" i="1" dirty="0">
                <a:solidFill>
                  <a:srgbClr val="0000FF"/>
                </a:solidFill>
              </a:rPr>
              <a:t>h</a:t>
            </a:r>
            <a:r>
              <a:rPr lang="en-US" sz="2400" dirty="0">
                <a:solidFill>
                  <a:srgbClr val="000066"/>
                </a:solidFill>
              </a:rPr>
              <a:t> has larger error on the test data than </a:t>
            </a:r>
            <a:r>
              <a:rPr lang="en-US" sz="2400" i="1" dirty="0">
                <a:solidFill>
                  <a:srgbClr val="0000FF"/>
                </a:solidFill>
              </a:rPr>
              <a:t>h</a:t>
            </a:r>
            <a:r>
              <a:rPr lang="ja-JP" altLang="en-US" sz="2400" i="1" dirty="0">
                <a:solidFill>
                  <a:srgbClr val="0000FF"/>
                </a:solidFill>
              </a:rPr>
              <a:t>’</a:t>
            </a:r>
            <a:r>
              <a:rPr lang="en-US" altLang="ja-JP" sz="2400" dirty="0">
                <a:solidFill>
                  <a:srgbClr val="000066"/>
                </a:solidFill>
              </a:rPr>
              <a:t>.</a:t>
            </a:r>
            <a:r>
              <a:rPr lang="en-US" altLang="ja-JP" sz="2400" dirty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66"/>
              </a:solidFill>
            </a:endParaRPr>
          </a:p>
          <a:p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0" y="45720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286000" y="6096000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76600" y="6173788"/>
            <a:ext cx="2490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+mn-lt"/>
              </a:rPr>
              <a:t>Complexity of tree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0" y="5045075"/>
            <a:ext cx="1271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+mn-lt"/>
              </a:rPr>
              <a:t>accuracy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286000" y="4495800"/>
            <a:ext cx="3657600" cy="1524000"/>
          </a:xfrm>
          <a:custGeom>
            <a:avLst/>
            <a:gdLst>
              <a:gd name="T0" fmla="*/ 0 w 2304"/>
              <a:gd name="T1" fmla="*/ 2147483647 h 960"/>
              <a:gd name="T2" fmla="*/ 2147483647 w 2304"/>
              <a:gd name="T3" fmla="*/ 2147483647 h 960"/>
              <a:gd name="T4" fmla="*/ 2147483647 w 2304"/>
              <a:gd name="T5" fmla="*/ 0 h 960"/>
              <a:gd name="T6" fmla="*/ 0 60000 65536"/>
              <a:gd name="T7" fmla="*/ 0 60000 65536"/>
              <a:gd name="T8" fmla="*/ 0 60000 65536"/>
              <a:gd name="T9" fmla="*/ 0 w 2304"/>
              <a:gd name="T10" fmla="*/ 0 h 960"/>
              <a:gd name="T11" fmla="*/ 2304 w 2304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960">
                <a:moveTo>
                  <a:pt x="0" y="960"/>
                </a:moveTo>
                <a:cubicBezTo>
                  <a:pt x="120" y="656"/>
                  <a:pt x="240" y="352"/>
                  <a:pt x="624" y="192"/>
                </a:cubicBezTo>
                <a:cubicBezTo>
                  <a:pt x="1008" y="32"/>
                  <a:pt x="2024" y="32"/>
                  <a:pt x="2304" y="0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286000" y="4654550"/>
            <a:ext cx="3935413" cy="1289050"/>
          </a:xfrm>
          <a:custGeom>
            <a:avLst/>
            <a:gdLst>
              <a:gd name="T0" fmla="*/ 0 w 2479"/>
              <a:gd name="T1" fmla="*/ 2147483647 h 812"/>
              <a:gd name="T2" fmla="*/ 2147483647 w 2479"/>
              <a:gd name="T3" fmla="*/ 2147483647 h 812"/>
              <a:gd name="T4" fmla="*/ 2147483647 w 2479"/>
              <a:gd name="T5" fmla="*/ 2147483647 h 812"/>
              <a:gd name="T6" fmla="*/ 2147483647 w 2479"/>
              <a:gd name="T7" fmla="*/ 2147483647 h 812"/>
              <a:gd name="T8" fmla="*/ 2147483647 w 2479"/>
              <a:gd name="T9" fmla="*/ 2147483647 h 812"/>
              <a:gd name="T10" fmla="*/ 2147483647 w 2479"/>
              <a:gd name="T11" fmla="*/ 2147483647 h 812"/>
              <a:gd name="T12" fmla="*/ 2147483647 w 2479"/>
              <a:gd name="T13" fmla="*/ 2147483647 h 8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79"/>
              <a:gd name="T22" fmla="*/ 0 h 812"/>
              <a:gd name="T23" fmla="*/ 2479 w 2479"/>
              <a:gd name="T24" fmla="*/ 812 h 8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79" h="812">
                <a:moveTo>
                  <a:pt x="0" y="812"/>
                </a:moveTo>
                <a:cubicBezTo>
                  <a:pt x="48" y="727"/>
                  <a:pt x="182" y="420"/>
                  <a:pt x="290" y="302"/>
                </a:cubicBezTo>
                <a:cubicBezTo>
                  <a:pt x="398" y="184"/>
                  <a:pt x="499" y="147"/>
                  <a:pt x="648" y="100"/>
                </a:cubicBezTo>
                <a:cubicBezTo>
                  <a:pt x="797" y="53"/>
                  <a:pt x="1021" y="0"/>
                  <a:pt x="1186" y="22"/>
                </a:cubicBezTo>
                <a:cubicBezTo>
                  <a:pt x="1351" y="44"/>
                  <a:pt x="1444" y="164"/>
                  <a:pt x="1638" y="232"/>
                </a:cubicBezTo>
                <a:cubicBezTo>
                  <a:pt x="1832" y="300"/>
                  <a:pt x="2225" y="395"/>
                  <a:pt x="2352" y="428"/>
                </a:cubicBezTo>
                <a:cubicBezTo>
                  <a:pt x="2479" y="461"/>
                  <a:pt x="2432" y="456"/>
                  <a:pt x="2400" y="428"/>
                </a:cubicBezTo>
              </a:path>
            </a:pathLst>
          </a:custGeom>
          <a:noFill/>
          <a:ln w="19050" cmpd="sng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96000" y="5045075"/>
            <a:ext cx="1468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CC33"/>
                </a:solidFill>
                <a:latin typeface="+mn-lt"/>
              </a:rPr>
              <a:t>On testing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19800" y="4268788"/>
            <a:ext cx="15794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A50021"/>
                </a:solidFill>
                <a:latin typeface="+mn-lt"/>
              </a:rPr>
              <a:t>On training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8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Overfitting</a:t>
            </a:r>
          </a:p>
        </p:txBody>
      </p:sp>
      <p:pic>
        <p:nvPicPr>
          <p:cNvPr id="38915" name="Picture 3" descr="overfit.gif                                                    000089CEVoyager                        ABA78158:"/>
          <p:cNvPicPr>
            <a:picLocks noChangeAspect="1" noChangeArrowheads="1"/>
          </p:cNvPicPr>
          <p:nvPr/>
        </p:nvPicPr>
        <p:blipFill>
          <a:blip r:embed="rId3">
            <a:lum bright="-3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7010400" cy="430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43000" y="6324600"/>
            <a:ext cx="2759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Times" charset="0"/>
              </a:rPr>
              <a:t>©Tom Mitchell, McGraw Hill, 1997</a:t>
            </a:r>
          </a:p>
        </p:txBody>
      </p:sp>
    </p:spTree>
    <p:extLst>
      <p:ext uri="{BB962C8B-B14F-4D97-AF65-F5344CB8AC3E}">
        <p14:creationId xmlns:p14="http://schemas.microsoft.com/office/powerpoint/2010/main" val="344523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Underfitting</a:t>
            </a:r>
            <a:r>
              <a:rPr lang="en-US" altLang="en-US" dirty="0"/>
              <a:t> and Overfitting (Example)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5307" r="5814" b="5804"/>
          <a:stretch>
            <a:fillRect/>
          </a:stretch>
        </p:blipFill>
        <p:spPr bwMode="auto">
          <a:xfrm>
            <a:off x="228600" y="1524000"/>
            <a:ext cx="5638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949287" y="1692000"/>
            <a:ext cx="2971800" cy="47089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/>
              <a:t>500 circular and 500 triangular data points</a:t>
            </a:r>
            <a:r>
              <a:rPr lang="en-US" altLang="en-US" sz="2400" dirty="0" smtClean="0"/>
              <a:t>.</a:t>
            </a:r>
          </a:p>
          <a:p>
            <a:pPr eaLnBrk="0" hangingPunct="0">
              <a:spcBef>
                <a:spcPct val="50000"/>
              </a:spcBef>
            </a:pPr>
            <a:endParaRPr lang="en-US" altLang="en-US" sz="2400" dirty="0"/>
          </a:p>
          <a:p>
            <a:pPr eaLnBrk="0" hangingPunct="0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Circular points</a:t>
            </a:r>
            <a:r>
              <a:rPr lang="en-US" altLang="en-US" sz="2400" dirty="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dirty="0"/>
              <a:t>0.5 </a:t>
            </a:r>
            <a:r>
              <a:rPr lang="en-US" altLang="en-US" sz="2400" dirty="0">
                <a:sym typeface="Symbol" pitchFamily="18" charset="2"/>
              </a:rPr>
              <a:t> </a:t>
            </a:r>
            <a:r>
              <a:rPr lang="en-US" altLang="en-US" sz="2400" dirty="0" err="1">
                <a:sym typeface="Symbol" pitchFamily="18" charset="2"/>
              </a:rPr>
              <a:t>sqrt</a:t>
            </a:r>
            <a:r>
              <a:rPr lang="en-US" altLang="en-US" sz="2400" dirty="0">
                <a:sym typeface="Symbol" pitchFamily="18" charset="2"/>
              </a:rPr>
              <a:t>(x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+x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)  </a:t>
            </a:r>
            <a:r>
              <a:rPr lang="en-US" altLang="en-US" sz="2400" dirty="0" smtClean="0">
                <a:sym typeface="Symbol" pitchFamily="18" charset="2"/>
              </a:rPr>
              <a:t>1</a:t>
            </a:r>
            <a:endParaRPr lang="en-US" altLang="en-US" sz="2400" dirty="0"/>
          </a:p>
          <a:p>
            <a:pPr eaLnBrk="0" hangingPunct="0">
              <a:spcBef>
                <a:spcPct val="50000"/>
              </a:spcBef>
            </a:pPr>
            <a:endParaRPr lang="en-US" altLang="en-US" sz="2400" dirty="0" smtClean="0">
              <a:solidFill>
                <a:srgbClr val="0033CC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0033CC"/>
                </a:solidFill>
              </a:rPr>
              <a:t>Triangular </a:t>
            </a:r>
            <a:r>
              <a:rPr lang="en-US" altLang="en-US" sz="2400" dirty="0">
                <a:solidFill>
                  <a:srgbClr val="0033CC"/>
                </a:solidFill>
              </a:rPr>
              <a:t>points</a:t>
            </a:r>
            <a:r>
              <a:rPr lang="en-US" altLang="en-US" sz="2400" dirty="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dirty="0" err="1">
                <a:sym typeface="Symbol" pitchFamily="18" charset="2"/>
              </a:rPr>
              <a:t>sqrt</a:t>
            </a:r>
            <a:r>
              <a:rPr lang="en-US" altLang="en-US" sz="2400" dirty="0">
                <a:sym typeface="Symbol" pitchFamily="18" charset="2"/>
              </a:rPr>
              <a:t>(x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+x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) &gt; 0.5 or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dirty="0" err="1">
                <a:sym typeface="Symbol" pitchFamily="18" charset="2"/>
              </a:rPr>
              <a:t>sqrt</a:t>
            </a:r>
            <a:r>
              <a:rPr lang="en-US" altLang="en-US" sz="2400" dirty="0">
                <a:sym typeface="Symbol" pitchFamily="18" charset="2"/>
              </a:rPr>
              <a:t>(x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+x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) &lt; 1</a:t>
            </a:r>
          </a:p>
        </p:txBody>
      </p:sp>
    </p:spTree>
    <p:extLst>
      <p:ext uri="{BB962C8B-B14F-4D97-AF65-F5344CB8AC3E}">
        <p14:creationId xmlns:p14="http://schemas.microsoft.com/office/powerpoint/2010/main" val="28245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Underfitting and Overfitting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24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4267200" y="16002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343400" y="1828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Overfitting</a:t>
            </a:r>
            <a:endParaRPr lang="en-US" altLang="en-US" b="1">
              <a:sym typeface="Symbol" pitchFamily="18" charset="2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66700" y="6091451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 dirty="0" err="1"/>
              <a:t>Underfitting</a:t>
            </a:r>
            <a:r>
              <a:rPr lang="en-US" altLang="en-US" dirty="0"/>
              <a:t>: when model is too simple, both training and test errors are large </a:t>
            </a: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16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Overfitting due to Noise 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1295400" y="1524000"/>
            <a:ext cx="632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676400" y="6172200"/>
            <a:ext cx="5791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dirty="0"/>
              <a:t>Decision boundary is distorted by noise point</a:t>
            </a:r>
            <a:endParaRPr lang="en-US" alt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9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6106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Overfitting due to Insufficient Examples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09600" y="4953000"/>
            <a:ext cx="762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ym typeface="Symbol" pitchFamily="18" charset="2"/>
              </a:rPr>
              <a:t>Lack of data points </a:t>
            </a:r>
            <a:r>
              <a:rPr lang="en-US" altLang="en-US" sz="2000" dirty="0" smtClean="0">
                <a:sym typeface="Symbol" pitchFamily="18" charset="2"/>
              </a:rPr>
              <a:t>makes </a:t>
            </a:r>
            <a:r>
              <a:rPr lang="en-US" altLang="en-US" sz="2000" dirty="0">
                <a:sym typeface="Symbol" pitchFamily="18" charset="2"/>
              </a:rPr>
              <a:t>it difficult to predict correctly the class labels of that region </a:t>
            </a:r>
            <a:endParaRPr lang="en-US" altLang="en-US" sz="2000" dirty="0" smtClean="0">
              <a:sym typeface="Symbol" pitchFamily="18" charset="2"/>
            </a:endParaRPr>
          </a:p>
        </p:txBody>
      </p:sp>
      <p:pic>
        <p:nvPicPr>
          <p:cNvPr id="665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4857" r="5357" b="4857"/>
          <a:stretch>
            <a:fillRect/>
          </a:stretch>
        </p:blipFill>
        <p:spPr>
          <a:xfrm>
            <a:off x="1828800" y="1447800"/>
            <a:ext cx="4448175" cy="29987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6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Overfitting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Overfitting results in decision trees that are more complex than necessary</a:t>
            </a:r>
          </a:p>
          <a:p>
            <a:endParaRPr lang="en-US" altLang="en-US" sz="2800" dirty="0"/>
          </a:p>
          <a:p>
            <a:r>
              <a:rPr lang="en-US" altLang="en-US" sz="2800" dirty="0"/>
              <a:t>Training error no longer provides a good estimate of how well the tree will perform on previously unseen </a:t>
            </a:r>
            <a:r>
              <a:rPr lang="en-US" altLang="en-US" sz="2800" dirty="0" smtClean="0"/>
              <a:t>records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9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7616</TotalTime>
  <Words>825</Words>
  <Application>Microsoft Office PowerPoint</Application>
  <PresentationFormat>On-screen Show (4:3)</PresentationFormat>
  <Paragraphs>120</Paragraphs>
  <Slides>20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Foundations of Machine Learning</vt:lpstr>
      <vt:lpstr>Overfitting</vt:lpstr>
      <vt:lpstr>Overfitting</vt:lpstr>
      <vt:lpstr>Overfitting</vt:lpstr>
      <vt:lpstr>Underfitting and Overfitting (Example)</vt:lpstr>
      <vt:lpstr>Underfitting and Overfitting</vt:lpstr>
      <vt:lpstr>Overfitting due to Noise </vt:lpstr>
      <vt:lpstr>Overfitting due to Insufficient Examples</vt:lpstr>
      <vt:lpstr>Notes on Overfitting</vt:lpstr>
      <vt:lpstr>Avoid Overfitting</vt:lpstr>
      <vt:lpstr>Pre-Pruning (Early Stopping)</vt:lpstr>
      <vt:lpstr>Pre-Pruning (Early Stopping)</vt:lpstr>
      <vt:lpstr>Reduced-error Pruning</vt:lpstr>
      <vt:lpstr>Reduced Error Pruning</vt:lpstr>
      <vt:lpstr>Model Selection &amp; Generalization</vt:lpstr>
      <vt:lpstr>Triple Trade-Off</vt:lpstr>
      <vt:lpstr>Notes on Overfitting</vt:lpstr>
      <vt:lpstr>Dealing with Overfitting</vt:lpstr>
      <vt:lpstr>Regularization</vt:lpstr>
      <vt:lpstr>Penalize large weights in Linear Regression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197</cp:revision>
  <cp:lastPrinted>2016-05-18T03:35:26Z</cp:lastPrinted>
  <dcterms:created xsi:type="dcterms:W3CDTF">2015-06-25T09:31:26Z</dcterms:created>
  <dcterms:modified xsi:type="dcterms:W3CDTF">2016-05-19T03:56:36Z</dcterms:modified>
</cp:coreProperties>
</file>