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62" r:id="rId20"/>
    <p:sldId id="263" r:id="rId21"/>
    <p:sldId id="264" r:id="rId22"/>
    <p:sldId id="265" r:id="rId23"/>
    <p:sldId id="266" r:id="rId24"/>
    <p:sldId id="267" r:id="rId25"/>
    <p:sldId id="280" r:id="rId26"/>
    <p:sldId id="281" r:id="rId27"/>
  </p:sldIdLst>
  <p:sldSz cx="9144000" cy="6858000" type="screen4x3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99FF99"/>
    <a:srgbClr val="FFCC99"/>
    <a:srgbClr val="CCFF99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53" autoAdjust="0"/>
    <p:restoredTop sz="98667" autoAdjust="0"/>
  </p:normalViewPr>
  <p:slideViewPr>
    <p:cSldViewPr>
      <p:cViewPr varScale="1">
        <p:scale>
          <a:sx n="69" d="100"/>
          <a:sy n="69" d="100"/>
        </p:scale>
        <p:origin x="-1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660D0-8EBC-4BDD-8FFC-45485F7C188C}" type="datetimeFigureOut">
              <a:rPr lang="en-IN" smtClean="0"/>
              <a:t>19-05-2016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ED019-ADC6-48F9-AA85-DA0C07FC6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57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91C54-F254-4D49-8140-DFB49DF0D8DE}" type="datetimeFigureOut">
              <a:rPr lang="en-IN" smtClean="0"/>
              <a:t>19-05-2016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70BEE-33F7-454F-AC1A-A750E21A5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40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E90D51-4892-4850-90E5-5BE7E3D98251}" type="slidenum">
              <a:rPr lang="en-GB" altLang="en-US"/>
              <a:pPr/>
              <a:t>2</a:t>
            </a:fld>
            <a:endParaRPr lang="en-GB" altLang="en-US"/>
          </a:p>
        </p:txBody>
      </p:sp>
      <p:sp>
        <p:nvSpPr>
          <p:cNvPr id="660482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19-05-2016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70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19-05-2016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49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19-05-2016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20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19-05-2016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79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19-05-2016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28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19-05-2016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31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19-05-2016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12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19-05-2016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59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19-05-2016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95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19-05-2016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71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19-05-2016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2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0A022-2540-47F7-8806-288DC4D5C3E9}" type="datetimeFigureOut">
              <a:rPr lang="en-IN" smtClean="0"/>
              <a:t>19-05-2016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69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22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gm.cs.mcgill.ca/~soss/cs644/projects/simard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219200"/>
          </a:xfrm>
        </p:spPr>
        <p:txBody>
          <a:bodyPr>
            <a:normAutofit/>
          </a:bodyPr>
          <a:lstStyle/>
          <a:p>
            <a:r>
              <a:rPr lang="en-IN" sz="4200" dirty="0" smtClean="0"/>
              <a:t>Foundations of Machine Learning</a:t>
            </a:r>
            <a:endParaRPr lang="en-IN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2954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Sudeshna Sarkar</a:t>
            </a:r>
          </a:p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IIT Kharagpur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2057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Module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: Instance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ased Learning and Feature Selection</a:t>
            </a:r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Part 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: Instance Based Learning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6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7" name="Picture 7" descr="PA031555.JPG                                                   000527FFMacintosh HD                   ABA78158: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10000" contras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7" r="12305"/>
          <a:stretch>
            <a:fillRect/>
          </a:stretch>
        </p:blipFill>
        <p:spPr>
          <a:xfrm>
            <a:off x="990600" y="304800"/>
            <a:ext cx="7772400" cy="6248400"/>
          </a:xfrm>
          <a:ln/>
        </p:spPr>
      </p:pic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4114800" y="6248400"/>
            <a:ext cx="3986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From Hastie, Tibshirani, Friedman 2001 p418</a:t>
            </a:r>
          </a:p>
        </p:txBody>
      </p:sp>
    </p:spTree>
    <p:extLst>
      <p:ext uri="{BB962C8B-B14F-4D97-AF65-F5344CB8AC3E}">
        <p14:creationId xmlns:p14="http://schemas.microsoft.com/office/powerpoint/2010/main" val="288009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81" name="Picture 5" descr="PA031561.JPG                                                   000527FFMacintosh HD                   ABA78158: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1" t="8203" r="16699" b="5859"/>
          <a:stretch>
            <a:fillRect/>
          </a:stretch>
        </p:blipFill>
        <p:spPr>
          <a:xfrm>
            <a:off x="914400" y="304800"/>
            <a:ext cx="7848600" cy="6146800"/>
          </a:xfrm>
          <a:ln/>
        </p:spPr>
      </p:pic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4724400" y="304800"/>
            <a:ext cx="3986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From Hastie, Tibshirani, Friedman 2001 p419</a:t>
            </a:r>
          </a:p>
        </p:txBody>
      </p:sp>
    </p:spTree>
    <p:extLst>
      <p:ext uri="{BB962C8B-B14F-4D97-AF65-F5344CB8AC3E}">
        <p14:creationId xmlns:p14="http://schemas.microsoft.com/office/powerpoint/2010/main" val="3517212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Distance-Weighted kNN</a:t>
            </a:r>
            <a:endParaRPr lang="en-US" alt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7772400" cy="8382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/>
              <a:t>tradeoff between small and large k can be difficult</a:t>
            </a:r>
          </a:p>
          <a:p>
            <a:pPr lvl="1"/>
            <a:r>
              <a:rPr lang="en-US" altLang="en-US"/>
              <a:t>use large k, but more emphasis on nearer neighbors?</a:t>
            </a:r>
          </a:p>
        </p:txBody>
      </p:sp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2133600" y="3236913"/>
          <a:ext cx="5715000" cy="242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3" imgW="2933700" imgH="1244600" progId="Equation.3">
                  <p:embed/>
                </p:oleObj>
              </mc:Choice>
              <mc:Fallback>
                <p:oleObj name="Equation" r:id="rId3" imgW="2933700" imgH="1244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36913"/>
                        <a:ext cx="5715000" cy="242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3199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Locally Weighted Averaging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7772400" cy="9906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/>
              <a:t>Let k = number of training points</a:t>
            </a:r>
          </a:p>
          <a:p>
            <a:r>
              <a:rPr lang="en-US" altLang="en-US"/>
              <a:t>Let weight fall-off rapidly with distance</a:t>
            </a:r>
          </a:p>
        </p:txBody>
      </p:sp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1676400" y="3019425"/>
          <a:ext cx="5715000" cy="237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3" imgW="2933700" imgH="1219200" progId="Equation.3">
                  <p:embed/>
                </p:oleObj>
              </mc:Choice>
              <mc:Fallback>
                <p:oleObj name="Equation" r:id="rId3" imgW="2933700" imgH="1219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019425"/>
                        <a:ext cx="5715000" cy="237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990600" y="556260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90000"/>
              <a:buFont typeface="Symbol" pitchFamily="18" charset="2"/>
              <a:buChar char="·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i="0"/>
              <a:t>KernelWidth controls size of neighborhood that has large effect on value (analogous to k)</a:t>
            </a:r>
          </a:p>
        </p:txBody>
      </p:sp>
    </p:spTree>
    <p:extLst>
      <p:ext uri="{BB962C8B-B14F-4D97-AF65-F5344CB8AC3E}">
        <p14:creationId xmlns:p14="http://schemas.microsoft.com/office/powerpoint/2010/main" val="4192768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Locally Weighted Regression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All algs so far are strict averagers: interpolate, but can’t extrapolate</a:t>
            </a:r>
          </a:p>
          <a:p>
            <a:r>
              <a:rPr lang="en-US" altLang="en-US"/>
              <a:t>Do weighted regression, centered at test point, weight controlled by distance and KernelWidth</a:t>
            </a:r>
          </a:p>
          <a:p>
            <a:r>
              <a:rPr lang="en-US" altLang="en-US"/>
              <a:t>Local regressor can be linear, quadratic, n-th degree polynomial, neural net, …</a:t>
            </a:r>
          </a:p>
          <a:p>
            <a:r>
              <a:rPr lang="en-US" altLang="en-US"/>
              <a:t>Yields piecewise approximation to surface that typically is more complex than local regressor</a:t>
            </a:r>
          </a:p>
        </p:txBody>
      </p:sp>
    </p:spTree>
    <p:extLst>
      <p:ext uri="{BB962C8B-B14F-4D97-AF65-F5344CB8AC3E}">
        <p14:creationId xmlns:p14="http://schemas.microsoft.com/office/powerpoint/2010/main" val="3323534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Euclidean Distance</a:t>
            </a:r>
            <a:endParaRPr lang="en-US" altLang="en-US"/>
          </a:p>
        </p:txBody>
      </p:sp>
      <p:graphicFrame>
        <p:nvGraphicFramePr>
          <p:cNvPr id="14351" name="Object 15"/>
          <p:cNvGraphicFramePr>
            <a:graphicFrameLocks noChangeAspect="1"/>
          </p:cNvGraphicFramePr>
          <p:nvPr/>
        </p:nvGraphicFramePr>
        <p:xfrm>
          <a:off x="2635250" y="2032000"/>
          <a:ext cx="3784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3" imgW="3784600" imgH="622300" progId="Equation.3">
                  <p:embed/>
                </p:oleObj>
              </mc:Choice>
              <mc:Fallback>
                <p:oleObj name="Equation" r:id="rId3" imgW="3784600" imgH="622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0" y="2032000"/>
                        <a:ext cx="37846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2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990600" y="2895600"/>
            <a:ext cx="7772400" cy="3048000"/>
          </a:xfrm>
        </p:spPr>
        <p:txBody>
          <a:bodyPr/>
          <a:lstStyle/>
          <a:p>
            <a:r>
              <a:rPr lang="en-US" altLang="en-US"/>
              <a:t>gives all attributes equal weight?</a:t>
            </a:r>
          </a:p>
          <a:p>
            <a:pPr lvl="1"/>
            <a:r>
              <a:rPr lang="en-US" altLang="en-US"/>
              <a:t>only if scale of attributes and differences are similar</a:t>
            </a:r>
          </a:p>
          <a:p>
            <a:pPr lvl="1"/>
            <a:r>
              <a:rPr lang="en-US" altLang="en-US"/>
              <a:t>scale attributes to equal range or equal variance</a:t>
            </a:r>
          </a:p>
          <a:p>
            <a:r>
              <a:rPr lang="en-US" altLang="en-US"/>
              <a:t>assumes spherical classes</a:t>
            </a:r>
          </a:p>
        </p:txBody>
      </p:sp>
      <p:grpSp>
        <p:nvGrpSpPr>
          <p:cNvPr id="14384" name="Group 48"/>
          <p:cNvGrpSpPr>
            <a:grpSpLocks/>
          </p:cNvGrpSpPr>
          <p:nvPr/>
        </p:nvGrpSpPr>
        <p:grpSpPr bwMode="auto">
          <a:xfrm>
            <a:off x="5711825" y="4419600"/>
            <a:ext cx="1831975" cy="1784350"/>
            <a:chOff x="910" y="2832"/>
            <a:chExt cx="1154" cy="1124"/>
          </a:xfrm>
        </p:grpSpPr>
        <p:grpSp>
          <p:nvGrpSpPr>
            <p:cNvPr id="14357" name="Group 21"/>
            <p:cNvGrpSpPr>
              <a:grpSpLocks/>
            </p:cNvGrpSpPr>
            <p:nvPr/>
          </p:nvGrpSpPr>
          <p:grpSpPr bwMode="auto">
            <a:xfrm>
              <a:off x="910" y="2974"/>
              <a:ext cx="1154" cy="982"/>
              <a:chOff x="910" y="2974"/>
              <a:chExt cx="1154" cy="982"/>
            </a:xfrm>
          </p:grpSpPr>
          <p:sp>
            <p:nvSpPr>
              <p:cNvPr id="14353" name="Line 17"/>
              <p:cNvSpPr>
                <a:spLocks noChangeShapeType="1"/>
              </p:cNvSpPr>
              <p:nvPr/>
            </p:nvSpPr>
            <p:spPr bwMode="auto">
              <a:xfrm>
                <a:off x="1152" y="2976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354" name="Line 18"/>
              <p:cNvSpPr>
                <a:spLocks noChangeShapeType="1"/>
              </p:cNvSpPr>
              <p:nvPr/>
            </p:nvSpPr>
            <p:spPr bwMode="auto">
              <a:xfrm>
                <a:off x="1152" y="374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355" name="Text Box 19"/>
              <p:cNvSpPr txBox="1">
                <a:spLocks noChangeArrowheads="1"/>
              </p:cNvSpPr>
              <p:nvPr/>
            </p:nvSpPr>
            <p:spPr bwMode="auto">
              <a:xfrm>
                <a:off x="1248" y="3744"/>
                <a:ext cx="6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>
                    <a:latin typeface="Times"/>
                  </a:rPr>
                  <a:t>attribute_1</a:t>
                </a:r>
              </a:p>
            </p:txBody>
          </p:sp>
          <p:sp>
            <p:nvSpPr>
              <p:cNvPr id="14356" name="Text Box 20"/>
              <p:cNvSpPr txBox="1">
                <a:spLocks noChangeArrowheads="1"/>
              </p:cNvSpPr>
              <p:nvPr/>
            </p:nvSpPr>
            <p:spPr bwMode="auto">
              <a:xfrm rot="-5400000">
                <a:off x="672" y="3212"/>
                <a:ext cx="6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>
                    <a:latin typeface="Times"/>
                  </a:rPr>
                  <a:t>attribute_2</a:t>
                </a:r>
              </a:p>
            </p:txBody>
          </p:sp>
        </p:grpSp>
        <p:sp>
          <p:nvSpPr>
            <p:cNvPr id="14358" name="Text Box 22"/>
            <p:cNvSpPr txBox="1">
              <a:spLocks noChangeArrowheads="1"/>
            </p:cNvSpPr>
            <p:nvPr/>
          </p:nvSpPr>
          <p:spPr bwMode="auto">
            <a:xfrm>
              <a:off x="1238" y="3407"/>
              <a:ext cx="2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"/>
                </a:rPr>
                <a:t>+</a:t>
              </a:r>
            </a:p>
          </p:txBody>
        </p:sp>
        <p:sp>
          <p:nvSpPr>
            <p:cNvPr id="14360" name="Text Box 24"/>
            <p:cNvSpPr txBox="1">
              <a:spLocks noChangeArrowheads="1"/>
            </p:cNvSpPr>
            <p:nvPr/>
          </p:nvSpPr>
          <p:spPr bwMode="auto">
            <a:xfrm>
              <a:off x="1334" y="3503"/>
              <a:ext cx="2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"/>
                </a:rPr>
                <a:t>+</a:t>
              </a:r>
            </a:p>
          </p:txBody>
        </p:sp>
        <p:sp>
          <p:nvSpPr>
            <p:cNvPr id="14361" name="Text Box 25"/>
            <p:cNvSpPr txBox="1">
              <a:spLocks noChangeArrowheads="1"/>
            </p:cNvSpPr>
            <p:nvPr/>
          </p:nvSpPr>
          <p:spPr bwMode="auto">
            <a:xfrm>
              <a:off x="1296" y="3360"/>
              <a:ext cx="2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"/>
                </a:rPr>
                <a:t>+</a:t>
              </a:r>
            </a:p>
          </p:txBody>
        </p:sp>
        <p:sp>
          <p:nvSpPr>
            <p:cNvPr id="14362" name="Text Box 26"/>
            <p:cNvSpPr txBox="1">
              <a:spLocks noChangeArrowheads="1"/>
            </p:cNvSpPr>
            <p:nvPr/>
          </p:nvSpPr>
          <p:spPr bwMode="auto">
            <a:xfrm>
              <a:off x="1526" y="3695"/>
              <a:ext cx="2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"/>
                </a:rPr>
                <a:t>+</a:t>
              </a:r>
            </a:p>
          </p:txBody>
        </p:sp>
        <p:sp>
          <p:nvSpPr>
            <p:cNvPr id="14363" name="Text Box 27"/>
            <p:cNvSpPr txBox="1">
              <a:spLocks noChangeArrowheads="1"/>
            </p:cNvSpPr>
            <p:nvPr/>
          </p:nvSpPr>
          <p:spPr bwMode="auto">
            <a:xfrm>
              <a:off x="1392" y="3456"/>
              <a:ext cx="2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"/>
                </a:rPr>
                <a:t>+</a:t>
              </a:r>
            </a:p>
          </p:txBody>
        </p:sp>
        <p:sp>
          <p:nvSpPr>
            <p:cNvPr id="14364" name="Text Box 28"/>
            <p:cNvSpPr txBox="1">
              <a:spLocks noChangeArrowheads="1"/>
            </p:cNvSpPr>
            <p:nvPr/>
          </p:nvSpPr>
          <p:spPr bwMode="auto">
            <a:xfrm>
              <a:off x="1296" y="3264"/>
              <a:ext cx="2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"/>
                </a:rPr>
                <a:t>+</a:t>
              </a:r>
            </a:p>
          </p:txBody>
        </p:sp>
        <p:sp>
          <p:nvSpPr>
            <p:cNvPr id="14365" name="Text Box 29"/>
            <p:cNvSpPr txBox="1">
              <a:spLocks noChangeArrowheads="1"/>
            </p:cNvSpPr>
            <p:nvPr/>
          </p:nvSpPr>
          <p:spPr bwMode="auto">
            <a:xfrm>
              <a:off x="1344" y="3360"/>
              <a:ext cx="2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"/>
                </a:rPr>
                <a:t>+</a:t>
              </a:r>
            </a:p>
          </p:txBody>
        </p:sp>
        <p:sp>
          <p:nvSpPr>
            <p:cNvPr id="14366" name="Text Box 30"/>
            <p:cNvSpPr txBox="1">
              <a:spLocks noChangeArrowheads="1"/>
            </p:cNvSpPr>
            <p:nvPr/>
          </p:nvSpPr>
          <p:spPr bwMode="auto">
            <a:xfrm>
              <a:off x="1392" y="3312"/>
              <a:ext cx="2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"/>
                </a:rPr>
                <a:t>+</a:t>
              </a:r>
            </a:p>
          </p:txBody>
        </p:sp>
        <p:sp>
          <p:nvSpPr>
            <p:cNvPr id="14367" name="Text Box 31"/>
            <p:cNvSpPr txBox="1">
              <a:spLocks noChangeArrowheads="1"/>
            </p:cNvSpPr>
            <p:nvPr/>
          </p:nvSpPr>
          <p:spPr bwMode="auto">
            <a:xfrm>
              <a:off x="1200" y="3312"/>
              <a:ext cx="2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"/>
                </a:rPr>
                <a:t>+</a:t>
              </a:r>
            </a:p>
          </p:txBody>
        </p:sp>
        <p:sp>
          <p:nvSpPr>
            <p:cNvPr id="14368" name="Text Box 32"/>
            <p:cNvSpPr txBox="1">
              <a:spLocks noChangeArrowheads="1"/>
            </p:cNvSpPr>
            <p:nvPr/>
          </p:nvSpPr>
          <p:spPr bwMode="auto">
            <a:xfrm>
              <a:off x="1766" y="3023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"/>
                </a:rPr>
                <a:t>o</a:t>
              </a:r>
            </a:p>
          </p:txBody>
        </p:sp>
        <p:sp>
          <p:nvSpPr>
            <p:cNvPr id="14369" name="Text Box 33"/>
            <p:cNvSpPr txBox="1">
              <a:spLocks noChangeArrowheads="1"/>
            </p:cNvSpPr>
            <p:nvPr/>
          </p:nvSpPr>
          <p:spPr bwMode="auto">
            <a:xfrm>
              <a:off x="1862" y="3119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"/>
                </a:rPr>
                <a:t>o</a:t>
              </a:r>
            </a:p>
          </p:txBody>
        </p:sp>
        <p:sp>
          <p:nvSpPr>
            <p:cNvPr id="14370" name="Text Box 34"/>
            <p:cNvSpPr txBox="1">
              <a:spLocks noChangeArrowheads="1"/>
            </p:cNvSpPr>
            <p:nvPr/>
          </p:nvSpPr>
          <p:spPr bwMode="auto">
            <a:xfrm>
              <a:off x="1728" y="292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"/>
                </a:rPr>
                <a:t>o</a:t>
              </a:r>
            </a:p>
          </p:txBody>
        </p:sp>
        <p:sp>
          <p:nvSpPr>
            <p:cNvPr id="14371" name="Text Box 35"/>
            <p:cNvSpPr txBox="1">
              <a:spLocks noChangeArrowheads="1"/>
            </p:cNvSpPr>
            <p:nvPr/>
          </p:nvSpPr>
          <p:spPr bwMode="auto">
            <a:xfrm>
              <a:off x="1680" y="307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"/>
                </a:rPr>
                <a:t>o</a:t>
              </a:r>
            </a:p>
          </p:txBody>
        </p:sp>
        <p:sp>
          <p:nvSpPr>
            <p:cNvPr id="14372" name="Text Box 36"/>
            <p:cNvSpPr txBox="1">
              <a:spLocks noChangeArrowheads="1"/>
            </p:cNvSpPr>
            <p:nvPr/>
          </p:nvSpPr>
          <p:spPr bwMode="auto">
            <a:xfrm>
              <a:off x="1680" y="321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"/>
                </a:rPr>
                <a:t>o</a:t>
              </a:r>
            </a:p>
          </p:txBody>
        </p:sp>
        <p:sp>
          <p:nvSpPr>
            <p:cNvPr id="14373" name="Text Box 37"/>
            <p:cNvSpPr txBox="1">
              <a:spLocks noChangeArrowheads="1"/>
            </p:cNvSpPr>
            <p:nvPr/>
          </p:nvSpPr>
          <p:spPr bwMode="auto">
            <a:xfrm>
              <a:off x="1680" y="292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"/>
                </a:rPr>
                <a:t>o</a:t>
              </a:r>
            </a:p>
          </p:txBody>
        </p:sp>
        <p:sp>
          <p:nvSpPr>
            <p:cNvPr id="14374" name="Text Box 38"/>
            <p:cNvSpPr txBox="1">
              <a:spLocks noChangeArrowheads="1"/>
            </p:cNvSpPr>
            <p:nvPr/>
          </p:nvSpPr>
          <p:spPr bwMode="auto">
            <a:xfrm>
              <a:off x="1680" y="297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"/>
                </a:rPr>
                <a:t>o</a:t>
              </a:r>
            </a:p>
          </p:txBody>
        </p:sp>
        <p:sp>
          <p:nvSpPr>
            <p:cNvPr id="14375" name="Text Box 39"/>
            <p:cNvSpPr txBox="1">
              <a:spLocks noChangeArrowheads="1"/>
            </p:cNvSpPr>
            <p:nvPr/>
          </p:nvSpPr>
          <p:spPr bwMode="auto">
            <a:xfrm>
              <a:off x="1584" y="292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"/>
                </a:rPr>
                <a:t>o</a:t>
              </a:r>
            </a:p>
          </p:txBody>
        </p:sp>
        <p:sp>
          <p:nvSpPr>
            <p:cNvPr id="14376" name="Text Box 40"/>
            <p:cNvSpPr txBox="1">
              <a:spLocks noChangeArrowheads="1"/>
            </p:cNvSpPr>
            <p:nvPr/>
          </p:nvSpPr>
          <p:spPr bwMode="auto">
            <a:xfrm>
              <a:off x="1776" y="297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"/>
                </a:rPr>
                <a:t>o</a:t>
              </a:r>
            </a:p>
          </p:txBody>
        </p:sp>
        <p:sp>
          <p:nvSpPr>
            <p:cNvPr id="14377" name="Text Box 41"/>
            <p:cNvSpPr txBox="1">
              <a:spLocks noChangeArrowheads="1"/>
            </p:cNvSpPr>
            <p:nvPr/>
          </p:nvSpPr>
          <p:spPr bwMode="auto">
            <a:xfrm>
              <a:off x="1632" y="302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"/>
                </a:rPr>
                <a:t>o</a:t>
              </a:r>
            </a:p>
          </p:txBody>
        </p:sp>
        <p:sp>
          <p:nvSpPr>
            <p:cNvPr id="14378" name="Text Box 42"/>
            <p:cNvSpPr txBox="1">
              <a:spLocks noChangeArrowheads="1"/>
            </p:cNvSpPr>
            <p:nvPr/>
          </p:nvSpPr>
          <p:spPr bwMode="auto">
            <a:xfrm>
              <a:off x="1680" y="283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"/>
                </a:rPr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1050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Euclidean Distance?</a:t>
            </a:r>
            <a:endParaRPr lang="en-US" alt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657600"/>
            <a:ext cx="7772400" cy="22860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/>
              <a:t>if classes are not spherical?</a:t>
            </a:r>
          </a:p>
          <a:p>
            <a:r>
              <a:rPr lang="en-US" altLang="en-US"/>
              <a:t>if some attributes are more/less important than other attributes?</a:t>
            </a:r>
          </a:p>
          <a:p>
            <a:r>
              <a:rPr lang="en-US" altLang="en-US"/>
              <a:t>if some attributes have more/less noise in them than other attributes?</a:t>
            </a:r>
          </a:p>
        </p:txBody>
      </p:sp>
      <p:grpSp>
        <p:nvGrpSpPr>
          <p:cNvPr id="61444" name="Group 4"/>
          <p:cNvGrpSpPr>
            <a:grpSpLocks/>
          </p:cNvGrpSpPr>
          <p:nvPr/>
        </p:nvGrpSpPr>
        <p:grpSpPr bwMode="auto">
          <a:xfrm>
            <a:off x="1905000" y="1752600"/>
            <a:ext cx="1828800" cy="1784350"/>
            <a:chOff x="912" y="2832"/>
            <a:chExt cx="1152" cy="1124"/>
          </a:xfrm>
        </p:grpSpPr>
        <p:grpSp>
          <p:nvGrpSpPr>
            <p:cNvPr id="61445" name="Group 5"/>
            <p:cNvGrpSpPr>
              <a:grpSpLocks/>
            </p:cNvGrpSpPr>
            <p:nvPr/>
          </p:nvGrpSpPr>
          <p:grpSpPr bwMode="auto">
            <a:xfrm>
              <a:off x="912" y="2961"/>
              <a:ext cx="1152" cy="995"/>
              <a:chOff x="912" y="2961"/>
              <a:chExt cx="1152" cy="995"/>
            </a:xfrm>
          </p:grpSpPr>
          <p:sp>
            <p:nvSpPr>
              <p:cNvPr id="61446" name="Line 6"/>
              <p:cNvSpPr>
                <a:spLocks noChangeShapeType="1"/>
              </p:cNvSpPr>
              <p:nvPr/>
            </p:nvSpPr>
            <p:spPr bwMode="auto">
              <a:xfrm>
                <a:off x="1152" y="2976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1447" name="Line 7"/>
              <p:cNvSpPr>
                <a:spLocks noChangeShapeType="1"/>
              </p:cNvSpPr>
              <p:nvPr/>
            </p:nvSpPr>
            <p:spPr bwMode="auto">
              <a:xfrm>
                <a:off x="1152" y="374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1448" name="Text Box 8"/>
              <p:cNvSpPr txBox="1">
                <a:spLocks noChangeArrowheads="1"/>
              </p:cNvSpPr>
              <p:nvPr/>
            </p:nvSpPr>
            <p:spPr bwMode="auto">
              <a:xfrm>
                <a:off x="1248" y="3744"/>
                <a:ext cx="6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>
                    <a:latin typeface="Times"/>
                  </a:rPr>
                  <a:t>attribute_1</a:t>
                </a:r>
              </a:p>
            </p:txBody>
          </p:sp>
          <p:sp>
            <p:nvSpPr>
              <p:cNvPr id="61449" name="Text Box 9"/>
              <p:cNvSpPr txBox="1">
                <a:spLocks noChangeArrowheads="1"/>
              </p:cNvSpPr>
              <p:nvPr/>
            </p:nvSpPr>
            <p:spPr bwMode="auto">
              <a:xfrm rot="-5400000">
                <a:off x="674" y="3199"/>
                <a:ext cx="6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>
                    <a:latin typeface="Times"/>
                  </a:rPr>
                  <a:t>attribute_2</a:t>
                </a:r>
              </a:p>
            </p:txBody>
          </p:sp>
        </p:grpSp>
        <p:sp>
          <p:nvSpPr>
            <p:cNvPr id="61450" name="Text Box 10"/>
            <p:cNvSpPr txBox="1">
              <a:spLocks noChangeArrowheads="1"/>
            </p:cNvSpPr>
            <p:nvPr/>
          </p:nvSpPr>
          <p:spPr bwMode="auto">
            <a:xfrm>
              <a:off x="1238" y="3407"/>
              <a:ext cx="2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"/>
                </a:rPr>
                <a:t>+</a:t>
              </a:r>
            </a:p>
          </p:txBody>
        </p:sp>
        <p:sp>
          <p:nvSpPr>
            <p:cNvPr id="61451" name="Text Box 11"/>
            <p:cNvSpPr txBox="1">
              <a:spLocks noChangeArrowheads="1"/>
            </p:cNvSpPr>
            <p:nvPr/>
          </p:nvSpPr>
          <p:spPr bwMode="auto">
            <a:xfrm>
              <a:off x="1334" y="3503"/>
              <a:ext cx="2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"/>
                </a:rPr>
                <a:t>+</a:t>
              </a:r>
            </a:p>
          </p:txBody>
        </p:sp>
        <p:sp>
          <p:nvSpPr>
            <p:cNvPr id="61452" name="Text Box 12"/>
            <p:cNvSpPr txBox="1">
              <a:spLocks noChangeArrowheads="1"/>
            </p:cNvSpPr>
            <p:nvPr/>
          </p:nvSpPr>
          <p:spPr bwMode="auto">
            <a:xfrm>
              <a:off x="1296" y="3360"/>
              <a:ext cx="2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"/>
                </a:rPr>
                <a:t>+</a:t>
              </a:r>
            </a:p>
          </p:txBody>
        </p:sp>
        <p:sp>
          <p:nvSpPr>
            <p:cNvPr id="61453" name="Text Box 13"/>
            <p:cNvSpPr txBox="1">
              <a:spLocks noChangeArrowheads="1"/>
            </p:cNvSpPr>
            <p:nvPr/>
          </p:nvSpPr>
          <p:spPr bwMode="auto">
            <a:xfrm>
              <a:off x="1526" y="3695"/>
              <a:ext cx="2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"/>
                </a:rPr>
                <a:t>+</a:t>
              </a:r>
            </a:p>
          </p:txBody>
        </p:sp>
        <p:sp>
          <p:nvSpPr>
            <p:cNvPr id="61454" name="Text Box 14"/>
            <p:cNvSpPr txBox="1">
              <a:spLocks noChangeArrowheads="1"/>
            </p:cNvSpPr>
            <p:nvPr/>
          </p:nvSpPr>
          <p:spPr bwMode="auto">
            <a:xfrm>
              <a:off x="1392" y="3456"/>
              <a:ext cx="2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"/>
                </a:rPr>
                <a:t>+</a:t>
              </a:r>
            </a:p>
          </p:txBody>
        </p:sp>
        <p:sp>
          <p:nvSpPr>
            <p:cNvPr id="61455" name="Text Box 15"/>
            <p:cNvSpPr txBox="1">
              <a:spLocks noChangeArrowheads="1"/>
            </p:cNvSpPr>
            <p:nvPr/>
          </p:nvSpPr>
          <p:spPr bwMode="auto">
            <a:xfrm>
              <a:off x="1296" y="3264"/>
              <a:ext cx="2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"/>
                </a:rPr>
                <a:t>+</a:t>
              </a:r>
            </a:p>
          </p:txBody>
        </p:sp>
        <p:sp>
          <p:nvSpPr>
            <p:cNvPr id="61456" name="Text Box 16"/>
            <p:cNvSpPr txBox="1">
              <a:spLocks noChangeArrowheads="1"/>
            </p:cNvSpPr>
            <p:nvPr/>
          </p:nvSpPr>
          <p:spPr bwMode="auto">
            <a:xfrm>
              <a:off x="1344" y="3360"/>
              <a:ext cx="2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"/>
                </a:rPr>
                <a:t>+</a:t>
              </a:r>
            </a:p>
          </p:txBody>
        </p:sp>
        <p:sp>
          <p:nvSpPr>
            <p:cNvPr id="61457" name="Text Box 17"/>
            <p:cNvSpPr txBox="1">
              <a:spLocks noChangeArrowheads="1"/>
            </p:cNvSpPr>
            <p:nvPr/>
          </p:nvSpPr>
          <p:spPr bwMode="auto">
            <a:xfrm>
              <a:off x="1392" y="3312"/>
              <a:ext cx="2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"/>
                </a:rPr>
                <a:t>+</a:t>
              </a:r>
            </a:p>
          </p:txBody>
        </p:sp>
        <p:sp>
          <p:nvSpPr>
            <p:cNvPr id="61458" name="Text Box 18"/>
            <p:cNvSpPr txBox="1">
              <a:spLocks noChangeArrowheads="1"/>
            </p:cNvSpPr>
            <p:nvPr/>
          </p:nvSpPr>
          <p:spPr bwMode="auto">
            <a:xfrm>
              <a:off x="1200" y="3312"/>
              <a:ext cx="2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"/>
                </a:rPr>
                <a:t>+</a:t>
              </a:r>
            </a:p>
          </p:txBody>
        </p:sp>
        <p:sp>
          <p:nvSpPr>
            <p:cNvPr id="61459" name="Text Box 19"/>
            <p:cNvSpPr txBox="1">
              <a:spLocks noChangeArrowheads="1"/>
            </p:cNvSpPr>
            <p:nvPr/>
          </p:nvSpPr>
          <p:spPr bwMode="auto">
            <a:xfrm>
              <a:off x="1766" y="3023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"/>
                </a:rPr>
                <a:t>o</a:t>
              </a:r>
            </a:p>
          </p:txBody>
        </p:sp>
        <p:sp>
          <p:nvSpPr>
            <p:cNvPr id="61460" name="Text Box 20"/>
            <p:cNvSpPr txBox="1">
              <a:spLocks noChangeArrowheads="1"/>
            </p:cNvSpPr>
            <p:nvPr/>
          </p:nvSpPr>
          <p:spPr bwMode="auto">
            <a:xfrm>
              <a:off x="1862" y="3119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"/>
                </a:rPr>
                <a:t>o</a:t>
              </a:r>
            </a:p>
          </p:txBody>
        </p:sp>
        <p:sp>
          <p:nvSpPr>
            <p:cNvPr id="61461" name="Text Box 21"/>
            <p:cNvSpPr txBox="1">
              <a:spLocks noChangeArrowheads="1"/>
            </p:cNvSpPr>
            <p:nvPr/>
          </p:nvSpPr>
          <p:spPr bwMode="auto">
            <a:xfrm>
              <a:off x="1728" y="292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"/>
                </a:rPr>
                <a:t>o</a:t>
              </a:r>
            </a:p>
          </p:txBody>
        </p:sp>
        <p:sp>
          <p:nvSpPr>
            <p:cNvPr id="61462" name="Text Box 22"/>
            <p:cNvSpPr txBox="1">
              <a:spLocks noChangeArrowheads="1"/>
            </p:cNvSpPr>
            <p:nvPr/>
          </p:nvSpPr>
          <p:spPr bwMode="auto">
            <a:xfrm>
              <a:off x="1680" y="307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"/>
                </a:rPr>
                <a:t>o</a:t>
              </a:r>
            </a:p>
          </p:txBody>
        </p:sp>
        <p:sp>
          <p:nvSpPr>
            <p:cNvPr id="61463" name="Text Box 23"/>
            <p:cNvSpPr txBox="1">
              <a:spLocks noChangeArrowheads="1"/>
            </p:cNvSpPr>
            <p:nvPr/>
          </p:nvSpPr>
          <p:spPr bwMode="auto">
            <a:xfrm>
              <a:off x="1680" y="321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"/>
                </a:rPr>
                <a:t>o</a:t>
              </a:r>
            </a:p>
          </p:txBody>
        </p:sp>
        <p:sp>
          <p:nvSpPr>
            <p:cNvPr id="61464" name="Text Box 24"/>
            <p:cNvSpPr txBox="1">
              <a:spLocks noChangeArrowheads="1"/>
            </p:cNvSpPr>
            <p:nvPr/>
          </p:nvSpPr>
          <p:spPr bwMode="auto">
            <a:xfrm>
              <a:off x="1680" y="292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"/>
                </a:rPr>
                <a:t>o</a:t>
              </a:r>
            </a:p>
          </p:txBody>
        </p:sp>
        <p:sp>
          <p:nvSpPr>
            <p:cNvPr id="61465" name="Text Box 25"/>
            <p:cNvSpPr txBox="1">
              <a:spLocks noChangeArrowheads="1"/>
            </p:cNvSpPr>
            <p:nvPr/>
          </p:nvSpPr>
          <p:spPr bwMode="auto">
            <a:xfrm>
              <a:off x="1680" y="297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"/>
                </a:rPr>
                <a:t>o</a:t>
              </a:r>
            </a:p>
          </p:txBody>
        </p:sp>
        <p:sp>
          <p:nvSpPr>
            <p:cNvPr id="61466" name="Text Box 26"/>
            <p:cNvSpPr txBox="1">
              <a:spLocks noChangeArrowheads="1"/>
            </p:cNvSpPr>
            <p:nvPr/>
          </p:nvSpPr>
          <p:spPr bwMode="auto">
            <a:xfrm>
              <a:off x="1584" y="292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"/>
                </a:rPr>
                <a:t>o</a:t>
              </a:r>
            </a:p>
          </p:txBody>
        </p:sp>
        <p:sp>
          <p:nvSpPr>
            <p:cNvPr id="61467" name="Text Box 27"/>
            <p:cNvSpPr txBox="1">
              <a:spLocks noChangeArrowheads="1"/>
            </p:cNvSpPr>
            <p:nvPr/>
          </p:nvSpPr>
          <p:spPr bwMode="auto">
            <a:xfrm>
              <a:off x="1776" y="297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"/>
                </a:rPr>
                <a:t>o</a:t>
              </a:r>
            </a:p>
          </p:txBody>
        </p:sp>
        <p:sp>
          <p:nvSpPr>
            <p:cNvPr id="61468" name="Text Box 28"/>
            <p:cNvSpPr txBox="1">
              <a:spLocks noChangeArrowheads="1"/>
            </p:cNvSpPr>
            <p:nvPr/>
          </p:nvSpPr>
          <p:spPr bwMode="auto">
            <a:xfrm>
              <a:off x="1632" y="302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"/>
                </a:rPr>
                <a:t>o</a:t>
              </a:r>
            </a:p>
          </p:txBody>
        </p:sp>
        <p:sp>
          <p:nvSpPr>
            <p:cNvPr id="61469" name="Text Box 29"/>
            <p:cNvSpPr txBox="1">
              <a:spLocks noChangeArrowheads="1"/>
            </p:cNvSpPr>
            <p:nvPr/>
          </p:nvSpPr>
          <p:spPr bwMode="auto">
            <a:xfrm>
              <a:off x="1680" y="283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"/>
                </a:rPr>
                <a:t>o</a:t>
              </a:r>
            </a:p>
          </p:txBody>
        </p:sp>
      </p:grpSp>
      <p:grpSp>
        <p:nvGrpSpPr>
          <p:cNvPr id="61470" name="Group 30"/>
          <p:cNvGrpSpPr>
            <a:grpSpLocks/>
          </p:cNvGrpSpPr>
          <p:nvPr/>
        </p:nvGrpSpPr>
        <p:grpSpPr bwMode="auto">
          <a:xfrm>
            <a:off x="5178425" y="1752600"/>
            <a:ext cx="1831975" cy="1784350"/>
            <a:chOff x="2974" y="2832"/>
            <a:chExt cx="1154" cy="1124"/>
          </a:xfrm>
        </p:grpSpPr>
        <p:grpSp>
          <p:nvGrpSpPr>
            <p:cNvPr id="61471" name="Group 31"/>
            <p:cNvGrpSpPr>
              <a:grpSpLocks/>
            </p:cNvGrpSpPr>
            <p:nvPr/>
          </p:nvGrpSpPr>
          <p:grpSpPr bwMode="auto">
            <a:xfrm>
              <a:off x="2974" y="2974"/>
              <a:ext cx="1154" cy="982"/>
              <a:chOff x="910" y="2974"/>
              <a:chExt cx="1154" cy="982"/>
            </a:xfrm>
          </p:grpSpPr>
          <p:sp>
            <p:nvSpPr>
              <p:cNvPr id="61472" name="Line 32"/>
              <p:cNvSpPr>
                <a:spLocks noChangeShapeType="1"/>
              </p:cNvSpPr>
              <p:nvPr/>
            </p:nvSpPr>
            <p:spPr bwMode="auto">
              <a:xfrm>
                <a:off x="1152" y="2976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1473" name="Line 33"/>
              <p:cNvSpPr>
                <a:spLocks noChangeShapeType="1"/>
              </p:cNvSpPr>
              <p:nvPr/>
            </p:nvSpPr>
            <p:spPr bwMode="auto">
              <a:xfrm>
                <a:off x="1152" y="374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1474" name="Text Box 34"/>
              <p:cNvSpPr txBox="1">
                <a:spLocks noChangeArrowheads="1"/>
              </p:cNvSpPr>
              <p:nvPr/>
            </p:nvSpPr>
            <p:spPr bwMode="auto">
              <a:xfrm>
                <a:off x="1248" y="3744"/>
                <a:ext cx="6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>
                    <a:latin typeface="Times"/>
                  </a:rPr>
                  <a:t>attribute_1</a:t>
                </a:r>
              </a:p>
            </p:txBody>
          </p:sp>
          <p:sp>
            <p:nvSpPr>
              <p:cNvPr id="61475" name="Text Box 35"/>
              <p:cNvSpPr txBox="1">
                <a:spLocks noChangeArrowheads="1"/>
              </p:cNvSpPr>
              <p:nvPr/>
            </p:nvSpPr>
            <p:spPr bwMode="auto">
              <a:xfrm rot="-5400000">
                <a:off x="672" y="3212"/>
                <a:ext cx="6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>
                    <a:latin typeface="Times"/>
                  </a:rPr>
                  <a:t>attribute_2</a:t>
                </a:r>
              </a:p>
            </p:txBody>
          </p:sp>
        </p:grpSp>
        <p:sp>
          <p:nvSpPr>
            <p:cNvPr id="61476" name="Text Box 36"/>
            <p:cNvSpPr txBox="1">
              <a:spLocks noChangeArrowheads="1"/>
            </p:cNvSpPr>
            <p:nvPr/>
          </p:nvSpPr>
          <p:spPr bwMode="auto">
            <a:xfrm>
              <a:off x="3504" y="3024"/>
              <a:ext cx="2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"/>
                </a:rPr>
                <a:t>+</a:t>
              </a:r>
            </a:p>
          </p:txBody>
        </p:sp>
        <p:sp>
          <p:nvSpPr>
            <p:cNvPr id="61477" name="Text Box 37"/>
            <p:cNvSpPr txBox="1">
              <a:spLocks noChangeArrowheads="1"/>
            </p:cNvSpPr>
            <p:nvPr/>
          </p:nvSpPr>
          <p:spPr bwMode="auto">
            <a:xfrm>
              <a:off x="3456" y="3168"/>
              <a:ext cx="2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"/>
                </a:rPr>
                <a:t>+</a:t>
              </a:r>
            </a:p>
          </p:txBody>
        </p:sp>
        <p:sp>
          <p:nvSpPr>
            <p:cNvPr id="61478" name="Text Box 38"/>
            <p:cNvSpPr txBox="1">
              <a:spLocks noChangeArrowheads="1"/>
            </p:cNvSpPr>
            <p:nvPr/>
          </p:nvSpPr>
          <p:spPr bwMode="auto">
            <a:xfrm>
              <a:off x="3408" y="2832"/>
              <a:ext cx="2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"/>
                </a:rPr>
                <a:t>+</a:t>
              </a:r>
            </a:p>
          </p:txBody>
        </p:sp>
        <p:sp>
          <p:nvSpPr>
            <p:cNvPr id="61479" name="Text Box 39"/>
            <p:cNvSpPr txBox="1">
              <a:spLocks noChangeArrowheads="1"/>
            </p:cNvSpPr>
            <p:nvPr/>
          </p:nvSpPr>
          <p:spPr bwMode="auto">
            <a:xfrm>
              <a:off x="3360" y="3120"/>
              <a:ext cx="2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"/>
                </a:rPr>
                <a:t>+</a:t>
              </a:r>
            </a:p>
          </p:txBody>
        </p:sp>
        <p:sp>
          <p:nvSpPr>
            <p:cNvPr id="61480" name="Text Box 40"/>
            <p:cNvSpPr txBox="1">
              <a:spLocks noChangeArrowheads="1"/>
            </p:cNvSpPr>
            <p:nvPr/>
          </p:nvSpPr>
          <p:spPr bwMode="auto">
            <a:xfrm>
              <a:off x="3312" y="2976"/>
              <a:ext cx="2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"/>
                </a:rPr>
                <a:t>+</a:t>
              </a:r>
            </a:p>
          </p:txBody>
        </p:sp>
        <p:sp>
          <p:nvSpPr>
            <p:cNvPr id="61481" name="Text Box 41"/>
            <p:cNvSpPr txBox="1">
              <a:spLocks noChangeArrowheads="1"/>
            </p:cNvSpPr>
            <p:nvPr/>
          </p:nvSpPr>
          <p:spPr bwMode="auto">
            <a:xfrm>
              <a:off x="3264" y="3360"/>
              <a:ext cx="2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"/>
                </a:rPr>
                <a:t>+</a:t>
              </a:r>
            </a:p>
          </p:txBody>
        </p:sp>
        <p:sp>
          <p:nvSpPr>
            <p:cNvPr id="61482" name="Text Box 42"/>
            <p:cNvSpPr txBox="1">
              <a:spLocks noChangeArrowheads="1"/>
            </p:cNvSpPr>
            <p:nvPr/>
          </p:nvSpPr>
          <p:spPr bwMode="auto">
            <a:xfrm>
              <a:off x="3456" y="3312"/>
              <a:ext cx="2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"/>
                </a:rPr>
                <a:t>+</a:t>
              </a:r>
            </a:p>
          </p:txBody>
        </p:sp>
        <p:sp>
          <p:nvSpPr>
            <p:cNvPr id="61483" name="Text Box 43"/>
            <p:cNvSpPr txBox="1">
              <a:spLocks noChangeArrowheads="1"/>
            </p:cNvSpPr>
            <p:nvPr/>
          </p:nvSpPr>
          <p:spPr bwMode="auto">
            <a:xfrm>
              <a:off x="3456" y="3552"/>
              <a:ext cx="2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"/>
                </a:rPr>
                <a:t>+</a:t>
              </a:r>
            </a:p>
          </p:txBody>
        </p:sp>
        <p:sp>
          <p:nvSpPr>
            <p:cNvPr id="61484" name="Text Box 44"/>
            <p:cNvSpPr txBox="1">
              <a:spLocks noChangeArrowheads="1"/>
            </p:cNvSpPr>
            <p:nvPr/>
          </p:nvSpPr>
          <p:spPr bwMode="auto">
            <a:xfrm>
              <a:off x="3264" y="3216"/>
              <a:ext cx="2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"/>
                </a:rPr>
                <a:t>+</a:t>
              </a:r>
            </a:p>
          </p:txBody>
        </p:sp>
        <p:sp>
          <p:nvSpPr>
            <p:cNvPr id="61485" name="Text Box 45"/>
            <p:cNvSpPr txBox="1">
              <a:spLocks noChangeArrowheads="1"/>
            </p:cNvSpPr>
            <p:nvPr/>
          </p:nvSpPr>
          <p:spPr bwMode="auto">
            <a:xfrm>
              <a:off x="3408" y="3360"/>
              <a:ext cx="2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"/>
                </a:rPr>
                <a:t>+</a:t>
              </a:r>
            </a:p>
          </p:txBody>
        </p:sp>
        <p:sp>
          <p:nvSpPr>
            <p:cNvPr id="61486" name="Text Box 46"/>
            <p:cNvSpPr txBox="1">
              <a:spLocks noChangeArrowheads="1"/>
            </p:cNvSpPr>
            <p:nvPr/>
          </p:nvSpPr>
          <p:spPr bwMode="auto">
            <a:xfrm>
              <a:off x="3648" y="340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"/>
                </a:rPr>
                <a:t>o</a:t>
              </a:r>
            </a:p>
          </p:txBody>
        </p:sp>
        <p:sp>
          <p:nvSpPr>
            <p:cNvPr id="61487" name="Text Box 47"/>
            <p:cNvSpPr txBox="1">
              <a:spLocks noChangeArrowheads="1"/>
            </p:cNvSpPr>
            <p:nvPr/>
          </p:nvSpPr>
          <p:spPr bwMode="auto">
            <a:xfrm>
              <a:off x="3648" y="340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"/>
                </a:rPr>
                <a:t>o</a:t>
              </a:r>
            </a:p>
          </p:txBody>
        </p:sp>
        <p:sp>
          <p:nvSpPr>
            <p:cNvPr id="61488" name="Text Box 48"/>
            <p:cNvSpPr txBox="1">
              <a:spLocks noChangeArrowheads="1"/>
            </p:cNvSpPr>
            <p:nvPr/>
          </p:nvSpPr>
          <p:spPr bwMode="auto">
            <a:xfrm>
              <a:off x="3754" y="3409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"/>
                </a:rPr>
                <a:t>o</a:t>
              </a:r>
            </a:p>
          </p:txBody>
        </p:sp>
        <p:sp>
          <p:nvSpPr>
            <p:cNvPr id="61489" name="Text Box 49"/>
            <p:cNvSpPr txBox="1">
              <a:spLocks noChangeArrowheads="1"/>
            </p:cNvSpPr>
            <p:nvPr/>
          </p:nvSpPr>
          <p:spPr bwMode="auto">
            <a:xfrm>
              <a:off x="3600" y="283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"/>
                </a:rPr>
                <a:t>o</a:t>
              </a:r>
            </a:p>
          </p:txBody>
        </p:sp>
        <p:sp>
          <p:nvSpPr>
            <p:cNvPr id="61490" name="Text Box 50"/>
            <p:cNvSpPr txBox="1">
              <a:spLocks noChangeArrowheads="1"/>
            </p:cNvSpPr>
            <p:nvPr/>
          </p:nvSpPr>
          <p:spPr bwMode="auto">
            <a:xfrm>
              <a:off x="3792" y="316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"/>
                </a:rPr>
                <a:t>o</a:t>
              </a:r>
            </a:p>
          </p:txBody>
        </p:sp>
        <p:sp>
          <p:nvSpPr>
            <p:cNvPr id="61491" name="Text Box 51"/>
            <p:cNvSpPr txBox="1">
              <a:spLocks noChangeArrowheads="1"/>
            </p:cNvSpPr>
            <p:nvPr/>
          </p:nvSpPr>
          <p:spPr bwMode="auto">
            <a:xfrm>
              <a:off x="3744" y="331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"/>
                </a:rPr>
                <a:t>o</a:t>
              </a:r>
            </a:p>
          </p:txBody>
        </p:sp>
        <p:sp>
          <p:nvSpPr>
            <p:cNvPr id="61492" name="Text Box 52"/>
            <p:cNvSpPr txBox="1">
              <a:spLocks noChangeArrowheads="1"/>
            </p:cNvSpPr>
            <p:nvPr/>
          </p:nvSpPr>
          <p:spPr bwMode="auto">
            <a:xfrm>
              <a:off x="3744" y="297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"/>
                </a:rPr>
                <a:t>o</a:t>
              </a:r>
            </a:p>
          </p:txBody>
        </p:sp>
        <p:sp>
          <p:nvSpPr>
            <p:cNvPr id="61493" name="Text Box 53"/>
            <p:cNvSpPr txBox="1">
              <a:spLocks noChangeArrowheads="1"/>
            </p:cNvSpPr>
            <p:nvPr/>
          </p:nvSpPr>
          <p:spPr bwMode="auto">
            <a:xfrm>
              <a:off x="3696" y="321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"/>
                </a:rPr>
                <a:t>o</a:t>
              </a:r>
            </a:p>
          </p:txBody>
        </p:sp>
        <p:sp>
          <p:nvSpPr>
            <p:cNvPr id="61494" name="Text Box 54"/>
            <p:cNvSpPr txBox="1">
              <a:spLocks noChangeArrowheads="1"/>
            </p:cNvSpPr>
            <p:nvPr/>
          </p:nvSpPr>
          <p:spPr bwMode="auto">
            <a:xfrm>
              <a:off x="3648" y="350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"/>
                </a:rPr>
                <a:t>o</a:t>
              </a:r>
            </a:p>
          </p:txBody>
        </p:sp>
        <p:sp>
          <p:nvSpPr>
            <p:cNvPr id="61495" name="Text Box 55"/>
            <p:cNvSpPr txBox="1">
              <a:spLocks noChangeArrowheads="1"/>
            </p:cNvSpPr>
            <p:nvPr/>
          </p:nvSpPr>
          <p:spPr bwMode="auto">
            <a:xfrm>
              <a:off x="3648" y="307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"/>
                </a:rPr>
                <a:t>o</a:t>
              </a:r>
            </a:p>
          </p:txBody>
        </p:sp>
        <p:sp>
          <p:nvSpPr>
            <p:cNvPr id="61496" name="Text Box 56"/>
            <p:cNvSpPr txBox="1">
              <a:spLocks noChangeArrowheads="1"/>
            </p:cNvSpPr>
            <p:nvPr/>
          </p:nvSpPr>
          <p:spPr bwMode="auto">
            <a:xfrm>
              <a:off x="3744" y="316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"/>
                </a:rPr>
                <a:t>o</a:t>
              </a:r>
            </a:p>
          </p:txBody>
        </p:sp>
        <p:sp>
          <p:nvSpPr>
            <p:cNvPr id="61497" name="Text Box 57"/>
            <p:cNvSpPr txBox="1">
              <a:spLocks noChangeArrowheads="1"/>
            </p:cNvSpPr>
            <p:nvPr/>
          </p:nvSpPr>
          <p:spPr bwMode="auto">
            <a:xfrm>
              <a:off x="3792" y="288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"/>
                </a:rPr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4173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Weighted Euclidean Distance</a:t>
            </a:r>
            <a:endParaRPr lang="en-US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048000"/>
            <a:ext cx="7772400" cy="2895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large weights 	=&gt; 	attribute is more important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small weights 	=&gt; 	attribute is less important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zero weights 	=&gt; 	attribute doesn’t matter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Weights allow kNN to be effective with axis-parallel elliptical classes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Where do weights come from?</a:t>
            </a:r>
          </a:p>
        </p:txBody>
      </p:sp>
      <p:graphicFrame>
        <p:nvGraphicFramePr>
          <p:cNvPr id="11329" name="Object 65"/>
          <p:cNvGraphicFramePr>
            <a:graphicFrameLocks noChangeAspect="1"/>
          </p:cNvGraphicFramePr>
          <p:nvPr/>
        </p:nvGraphicFramePr>
        <p:xfrm>
          <a:off x="2413000" y="2032000"/>
          <a:ext cx="4229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3" imgW="4229100" imgH="622300" progId="Equation.3">
                  <p:embed/>
                </p:oleObj>
              </mc:Choice>
              <mc:Fallback>
                <p:oleObj name="Equation" r:id="rId3" imgW="4229100" imgH="622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2032000"/>
                        <a:ext cx="42291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1810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Curse of Dimensionality</a:t>
            </a:r>
            <a:endParaRPr lang="en-US" alt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7772400" cy="16002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as number of dimensions increases, distance between points becomes larger and more uniform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if number of relevant attributes is fixed, increasing the number of less relevant attributes may swamp distance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when more irrelevant than relevant dimensions, distance becomes less reliable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solutions: larger k or KernelWidth, feature selection, feature weights, more complex distance functions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4567238" y="4635500"/>
          <a:ext cx="147637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3" imgW="127000" imgH="266700" progId="Equation.3">
                  <p:embed/>
                </p:oleObj>
              </mc:Choice>
              <mc:Fallback>
                <p:oleObj name="Equation" r:id="rId3" imgW="1270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7238" y="4635500"/>
                        <a:ext cx="147637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1066800" y="3810000"/>
          <a:ext cx="738028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5" imgW="7378700" imgH="660400" progId="Equation.3">
                  <p:embed/>
                </p:oleObj>
              </mc:Choice>
              <mc:Fallback>
                <p:oleObj name="Equation" r:id="rId5" imgW="73787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810000"/>
                        <a:ext cx="7380288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990600" y="4800600"/>
            <a:ext cx="7772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90000"/>
              <a:buFont typeface="Symbol" pitchFamily="18" charset="2"/>
              <a:buChar char="·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1236213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B9B6AD12-7503-434A-95B1-69D3F2713A68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K-NN and irrelevant features</a:t>
            </a:r>
          </a:p>
        </p:txBody>
      </p:sp>
      <p:sp>
        <p:nvSpPr>
          <p:cNvPr id="171012" name="Line 4"/>
          <p:cNvSpPr>
            <a:spLocks noChangeShapeType="1"/>
          </p:cNvSpPr>
          <p:nvPr/>
        </p:nvSpPr>
        <p:spPr bwMode="auto">
          <a:xfrm>
            <a:off x="914400" y="2286000"/>
            <a:ext cx="571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1013" name="Text Box 5"/>
          <p:cNvSpPr txBox="1">
            <a:spLocks noChangeArrowheads="1"/>
          </p:cNvSpPr>
          <p:nvPr/>
        </p:nvSpPr>
        <p:spPr bwMode="auto">
          <a:xfrm>
            <a:off x="1600200" y="1828800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solidFill>
                  <a:srgbClr val="009900"/>
                </a:solidFill>
              </a:rPr>
              <a:t>+</a:t>
            </a:r>
          </a:p>
        </p:txBody>
      </p:sp>
      <p:sp>
        <p:nvSpPr>
          <p:cNvPr id="171014" name="Text Box 6"/>
          <p:cNvSpPr txBox="1">
            <a:spLocks noChangeArrowheads="1"/>
          </p:cNvSpPr>
          <p:nvPr/>
        </p:nvSpPr>
        <p:spPr bwMode="auto">
          <a:xfrm>
            <a:off x="1847850" y="1828800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solidFill>
                  <a:srgbClr val="009900"/>
                </a:solidFill>
              </a:rPr>
              <a:t>+</a:t>
            </a:r>
          </a:p>
        </p:txBody>
      </p:sp>
      <p:sp>
        <p:nvSpPr>
          <p:cNvPr id="171015" name="Text Box 7"/>
          <p:cNvSpPr txBox="1">
            <a:spLocks noChangeArrowheads="1"/>
          </p:cNvSpPr>
          <p:nvPr/>
        </p:nvSpPr>
        <p:spPr bwMode="auto">
          <a:xfrm>
            <a:off x="2057400" y="1828800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solidFill>
                  <a:srgbClr val="009900"/>
                </a:solidFill>
              </a:rPr>
              <a:t>+</a:t>
            </a:r>
          </a:p>
        </p:txBody>
      </p:sp>
      <p:sp>
        <p:nvSpPr>
          <p:cNvPr id="171016" name="Text Box 8"/>
          <p:cNvSpPr txBox="1">
            <a:spLocks noChangeArrowheads="1"/>
          </p:cNvSpPr>
          <p:nvPr/>
        </p:nvSpPr>
        <p:spPr bwMode="auto">
          <a:xfrm>
            <a:off x="3676650" y="1828800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solidFill>
                  <a:srgbClr val="009900"/>
                </a:solidFill>
              </a:rPr>
              <a:t>+</a:t>
            </a:r>
          </a:p>
        </p:txBody>
      </p:sp>
      <p:sp>
        <p:nvSpPr>
          <p:cNvPr id="171017" name="Text Box 9"/>
          <p:cNvSpPr txBox="1">
            <a:spLocks noChangeArrowheads="1"/>
          </p:cNvSpPr>
          <p:nvPr/>
        </p:nvSpPr>
        <p:spPr bwMode="auto">
          <a:xfrm>
            <a:off x="3829050" y="1828800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solidFill>
                  <a:srgbClr val="009900"/>
                </a:solidFill>
              </a:rPr>
              <a:t>+</a:t>
            </a:r>
          </a:p>
        </p:txBody>
      </p:sp>
      <p:sp>
        <p:nvSpPr>
          <p:cNvPr id="171018" name="Text Box 10"/>
          <p:cNvSpPr txBox="1">
            <a:spLocks noChangeArrowheads="1"/>
          </p:cNvSpPr>
          <p:nvPr/>
        </p:nvSpPr>
        <p:spPr bwMode="auto">
          <a:xfrm>
            <a:off x="4133850" y="1828800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solidFill>
                  <a:srgbClr val="009900"/>
                </a:solidFill>
              </a:rPr>
              <a:t>+</a:t>
            </a:r>
          </a:p>
        </p:txBody>
      </p:sp>
      <p:sp>
        <p:nvSpPr>
          <p:cNvPr id="171019" name="Text Box 11"/>
          <p:cNvSpPr txBox="1">
            <a:spLocks noChangeArrowheads="1"/>
          </p:cNvSpPr>
          <p:nvPr/>
        </p:nvSpPr>
        <p:spPr bwMode="auto">
          <a:xfrm>
            <a:off x="4972050" y="1828800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solidFill>
                  <a:srgbClr val="009900"/>
                </a:solidFill>
              </a:rPr>
              <a:t>+</a:t>
            </a:r>
          </a:p>
        </p:txBody>
      </p:sp>
      <p:sp>
        <p:nvSpPr>
          <p:cNvPr id="171020" name="Text Box 12"/>
          <p:cNvSpPr txBox="1">
            <a:spLocks noChangeArrowheads="1"/>
          </p:cNvSpPr>
          <p:nvPr/>
        </p:nvSpPr>
        <p:spPr bwMode="auto">
          <a:xfrm>
            <a:off x="6038850" y="1828800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solidFill>
                  <a:srgbClr val="009900"/>
                </a:solidFill>
              </a:rPr>
              <a:t>+</a:t>
            </a:r>
          </a:p>
        </p:txBody>
      </p:sp>
      <p:sp>
        <p:nvSpPr>
          <p:cNvPr id="171021" name="Text Box 13"/>
          <p:cNvSpPr txBox="1">
            <a:spLocks noChangeArrowheads="1"/>
          </p:cNvSpPr>
          <p:nvPr/>
        </p:nvSpPr>
        <p:spPr bwMode="auto">
          <a:xfrm>
            <a:off x="2286000" y="18288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solidFill>
                  <a:srgbClr val="FF3300"/>
                </a:solidFill>
              </a:rPr>
              <a:t>o</a:t>
            </a:r>
          </a:p>
        </p:txBody>
      </p:sp>
      <p:sp>
        <p:nvSpPr>
          <p:cNvPr id="171022" name="Text Box 14"/>
          <p:cNvSpPr txBox="1">
            <a:spLocks noChangeArrowheads="1"/>
          </p:cNvSpPr>
          <p:nvPr/>
        </p:nvSpPr>
        <p:spPr bwMode="auto">
          <a:xfrm>
            <a:off x="2438400" y="18288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solidFill>
                  <a:srgbClr val="FF3300"/>
                </a:solidFill>
              </a:rPr>
              <a:t>o</a:t>
            </a:r>
          </a:p>
        </p:txBody>
      </p:sp>
      <p:sp>
        <p:nvSpPr>
          <p:cNvPr id="171023" name="Text Box 15"/>
          <p:cNvSpPr txBox="1">
            <a:spLocks noChangeArrowheads="1"/>
          </p:cNvSpPr>
          <p:nvPr/>
        </p:nvSpPr>
        <p:spPr bwMode="auto">
          <a:xfrm>
            <a:off x="2922588" y="18288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solidFill>
                  <a:srgbClr val="FF3300"/>
                </a:solidFill>
              </a:rPr>
              <a:t>o</a:t>
            </a:r>
          </a:p>
        </p:txBody>
      </p:sp>
      <p:sp>
        <p:nvSpPr>
          <p:cNvPr id="171024" name="Text Box 16"/>
          <p:cNvSpPr txBox="1">
            <a:spLocks noChangeArrowheads="1"/>
          </p:cNvSpPr>
          <p:nvPr/>
        </p:nvSpPr>
        <p:spPr bwMode="auto">
          <a:xfrm>
            <a:off x="4446588" y="18288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solidFill>
                  <a:srgbClr val="FF3300"/>
                </a:solidFill>
              </a:rPr>
              <a:t>o</a:t>
            </a:r>
          </a:p>
        </p:txBody>
      </p:sp>
      <p:sp>
        <p:nvSpPr>
          <p:cNvPr id="171025" name="Text Box 17"/>
          <p:cNvSpPr txBox="1">
            <a:spLocks noChangeArrowheads="1"/>
          </p:cNvSpPr>
          <p:nvPr/>
        </p:nvSpPr>
        <p:spPr bwMode="auto">
          <a:xfrm>
            <a:off x="4648200" y="18288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solidFill>
                  <a:srgbClr val="FF3300"/>
                </a:solidFill>
              </a:rPr>
              <a:t>o</a:t>
            </a:r>
          </a:p>
        </p:txBody>
      </p:sp>
      <p:sp>
        <p:nvSpPr>
          <p:cNvPr id="171026" name="Text Box 18"/>
          <p:cNvSpPr txBox="1">
            <a:spLocks noChangeArrowheads="1"/>
          </p:cNvSpPr>
          <p:nvPr/>
        </p:nvSpPr>
        <p:spPr bwMode="auto">
          <a:xfrm>
            <a:off x="4724400" y="18288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solidFill>
                  <a:srgbClr val="FF3300"/>
                </a:solidFill>
              </a:rPr>
              <a:t>o</a:t>
            </a:r>
          </a:p>
        </p:txBody>
      </p:sp>
      <p:sp>
        <p:nvSpPr>
          <p:cNvPr id="171027" name="Text Box 19"/>
          <p:cNvSpPr txBox="1">
            <a:spLocks noChangeArrowheads="1"/>
          </p:cNvSpPr>
          <p:nvPr/>
        </p:nvSpPr>
        <p:spPr bwMode="auto">
          <a:xfrm>
            <a:off x="5589588" y="18288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solidFill>
                  <a:srgbClr val="FF3300"/>
                </a:solidFill>
              </a:rPr>
              <a:t>o</a:t>
            </a:r>
          </a:p>
        </p:txBody>
      </p:sp>
      <p:sp>
        <p:nvSpPr>
          <p:cNvPr id="171028" name="Text Box 20"/>
          <p:cNvSpPr txBox="1">
            <a:spLocks noChangeArrowheads="1"/>
          </p:cNvSpPr>
          <p:nvPr/>
        </p:nvSpPr>
        <p:spPr bwMode="auto">
          <a:xfrm>
            <a:off x="5513388" y="18288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solidFill>
                  <a:srgbClr val="FF3300"/>
                </a:solidFill>
              </a:rPr>
              <a:t>o</a:t>
            </a:r>
          </a:p>
        </p:txBody>
      </p:sp>
      <p:sp>
        <p:nvSpPr>
          <p:cNvPr id="171029" name="Text Box 21"/>
          <p:cNvSpPr txBox="1">
            <a:spLocks noChangeArrowheads="1"/>
          </p:cNvSpPr>
          <p:nvPr/>
        </p:nvSpPr>
        <p:spPr bwMode="auto">
          <a:xfrm>
            <a:off x="5410200" y="18288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solidFill>
                  <a:srgbClr val="FF3300"/>
                </a:solidFill>
              </a:rPr>
              <a:t>o</a:t>
            </a:r>
          </a:p>
        </p:txBody>
      </p:sp>
      <p:sp>
        <p:nvSpPr>
          <p:cNvPr id="171030" name="Text Box 22"/>
          <p:cNvSpPr txBox="1">
            <a:spLocks noChangeArrowheads="1"/>
          </p:cNvSpPr>
          <p:nvPr/>
        </p:nvSpPr>
        <p:spPr bwMode="auto">
          <a:xfrm>
            <a:off x="5132388" y="18288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solidFill>
                  <a:srgbClr val="FF3300"/>
                </a:solidFill>
              </a:rPr>
              <a:t>o</a:t>
            </a:r>
          </a:p>
        </p:txBody>
      </p:sp>
      <p:sp>
        <p:nvSpPr>
          <p:cNvPr id="171031" name="Text Box 23"/>
          <p:cNvSpPr txBox="1">
            <a:spLocks noChangeArrowheads="1"/>
          </p:cNvSpPr>
          <p:nvPr/>
        </p:nvSpPr>
        <p:spPr bwMode="auto">
          <a:xfrm>
            <a:off x="3124200" y="18288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solidFill>
                  <a:srgbClr val="FF3300"/>
                </a:solidFill>
              </a:rPr>
              <a:t>o</a:t>
            </a:r>
          </a:p>
        </p:txBody>
      </p:sp>
      <p:sp>
        <p:nvSpPr>
          <p:cNvPr id="171032" name="Text Box 24"/>
          <p:cNvSpPr txBox="1">
            <a:spLocks noChangeArrowheads="1"/>
          </p:cNvSpPr>
          <p:nvPr/>
        </p:nvSpPr>
        <p:spPr bwMode="auto">
          <a:xfrm>
            <a:off x="3989388" y="18288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solidFill>
                  <a:srgbClr val="FF3300"/>
                </a:solidFill>
              </a:rPr>
              <a:t>o</a:t>
            </a:r>
          </a:p>
        </p:txBody>
      </p:sp>
      <p:sp>
        <p:nvSpPr>
          <p:cNvPr id="171034" name="Text Box 26"/>
          <p:cNvSpPr txBox="1">
            <a:spLocks noChangeArrowheads="1"/>
          </p:cNvSpPr>
          <p:nvPr/>
        </p:nvSpPr>
        <p:spPr bwMode="auto">
          <a:xfrm>
            <a:off x="3200400" y="18288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solidFill>
                  <a:srgbClr val="FF3300"/>
                </a:solidFill>
              </a:rPr>
              <a:t>o</a:t>
            </a:r>
          </a:p>
        </p:txBody>
      </p:sp>
      <p:sp>
        <p:nvSpPr>
          <p:cNvPr id="171035" name="Text Box 27"/>
          <p:cNvSpPr txBox="1">
            <a:spLocks noChangeArrowheads="1"/>
          </p:cNvSpPr>
          <p:nvPr/>
        </p:nvSpPr>
        <p:spPr bwMode="auto">
          <a:xfrm>
            <a:off x="3402013" y="18288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solidFill>
                  <a:srgbClr val="FF3300"/>
                </a:solidFill>
              </a:rPr>
              <a:t>o</a:t>
            </a:r>
          </a:p>
        </p:txBody>
      </p:sp>
      <p:sp>
        <p:nvSpPr>
          <p:cNvPr id="171036" name="Text Box 28"/>
          <p:cNvSpPr txBox="1">
            <a:spLocks noChangeArrowheads="1"/>
          </p:cNvSpPr>
          <p:nvPr/>
        </p:nvSpPr>
        <p:spPr bwMode="auto">
          <a:xfrm>
            <a:off x="4800600" y="18288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solidFill>
                  <a:srgbClr val="FF3300"/>
                </a:solidFill>
              </a:rPr>
              <a:t>o</a:t>
            </a:r>
          </a:p>
        </p:txBody>
      </p:sp>
      <p:sp>
        <p:nvSpPr>
          <p:cNvPr id="171037" name="Text Box 29"/>
          <p:cNvSpPr txBox="1">
            <a:spLocks noChangeArrowheads="1"/>
          </p:cNvSpPr>
          <p:nvPr/>
        </p:nvSpPr>
        <p:spPr bwMode="auto">
          <a:xfrm>
            <a:off x="4876800" y="18288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solidFill>
                  <a:srgbClr val="FF3300"/>
                </a:solidFill>
              </a:rPr>
              <a:t>o</a:t>
            </a:r>
          </a:p>
        </p:txBody>
      </p:sp>
      <p:sp>
        <p:nvSpPr>
          <p:cNvPr id="171038" name="Text Box 30"/>
          <p:cNvSpPr txBox="1">
            <a:spLocks noChangeArrowheads="1"/>
          </p:cNvSpPr>
          <p:nvPr/>
        </p:nvSpPr>
        <p:spPr bwMode="auto">
          <a:xfrm>
            <a:off x="5284788" y="18288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solidFill>
                  <a:srgbClr val="FF3300"/>
                </a:solidFill>
              </a:rPr>
              <a:t>o</a:t>
            </a:r>
          </a:p>
        </p:txBody>
      </p:sp>
      <p:sp>
        <p:nvSpPr>
          <p:cNvPr id="171039" name="Text Box 31"/>
          <p:cNvSpPr txBox="1">
            <a:spLocks noChangeArrowheads="1"/>
          </p:cNvSpPr>
          <p:nvPr/>
        </p:nvSpPr>
        <p:spPr bwMode="auto">
          <a:xfrm>
            <a:off x="5360988" y="18288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solidFill>
                  <a:srgbClr val="FF3300"/>
                </a:solidFill>
              </a:rPr>
              <a:t>o</a:t>
            </a:r>
          </a:p>
        </p:txBody>
      </p:sp>
      <p:sp>
        <p:nvSpPr>
          <p:cNvPr id="171040" name="Oval 32"/>
          <p:cNvSpPr>
            <a:spLocks noChangeArrowheads="1"/>
          </p:cNvSpPr>
          <p:nvPr/>
        </p:nvSpPr>
        <p:spPr bwMode="auto">
          <a:xfrm>
            <a:off x="3124200" y="1752600"/>
            <a:ext cx="609600" cy="609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5570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6F6D-78FB-4569-8B65-A58F34FF1399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Instance-Based Learning</a:t>
            </a:r>
            <a:endParaRPr lang="en-GB" altLang="en-US" dirty="0"/>
          </a:p>
        </p:txBody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One way of solving tasks of approximating discrete or real valued target functions </a:t>
            </a:r>
          </a:p>
          <a:p>
            <a:r>
              <a:rPr lang="en-GB" altLang="en-US" dirty="0"/>
              <a:t>Have training examples: (</a:t>
            </a:r>
            <a:r>
              <a:rPr lang="en-GB" altLang="en-US" dirty="0" err="1"/>
              <a:t>x</a:t>
            </a:r>
            <a:r>
              <a:rPr lang="en-GB" altLang="en-US" baseline="-25000" dirty="0" err="1"/>
              <a:t>n</a:t>
            </a:r>
            <a:r>
              <a:rPr lang="en-GB" altLang="en-US" dirty="0"/>
              <a:t>, f(</a:t>
            </a:r>
            <a:r>
              <a:rPr lang="en-GB" altLang="en-US" dirty="0" err="1"/>
              <a:t>x</a:t>
            </a:r>
            <a:r>
              <a:rPr lang="en-GB" altLang="en-US" baseline="-25000" dirty="0" err="1"/>
              <a:t>n</a:t>
            </a:r>
            <a:r>
              <a:rPr lang="en-GB" altLang="en-US" dirty="0"/>
              <a:t>)), n=1..N.</a:t>
            </a:r>
          </a:p>
          <a:p>
            <a:r>
              <a:rPr lang="en-GB" altLang="en-US" dirty="0"/>
              <a:t>Key idea: </a:t>
            </a:r>
          </a:p>
          <a:p>
            <a:pPr lvl="1"/>
            <a:r>
              <a:rPr lang="en-GB" altLang="en-US" dirty="0"/>
              <a:t>just store the training examples</a:t>
            </a:r>
          </a:p>
          <a:p>
            <a:pPr lvl="1"/>
            <a:r>
              <a:rPr lang="en-GB" altLang="en-US" dirty="0"/>
              <a:t>when a test example is given then find the closest matches</a:t>
            </a:r>
          </a:p>
        </p:txBody>
      </p:sp>
    </p:spTree>
    <p:extLst>
      <p:ext uri="{BB962C8B-B14F-4D97-AF65-F5344CB8AC3E}">
        <p14:creationId xmlns:p14="http://schemas.microsoft.com/office/powerpoint/2010/main" val="8636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8FCB5721-FC6D-4B6D-BB0E-542BA267BBE9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K-NN and irrelevant features</a:t>
            </a:r>
          </a:p>
        </p:txBody>
      </p:sp>
      <p:sp>
        <p:nvSpPr>
          <p:cNvPr id="174083" name="Line 3"/>
          <p:cNvSpPr>
            <a:spLocks noChangeShapeType="1"/>
          </p:cNvSpPr>
          <p:nvPr/>
        </p:nvSpPr>
        <p:spPr bwMode="auto">
          <a:xfrm>
            <a:off x="914400" y="5486400"/>
            <a:ext cx="571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1600200" y="2971800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solidFill>
                  <a:srgbClr val="009900"/>
                </a:solidFill>
              </a:rPr>
              <a:t>+</a:t>
            </a:r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1847850" y="1752600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solidFill>
                  <a:srgbClr val="009900"/>
                </a:solidFill>
              </a:rPr>
              <a:t>+</a:t>
            </a:r>
          </a:p>
        </p:txBody>
      </p:sp>
      <p:sp>
        <p:nvSpPr>
          <p:cNvPr id="174086" name="Text Box 6"/>
          <p:cNvSpPr txBox="1">
            <a:spLocks noChangeArrowheads="1"/>
          </p:cNvSpPr>
          <p:nvPr/>
        </p:nvSpPr>
        <p:spPr bwMode="auto">
          <a:xfrm>
            <a:off x="2057400" y="3429000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solidFill>
                  <a:srgbClr val="009900"/>
                </a:solidFill>
              </a:rPr>
              <a:t>+</a:t>
            </a:r>
          </a:p>
        </p:txBody>
      </p:sp>
      <p:sp>
        <p:nvSpPr>
          <p:cNvPr id="174087" name="Text Box 7"/>
          <p:cNvSpPr txBox="1">
            <a:spLocks noChangeArrowheads="1"/>
          </p:cNvSpPr>
          <p:nvPr/>
        </p:nvSpPr>
        <p:spPr bwMode="auto">
          <a:xfrm>
            <a:off x="3676650" y="2133600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solidFill>
                  <a:srgbClr val="009900"/>
                </a:solidFill>
              </a:rPr>
              <a:t>+</a:t>
            </a:r>
          </a:p>
        </p:txBody>
      </p:sp>
      <p:sp>
        <p:nvSpPr>
          <p:cNvPr id="174088" name="Text Box 8"/>
          <p:cNvSpPr txBox="1">
            <a:spLocks noChangeArrowheads="1"/>
          </p:cNvSpPr>
          <p:nvPr/>
        </p:nvSpPr>
        <p:spPr bwMode="auto">
          <a:xfrm>
            <a:off x="3829050" y="1219200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solidFill>
                  <a:srgbClr val="009900"/>
                </a:solidFill>
              </a:rPr>
              <a:t>+</a:t>
            </a:r>
          </a:p>
        </p:txBody>
      </p:sp>
      <p:sp>
        <p:nvSpPr>
          <p:cNvPr id="174089" name="Text Box 9"/>
          <p:cNvSpPr txBox="1">
            <a:spLocks noChangeArrowheads="1"/>
          </p:cNvSpPr>
          <p:nvPr/>
        </p:nvSpPr>
        <p:spPr bwMode="auto">
          <a:xfrm>
            <a:off x="4133850" y="3505200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solidFill>
                  <a:srgbClr val="009900"/>
                </a:solidFill>
              </a:rPr>
              <a:t>+</a:t>
            </a:r>
          </a:p>
        </p:txBody>
      </p:sp>
      <p:sp>
        <p:nvSpPr>
          <p:cNvPr id="174090" name="Text Box 10"/>
          <p:cNvSpPr txBox="1">
            <a:spLocks noChangeArrowheads="1"/>
          </p:cNvSpPr>
          <p:nvPr/>
        </p:nvSpPr>
        <p:spPr bwMode="auto">
          <a:xfrm>
            <a:off x="4972050" y="3200400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solidFill>
                  <a:srgbClr val="009900"/>
                </a:solidFill>
              </a:rPr>
              <a:t>+</a:t>
            </a:r>
          </a:p>
        </p:txBody>
      </p:sp>
      <p:sp>
        <p:nvSpPr>
          <p:cNvPr id="174091" name="Text Box 11"/>
          <p:cNvSpPr txBox="1">
            <a:spLocks noChangeArrowheads="1"/>
          </p:cNvSpPr>
          <p:nvPr/>
        </p:nvSpPr>
        <p:spPr bwMode="auto">
          <a:xfrm>
            <a:off x="6038850" y="3276600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solidFill>
                  <a:srgbClr val="009900"/>
                </a:solidFill>
              </a:rPr>
              <a:t>+</a:t>
            </a:r>
          </a:p>
        </p:txBody>
      </p:sp>
      <p:sp>
        <p:nvSpPr>
          <p:cNvPr id="174092" name="Text Box 12"/>
          <p:cNvSpPr txBox="1">
            <a:spLocks noChangeArrowheads="1"/>
          </p:cNvSpPr>
          <p:nvPr/>
        </p:nvSpPr>
        <p:spPr bwMode="auto">
          <a:xfrm>
            <a:off x="2286000" y="4038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solidFill>
                  <a:srgbClr val="FF3300"/>
                </a:solidFill>
              </a:rPr>
              <a:t>o</a:t>
            </a:r>
          </a:p>
        </p:txBody>
      </p:sp>
      <p:sp>
        <p:nvSpPr>
          <p:cNvPr id="174093" name="Text Box 13"/>
          <p:cNvSpPr txBox="1">
            <a:spLocks noChangeArrowheads="1"/>
          </p:cNvSpPr>
          <p:nvPr/>
        </p:nvSpPr>
        <p:spPr bwMode="auto">
          <a:xfrm>
            <a:off x="2438400" y="30480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solidFill>
                  <a:srgbClr val="FF3300"/>
                </a:solidFill>
              </a:rPr>
              <a:t>o</a:t>
            </a:r>
          </a:p>
        </p:txBody>
      </p:sp>
      <p:sp>
        <p:nvSpPr>
          <p:cNvPr id="174094" name="Text Box 14"/>
          <p:cNvSpPr txBox="1">
            <a:spLocks noChangeArrowheads="1"/>
          </p:cNvSpPr>
          <p:nvPr/>
        </p:nvSpPr>
        <p:spPr bwMode="auto">
          <a:xfrm>
            <a:off x="2922588" y="25146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solidFill>
                  <a:srgbClr val="FF3300"/>
                </a:solidFill>
              </a:rPr>
              <a:t>o</a:t>
            </a:r>
          </a:p>
        </p:txBody>
      </p:sp>
      <p:sp>
        <p:nvSpPr>
          <p:cNvPr id="174095" name="Text Box 15"/>
          <p:cNvSpPr txBox="1">
            <a:spLocks noChangeArrowheads="1"/>
          </p:cNvSpPr>
          <p:nvPr/>
        </p:nvSpPr>
        <p:spPr bwMode="auto">
          <a:xfrm>
            <a:off x="4446588" y="25146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solidFill>
                  <a:srgbClr val="FF3300"/>
                </a:solidFill>
              </a:rPr>
              <a:t>o</a:t>
            </a:r>
          </a:p>
        </p:txBody>
      </p:sp>
      <p:sp>
        <p:nvSpPr>
          <p:cNvPr id="174096" name="Text Box 16"/>
          <p:cNvSpPr txBox="1">
            <a:spLocks noChangeArrowheads="1"/>
          </p:cNvSpPr>
          <p:nvPr/>
        </p:nvSpPr>
        <p:spPr bwMode="auto">
          <a:xfrm>
            <a:off x="4648200" y="35052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solidFill>
                  <a:srgbClr val="FF3300"/>
                </a:solidFill>
              </a:rPr>
              <a:t>o</a:t>
            </a:r>
          </a:p>
        </p:txBody>
      </p:sp>
      <p:sp>
        <p:nvSpPr>
          <p:cNvPr id="174097" name="Text Box 17"/>
          <p:cNvSpPr txBox="1">
            <a:spLocks noChangeArrowheads="1"/>
          </p:cNvSpPr>
          <p:nvPr/>
        </p:nvSpPr>
        <p:spPr bwMode="auto">
          <a:xfrm>
            <a:off x="4724400" y="1676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solidFill>
                  <a:srgbClr val="FF3300"/>
                </a:solidFill>
              </a:rPr>
              <a:t>o</a:t>
            </a:r>
          </a:p>
        </p:txBody>
      </p:sp>
      <p:sp>
        <p:nvSpPr>
          <p:cNvPr id="174098" name="Text Box 18"/>
          <p:cNvSpPr txBox="1">
            <a:spLocks noChangeArrowheads="1"/>
          </p:cNvSpPr>
          <p:nvPr/>
        </p:nvSpPr>
        <p:spPr bwMode="auto">
          <a:xfrm>
            <a:off x="5589588" y="35052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solidFill>
                  <a:srgbClr val="FF3300"/>
                </a:solidFill>
              </a:rPr>
              <a:t>o</a:t>
            </a:r>
          </a:p>
        </p:txBody>
      </p:sp>
      <p:sp>
        <p:nvSpPr>
          <p:cNvPr id="174099" name="Text Box 19"/>
          <p:cNvSpPr txBox="1">
            <a:spLocks noChangeArrowheads="1"/>
          </p:cNvSpPr>
          <p:nvPr/>
        </p:nvSpPr>
        <p:spPr bwMode="auto">
          <a:xfrm>
            <a:off x="5513388" y="38100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solidFill>
                  <a:srgbClr val="FF3300"/>
                </a:solidFill>
              </a:rPr>
              <a:t>o</a:t>
            </a:r>
          </a:p>
        </p:txBody>
      </p:sp>
      <p:sp>
        <p:nvSpPr>
          <p:cNvPr id="174100" name="Text Box 20"/>
          <p:cNvSpPr txBox="1">
            <a:spLocks noChangeArrowheads="1"/>
          </p:cNvSpPr>
          <p:nvPr/>
        </p:nvSpPr>
        <p:spPr bwMode="auto">
          <a:xfrm>
            <a:off x="5410200" y="26670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solidFill>
                  <a:srgbClr val="FF3300"/>
                </a:solidFill>
              </a:rPr>
              <a:t>o</a:t>
            </a:r>
          </a:p>
        </p:txBody>
      </p:sp>
      <p:sp>
        <p:nvSpPr>
          <p:cNvPr id="174101" name="Text Box 21"/>
          <p:cNvSpPr txBox="1">
            <a:spLocks noChangeArrowheads="1"/>
          </p:cNvSpPr>
          <p:nvPr/>
        </p:nvSpPr>
        <p:spPr bwMode="auto">
          <a:xfrm>
            <a:off x="5132388" y="18288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solidFill>
                  <a:srgbClr val="FF3300"/>
                </a:solidFill>
              </a:rPr>
              <a:t>o</a:t>
            </a:r>
          </a:p>
        </p:txBody>
      </p:sp>
      <p:sp>
        <p:nvSpPr>
          <p:cNvPr id="174102" name="Text Box 22"/>
          <p:cNvSpPr txBox="1">
            <a:spLocks noChangeArrowheads="1"/>
          </p:cNvSpPr>
          <p:nvPr/>
        </p:nvSpPr>
        <p:spPr bwMode="auto">
          <a:xfrm>
            <a:off x="3124200" y="33528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solidFill>
                  <a:srgbClr val="FF3300"/>
                </a:solidFill>
              </a:rPr>
              <a:t>o</a:t>
            </a:r>
          </a:p>
        </p:txBody>
      </p:sp>
      <p:sp>
        <p:nvSpPr>
          <p:cNvPr id="174103" name="Text Box 23"/>
          <p:cNvSpPr txBox="1">
            <a:spLocks noChangeArrowheads="1"/>
          </p:cNvSpPr>
          <p:nvPr/>
        </p:nvSpPr>
        <p:spPr bwMode="auto">
          <a:xfrm>
            <a:off x="3962400" y="27432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solidFill>
                  <a:srgbClr val="FF3300"/>
                </a:solidFill>
              </a:rPr>
              <a:t>o</a:t>
            </a:r>
          </a:p>
        </p:txBody>
      </p:sp>
      <p:sp>
        <p:nvSpPr>
          <p:cNvPr id="174104" name="Text Box 24"/>
          <p:cNvSpPr txBox="1">
            <a:spLocks noChangeArrowheads="1"/>
          </p:cNvSpPr>
          <p:nvPr/>
        </p:nvSpPr>
        <p:spPr bwMode="auto">
          <a:xfrm>
            <a:off x="3200400" y="2895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solidFill>
                  <a:srgbClr val="FF3300"/>
                </a:solidFill>
              </a:rPr>
              <a:t>o</a:t>
            </a:r>
          </a:p>
        </p:txBody>
      </p:sp>
      <p:sp>
        <p:nvSpPr>
          <p:cNvPr id="174105" name="Text Box 25"/>
          <p:cNvSpPr txBox="1">
            <a:spLocks noChangeArrowheads="1"/>
          </p:cNvSpPr>
          <p:nvPr/>
        </p:nvSpPr>
        <p:spPr bwMode="auto">
          <a:xfrm>
            <a:off x="3402013" y="35814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solidFill>
                  <a:srgbClr val="FF3300"/>
                </a:solidFill>
              </a:rPr>
              <a:t>o</a:t>
            </a:r>
          </a:p>
        </p:txBody>
      </p:sp>
      <p:sp>
        <p:nvSpPr>
          <p:cNvPr id="174106" name="Text Box 26"/>
          <p:cNvSpPr txBox="1">
            <a:spLocks noChangeArrowheads="1"/>
          </p:cNvSpPr>
          <p:nvPr/>
        </p:nvSpPr>
        <p:spPr bwMode="auto">
          <a:xfrm>
            <a:off x="4800600" y="4343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solidFill>
                  <a:srgbClr val="FF3300"/>
                </a:solidFill>
              </a:rPr>
              <a:t>o</a:t>
            </a:r>
          </a:p>
        </p:txBody>
      </p:sp>
      <p:sp>
        <p:nvSpPr>
          <p:cNvPr id="174107" name="Text Box 27"/>
          <p:cNvSpPr txBox="1">
            <a:spLocks noChangeArrowheads="1"/>
          </p:cNvSpPr>
          <p:nvPr/>
        </p:nvSpPr>
        <p:spPr bwMode="auto">
          <a:xfrm>
            <a:off x="4876800" y="14478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solidFill>
                  <a:srgbClr val="FF3300"/>
                </a:solidFill>
              </a:rPr>
              <a:t>o</a:t>
            </a:r>
          </a:p>
        </p:txBody>
      </p:sp>
      <p:sp>
        <p:nvSpPr>
          <p:cNvPr id="174108" name="Text Box 28"/>
          <p:cNvSpPr txBox="1">
            <a:spLocks noChangeArrowheads="1"/>
          </p:cNvSpPr>
          <p:nvPr/>
        </p:nvSpPr>
        <p:spPr bwMode="auto">
          <a:xfrm>
            <a:off x="5284788" y="28194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solidFill>
                  <a:srgbClr val="FF3300"/>
                </a:solidFill>
              </a:rPr>
              <a:t>o</a:t>
            </a:r>
          </a:p>
        </p:txBody>
      </p:sp>
      <p:sp>
        <p:nvSpPr>
          <p:cNvPr id="174109" name="Text Box 29"/>
          <p:cNvSpPr txBox="1">
            <a:spLocks noChangeArrowheads="1"/>
          </p:cNvSpPr>
          <p:nvPr/>
        </p:nvSpPr>
        <p:spPr bwMode="auto">
          <a:xfrm>
            <a:off x="5360988" y="18288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solidFill>
                  <a:srgbClr val="FF3300"/>
                </a:solidFill>
              </a:rPr>
              <a:t>o</a:t>
            </a:r>
          </a:p>
        </p:txBody>
      </p:sp>
      <p:sp>
        <p:nvSpPr>
          <p:cNvPr id="174110" name="Line 30"/>
          <p:cNvSpPr>
            <a:spLocks noChangeShapeType="1"/>
          </p:cNvSpPr>
          <p:nvPr/>
        </p:nvSpPr>
        <p:spPr bwMode="auto">
          <a:xfrm flipH="1" flipV="1">
            <a:off x="990600" y="1143000"/>
            <a:ext cx="0" cy="434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111" name="Oval 31"/>
          <p:cNvSpPr>
            <a:spLocks noChangeArrowheads="1"/>
          </p:cNvSpPr>
          <p:nvPr/>
        </p:nvSpPr>
        <p:spPr bwMode="auto">
          <a:xfrm>
            <a:off x="3124200" y="1752600"/>
            <a:ext cx="609600" cy="609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?</a:t>
            </a:r>
          </a:p>
        </p:txBody>
      </p:sp>
      <p:sp>
        <p:nvSpPr>
          <p:cNvPr id="174113" name="Oval 33"/>
          <p:cNvSpPr>
            <a:spLocks noChangeArrowheads="1"/>
          </p:cNvSpPr>
          <p:nvPr/>
        </p:nvSpPr>
        <p:spPr bwMode="auto">
          <a:xfrm>
            <a:off x="2514600" y="1066800"/>
            <a:ext cx="1752600" cy="1981200"/>
          </a:xfrm>
          <a:prstGeom prst="ellipse">
            <a:avLst/>
          </a:prstGeom>
          <a:noFill/>
          <a:ln w="9525" algn="ctr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87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45DF1E71-B4BD-41C9-8FCB-F68134660B10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K-NN and irrelevant features</a:t>
            </a:r>
          </a:p>
        </p:txBody>
      </p:sp>
      <p:grpSp>
        <p:nvGrpSpPr>
          <p:cNvPr id="176162" name="Group 34"/>
          <p:cNvGrpSpPr>
            <a:grpSpLocks/>
          </p:cNvGrpSpPr>
          <p:nvPr/>
        </p:nvGrpSpPr>
        <p:grpSpPr bwMode="auto">
          <a:xfrm>
            <a:off x="990600" y="2286000"/>
            <a:ext cx="5715000" cy="1635125"/>
            <a:chOff x="576" y="720"/>
            <a:chExt cx="3600" cy="2796"/>
          </a:xfrm>
        </p:grpSpPr>
        <p:sp>
          <p:nvSpPr>
            <p:cNvPr id="176131" name="Line 3"/>
            <p:cNvSpPr>
              <a:spLocks noChangeShapeType="1"/>
            </p:cNvSpPr>
            <p:nvPr/>
          </p:nvSpPr>
          <p:spPr bwMode="auto">
            <a:xfrm>
              <a:off x="576" y="3456"/>
              <a:ext cx="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6132" name="Text Box 4"/>
            <p:cNvSpPr txBox="1">
              <a:spLocks noChangeArrowheads="1"/>
            </p:cNvSpPr>
            <p:nvPr/>
          </p:nvSpPr>
          <p:spPr bwMode="auto">
            <a:xfrm>
              <a:off x="1008" y="1871"/>
              <a:ext cx="228" cy="7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0">
                  <a:solidFill>
                    <a:srgbClr val="009900"/>
                  </a:solidFill>
                </a:rPr>
                <a:t>+</a:t>
              </a:r>
            </a:p>
          </p:txBody>
        </p:sp>
        <p:sp>
          <p:nvSpPr>
            <p:cNvPr id="176133" name="Text Box 5"/>
            <p:cNvSpPr txBox="1">
              <a:spLocks noChangeArrowheads="1"/>
            </p:cNvSpPr>
            <p:nvPr/>
          </p:nvSpPr>
          <p:spPr bwMode="auto">
            <a:xfrm>
              <a:off x="1164" y="1103"/>
              <a:ext cx="228" cy="7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0">
                  <a:solidFill>
                    <a:srgbClr val="009900"/>
                  </a:solidFill>
                </a:rPr>
                <a:t>+</a:t>
              </a:r>
            </a:p>
          </p:txBody>
        </p:sp>
        <p:sp>
          <p:nvSpPr>
            <p:cNvPr id="176134" name="Text Box 6"/>
            <p:cNvSpPr txBox="1">
              <a:spLocks noChangeArrowheads="1"/>
            </p:cNvSpPr>
            <p:nvPr/>
          </p:nvSpPr>
          <p:spPr bwMode="auto">
            <a:xfrm>
              <a:off x="1296" y="2159"/>
              <a:ext cx="228" cy="7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0">
                  <a:solidFill>
                    <a:srgbClr val="009900"/>
                  </a:solidFill>
                </a:rPr>
                <a:t>+</a:t>
              </a:r>
            </a:p>
          </p:txBody>
        </p:sp>
        <p:sp>
          <p:nvSpPr>
            <p:cNvPr id="176135" name="Text Box 7"/>
            <p:cNvSpPr txBox="1">
              <a:spLocks noChangeArrowheads="1"/>
            </p:cNvSpPr>
            <p:nvPr/>
          </p:nvSpPr>
          <p:spPr bwMode="auto">
            <a:xfrm>
              <a:off x="2316" y="1344"/>
              <a:ext cx="228" cy="7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0">
                  <a:solidFill>
                    <a:srgbClr val="009900"/>
                  </a:solidFill>
                </a:rPr>
                <a:t>+</a:t>
              </a:r>
            </a:p>
          </p:txBody>
        </p:sp>
        <p:sp>
          <p:nvSpPr>
            <p:cNvPr id="176136" name="Text Box 8"/>
            <p:cNvSpPr txBox="1">
              <a:spLocks noChangeArrowheads="1"/>
            </p:cNvSpPr>
            <p:nvPr/>
          </p:nvSpPr>
          <p:spPr bwMode="auto">
            <a:xfrm>
              <a:off x="2412" y="766"/>
              <a:ext cx="228" cy="7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0">
                  <a:solidFill>
                    <a:srgbClr val="009900"/>
                  </a:solidFill>
                </a:rPr>
                <a:t>+</a:t>
              </a:r>
            </a:p>
          </p:txBody>
        </p:sp>
        <p:sp>
          <p:nvSpPr>
            <p:cNvPr id="176137" name="Text Box 9"/>
            <p:cNvSpPr txBox="1">
              <a:spLocks noChangeArrowheads="1"/>
            </p:cNvSpPr>
            <p:nvPr/>
          </p:nvSpPr>
          <p:spPr bwMode="auto">
            <a:xfrm>
              <a:off x="2604" y="2210"/>
              <a:ext cx="228" cy="7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0">
                  <a:solidFill>
                    <a:srgbClr val="009900"/>
                  </a:solidFill>
                </a:rPr>
                <a:t>+</a:t>
              </a:r>
            </a:p>
          </p:txBody>
        </p:sp>
        <p:sp>
          <p:nvSpPr>
            <p:cNvPr id="176138" name="Text Box 10"/>
            <p:cNvSpPr txBox="1">
              <a:spLocks noChangeArrowheads="1"/>
            </p:cNvSpPr>
            <p:nvPr/>
          </p:nvSpPr>
          <p:spPr bwMode="auto">
            <a:xfrm>
              <a:off x="3132" y="2015"/>
              <a:ext cx="228" cy="7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0">
                  <a:solidFill>
                    <a:srgbClr val="009900"/>
                  </a:solidFill>
                </a:rPr>
                <a:t>+</a:t>
              </a:r>
            </a:p>
          </p:txBody>
        </p:sp>
        <p:sp>
          <p:nvSpPr>
            <p:cNvPr id="176139" name="Text Box 11"/>
            <p:cNvSpPr txBox="1">
              <a:spLocks noChangeArrowheads="1"/>
            </p:cNvSpPr>
            <p:nvPr/>
          </p:nvSpPr>
          <p:spPr bwMode="auto">
            <a:xfrm>
              <a:off x="3804" y="2064"/>
              <a:ext cx="228" cy="7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0">
                  <a:solidFill>
                    <a:srgbClr val="009900"/>
                  </a:solidFill>
                </a:rPr>
                <a:t>+</a:t>
              </a:r>
            </a:p>
          </p:txBody>
        </p:sp>
        <p:sp>
          <p:nvSpPr>
            <p:cNvPr id="176140" name="Text Box 12"/>
            <p:cNvSpPr txBox="1">
              <a:spLocks noChangeArrowheads="1"/>
            </p:cNvSpPr>
            <p:nvPr/>
          </p:nvSpPr>
          <p:spPr bwMode="auto">
            <a:xfrm>
              <a:off x="1440" y="2544"/>
              <a:ext cx="223" cy="7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0">
                  <a:solidFill>
                    <a:srgbClr val="FF3300"/>
                  </a:solidFill>
                </a:rPr>
                <a:t>o</a:t>
              </a:r>
            </a:p>
          </p:txBody>
        </p:sp>
        <p:sp>
          <p:nvSpPr>
            <p:cNvPr id="176141" name="Text Box 13"/>
            <p:cNvSpPr txBox="1">
              <a:spLocks noChangeArrowheads="1"/>
            </p:cNvSpPr>
            <p:nvPr/>
          </p:nvSpPr>
          <p:spPr bwMode="auto">
            <a:xfrm>
              <a:off x="1536" y="1920"/>
              <a:ext cx="223" cy="7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0">
                  <a:solidFill>
                    <a:srgbClr val="FF3300"/>
                  </a:solidFill>
                </a:rPr>
                <a:t>o</a:t>
              </a:r>
            </a:p>
          </p:txBody>
        </p:sp>
        <p:sp>
          <p:nvSpPr>
            <p:cNvPr id="176142" name="Text Box 14"/>
            <p:cNvSpPr txBox="1">
              <a:spLocks noChangeArrowheads="1"/>
            </p:cNvSpPr>
            <p:nvPr/>
          </p:nvSpPr>
          <p:spPr bwMode="auto">
            <a:xfrm>
              <a:off x="1841" y="1586"/>
              <a:ext cx="223" cy="7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0">
                  <a:solidFill>
                    <a:srgbClr val="FF3300"/>
                  </a:solidFill>
                </a:rPr>
                <a:t>o</a:t>
              </a:r>
            </a:p>
          </p:txBody>
        </p:sp>
        <p:sp>
          <p:nvSpPr>
            <p:cNvPr id="176143" name="Text Box 15"/>
            <p:cNvSpPr txBox="1">
              <a:spLocks noChangeArrowheads="1"/>
            </p:cNvSpPr>
            <p:nvPr/>
          </p:nvSpPr>
          <p:spPr bwMode="auto">
            <a:xfrm>
              <a:off x="2801" y="1586"/>
              <a:ext cx="223" cy="7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0">
                  <a:solidFill>
                    <a:srgbClr val="FF3300"/>
                  </a:solidFill>
                </a:rPr>
                <a:t>o</a:t>
              </a:r>
            </a:p>
          </p:txBody>
        </p:sp>
        <p:sp>
          <p:nvSpPr>
            <p:cNvPr id="176144" name="Text Box 16"/>
            <p:cNvSpPr txBox="1">
              <a:spLocks noChangeArrowheads="1"/>
            </p:cNvSpPr>
            <p:nvPr/>
          </p:nvSpPr>
          <p:spPr bwMode="auto">
            <a:xfrm>
              <a:off x="2928" y="2210"/>
              <a:ext cx="223" cy="7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0">
                  <a:solidFill>
                    <a:srgbClr val="FF3300"/>
                  </a:solidFill>
                </a:rPr>
                <a:t>o</a:t>
              </a:r>
            </a:p>
          </p:txBody>
        </p:sp>
        <p:sp>
          <p:nvSpPr>
            <p:cNvPr id="176145" name="Text Box 17"/>
            <p:cNvSpPr txBox="1">
              <a:spLocks noChangeArrowheads="1"/>
            </p:cNvSpPr>
            <p:nvPr/>
          </p:nvSpPr>
          <p:spPr bwMode="auto">
            <a:xfrm>
              <a:off x="2976" y="1054"/>
              <a:ext cx="223" cy="7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0">
                  <a:solidFill>
                    <a:srgbClr val="FF3300"/>
                  </a:solidFill>
                </a:rPr>
                <a:t>o</a:t>
              </a:r>
            </a:p>
          </p:txBody>
        </p:sp>
        <p:sp>
          <p:nvSpPr>
            <p:cNvPr id="176146" name="Text Box 18"/>
            <p:cNvSpPr txBox="1">
              <a:spLocks noChangeArrowheads="1"/>
            </p:cNvSpPr>
            <p:nvPr/>
          </p:nvSpPr>
          <p:spPr bwMode="auto">
            <a:xfrm>
              <a:off x="3521" y="2210"/>
              <a:ext cx="223" cy="7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0">
                  <a:solidFill>
                    <a:srgbClr val="FF3300"/>
                  </a:solidFill>
                </a:rPr>
                <a:t>o</a:t>
              </a:r>
            </a:p>
          </p:txBody>
        </p:sp>
        <p:sp>
          <p:nvSpPr>
            <p:cNvPr id="176147" name="Text Box 19"/>
            <p:cNvSpPr txBox="1">
              <a:spLocks noChangeArrowheads="1"/>
            </p:cNvSpPr>
            <p:nvPr/>
          </p:nvSpPr>
          <p:spPr bwMode="auto">
            <a:xfrm>
              <a:off x="3473" y="2400"/>
              <a:ext cx="223" cy="7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0">
                  <a:solidFill>
                    <a:srgbClr val="FF3300"/>
                  </a:solidFill>
                </a:rPr>
                <a:t>o</a:t>
              </a:r>
            </a:p>
          </p:txBody>
        </p:sp>
        <p:sp>
          <p:nvSpPr>
            <p:cNvPr id="176148" name="Text Box 20"/>
            <p:cNvSpPr txBox="1">
              <a:spLocks noChangeArrowheads="1"/>
            </p:cNvSpPr>
            <p:nvPr/>
          </p:nvSpPr>
          <p:spPr bwMode="auto">
            <a:xfrm>
              <a:off x="3408" y="1678"/>
              <a:ext cx="223" cy="7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0">
                  <a:solidFill>
                    <a:srgbClr val="FF3300"/>
                  </a:solidFill>
                </a:rPr>
                <a:t>o</a:t>
              </a:r>
            </a:p>
          </p:txBody>
        </p:sp>
        <p:sp>
          <p:nvSpPr>
            <p:cNvPr id="176149" name="Text Box 21"/>
            <p:cNvSpPr txBox="1">
              <a:spLocks noChangeArrowheads="1"/>
            </p:cNvSpPr>
            <p:nvPr/>
          </p:nvSpPr>
          <p:spPr bwMode="auto">
            <a:xfrm>
              <a:off x="3233" y="1152"/>
              <a:ext cx="223" cy="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0">
                  <a:solidFill>
                    <a:srgbClr val="FF3300"/>
                  </a:solidFill>
                </a:rPr>
                <a:t>o</a:t>
              </a:r>
            </a:p>
          </p:txBody>
        </p:sp>
        <p:sp>
          <p:nvSpPr>
            <p:cNvPr id="176150" name="Text Box 22"/>
            <p:cNvSpPr txBox="1">
              <a:spLocks noChangeArrowheads="1"/>
            </p:cNvSpPr>
            <p:nvPr/>
          </p:nvSpPr>
          <p:spPr bwMode="auto">
            <a:xfrm>
              <a:off x="1968" y="2113"/>
              <a:ext cx="223" cy="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0">
                  <a:solidFill>
                    <a:srgbClr val="FF3300"/>
                  </a:solidFill>
                </a:rPr>
                <a:t>o</a:t>
              </a:r>
            </a:p>
          </p:txBody>
        </p:sp>
        <p:sp>
          <p:nvSpPr>
            <p:cNvPr id="176151" name="Text Box 23"/>
            <p:cNvSpPr txBox="1">
              <a:spLocks noChangeArrowheads="1"/>
            </p:cNvSpPr>
            <p:nvPr/>
          </p:nvSpPr>
          <p:spPr bwMode="auto">
            <a:xfrm>
              <a:off x="2496" y="1727"/>
              <a:ext cx="223" cy="7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0">
                  <a:solidFill>
                    <a:srgbClr val="FF3300"/>
                  </a:solidFill>
                </a:rPr>
                <a:t>o</a:t>
              </a:r>
            </a:p>
          </p:txBody>
        </p:sp>
        <p:sp>
          <p:nvSpPr>
            <p:cNvPr id="176152" name="Text Box 24"/>
            <p:cNvSpPr txBox="1">
              <a:spLocks noChangeArrowheads="1"/>
            </p:cNvSpPr>
            <p:nvPr/>
          </p:nvSpPr>
          <p:spPr bwMode="auto">
            <a:xfrm>
              <a:off x="2016" y="1822"/>
              <a:ext cx="223" cy="7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0">
                  <a:solidFill>
                    <a:srgbClr val="FF3300"/>
                  </a:solidFill>
                </a:rPr>
                <a:t>o</a:t>
              </a:r>
            </a:p>
          </p:txBody>
        </p:sp>
        <p:sp>
          <p:nvSpPr>
            <p:cNvPr id="176153" name="Text Box 25"/>
            <p:cNvSpPr txBox="1">
              <a:spLocks noChangeArrowheads="1"/>
            </p:cNvSpPr>
            <p:nvPr/>
          </p:nvSpPr>
          <p:spPr bwMode="auto">
            <a:xfrm>
              <a:off x="2143" y="2254"/>
              <a:ext cx="223" cy="7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0">
                  <a:solidFill>
                    <a:srgbClr val="FF3300"/>
                  </a:solidFill>
                </a:rPr>
                <a:t>o</a:t>
              </a:r>
            </a:p>
          </p:txBody>
        </p:sp>
        <p:sp>
          <p:nvSpPr>
            <p:cNvPr id="176154" name="Text Box 26"/>
            <p:cNvSpPr txBox="1">
              <a:spLocks noChangeArrowheads="1"/>
            </p:cNvSpPr>
            <p:nvPr/>
          </p:nvSpPr>
          <p:spPr bwMode="auto">
            <a:xfrm>
              <a:off x="3024" y="2734"/>
              <a:ext cx="223" cy="7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0">
                  <a:solidFill>
                    <a:srgbClr val="FF3300"/>
                  </a:solidFill>
                </a:rPr>
                <a:t>o</a:t>
              </a:r>
            </a:p>
          </p:txBody>
        </p:sp>
        <p:sp>
          <p:nvSpPr>
            <p:cNvPr id="176155" name="Text Box 27"/>
            <p:cNvSpPr txBox="1">
              <a:spLocks noChangeArrowheads="1"/>
            </p:cNvSpPr>
            <p:nvPr/>
          </p:nvSpPr>
          <p:spPr bwMode="auto">
            <a:xfrm>
              <a:off x="3072" y="910"/>
              <a:ext cx="223" cy="7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0">
                  <a:solidFill>
                    <a:srgbClr val="FF3300"/>
                  </a:solidFill>
                </a:rPr>
                <a:t>o</a:t>
              </a:r>
            </a:p>
          </p:txBody>
        </p:sp>
        <p:sp>
          <p:nvSpPr>
            <p:cNvPr id="176156" name="Text Box 28"/>
            <p:cNvSpPr txBox="1">
              <a:spLocks noChangeArrowheads="1"/>
            </p:cNvSpPr>
            <p:nvPr/>
          </p:nvSpPr>
          <p:spPr bwMode="auto">
            <a:xfrm>
              <a:off x="3329" y="1776"/>
              <a:ext cx="223" cy="7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0">
                  <a:solidFill>
                    <a:srgbClr val="FF3300"/>
                  </a:solidFill>
                </a:rPr>
                <a:t>o</a:t>
              </a:r>
            </a:p>
          </p:txBody>
        </p:sp>
        <p:sp>
          <p:nvSpPr>
            <p:cNvPr id="176157" name="Text Box 29"/>
            <p:cNvSpPr txBox="1">
              <a:spLocks noChangeArrowheads="1"/>
            </p:cNvSpPr>
            <p:nvPr/>
          </p:nvSpPr>
          <p:spPr bwMode="auto">
            <a:xfrm>
              <a:off x="3377" y="1152"/>
              <a:ext cx="223" cy="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0">
                  <a:solidFill>
                    <a:srgbClr val="FF3300"/>
                  </a:solidFill>
                </a:rPr>
                <a:t>o</a:t>
              </a:r>
            </a:p>
          </p:txBody>
        </p:sp>
        <p:sp>
          <p:nvSpPr>
            <p:cNvPr id="176158" name="Line 30"/>
            <p:cNvSpPr>
              <a:spLocks noChangeShapeType="1"/>
            </p:cNvSpPr>
            <p:nvPr/>
          </p:nvSpPr>
          <p:spPr bwMode="auto">
            <a:xfrm flipH="1" flipV="1">
              <a:off x="624" y="720"/>
              <a:ext cx="0" cy="27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76159" name="Oval 31"/>
          <p:cNvSpPr>
            <a:spLocks noChangeArrowheads="1"/>
          </p:cNvSpPr>
          <p:nvPr/>
        </p:nvSpPr>
        <p:spPr bwMode="auto">
          <a:xfrm>
            <a:off x="3124200" y="2514600"/>
            <a:ext cx="609600" cy="609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?</a:t>
            </a:r>
          </a:p>
        </p:txBody>
      </p:sp>
      <p:sp>
        <p:nvSpPr>
          <p:cNvPr id="176160" name="Oval 32"/>
          <p:cNvSpPr>
            <a:spLocks noChangeArrowheads="1"/>
          </p:cNvSpPr>
          <p:nvPr/>
        </p:nvSpPr>
        <p:spPr bwMode="auto">
          <a:xfrm>
            <a:off x="2895600" y="2209800"/>
            <a:ext cx="1066800" cy="1219200"/>
          </a:xfrm>
          <a:prstGeom prst="ellipse">
            <a:avLst/>
          </a:prstGeom>
          <a:noFill/>
          <a:ln w="9525" algn="ctr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3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6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ACB6D941-970E-479C-A7B0-097B915CFB61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Ways of rescaling for KNN</a:t>
            </a:r>
          </a:p>
        </p:txBody>
      </p:sp>
      <p:pic>
        <p:nvPicPr>
          <p:cNvPr id="1781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0" t="37415" r="32857" b="41399"/>
          <a:stretch>
            <a:fillRect/>
          </a:stretch>
        </p:blipFill>
        <p:spPr bwMode="auto">
          <a:xfrm>
            <a:off x="533400" y="990600"/>
            <a:ext cx="7315200" cy="213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818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57" t="46584" r="36858" b="45308"/>
          <a:stretch>
            <a:fillRect/>
          </a:stretch>
        </p:blipFill>
        <p:spPr bwMode="auto">
          <a:xfrm>
            <a:off x="2895600" y="4267200"/>
            <a:ext cx="49530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8182" name="Text Box 6"/>
          <p:cNvSpPr txBox="1">
            <a:spLocks noChangeArrowheads="1"/>
          </p:cNvSpPr>
          <p:nvPr/>
        </p:nvSpPr>
        <p:spPr bwMode="auto">
          <a:xfrm>
            <a:off x="381000" y="1219200"/>
            <a:ext cx="3457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/>
              <a:t>Normalized L1 distance:</a:t>
            </a:r>
          </a:p>
        </p:txBody>
      </p:sp>
      <p:sp>
        <p:nvSpPr>
          <p:cNvPr id="178183" name="Text Box 7"/>
          <p:cNvSpPr txBox="1">
            <a:spLocks noChangeArrowheads="1"/>
          </p:cNvSpPr>
          <p:nvPr/>
        </p:nvSpPr>
        <p:spPr bwMode="auto">
          <a:xfrm>
            <a:off x="609600" y="3429000"/>
            <a:ext cx="184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/>
              <a:t>Scale by IG:</a:t>
            </a:r>
          </a:p>
        </p:txBody>
      </p:sp>
      <p:pic>
        <p:nvPicPr>
          <p:cNvPr id="178186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5" t="64859" r="39143" b="26540"/>
          <a:stretch>
            <a:fillRect/>
          </a:stretch>
        </p:blipFill>
        <p:spPr bwMode="auto">
          <a:xfrm>
            <a:off x="3429000" y="3276600"/>
            <a:ext cx="4191000" cy="107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8187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57" t="56223" r="35715" b="34360"/>
          <a:stretch>
            <a:fillRect/>
          </a:stretch>
        </p:blipFill>
        <p:spPr bwMode="auto">
          <a:xfrm>
            <a:off x="3048000" y="5214938"/>
            <a:ext cx="4876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8188" name="Text Box 12"/>
          <p:cNvSpPr txBox="1">
            <a:spLocks noChangeArrowheads="1"/>
          </p:cNvSpPr>
          <p:nvPr/>
        </p:nvSpPr>
        <p:spPr bwMode="auto">
          <a:xfrm>
            <a:off x="533400" y="5181600"/>
            <a:ext cx="3352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0"/>
              <a:t>Modified value distance metric:</a:t>
            </a:r>
          </a:p>
        </p:txBody>
      </p:sp>
    </p:spTree>
    <p:extLst>
      <p:ext uri="{BB962C8B-B14F-4D97-AF65-F5344CB8AC3E}">
        <p14:creationId xmlns:p14="http://schemas.microsoft.com/office/powerpoint/2010/main" val="386307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3" grpId="0"/>
      <p:bldP spid="17818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CA284FC8-49F9-43DB-A2A9-8362D045F6E0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Ways of rescaling for KNN</a:t>
            </a: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381000" y="1219200"/>
            <a:ext cx="184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/>
              <a:t>Dot product:</a:t>
            </a:r>
          </a:p>
        </p:txBody>
      </p:sp>
      <p:pic>
        <p:nvPicPr>
          <p:cNvPr id="18330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58" t="49217" r="37999" b="42180"/>
          <a:stretch>
            <a:fillRect/>
          </a:stretch>
        </p:blipFill>
        <p:spPr bwMode="auto">
          <a:xfrm>
            <a:off x="2667000" y="1066800"/>
            <a:ext cx="48006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3307" name="Text Box 11"/>
          <p:cNvSpPr txBox="1">
            <a:spLocks noChangeArrowheads="1"/>
          </p:cNvSpPr>
          <p:nvPr/>
        </p:nvSpPr>
        <p:spPr bwMode="auto">
          <a:xfrm>
            <a:off x="457200" y="2209800"/>
            <a:ext cx="2439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/>
              <a:t>Cosine distance:</a:t>
            </a:r>
          </a:p>
        </p:txBody>
      </p:sp>
      <p:pic>
        <p:nvPicPr>
          <p:cNvPr id="18330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48" t="57039" r="32286" b="32796"/>
          <a:stretch>
            <a:fillRect/>
          </a:stretch>
        </p:blipFill>
        <p:spPr bwMode="auto">
          <a:xfrm>
            <a:off x="2819400" y="2209800"/>
            <a:ext cx="5562600" cy="124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3309" name="Text Box 13"/>
          <p:cNvSpPr txBox="1">
            <a:spLocks noChangeArrowheads="1"/>
          </p:cNvSpPr>
          <p:nvPr/>
        </p:nvSpPr>
        <p:spPr bwMode="auto">
          <a:xfrm>
            <a:off x="457200" y="3657600"/>
            <a:ext cx="7381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/>
              <a:t>TFIDF weights for text: for doc j, feature i: x</a:t>
            </a:r>
            <a:r>
              <a:rPr lang="en-US" altLang="en-US" b="0" baseline="-25000"/>
              <a:t>i</a:t>
            </a:r>
            <a:r>
              <a:rPr lang="en-US" altLang="en-US" b="0"/>
              <a:t>=tf</a:t>
            </a:r>
            <a:r>
              <a:rPr lang="en-US" altLang="en-US" b="0" baseline="-25000"/>
              <a:t>i,j</a:t>
            </a:r>
            <a:r>
              <a:rPr lang="en-US" altLang="en-US" b="0"/>
              <a:t> * idf</a:t>
            </a:r>
            <a:r>
              <a:rPr lang="en-US" altLang="en-US" b="0" baseline="-25000"/>
              <a:t>i</a:t>
            </a:r>
            <a:r>
              <a:rPr lang="en-US" altLang="en-US" b="0"/>
              <a:t> :</a:t>
            </a:r>
          </a:p>
        </p:txBody>
      </p:sp>
      <p:pic>
        <p:nvPicPr>
          <p:cNvPr id="183310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830763"/>
            <a:ext cx="19812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3311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754563"/>
            <a:ext cx="32004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3312" name="Oval 16"/>
          <p:cNvSpPr>
            <a:spLocks noChangeArrowheads="1"/>
          </p:cNvSpPr>
          <p:nvPr/>
        </p:nvSpPr>
        <p:spPr bwMode="auto">
          <a:xfrm>
            <a:off x="2362200" y="4678363"/>
            <a:ext cx="914400" cy="533400"/>
          </a:xfrm>
          <a:prstGeom prst="ellipse">
            <a:avLst/>
          </a:prstGeom>
          <a:noFill/>
          <a:ln w="9525" algn="ctr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3313" name="Line 17"/>
          <p:cNvSpPr>
            <a:spLocks noChangeShapeType="1"/>
          </p:cNvSpPr>
          <p:nvPr/>
        </p:nvSpPr>
        <p:spPr bwMode="auto">
          <a:xfrm>
            <a:off x="1219200" y="4906963"/>
            <a:ext cx="10668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3314" name="Text Box 18"/>
          <p:cNvSpPr txBox="1">
            <a:spLocks noChangeArrowheads="1"/>
          </p:cNvSpPr>
          <p:nvPr/>
        </p:nvSpPr>
        <p:spPr bwMode="auto">
          <a:xfrm>
            <a:off x="0" y="4678363"/>
            <a:ext cx="12192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 sz="1800" b="0">
                <a:solidFill>
                  <a:srgbClr val="FF3300"/>
                </a:solidFill>
              </a:rPr>
              <a:t>#occur. of term i in doc j</a:t>
            </a:r>
          </a:p>
        </p:txBody>
      </p:sp>
      <p:sp>
        <p:nvSpPr>
          <p:cNvPr id="183315" name="Oval 19"/>
          <p:cNvSpPr>
            <a:spLocks noChangeArrowheads="1"/>
          </p:cNvSpPr>
          <p:nvPr/>
        </p:nvSpPr>
        <p:spPr bwMode="auto">
          <a:xfrm>
            <a:off x="5715000" y="4602163"/>
            <a:ext cx="914400" cy="533400"/>
          </a:xfrm>
          <a:prstGeom prst="ellipse">
            <a:avLst/>
          </a:prstGeom>
          <a:noFill/>
          <a:ln w="9525" algn="ctr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3316" name="Text Box 20"/>
          <p:cNvSpPr txBox="1">
            <a:spLocks noChangeArrowheads="1"/>
          </p:cNvSpPr>
          <p:nvPr/>
        </p:nvSpPr>
        <p:spPr bwMode="auto">
          <a:xfrm>
            <a:off x="7315200" y="4525963"/>
            <a:ext cx="1219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 b="0">
                <a:solidFill>
                  <a:srgbClr val="FF3300"/>
                </a:solidFill>
              </a:rPr>
              <a:t>#docs in corpus</a:t>
            </a:r>
          </a:p>
        </p:txBody>
      </p:sp>
      <p:sp>
        <p:nvSpPr>
          <p:cNvPr id="183317" name="Line 21"/>
          <p:cNvSpPr>
            <a:spLocks noChangeShapeType="1"/>
          </p:cNvSpPr>
          <p:nvPr/>
        </p:nvSpPr>
        <p:spPr bwMode="auto">
          <a:xfrm flipH="1">
            <a:off x="6629400" y="4830763"/>
            <a:ext cx="6858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3319" name="Text Box 23"/>
          <p:cNvSpPr txBox="1">
            <a:spLocks noChangeArrowheads="1"/>
          </p:cNvSpPr>
          <p:nvPr/>
        </p:nvSpPr>
        <p:spPr bwMode="auto">
          <a:xfrm>
            <a:off x="7467600" y="5484813"/>
            <a:ext cx="16764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 b="0">
                <a:solidFill>
                  <a:srgbClr val="FF3300"/>
                </a:solidFill>
              </a:rPr>
              <a:t>#docs in corpus that contain term i</a:t>
            </a:r>
          </a:p>
        </p:txBody>
      </p:sp>
      <p:sp>
        <p:nvSpPr>
          <p:cNvPr id="183320" name="Line 24"/>
          <p:cNvSpPr>
            <a:spLocks noChangeShapeType="1"/>
          </p:cNvSpPr>
          <p:nvPr/>
        </p:nvSpPr>
        <p:spPr bwMode="auto">
          <a:xfrm flipH="1" flipV="1">
            <a:off x="6781800" y="5592763"/>
            <a:ext cx="685800" cy="1968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77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2C9A23D8-03D5-447D-A879-55E5462C681C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Combining distances to neighbors</a:t>
            </a: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457200" y="1295400"/>
            <a:ext cx="223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/>
              <a:t>Standard KNN:</a:t>
            </a:r>
          </a:p>
        </p:txBody>
      </p:sp>
      <p:sp>
        <p:nvSpPr>
          <p:cNvPr id="181254" name="Text Box 6"/>
          <p:cNvSpPr txBox="1">
            <a:spLocks noChangeArrowheads="1"/>
          </p:cNvSpPr>
          <p:nvPr/>
        </p:nvSpPr>
        <p:spPr bwMode="auto">
          <a:xfrm>
            <a:off x="381000" y="2438400"/>
            <a:ext cx="3508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/>
              <a:t>Distance-weighted KNN:</a:t>
            </a:r>
          </a:p>
        </p:txBody>
      </p:sp>
      <p:graphicFrame>
        <p:nvGraphicFramePr>
          <p:cNvPr id="181255" name="Object 7"/>
          <p:cNvGraphicFramePr>
            <a:graphicFrameLocks noChangeAspect="1"/>
          </p:cNvGraphicFramePr>
          <p:nvPr/>
        </p:nvGraphicFramePr>
        <p:xfrm>
          <a:off x="3200400" y="1219200"/>
          <a:ext cx="5435600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4" imgW="2044440" imgH="457200" progId="Equation.3">
                  <p:embed/>
                </p:oleObj>
              </mc:Choice>
              <mc:Fallback>
                <p:oleObj name="Equation" r:id="rId4" imgW="20444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219200"/>
                        <a:ext cx="5435600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6" name="Object 8"/>
          <p:cNvGraphicFramePr>
            <a:graphicFrameLocks noChangeAspect="1"/>
          </p:cNvGraphicFramePr>
          <p:nvPr/>
        </p:nvGraphicFramePr>
        <p:xfrm>
          <a:off x="3200400" y="2971800"/>
          <a:ext cx="543560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6" imgW="2044440" imgH="1295280" progId="Equation.3">
                  <p:embed/>
                </p:oleObj>
              </mc:Choice>
              <mc:Fallback>
                <p:oleObj name="Equation" r:id="rId6" imgW="2044440" imgH="1295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971800"/>
                        <a:ext cx="5435600" cy="344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8" name="Object 10"/>
          <p:cNvGraphicFramePr>
            <a:graphicFrameLocks noChangeAspect="1"/>
          </p:cNvGraphicFramePr>
          <p:nvPr/>
        </p:nvGraphicFramePr>
        <p:xfrm>
          <a:off x="2590800" y="4724400"/>
          <a:ext cx="58674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8" imgW="2412720" imgH="368280" progId="Equation.3">
                  <p:embed/>
                </p:oleObj>
              </mc:Choice>
              <mc:Fallback>
                <p:oleObj name="Equation" r:id="rId8" imgW="24127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724400"/>
                        <a:ext cx="5867400" cy="8937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9" name="Rectangle 11"/>
          <p:cNvSpPr>
            <a:spLocks noChangeArrowheads="1"/>
          </p:cNvSpPr>
          <p:nvPr/>
        </p:nvSpPr>
        <p:spPr bwMode="auto">
          <a:xfrm>
            <a:off x="2895600" y="1828800"/>
            <a:ext cx="5867400" cy="685800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1260" name="Rectangle 12"/>
          <p:cNvSpPr>
            <a:spLocks noChangeArrowheads="1"/>
          </p:cNvSpPr>
          <p:nvPr/>
        </p:nvSpPr>
        <p:spPr bwMode="auto">
          <a:xfrm>
            <a:off x="3048000" y="3657600"/>
            <a:ext cx="5867400" cy="990600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34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Advantages of Memory-Based Methods</a:t>
            </a:r>
            <a:endParaRPr lang="en-US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Lazy learning: don’t do any work until you know what you want to predict (and from what variables!)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never need to learn a global model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many simple local models taken together can represent a more complex global model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better focussed learning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handles missing values, time varying distributions, ...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Very efficient cross-validation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Intelligible learning method to many users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Nearest neighbors support explanation and training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Can use </a:t>
            </a:r>
            <a:r>
              <a:rPr lang="en-US" altLang="en-US" sz="2400" b="1" i="1"/>
              <a:t>any</a:t>
            </a:r>
            <a:r>
              <a:rPr lang="en-US" altLang="en-US" sz="2400"/>
              <a:t> distance metric: string-edit distance, …</a:t>
            </a:r>
          </a:p>
        </p:txBody>
      </p:sp>
    </p:spTree>
    <p:extLst>
      <p:ext uri="{BB962C8B-B14F-4D97-AF65-F5344CB8AC3E}">
        <p14:creationId xmlns:p14="http://schemas.microsoft.com/office/powerpoint/2010/main" val="3406292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Weaknesses of Memory-Based Methods</a:t>
            </a:r>
            <a:endParaRPr lang="en-US" alt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Curse of Dimensionality:</a:t>
            </a:r>
          </a:p>
          <a:p>
            <a:pPr lvl="1"/>
            <a:r>
              <a:rPr lang="en-US" altLang="en-US" sz="2000"/>
              <a:t>often works best with 25 or fewer dimensions</a:t>
            </a:r>
          </a:p>
          <a:p>
            <a:r>
              <a:rPr lang="en-US" altLang="en-US" sz="2400"/>
              <a:t>Run-time cost scales with training set size</a:t>
            </a:r>
          </a:p>
          <a:p>
            <a:r>
              <a:rPr lang="en-US" altLang="en-US" sz="2400"/>
              <a:t>Large training sets will not fit in memory</a:t>
            </a:r>
          </a:p>
          <a:p>
            <a:r>
              <a:rPr lang="en-US" altLang="en-US" sz="2400"/>
              <a:t>Many MBL methods are strict averagers</a:t>
            </a:r>
          </a:p>
          <a:p>
            <a:r>
              <a:rPr lang="en-US" altLang="en-US" sz="2400"/>
              <a:t>Sometimes doesn’t seem to perform as well as other methods such as neural nets</a:t>
            </a:r>
          </a:p>
          <a:p>
            <a:r>
              <a:rPr lang="en-US" altLang="en-US" sz="2400"/>
              <a:t>Predicted values for regression not continuous</a:t>
            </a:r>
          </a:p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221905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Inductive Assumption</a:t>
            </a:r>
            <a:endParaRPr lang="en-US" alt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Similar inputs map to similar outputs</a:t>
            </a:r>
          </a:p>
          <a:p>
            <a:pPr lvl="1"/>
            <a:r>
              <a:rPr lang="en-US" altLang="en-US"/>
              <a:t>If not true =&gt; learning is impossible</a:t>
            </a:r>
          </a:p>
          <a:p>
            <a:pPr lvl="1"/>
            <a:r>
              <a:rPr lang="en-US" altLang="en-US"/>
              <a:t>If true =&gt; learning reduces to defining “</a:t>
            </a:r>
            <a:r>
              <a:rPr lang="en-US" altLang="en-US" i="1"/>
              <a:t>similar</a:t>
            </a:r>
            <a:r>
              <a:rPr lang="en-US" altLang="en-US"/>
              <a:t>”</a:t>
            </a:r>
          </a:p>
          <a:p>
            <a:endParaRPr lang="en-US" altLang="en-US"/>
          </a:p>
          <a:p>
            <a:r>
              <a:rPr lang="en-US" altLang="en-US"/>
              <a:t>Not all similarities created equal</a:t>
            </a:r>
          </a:p>
          <a:p>
            <a:pPr lvl="1"/>
            <a:r>
              <a:rPr lang="en-US" altLang="en-US"/>
              <a:t>predicting a person’s weight may depend on      different attributes than predicting their IQ</a:t>
            </a:r>
          </a:p>
        </p:txBody>
      </p:sp>
    </p:spTree>
    <p:extLst>
      <p:ext uri="{BB962C8B-B14F-4D97-AF65-F5344CB8AC3E}">
        <p14:creationId xmlns:p14="http://schemas.microsoft.com/office/powerpoint/2010/main" val="152639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1432367C-F4ED-4F19-B8AC-0D77182F8B02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Basic k-nearest neighbor classification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/>
              <a:t>Training method:</a:t>
            </a:r>
          </a:p>
          <a:p>
            <a:pPr lvl="1"/>
            <a:r>
              <a:rPr lang="en-US" altLang="en-US" dirty="0" smtClean="0"/>
              <a:t>Save the training examples</a:t>
            </a:r>
          </a:p>
          <a:p>
            <a:r>
              <a:rPr lang="en-US" altLang="en-US" dirty="0" smtClean="0"/>
              <a:t>At prediction time:</a:t>
            </a:r>
          </a:p>
          <a:p>
            <a:pPr lvl="1"/>
            <a:r>
              <a:rPr lang="en-US" altLang="en-US" u="sng" dirty="0" smtClean="0"/>
              <a:t>Find</a:t>
            </a:r>
            <a:r>
              <a:rPr lang="en-US" altLang="en-US" dirty="0" smtClean="0"/>
              <a:t> the </a:t>
            </a:r>
            <a:r>
              <a:rPr lang="en-US" altLang="en-US" i="1" dirty="0" smtClean="0"/>
              <a:t>k </a:t>
            </a:r>
            <a:r>
              <a:rPr lang="en-US" altLang="en-US" dirty="0" smtClean="0"/>
              <a:t>training examples </a:t>
            </a:r>
            <a:r>
              <a:rPr lang="en-US" altLang="en-US" i="1" dirty="0" smtClean="0"/>
              <a:t>(x</a:t>
            </a:r>
            <a:r>
              <a:rPr lang="en-US" altLang="en-US" i="1" baseline="-25000" dirty="0" smtClean="0"/>
              <a:t>1</a:t>
            </a:r>
            <a:r>
              <a:rPr lang="en-US" altLang="en-US" i="1" dirty="0" smtClean="0"/>
              <a:t>,y</a:t>
            </a:r>
            <a:r>
              <a:rPr lang="en-US" altLang="en-US" i="1" baseline="-25000" dirty="0" smtClean="0"/>
              <a:t>1</a:t>
            </a:r>
            <a:r>
              <a:rPr lang="en-US" altLang="en-US" i="1" dirty="0" smtClean="0"/>
              <a:t>),…(</a:t>
            </a:r>
            <a:r>
              <a:rPr lang="en-US" altLang="en-US" i="1" dirty="0" err="1" smtClean="0"/>
              <a:t>x</a:t>
            </a:r>
            <a:r>
              <a:rPr lang="en-US" altLang="en-US" i="1" baseline="-25000" dirty="0" err="1" smtClean="0"/>
              <a:t>k</a:t>
            </a:r>
            <a:r>
              <a:rPr lang="en-US" altLang="en-US" i="1" dirty="0" err="1" smtClean="0"/>
              <a:t>,y</a:t>
            </a:r>
            <a:r>
              <a:rPr lang="en-US" altLang="en-US" i="1" baseline="-25000" dirty="0" err="1" smtClean="0"/>
              <a:t>k</a:t>
            </a:r>
            <a:r>
              <a:rPr lang="en-US" altLang="en-US" i="1" dirty="0" smtClean="0"/>
              <a:t>)</a:t>
            </a:r>
            <a:r>
              <a:rPr lang="en-US" altLang="en-US" dirty="0" smtClean="0"/>
              <a:t> that are </a:t>
            </a:r>
            <a:r>
              <a:rPr lang="en-US" altLang="en-US" u="sng" dirty="0" smtClean="0"/>
              <a:t>closest</a:t>
            </a:r>
            <a:r>
              <a:rPr lang="en-US" altLang="en-US" dirty="0" smtClean="0"/>
              <a:t> to the test example </a:t>
            </a:r>
            <a:r>
              <a:rPr lang="en-US" altLang="en-US" i="1" dirty="0" smtClean="0"/>
              <a:t>x</a:t>
            </a:r>
          </a:p>
          <a:p>
            <a:pPr lvl="1"/>
            <a:r>
              <a:rPr lang="en-US" altLang="en-US" dirty="0" smtClean="0"/>
              <a:t>Predict the most frequent class among those </a:t>
            </a:r>
            <a:r>
              <a:rPr lang="en-US" altLang="en-US" i="1" dirty="0" err="1" smtClean="0"/>
              <a:t>y</a:t>
            </a:r>
            <a:r>
              <a:rPr lang="en-US" altLang="en-US" i="1" baseline="-25000" dirty="0" err="1" smtClean="0"/>
              <a:t>i</a:t>
            </a:r>
            <a:r>
              <a:rPr lang="en-US" altLang="en-US" dirty="0" err="1" smtClean="0"/>
              <a:t>’s</a:t>
            </a:r>
            <a:r>
              <a:rPr lang="en-US" altLang="en-US" dirty="0" smtClean="0"/>
              <a:t>.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Example: 	</a:t>
            </a:r>
            <a:r>
              <a:rPr lang="en-US" altLang="en-US" sz="2000" dirty="0" smtClean="0">
                <a:hlinkClick r:id="rId3"/>
              </a:rPr>
              <a:t>http://cgm.cs.mcgill.ca/~soss/cs644/projects/simard/</a:t>
            </a:r>
            <a:r>
              <a:rPr lang="en-US" altLang="en-US" sz="2000" dirty="0" smtClean="0"/>
              <a:t> </a:t>
            </a:r>
          </a:p>
          <a:p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24782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1F95BC55-BED4-4B00-B90C-1B1FAB8C159F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62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the decision boundary?</a:t>
            </a:r>
          </a:p>
        </p:txBody>
      </p:sp>
      <p:pic>
        <p:nvPicPr>
          <p:cNvPr id="1628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381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2822" name="Text Box 6"/>
          <p:cNvSpPr txBox="1">
            <a:spLocks noChangeArrowheads="1"/>
          </p:cNvSpPr>
          <p:nvPr/>
        </p:nvSpPr>
        <p:spPr bwMode="auto">
          <a:xfrm>
            <a:off x="1524000" y="1066800"/>
            <a:ext cx="31242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Voronoi diagram</a:t>
            </a:r>
          </a:p>
          <a:p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179652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4A167B42-0EC9-46F3-8A5C-F16071F2551D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Basic k-nearest neighbor classification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3000" dirty="0" smtClean="0"/>
              <a:t>Training method: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 smtClean="0"/>
              <a:t>Save the training examples</a:t>
            </a:r>
          </a:p>
          <a:p>
            <a:pPr>
              <a:lnSpc>
                <a:spcPct val="90000"/>
              </a:lnSpc>
            </a:pPr>
            <a:r>
              <a:rPr lang="en-US" altLang="en-US" sz="3000" dirty="0" smtClean="0"/>
              <a:t>At prediction time:</a:t>
            </a:r>
          </a:p>
          <a:p>
            <a:pPr lvl="1">
              <a:lnSpc>
                <a:spcPct val="90000"/>
              </a:lnSpc>
            </a:pPr>
            <a:r>
              <a:rPr lang="en-US" altLang="en-US" sz="2600" u="sng" dirty="0" smtClean="0"/>
              <a:t>Find</a:t>
            </a:r>
            <a:r>
              <a:rPr lang="en-US" altLang="en-US" sz="2600" dirty="0" smtClean="0"/>
              <a:t> the </a:t>
            </a:r>
            <a:r>
              <a:rPr lang="en-US" altLang="en-US" sz="2600" i="1" dirty="0" smtClean="0"/>
              <a:t>k </a:t>
            </a:r>
            <a:r>
              <a:rPr lang="en-US" altLang="en-US" sz="2600" dirty="0" smtClean="0"/>
              <a:t>training examples </a:t>
            </a:r>
            <a:r>
              <a:rPr lang="en-US" altLang="en-US" sz="2600" i="1" dirty="0" smtClean="0"/>
              <a:t>(x</a:t>
            </a:r>
            <a:r>
              <a:rPr lang="en-US" altLang="en-US" sz="2600" i="1" baseline="-25000" dirty="0" smtClean="0"/>
              <a:t>1</a:t>
            </a:r>
            <a:r>
              <a:rPr lang="en-US" altLang="en-US" sz="2600" i="1" dirty="0" smtClean="0"/>
              <a:t>,y</a:t>
            </a:r>
            <a:r>
              <a:rPr lang="en-US" altLang="en-US" sz="2600" i="1" baseline="-25000" dirty="0" smtClean="0"/>
              <a:t>1</a:t>
            </a:r>
            <a:r>
              <a:rPr lang="en-US" altLang="en-US" sz="2600" i="1" dirty="0" smtClean="0"/>
              <a:t>),…(</a:t>
            </a:r>
            <a:r>
              <a:rPr lang="en-US" altLang="en-US" sz="2600" i="1" dirty="0" err="1" smtClean="0"/>
              <a:t>x</a:t>
            </a:r>
            <a:r>
              <a:rPr lang="en-US" altLang="en-US" sz="2600" i="1" baseline="-25000" dirty="0" err="1" smtClean="0"/>
              <a:t>k</a:t>
            </a:r>
            <a:r>
              <a:rPr lang="en-US" altLang="en-US" sz="2600" i="1" dirty="0" err="1" smtClean="0"/>
              <a:t>,y</a:t>
            </a:r>
            <a:r>
              <a:rPr lang="en-US" altLang="en-US" sz="2600" i="1" baseline="-25000" dirty="0" err="1" smtClean="0"/>
              <a:t>k</a:t>
            </a:r>
            <a:r>
              <a:rPr lang="en-US" altLang="en-US" sz="2600" i="1" dirty="0" smtClean="0"/>
              <a:t>)</a:t>
            </a:r>
            <a:r>
              <a:rPr lang="en-US" altLang="en-US" sz="2600" dirty="0" smtClean="0"/>
              <a:t> that are </a:t>
            </a:r>
            <a:r>
              <a:rPr lang="en-US" altLang="en-US" sz="2600" u="sng" dirty="0" smtClean="0"/>
              <a:t>closest</a:t>
            </a:r>
            <a:r>
              <a:rPr lang="en-US" altLang="en-US" sz="2600" dirty="0" smtClean="0"/>
              <a:t> to the test example </a:t>
            </a:r>
            <a:r>
              <a:rPr lang="en-US" altLang="en-US" sz="2600" i="1" dirty="0" smtClean="0"/>
              <a:t>x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 smtClean="0"/>
              <a:t>Predict the most </a:t>
            </a:r>
            <a:r>
              <a:rPr lang="en-US" altLang="en-US" sz="2600" u="sng" dirty="0" smtClean="0"/>
              <a:t>frequent</a:t>
            </a:r>
            <a:r>
              <a:rPr lang="en-US" altLang="en-US" sz="2600" dirty="0" smtClean="0"/>
              <a:t> class among those </a:t>
            </a:r>
            <a:r>
              <a:rPr lang="en-US" altLang="en-US" sz="2600" i="1" dirty="0" err="1" smtClean="0"/>
              <a:t>y</a:t>
            </a:r>
            <a:r>
              <a:rPr lang="en-US" altLang="en-US" sz="2600" i="1" baseline="-25000" dirty="0" err="1" smtClean="0"/>
              <a:t>i</a:t>
            </a:r>
            <a:r>
              <a:rPr lang="en-US" altLang="en-US" sz="2600" dirty="0" err="1" smtClean="0"/>
              <a:t>’s</a:t>
            </a:r>
            <a:r>
              <a:rPr lang="en-US" altLang="en-US" sz="2600" dirty="0" smtClean="0"/>
              <a:t>.</a:t>
            </a:r>
          </a:p>
          <a:p>
            <a:pPr lvl="1"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Improvements: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 smtClean="0"/>
              <a:t>Weighting</a:t>
            </a:r>
            <a:r>
              <a:rPr lang="en-US" altLang="en-US" dirty="0" smtClean="0"/>
              <a:t> examples from the neighborhood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Measuring “</a:t>
            </a:r>
            <a:r>
              <a:rPr lang="en-US" altLang="en-US" i="1" dirty="0" smtClean="0"/>
              <a:t>closeness</a:t>
            </a:r>
            <a:r>
              <a:rPr lang="en-US" altLang="en-US" dirty="0" smtClean="0"/>
              <a:t>”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Finding “close” examples in a large training set </a:t>
            </a:r>
            <a:r>
              <a:rPr lang="en-US" altLang="en-US" i="1" dirty="0" smtClean="0"/>
              <a:t>quickly</a:t>
            </a:r>
          </a:p>
          <a:p>
            <a:pPr>
              <a:lnSpc>
                <a:spcPct val="90000"/>
              </a:lnSpc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2938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k-Nearest Neighbor</a:t>
            </a:r>
            <a:endParaRPr lang="en-US" altLang="en-US"/>
          </a:p>
        </p:txBody>
      </p:sp>
      <p:sp>
        <p:nvSpPr>
          <p:cNvPr id="6656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990600" y="4038600"/>
            <a:ext cx="7772400" cy="19050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/>
              <a:t>Average of k points more reliable when:</a:t>
            </a:r>
          </a:p>
          <a:p>
            <a:pPr lvl="1"/>
            <a:r>
              <a:rPr lang="en-US" altLang="en-US"/>
              <a:t>noise in attributes</a:t>
            </a:r>
          </a:p>
          <a:p>
            <a:pPr lvl="1"/>
            <a:r>
              <a:rPr lang="en-US" altLang="en-US"/>
              <a:t>noise in class labels</a:t>
            </a:r>
          </a:p>
          <a:p>
            <a:pPr lvl="1"/>
            <a:r>
              <a:rPr lang="en-US" altLang="en-US"/>
              <a:t>classes partially overlap</a:t>
            </a:r>
          </a:p>
        </p:txBody>
      </p:sp>
      <p:graphicFrame>
        <p:nvGraphicFramePr>
          <p:cNvPr id="66569" name="Object 9"/>
          <p:cNvGraphicFramePr>
            <a:graphicFrameLocks noChangeAspect="1"/>
          </p:cNvGraphicFramePr>
          <p:nvPr/>
        </p:nvGraphicFramePr>
        <p:xfrm>
          <a:off x="1452563" y="1676400"/>
          <a:ext cx="5856287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5041900" imgH="1828800" progId="Equation.3">
                  <p:embed/>
                </p:oleObj>
              </mc:Choice>
              <mc:Fallback>
                <p:oleObj name="Equation" r:id="rId3" imgW="5041900" imgH="182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563" y="1676400"/>
                        <a:ext cx="5856287" cy="212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571" name="Group 11"/>
          <p:cNvGrpSpPr>
            <a:grpSpLocks/>
          </p:cNvGrpSpPr>
          <p:nvPr/>
        </p:nvGrpSpPr>
        <p:grpSpPr bwMode="auto">
          <a:xfrm>
            <a:off x="5864225" y="4797425"/>
            <a:ext cx="1831975" cy="1558925"/>
            <a:chOff x="910" y="2974"/>
            <a:chExt cx="1154" cy="982"/>
          </a:xfrm>
        </p:grpSpPr>
        <p:sp>
          <p:nvSpPr>
            <p:cNvPr id="66572" name="Line 12"/>
            <p:cNvSpPr>
              <a:spLocks noChangeShapeType="1"/>
            </p:cNvSpPr>
            <p:nvPr/>
          </p:nvSpPr>
          <p:spPr bwMode="auto">
            <a:xfrm>
              <a:off x="1152" y="297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Line 13"/>
            <p:cNvSpPr>
              <a:spLocks noChangeShapeType="1"/>
            </p:cNvSpPr>
            <p:nvPr/>
          </p:nvSpPr>
          <p:spPr bwMode="auto">
            <a:xfrm>
              <a:off x="1152" y="3744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Text Box 14"/>
            <p:cNvSpPr txBox="1">
              <a:spLocks noChangeArrowheads="1"/>
            </p:cNvSpPr>
            <p:nvPr/>
          </p:nvSpPr>
          <p:spPr bwMode="auto">
            <a:xfrm>
              <a:off x="1248" y="3744"/>
              <a:ext cx="6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"/>
                </a:rPr>
                <a:t>attribute_1</a:t>
              </a:r>
            </a:p>
          </p:txBody>
        </p:sp>
        <p:sp>
          <p:nvSpPr>
            <p:cNvPr id="66575" name="Text Box 15"/>
            <p:cNvSpPr txBox="1">
              <a:spLocks noChangeArrowheads="1"/>
            </p:cNvSpPr>
            <p:nvPr/>
          </p:nvSpPr>
          <p:spPr bwMode="auto">
            <a:xfrm rot="-5400000">
              <a:off x="672" y="3212"/>
              <a:ext cx="6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"/>
                </a:rPr>
                <a:t>attribute_2</a:t>
              </a:r>
            </a:p>
          </p:txBody>
        </p:sp>
      </p:grpSp>
      <p:sp>
        <p:nvSpPr>
          <p:cNvPr id="66576" name="Text Box 16"/>
          <p:cNvSpPr txBox="1">
            <a:spLocks noChangeArrowheads="1"/>
          </p:cNvSpPr>
          <p:nvPr/>
        </p:nvSpPr>
        <p:spPr bwMode="auto">
          <a:xfrm>
            <a:off x="6384925" y="5484813"/>
            <a:ext cx="320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"/>
              </a:rPr>
              <a:t>+</a:t>
            </a:r>
          </a:p>
        </p:txBody>
      </p:sp>
      <p:sp>
        <p:nvSpPr>
          <p:cNvPr id="66577" name="Text Box 17"/>
          <p:cNvSpPr txBox="1">
            <a:spLocks noChangeArrowheads="1"/>
          </p:cNvSpPr>
          <p:nvPr/>
        </p:nvSpPr>
        <p:spPr bwMode="auto">
          <a:xfrm>
            <a:off x="6537325" y="5637213"/>
            <a:ext cx="320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"/>
              </a:rPr>
              <a:t>+</a:t>
            </a:r>
          </a:p>
        </p:txBody>
      </p:sp>
      <p:sp>
        <p:nvSpPr>
          <p:cNvPr id="66578" name="Text Box 18"/>
          <p:cNvSpPr txBox="1">
            <a:spLocks noChangeArrowheads="1"/>
          </p:cNvSpPr>
          <p:nvPr/>
        </p:nvSpPr>
        <p:spPr bwMode="auto">
          <a:xfrm>
            <a:off x="6477000" y="5410200"/>
            <a:ext cx="320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"/>
              </a:rPr>
              <a:t>+</a:t>
            </a:r>
          </a:p>
        </p:txBody>
      </p:sp>
      <p:sp>
        <p:nvSpPr>
          <p:cNvPr id="66579" name="Text Box 19"/>
          <p:cNvSpPr txBox="1">
            <a:spLocks noChangeArrowheads="1"/>
          </p:cNvSpPr>
          <p:nvPr/>
        </p:nvSpPr>
        <p:spPr bwMode="auto">
          <a:xfrm>
            <a:off x="6842125" y="5942013"/>
            <a:ext cx="320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"/>
              </a:rPr>
              <a:t>+</a:t>
            </a:r>
          </a:p>
        </p:txBody>
      </p:sp>
      <p:sp>
        <p:nvSpPr>
          <p:cNvPr id="66580" name="Text Box 20"/>
          <p:cNvSpPr txBox="1">
            <a:spLocks noChangeArrowheads="1"/>
          </p:cNvSpPr>
          <p:nvPr/>
        </p:nvSpPr>
        <p:spPr bwMode="auto">
          <a:xfrm>
            <a:off x="6629400" y="5562600"/>
            <a:ext cx="320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"/>
              </a:rPr>
              <a:t>+</a:t>
            </a:r>
          </a:p>
        </p:txBody>
      </p:sp>
      <p:sp>
        <p:nvSpPr>
          <p:cNvPr id="66581" name="Text Box 21"/>
          <p:cNvSpPr txBox="1">
            <a:spLocks noChangeArrowheads="1"/>
          </p:cNvSpPr>
          <p:nvPr/>
        </p:nvSpPr>
        <p:spPr bwMode="auto">
          <a:xfrm>
            <a:off x="6477000" y="5257800"/>
            <a:ext cx="320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"/>
              </a:rPr>
              <a:t>+</a:t>
            </a:r>
          </a:p>
        </p:txBody>
      </p:sp>
      <p:sp>
        <p:nvSpPr>
          <p:cNvPr id="66582" name="Text Box 22"/>
          <p:cNvSpPr txBox="1">
            <a:spLocks noChangeArrowheads="1"/>
          </p:cNvSpPr>
          <p:nvPr/>
        </p:nvSpPr>
        <p:spPr bwMode="auto">
          <a:xfrm>
            <a:off x="6553200" y="5410200"/>
            <a:ext cx="320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"/>
              </a:rPr>
              <a:t>+</a:t>
            </a:r>
          </a:p>
        </p:txBody>
      </p:sp>
      <p:sp>
        <p:nvSpPr>
          <p:cNvPr id="66583" name="Text Box 23"/>
          <p:cNvSpPr txBox="1">
            <a:spLocks noChangeArrowheads="1"/>
          </p:cNvSpPr>
          <p:nvPr/>
        </p:nvSpPr>
        <p:spPr bwMode="auto">
          <a:xfrm>
            <a:off x="6629400" y="5334000"/>
            <a:ext cx="320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"/>
              </a:rPr>
              <a:t>+</a:t>
            </a:r>
          </a:p>
        </p:txBody>
      </p:sp>
      <p:sp>
        <p:nvSpPr>
          <p:cNvPr id="66584" name="Text Box 24"/>
          <p:cNvSpPr txBox="1">
            <a:spLocks noChangeArrowheads="1"/>
          </p:cNvSpPr>
          <p:nvPr/>
        </p:nvSpPr>
        <p:spPr bwMode="auto">
          <a:xfrm>
            <a:off x="6324600" y="5334000"/>
            <a:ext cx="320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"/>
              </a:rPr>
              <a:t>+</a:t>
            </a:r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7223125" y="48752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"/>
              </a:rPr>
              <a:t>o</a:t>
            </a:r>
          </a:p>
        </p:txBody>
      </p:sp>
      <p:sp>
        <p:nvSpPr>
          <p:cNvPr id="66586" name="Text Box 26"/>
          <p:cNvSpPr txBox="1">
            <a:spLocks noChangeArrowheads="1"/>
          </p:cNvSpPr>
          <p:nvPr/>
        </p:nvSpPr>
        <p:spPr bwMode="auto">
          <a:xfrm>
            <a:off x="6858000" y="5181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"/>
              </a:rPr>
              <a:t>o</a:t>
            </a:r>
          </a:p>
        </p:txBody>
      </p:sp>
      <p:sp>
        <p:nvSpPr>
          <p:cNvPr id="66587" name="Text Box 27"/>
          <p:cNvSpPr txBox="1">
            <a:spLocks noChangeArrowheads="1"/>
          </p:cNvSpPr>
          <p:nvPr/>
        </p:nvSpPr>
        <p:spPr bwMode="auto">
          <a:xfrm>
            <a:off x="7162800" y="47244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"/>
              </a:rPr>
              <a:t>o</a:t>
            </a:r>
          </a:p>
        </p:txBody>
      </p:sp>
      <p:sp>
        <p:nvSpPr>
          <p:cNvPr id="66588" name="Text Box 28"/>
          <p:cNvSpPr txBox="1">
            <a:spLocks noChangeArrowheads="1"/>
          </p:cNvSpPr>
          <p:nvPr/>
        </p:nvSpPr>
        <p:spPr bwMode="auto">
          <a:xfrm>
            <a:off x="7086600" y="49530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"/>
              </a:rPr>
              <a:t>o</a:t>
            </a:r>
          </a:p>
        </p:txBody>
      </p:sp>
      <p:sp>
        <p:nvSpPr>
          <p:cNvPr id="66589" name="Text Box 29"/>
          <p:cNvSpPr txBox="1">
            <a:spLocks noChangeArrowheads="1"/>
          </p:cNvSpPr>
          <p:nvPr/>
        </p:nvSpPr>
        <p:spPr bwMode="auto">
          <a:xfrm>
            <a:off x="7086600" y="5181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"/>
              </a:rPr>
              <a:t>o</a:t>
            </a:r>
          </a:p>
        </p:txBody>
      </p:sp>
      <p:sp>
        <p:nvSpPr>
          <p:cNvPr id="66590" name="Text Box 30"/>
          <p:cNvSpPr txBox="1">
            <a:spLocks noChangeArrowheads="1"/>
          </p:cNvSpPr>
          <p:nvPr/>
        </p:nvSpPr>
        <p:spPr bwMode="auto">
          <a:xfrm>
            <a:off x="7086600" y="47244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"/>
              </a:rPr>
              <a:t>o</a:t>
            </a:r>
          </a:p>
        </p:txBody>
      </p:sp>
      <p:sp>
        <p:nvSpPr>
          <p:cNvPr id="66591" name="Text Box 31"/>
          <p:cNvSpPr txBox="1">
            <a:spLocks noChangeArrowheads="1"/>
          </p:cNvSpPr>
          <p:nvPr/>
        </p:nvSpPr>
        <p:spPr bwMode="auto">
          <a:xfrm>
            <a:off x="7086600" y="4800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"/>
              </a:rPr>
              <a:t>o</a:t>
            </a:r>
          </a:p>
        </p:txBody>
      </p:sp>
      <p:sp>
        <p:nvSpPr>
          <p:cNvPr id="66592" name="Text Box 32"/>
          <p:cNvSpPr txBox="1">
            <a:spLocks noChangeArrowheads="1"/>
          </p:cNvSpPr>
          <p:nvPr/>
        </p:nvSpPr>
        <p:spPr bwMode="auto">
          <a:xfrm>
            <a:off x="6934200" y="47244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"/>
              </a:rPr>
              <a:t>o</a:t>
            </a:r>
          </a:p>
        </p:txBody>
      </p:sp>
      <p:sp>
        <p:nvSpPr>
          <p:cNvPr id="66593" name="Text Box 33"/>
          <p:cNvSpPr txBox="1">
            <a:spLocks noChangeArrowheads="1"/>
          </p:cNvSpPr>
          <p:nvPr/>
        </p:nvSpPr>
        <p:spPr bwMode="auto">
          <a:xfrm>
            <a:off x="7239000" y="4800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"/>
              </a:rPr>
              <a:t>o</a:t>
            </a:r>
          </a:p>
        </p:txBody>
      </p:sp>
      <p:sp>
        <p:nvSpPr>
          <p:cNvPr id="66594" name="Text Box 34"/>
          <p:cNvSpPr txBox="1">
            <a:spLocks noChangeArrowheads="1"/>
          </p:cNvSpPr>
          <p:nvPr/>
        </p:nvSpPr>
        <p:spPr bwMode="auto">
          <a:xfrm>
            <a:off x="7010400" y="4876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"/>
              </a:rPr>
              <a:t>o</a:t>
            </a:r>
          </a:p>
        </p:txBody>
      </p:sp>
      <p:sp>
        <p:nvSpPr>
          <p:cNvPr id="66595" name="Text Box 35"/>
          <p:cNvSpPr txBox="1">
            <a:spLocks noChangeArrowheads="1"/>
          </p:cNvSpPr>
          <p:nvPr/>
        </p:nvSpPr>
        <p:spPr bwMode="auto">
          <a:xfrm>
            <a:off x="7086600" y="45720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"/>
              </a:rPr>
              <a:t>o</a:t>
            </a:r>
          </a:p>
        </p:txBody>
      </p:sp>
      <p:sp>
        <p:nvSpPr>
          <p:cNvPr id="66596" name="Text Box 36"/>
          <p:cNvSpPr txBox="1">
            <a:spLocks noChangeArrowheads="1"/>
          </p:cNvSpPr>
          <p:nvPr/>
        </p:nvSpPr>
        <p:spPr bwMode="auto">
          <a:xfrm>
            <a:off x="6858000" y="5029200"/>
            <a:ext cx="320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"/>
              </a:rPr>
              <a:t>+</a:t>
            </a:r>
          </a:p>
        </p:txBody>
      </p:sp>
      <p:sp>
        <p:nvSpPr>
          <p:cNvPr id="66597" name="Text Box 37"/>
          <p:cNvSpPr txBox="1">
            <a:spLocks noChangeArrowheads="1"/>
          </p:cNvSpPr>
          <p:nvPr/>
        </p:nvSpPr>
        <p:spPr bwMode="auto">
          <a:xfrm>
            <a:off x="6781800" y="4724400"/>
            <a:ext cx="320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"/>
              </a:rPr>
              <a:t>+</a:t>
            </a:r>
          </a:p>
        </p:txBody>
      </p:sp>
      <p:sp>
        <p:nvSpPr>
          <p:cNvPr id="66598" name="Text Box 38"/>
          <p:cNvSpPr txBox="1">
            <a:spLocks noChangeArrowheads="1"/>
          </p:cNvSpPr>
          <p:nvPr/>
        </p:nvSpPr>
        <p:spPr bwMode="auto">
          <a:xfrm>
            <a:off x="7162800" y="4953000"/>
            <a:ext cx="320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"/>
              </a:rPr>
              <a:t>+</a:t>
            </a:r>
          </a:p>
        </p:txBody>
      </p:sp>
      <p:sp>
        <p:nvSpPr>
          <p:cNvPr id="66599" name="Text Box 39"/>
          <p:cNvSpPr txBox="1">
            <a:spLocks noChangeArrowheads="1"/>
          </p:cNvSpPr>
          <p:nvPr/>
        </p:nvSpPr>
        <p:spPr bwMode="auto">
          <a:xfrm>
            <a:off x="6705600" y="49530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"/>
              </a:rPr>
              <a:t>o</a:t>
            </a:r>
          </a:p>
        </p:txBody>
      </p:sp>
      <p:sp>
        <p:nvSpPr>
          <p:cNvPr id="66600" name="Text Box 40"/>
          <p:cNvSpPr txBox="1">
            <a:spLocks noChangeArrowheads="1"/>
          </p:cNvSpPr>
          <p:nvPr/>
        </p:nvSpPr>
        <p:spPr bwMode="auto">
          <a:xfrm>
            <a:off x="6400800" y="5181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"/>
              </a:rPr>
              <a:t>o</a:t>
            </a:r>
          </a:p>
        </p:txBody>
      </p:sp>
      <p:sp>
        <p:nvSpPr>
          <p:cNvPr id="66601" name="Text Box 41"/>
          <p:cNvSpPr txBox="1">
            <a:spLocks noChangeArrowheads="1"/>
          </p:cNvSpPr>
          <p:nvPr/>
        </p:nvSpPr>
        <p:spPr bwMode="auto">
          <a:xfrm>
            <a:off x="6705600" y="5181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876851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 How to choose “k”</a:t>
            </a:r>
            <a:endParaRPr lang="en-US" alt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Large k:</a:t>
            </a:r>
          </a:p>
          <a:p>
            <a:pPr lvl="1"/>
            <a:r>
              <a:rPr lang="en-US" altLang="en-US" sz="2000"/>
              <a:t>less sensitive to noise (particularly class noise)</a:t>
            </a:r>
          </a:p>
          <a:p>
            <a:pPr lvl="1"/>
            <a:r>
              <a:rPr lang="en-US" altLang="en-US" sz="2000"/>
              <a:t>better probability estimates for discrete classes</a:t>
            </a:r>
          </a:p>
          <a:p>
            <a:pPr lvl="1"/>
            <a:r>
              <a:rPr lang="en-US" altLang="en-US" sz="2000"/>
              <a:t>larger training sets allow larger values of k</a:t>
            </a:r>
          </a:p>
          <a:p>
            <a:r>
              <a:rPr lang="en-US" altLang="en-US" sz="2400"/>
              <a:t>Small k:</a:t>
            </a:r>
          </a:p>
          <a:p>
            <a:pPr lvl="1"/>
            <a:r>
              <a:rPr lang="en-US" altLang="en-US" sz="2000"/>
              <a:t>captures fine structure of problem space better</a:t>
            </a:r>
          </a:p>
          <a:p>
            <a:pPr lvl="1"/>
            <a:r>
              <a:rPr lang="en-US" altLang="en-US" sz="2000"/>
              <a:t>may be necessary with small training sets</a:t>
            </a:r>
          </a:p>
          <a:p>
            <a:r>
              <a:rPr lang="en-US" altLang="en-US" sz="2400"/>
              <a:t>Balance must be struck between large and small k</a:t>
            </a:r>
          </a:p>
          <a:p>
            <a:r>
              <a:rPr lang="en-US" altLang="en-US" sz="2400"/>
              <a:t>As training set approaches infinity, and k grows large, kNN becomes Bayes optimal</a:t>
            </a:r>
          </a:p>
        </p:txBody>
      </p:sp>
    </p:spTree>
    <p:extLst>
      <p:ext uri="{BB962C8B-B14F-4D97-AF65-F5344CB8AC3E}">
        <p14:creationId xmlns:p14="http://schemas.microsoft.com/office/powerpoint/2010/main" val="1402811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6" name="Picture 4" descr="PA031556.JPG                                                   000527FFMacintosh HD                   ABA78158: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10000" contras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7" r="12305"/>
          <a:stretch>
            <a:fillRect/>
          </a:stretch>
        </p:blipFill>
        <p:spPr>
          <a:xfrm>
            <a:off x="914400" y="315913"/>
            <a:ext cx="7848600" cy="6283325"/>
          </a:xfrm>
          <a:ln/>
        </p:spPr>
      </p:pic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4114800" y="6248400"/>
            <a:ext cx="3986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From Hastie, Tibshirani, Friedman 2001 p418</a:t>
            </a:r>
          </a:p>
        </p:txBody>
      </p:sp>
    </p:spTree>
    <p:extLst>
      <p:ext uri="{BB962C8B-B14F-4D97-AF65-F5344CB8AC3E}">
        <p14:creationId xmlns:p14="http://schemas.microsoft.com/office/powerpoint/2010/main" val="3593948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7832</TotalTime>
  <Words>1003</Words>
  <Application>Microsoft Office PowerPoint</Application>
  <PresentationFormat>On-screen Show (4:3)</PresentationFormat>
  <Paragraphs>317</Paragraphs>
  <Slides>26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Office Theme</vt:lpstr>
      <vt:lpstr>Microsoft Equation 3.0</vt:lpstr>
      <vt:lpstr>Microsoft Equation</vt:lpstr>
      <vt:lpstr>Foundations of Machine Learning</vt:lpstr>
      <vt:lpstr>Instance-Based Learning</vt:lpstr>
      <vt:lpstr>Inductive Assumption</vt:lpstr>
      <vt:lpstr>Basic k-nearest neighbor classification</vt:lpstr>
      <vt:lpstr>What is the decision boundary?</vt:lpstr>
      <vt:lpstr>Basic k-nearest neighbor classification</vt:lpstr>
      <vt:lpstr>k-Nearest Neighbor</vt:lpstr>
      <vt:lpstr> How to choose “k”</vt:lpstr>
      <vt:lpstr>PowerPoint Presentation</vt:lpstr>
      <vt:lpstr>PowerPoint Presentation</vt:lpstr>
      <vt:lpstr>PowerPoint Presentation</vt:lpstr>
      <vt:lpstr>Distance-Weighted kNN</vt:lpstr>
      <vt:lpstr>Locally Weighted Averaging</vt:lpstr>
      <vt:lpstr>Locally Weighted Regression</vt:lpstr>
      <vt:lpstr>Euclidean Distance</vt:lpstr>
      <vt:lpstr>Euclidean Distance?</vt:lpstr>
      <vt:lpstr>Weighted Euclidean Distance</vt:lpstr>
      <vt:lpstr>Curse of Dimensionality</vt:lpstr>
      <vt:lpstr>K-NN and irrelevant features</vt:lpstr>
      <vt:lpstr>K-NN and irrelevant features</vt:lpstr>
      <vt:lpstr>K-NN and irrelevant features</vt:lpstr>
      <vt:lpstr>Ways of rescaling for KNN</vt:lpstr>
      <vt:lpstr>Ways of rescaling for KNN</vt:lpstr>
      <vt:lpstr>Combining distances to neighbors</vt:lpstr>
      <vt:lpstr>Advantages of Memory-Based Methods</vt:lpstr>
      <vt:lpstr>Weaknesses of Memory-Based Methods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Machine Learning</dc:title>
  <dc:creator>Sudeshna Sarkar</dc:creator>
  <cp:lastModifiedBy>Sudeshna Sarkar</cp:lastModifiedBy>
  <cp:revision>202</cp:revision>
  <cp:lastPrinted>2016-05-18T03:35:26Z</cp:lastPrinted>
  <dcterms:created xsi:type="dcterms:W3CDTF">2015-06-25T09:31:26Z</dcterms:created>
  <dcterms:modified xsi:type="dcterms:W3CDTF">2016-05-19T13:26:20Z</dcterms:modified>
</cp:coreProperties>
</file>