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573" r:id="rId3"/>
    <p:sldId id="575" r:id="rId4"/>
    <p:sldId id="572" r:id="rId5"/>
    <p:sldId id="521" r:id="rId6"/>
    <p:sldId id="525" r:id="rId7"/>
    <p:sldId id="529" r:id="rId8"/>
    <p:sldId id="576" r:id="rId9"/>
    <p:sldId id="577" r:id="rId10"/>
    <p:sldId id="530" r:id="rId11"/>
    <p:sldId id="578" r:id="rId12"/>
    <p:sldId id="531" r:id="rId13"/>
    <p:sldId id="540" r:id="rId14"/>
    <p:sldId id="541" r:id="rId15"/>
    <p:sldId id="542" r:id="rId16"/>
    <p:sldId id="545" r:id="rId17"/>
    <p:sldId id="547" r:id="rId18"/>
    <p:sldId id="548" r:id="rId19"/>
    <p:sldId id="579" r:id="rId20"/>
    <p:sldId id="581" r:id="rId21"/>
    <p:sldId id="580" r:id="rId22"/>
    <p:sldId id="532" r:id="rId23"/>
    <p:sldId id="533" r:id="rId24"/>
    <p:sldId id="582" r:id="rId25"/>
    <p:sldId id="583" r:id="rId26"/>
    <p:sldId id="584" r:id="rId27"/>
    <p:sldId id="585" r:id="rId28"/>
    <p:sldId id="534" r:id="rId29"/>
    <p:sldId id="535" r:id="rId30"/>
    <p:sldId id="536" r:id="rId31"/>
    <p:sldId id="586" r:id="rId32"/>
    <p:sldId id="587" r:id="rId33"/>
    <p:sldId id="588" r:id="rId34"/>
    <p:sldId id="589" r:id="rId35"/>
    <p:sldId id="590" r:id="rId36"/>
    <p:sldId id="537" r:id="rId37"/>
    <p:sldId id="538" r:id="rId38"/>
    <p:sldId id="539" r:id="rId39"/>
    <p:sldId id="591" r:id="rId40"/>
    <p:sldId id="568" r:id="rId41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  <a:srgbClr val="0000FF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11" autoAdjust="0"/>
    <p:restoredTop sz="98667" autoAdjust="0"/>
  </p:normalViewPr>
  <p:slideViewPr>
    <p:cSldViewPr>
      <p:cViewPr varScale="1">
        <p:scale>
          <a:sx n="70" d="100"/>
          <a:sy n="70" d="100"/>
        </p:scale>
        <p:origin x="-102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776F1-1753-4ACD-84C0-57FD9B053B0C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BAA5-A84A-40AE-AC2D-6C861D596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55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8E54F352-8704-1149-A585-EF65C50C0008}" type="slidenum">
              <a:rPr lang="tr-TR" sz="1300">
                <a:latin typeface="Arial" charset="0"/>
              </a:rPr>
              <a:pPr eaLnBrk="1" hangingPunct="1"/>
              <a:t>7</a:t>
            </a:fld>
            <a:endParaRPr lang="tr-TR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1pPr>
            <a:lvl2pPr marL="731286" indent="-281264"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2pPr>
            <a:lvl3pPr marL="1125055" indent="-225011"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3pPr>
            <a:lvl4pPr marL="1575077" indent="-225011"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4pPr>
            <a:lvl5pPr marL="2025099" indent="-225011"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9pPr>
          </a:lstStyle>
          <a:p>
            <a:fld id="{D440305D-77D7-4760-ACED-24EB13A2970E}" type="slidenum">
              <a:rPr kumimoji="0" lang="en-US" altLang="en-US" sz="1200">
                <a:latin typeface="Times New Roman" pitchFamily="18" charset="0"/>
              </a:rPr>
              <a:pPr/>
              <a:t>8</a:t>
            </a:fld>
            <a:endParaRPr kumimoji="0" lang="en-US" altLang="en-US" sz="120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1pPr>
            <a:lvl2pPr marL="731286" indent="-281264"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2pPr>
            <a:lvl3pPr marL="1125055" indent="-225011"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3pPr>
            <a:lvl4pPr marL="1575077" indent="-225011"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4pPr>
            <a:lvl5pPr marL="2025099" indent="-225011"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9pPr>
          </a:lstStyle>
          <a:p>
            <a:fld id="{C9A71378-1C1B-4850-BAC0-A545176C5C9D}" type="slidenum">
              <a:rPr kumimoji="0" lang="en-US" altLang="en-US" sz="1200">
                <a:latin typeface="Times New Roman" pitchFamily="18" charset="0"/>
              </a:rPr>
              <a:pPr/>
              <a:t>9</a:t>
            </a:fld>
            <a:endParaRPr kumimoji="0" lang="en-US" altLang="en-US" sz="120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1pPr>
            <a:lvl2pPr marL="731286" indent="-281264"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2pPr>
            <a:lvl3pPr marL="1125055" indent="-225011"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3pPr>
            <a:lvl4pPr marL="1575077" indent="-225011"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4pPr>
            <a:lvl5pPr marL="2025099" indent="-225011" defTabSz="914108"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kumimoji="1" sz="3500">
                <a:solidFill>
                  <a:schemeClr val="tx1"/>
                </a:solidFill>
                <a:latin typeface="Abadi MT Condensed Light" pitchFamily="34" charset="0"/>
              </a:defRPr>
            </a:lvl9pPr>
          </a:lstStyle>
          <a:p>
            <a:fld id="{39F2FC29-6888-41C3-BBFE-6A6122F19FA4}" type="slidenum">
              <a:rPr kumimoji="0" lang="en-US" altLang="en-US" sz="1200">
                <a:latin typeface="Times New Roman" pitchFamily="18" charset="0"/>
              </a:rPr>
              <a:pPr/>
              <a:t>11</a:t>
            </a:fld>
            <a:endParaRPr kumimoji="0" lang="en-US" altLang="en-US" sz="12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661FB50-D1F8-034E-98C4-3940C4910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35374D0-9350-4C78-9BA4-809F26265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80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1219B46-3072-4A83-A43E-4D6D84F2E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82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png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44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Kharagpur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209800"/>
            <a:ext cx="77724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3: Instance Based Learning and Feature Reduction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Part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: Feature Selection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feature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Supervised (wrapper method)</a:t>
            </a:r>
          </a:p>
          <a:p>
            <a:pPr lvl="1"/>
            <a:r>
              <a:rPr lang="en-US" dirty="0" smtClean="0"/>
              <a:t>Train using selected subset</a:t>
            </a:r>
          </a:p>
          <a:p>
            <a:pPr lvl="1"/>
            <a:r>
              <a:rPr lang="en-US" dirty="0" smtClean="0"/>
              <a:t>Estimate error on validation dataset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Unsupervised (filter method)</a:t>
            </a:r>
          </a:p>
          <a:p>
            <a:pPr lvl="1"/>
            <a:r>
              <a:rPr lang="en-US" dirty="0" smtClean="0"/>
              <a:t>Look at input only</a:t>
            </a:r>
          </a:p>
          <a:p>
            <a:pPr lvl="1"/>
            <a:r>
              <a:rPr lang="en-US" dirty="0" smtClean="0"/>
              <a:t>Select the subset that has the most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Evaluation Strategies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94790"/>
            <a:ext cx="4267200" cy="67945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Filter Methods</a:t>
            </a:r>
          </a:p>
          <a:p>
            <a:pPr marL="0" indent="0" eaLnBrk="1" hangingPunct="1">
              <a:buNone/>
            </a:pPr>
            <a:endParaRPr lang="en-US" altLang="en-US" sz="2000" dirty="0" smtClean="0">
              <a:latin typeface="Arial" pitchFamily="34" charset="0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32289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133600"/>
            <a:ext cx="34099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19575" y="1447800"/>
            <a:ext cx="396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Wrapper</a:t>
            </a:r>
            <a:r>
              <a:rPr lang="en-US" altLang="en-US" sz="2400" dirty="0" smtClean="0">
                <a:solidFill>
                  <a:srgbClr val="FF0000"/>
                </a:solidFill>
                <a:latin typeface="Arial" pitchFamily="34" charset="0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3427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Select uncorrelated features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Forward search</a:t>
            </a:r>
          </a:p>
          <a:p>
            <a:pPr lvl="1"/>
            <a:r>
              <a:rPr lang="en-US" dirty="0"/>
              <a:t>Start from empty set of features</a:t>
            </a:r>
          </a:p>
          <a:p>
            <a:pPr lvl="1"/>
            <a:r>
              <a:rPr lang="en-US" dirty="0"/>
              <a:t>Try each of remaining features</a:t>
            </a:r>
          </a:p>
          <a:p>
            <a:pPr lvl="1"/>
            <a:r>
              <a:rPr lang="en-US" dirty="0"/>
              <a:t>Estimate classification/regression error for adding specific feature</a:t>
            </a:r>
          </a:p>
          <a:p>
            <a:pPr lvl="1"/>
            <a:r>
              <a:rPr lang="en-US" dirty="0"/>
              <a:t>Select feature that gives maximum improvement in validation error</a:t>
            </a:r>
          </a:p>
          <a:p>
            <a:pPr lvl="1"/>
            <a:r>
              <a:rPr lang="en-US" dirty="0"/>
              <a:t>Stop when no significant </a:t>
            </a:r>
            <a:r>
              <a:rPr lang="en-US" dirty="0" smtClean="0"/>
              <a:t>improvement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Backward search</a:t>
            </a:r>
          </a:p>
          <a:p>
            <a:pPr lvl="1"/>
            <a:r>
              <a:rPr lang="en-US" dirty="0"/>
              <a:t>Start with original set of size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d</a:t>
            </a:r>
          </a:p>
          <a:p>
            <a:pPr lvl="1"/>
            <a:r>
              <a:rPr lang="en-US" dirty="0"/>
              <a:t>Drop features with smallest impact on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191000"/>
          </a:xfrm>
        </p:spPr>
        <p:txBody>
          <a:bodyPr>
            <a:normAutofit fontScale="85000" lnSpcReduction="20000"/>
          </a:bodyPr>
          <a:lstStyle/>
          <a:p>
            <a:pPr marL="57150" indent="0">
              <a:lnSpc>
                <a:spcPct val="120000"/>
              </a:lnSpc>
              <a:buNone/>
            </a:pPr>
            <a:r>
              <a:rPr lang="en-US" sz="3100" dirty="0">
                <a:latin typeface="Calibri" charset="0"/>
              </a:rPr>
              <a:t>Univariate (looks at each feature independently of others</a:t>
            </a:r>
            <a:r>
              <a:rPr lang="en-US" sz="3100" dirty="0" smtClean="0">
                <a:latin typeface="Calibri" charset="0"/>
              </a:rPr>
              <a:t>)</a:t>
            </a:r>
            <a:endParaRPr lang="en-US" sz="3100" dirty="0">
              <a:latin typeface="Calibri" charset="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 charset="0"/>
              </a:rPr>
              <a:t>Pearson correlation coefficient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 charset="0"/>
              </a:rPr>
              <a:t>F-score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 charset="0"/>
              </a:rPr>
              <a:t>Chi-square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 charset="0"/>
              </a:rPr>
              <a:t>Signal to noise ratio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alibri" charset="0"/>
              </a:rPr>
              <a:t>mutual information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alibri" charset="0"/>
              </a:rPr>
              <a:t>Etc.</a:t>
            </a:r>
            <a:endParaRPr lang="en-US" dirty="0" smtClean="0">
              <a:latin typeface="Calibri" charset="0"/>
            </a:endParaRPr>
          </a:p>
          <a:p>
            <a:pPr>
              <a:lnSpc>
                <a:spcPct val="120000"/>
              </a:lnSpc>
            </a:pPr>
            <a:r>
              <a:rPr lang="en-US" sz="3300" dirty="0">
                <a:latin typeface="Calibri" charset="0"/>
              </a:rPr>
              <a:t>R</a:t>
            </a:r>
            <a:r>
              <a:rPr lang="en-US" sz="3300" dirty="0" smtClean="0">
                <a:latin typeface="Calibri" charset="0"/>
              </a:rPr>
              <a:t>ank </a:t>
            </a:r>
            <a:r>
              <a:rPr lang="en-US" sz="3300" dirty="0">
                <a:latin typeface="Calibri" charset="0"/>
              </a:rPr>
              <a:t>features by importance</a:t>
            </a:r>
          </a:p>
          <a:p>
            <a:pPr>
              <a:lnSpc>
                <a:spcPct val="120000"/>
              </a:lnSpc>
            </a:pPr>
            <a:r>
              <a:rPr lang="en-US" sz="3100" dirty="0">
                <a:latin typeface="Calibri" charset="0"/>
              </a:rPr>
              <a:t>Ranking cut-off is determined by </a:t>
            </a:r>
            <a:r>
              <a:rPr lang="en-US" sz="3100" dirty="0" smtClean="0">
                <a:latin typeface="Calibri" charset="0"/>
              </a:rPr>
              <a:t>user</a:t>
            </a:r>
            <a:endParaRPr lang="en-US" sz="3100" dirty="0">
              <a:latin typeface="Calibri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2340000"/>
            <a:ext cx="4572000" cy="236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800" dirty="0" smtClean="0">
                <a:latin typeface="Calibri" charset="0"/>
              </a:rPr>
              <a:t>Univariate methods measure some type of correlation between two random variables 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Calibri" charset="0"/>
              </a:rPr>
              <a:t>the label (</a:t>
            </a:r>
            <a:r>
              <a:rPr lang="en-US" sz="2600" dirty="0" err="1" smtClean="0">
                <a:latin typeface="Calibri" charset="0"/>
              </a:rPr>
              <a:t>y</a:t>
            </a:r>
            <a:r>
              <a:rPr lang="en-US" sz="2600" baseline="-25000" dirty="0" err="1" smtClean="0">
                <a:latin typeface="Calibri" charset="0"/>
              </a:rPr>
              <a:t>i</a:t>
            </a:r>
            <a:r>
              <a:rPr lang="en-US" sz="2600" dirty="0" smtClean="0">
                <a:latin typeface="Calibri" charset="0"/>
              </a:rPr>
              <a:t>) and a fixed feature (</a:t>
            </a:r>
            <a:r>
              <a:rPr lang="en-US" sz="2600" dirty="0" err="1" smtClean="0">
                <a:latin typeface="Calibri" charset="0"/>
              </a:rPr>
              <a:t>x</a:t>
            </a:r>
            <a:r>
              <a:rPr lang="en-US" sz="2600" baseline="-25000" dirty="0" err="1" smtClean="0">
                <a:latin typeface="Calibri" charset="0"/>
              </a:rPr>
              <a:t>ij</a:t>
            </a:r>
            <a:r>
              <a:rPr lang="en-US" sz="2600" dirty="0" smtClean="0">
                <a:latin typeface="Calibri" charset="0"/>
              </a:rPr>
              <a:t> for fixed j)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5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1428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Pearson correlation coefficient</a:t>
            </a: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8712"/>
                <a:ext cx="8229600" cy="5348287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sz="2800" dirty="0" smtClean="0">
                    <a:latin typeface="Calibri" charset="0"/>
                  </a:rPr>
                  <a:t>Measures the correlation between two variables</a:t>
                </a:r>
              </a:p>
              <a:p>
                <a:pPr eaLnBrk="1" hangingPunct="1"/>
                <a:r>
                  <a:rPr lang="en-US" sz="2800" dirty="0" smtClean="0">
                    <a:latin typeface="Calibri" charset="0"/>
                  </a:rPr>
                  <a:t>Formula for Pearson </a:t>
                </a:r>
                <a:r>
                  <a:rPr lang="en-US" sz="2800" dirty="0" smtClean="0">
                    <a:latin typeface="Calibri" charset="0"/>
                  </a:rPr>
                  <a:t>correlation = </a:t>
                </a:r>
                <a:endParaRPr lang="en-US" sz="2800" dirty="0" smtClean="0">
                  <a:latin typeface="Calibri" charset="0"/>
                </a:endParaRPr>
              </a:p>
              <a:p>
                <a:pPr eaLnBrk="1" hangingPunct="1"/>
                <a:endParaRPr lang="en-US" sz="2800" dirty="0" smtClean="0">
                  <a:latin typeface="Calibri" charset="0"/>
                </a:endParaRPr>
              </a:p>
              <a:p>
                <a:pPr lvl="1" eaLnBrk="1" hangingPunct="1"/>
                <a:endParaRPr lang="en-US" dirty="0" smtClean="0">
                  <a:latin typeface="Calibri" charset="0"/>
                </a:endParaRPr>
              </a:p>
              <a:p>
                <a:pPr lvl="1" eaLnBrk="1" hangingPunct="1"/>
                <a:endParaRPr lang="en-US" dirty="0" smtClean="0">
                  <a:latin typeface="Calibri" charset="0"/>
                </a:endParaRPr>
              </a:p>
              <a:p>
                <a:pPr lvl="1" eaLnBrk="1" hangingPunct="1"/>
                <a:endParaRPr lang="en-US" dirty="0" smtClean="0">
                  <a:latin typeface="Calibri" charset="0"/>
                </a:endParaRPr>
              </a:p>
              <a:p>
                <a:pPr eaLnBrk="1" hangingPunct="1"/>
                <a:r>
                  <a:rPr lang="en-US" sz="2800" dirty="0" smtClean="0">
                    <a:latin typeface="Calibri" charset="0"/>
                  </a:rPr>
                  <a:t>The correlation r is between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Calibri" charset="0"/>
                  </a:rPr>
                  <a:t> </a:t>
                </a:r>
                <a:r>
                  <a:rPr lang="en-US" sz="2800" dirty="0" smtClean="0">
                    <a:latin typeface="Calibri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>
                    <a:latin typeface="Calibri" charset="0"/>
                  </a:rPr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  <a:latin typeface="Calibri" charset="0"/>
                  </a:rPr>
                  <a:t> </a:t>
                </a:r>
                <a:r>
                  <a:rPr lang="en-US" sz="2400" dirty="0" smtClean="0">
                    <a:latin typeface="Calibri" charset="0"/>
                  </a:rPr>
                  <a:t>means perfect positive </a:t>
                </a:r>
                <a:r>
                  <a:rPr lang="en-US" sz="2400" dirty="0" smtClean="0">
                    <a:latin typeface="Calibri" charset="0"/>
                  </a:rPr>
                  <a:t>correlation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  <a:latin typeface="Calibri" charset="0"/>
                  </a:rPr>
                  <a:t> </a:t>
                </a:r>
                <a:r>
                  <a:rPr lang="en-US" sz="2400" dirty="0" smtClean="0">
                    <a:latin typeface="Calibri" charset="0"/>
                  </a:rPr>
                  <a:t>in the other direction</a:t>
                </a:r>
                <a:endParaRPr lang="en-US" sz="2400" dirty="0">
                  <a:latin typeface="Calibri" charset="0"/>
                </a:endParaRPr>
              </a:p>
            </p:txBody>
          </p:sp>
        </mc:Choice>
        <mc:Fallback>
          <p:sp>
            <p:nvSpPr>
              <p:cNvPr id="1638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8712"/>
                <a:ext cx="8229600" cy="5348287"/>
              </a:xfrm>
              <a:blipFill rotWithShape="1">
                <a:blip r:embed="rId2"/>
                <a:stretch>
                  <a:fillRect l="-1259" t="-10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7" name="Picture 1" descr="Screen Shot 2013-10-30 at 11.12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113463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9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Pearson correlation coefficient</a:t>
            </a:r>
          </a:p>
        </p:txBody>
      </p:sp>
      <p:pic>
        <p:nvPicPr>
          <p:cNvPr id="24578" name="Content Placeholder 3" descr="Screen Shot 2013-10-31 at 11.37.2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" b="1964"/>
          <a:stretch>
            <a:fillRect/>
          </a:stretch>
        </p:blipFill>
        <p:spPr/>
      </p:pic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7019925" y="6310313"/>
            <a:ext cx="1666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28780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Signal to noise ratio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Difference in means divided by difference in standard deviation between the two </a:t>
            </a:r>
            <a:r>
              <a:rPr lang="en-US" dirty="0" smtClean="0">
                <a:latin typeface="Calibri" charset="0"/>
              </a:rPr>
              <a:t>classes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 algn="ctr" eaLnBrk="1" hangingPunct="1">
              <a:buNone/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S2N(X,Y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) = 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μ</a:t>
            </a:r>
            <a:r>
              <a:rPr lang="en-US" baseline="-25000" dirty="0" err="1">
                <a:solidFill>
                  <a:srgbClr val="0000FF"/>
                </a:solidFill>
                <a:latin typeface="Calibri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μ</a:t>
            </a:r>
            <a:r>
              <a:rPr lang="en-US" baseline="-25000" dirty="0" err="1">
                <a:solidFill>
                  <a:srgbClr val="0000FF"/>
                </a:solidFill>
                <a:latin typeface="Calibri" charset="0"/>
              </a:rPr>
              <a:t>Y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)/(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σ</a:t>
            </a:r>
            <a:r>
              <a:rPr lang="en-US" baseline="-25000" dirty="0" err="1">
                <a:solidFill>
                  <a:srgbClr val="0000FF"/>
                </a:solidFill>
                <a:latin typeface="Calibri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–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σ</a:t>
            </a:r>
            <a:r>
              <a:rPr lang="en-US" baseline="-25000" dirty="0" err="1">
                <a:solidFill>
                  <a:srgbClr val="0000FF"/>
                </a:solidFill>
                <a:latin typeface="Calibri" charset="0"/>
              </a:rPr>
              <a:t>Y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)</a:t>
            </a:r>
          </a:p>
          <a:p>
            <a:pPr marL="0" indent="0" algn="ctr" eaLnBrk="1" hangingPunct="1">
              <a:buNone/>
            </a:pPr>
            <a:endParaRPr lang="en-US" baseline="-25000" dirty="0">
              <a:solidFill>
                <a:srgbClr val="0000FF"/>
              </a:solidFill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Large values indicate a strong correlation</a:t>
            </a:r>
          </a:p>
        </p:txBody>
      </p:sp>
    </p:spTree>
    <p:extLst>
      <p:ext uri="{BB962C8B-B14F-4D97-AF65-F5344CB8AC3E}">
        <p14:creationId xmlns:p14="http://schemas.microsoft.com/office/powerpoint/2010/main" val="23998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Multivariate feature selection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3100" dirty="0">
                <a:latin typeface="Calibri" charset="0"/>
              </a:rPr>
              <a:t>Multivariate (considers all features simultaneously)</a:t>
            </a:r>
          </a:p>
          <a:p>
            <a:pPr>
              <a:lnSpc>
                <a:spcPct val="120000"/>
              </a:lnSpc>
            </a:pPr>
            <a:r>
              <a:rPr lang="en-US" sz="3100" dirty="0" smtClean="0">
                <a:latin typeface="Calibri" charset="0"/>
              </a:rPr>
              <a:t>Consider </a:t>
            </a:r>
            <a:r>
              <a:rPr lang="en-US" sz="3100" dirty="0">
                <a:latin typeface="Calibri" charset="0"/>
              </a:rPr>
              <a:t>the vector </a:t>
            </a:r>
            <a:r>
              <a:rPr lang="en-US" sz="3100" dirty="0">
                <a:solidFill>
                  <a:srgbClr val="0000FF"/>
                </a:solidFill>
                <a:latin typeface="Calibri" charset="0"/>
              </a:rPr>
              <a:t>w</a:t>
            </a:r>
            <a:r>
              <a:rPr lang="en-US" sz="3100" dirty="0">
                <a:latin typeface="Calibri" charset="0"/>
              </a:rPr>
              <a:t> for any linear classifier.</a:t>
            </a:r>
          </a:p>
          <a:p>
            <a:pPr>
              <a:lnSpc>
                <a:spcPct val="120000"/>
              </a:lnSpc>
            </a:pPr>
            <a:r>
              <a:rPr lang="en-US" sz="3100" dirty="0">
                <a:latin typeface="Calibri" charset="0"/>
              </a:rPr>
              <a:t>Classification of a point x is given by </a:t>
            </a:r>
            <a:r>
              <a:rPr lang="en-US" sz="3100" dirty="0">
                <a:solidFill>
                  <a:srgbClr val="0000FF"/>
                </a:solidFill>
                <a:latin typeface="Calibri" charset="0"/>
              </a:rPr>
              <a:t>w</a:t>
            </a:r>
            <a:r>
              <a:rPr lang="en-US" sz="3100" baseline="30000" dirty="0">
                <a:solidFill>
                  <a:srgbClr val="0000FF"/>
                </a:solidFill>
                <a:latin typeface="Calibri" charset="0"/>
              </a:rPr>
              <a:t>T</a:t>
            </a:r>
            <a:r>
              <a:rPr lang="en-US" sz="3100" dirty="0">
                <a:solidFill>
                  <a:srgbClr val="0000FF"/>
                </a:solidFill>
                <a:latin typeface="Calibri" charset="0"/>
              </a:rPr>
              <a:t>x+w</a:t>
            </a:r>
            <a:r>
              <a:rPr lang="en-US" sz="3100" baseline="-25000" dirty="0">
                <a:solidFill>
                  <a:srgbClr val="0000FF"/>
                </a:solidFill>
                <a:latin typeface="Calibri" charset="0"/>
              </a:rPr>
              <a:t>0</a:t>
            </a:r>
            <a:r>
              <a:rPr lang="en-US" sz="3100" dirty="0">
                <a:latin typeface="Calibri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3100" dirty="0">
                <a:latin typeface="Calibri" charset="0"/>
              </a:rPr>
              <a:t>Small entries of </a:t>
            </a:r>
            <a:r>
              <a:rPr lang="en-US" sz="3100" dirty="0">
                <a:solidFill>
                  <a:srgbClr val="0000FF"/>
                </a:solidFill>
                <a:latin typeface="Calibri" charset="0"/>
              </a:rPr>
              <a:t>w</a:t>
            </a:r>
            <a:r>
              <a:rPr lang="en-US" sz="3100" dirty="0">
                <a:latin typeface="Calibri" charset="0"/>
              </a:rPr>
              <a:t> will have little effect on the dot product and therefore those features are less relevant.</a:t>
            </a:r>
          </a:p>
          <a:p>
            <a:pPr>
              <a:lnSpc>
                <a:spcPct val="120000"/>
              </a:lnSpc>
            </a:pPr>
            <a:r>
              <a:rPr lang="en-US" sz="3100" dirty="0">
                <a:latin typeface="Calibri" charset="0"/>
              </a:rPr>
              <a:t>For example if </a:t>
            </a:r>
            <a:r>
              <a:rPr lang="en-US" sz="3100" dirty="0">
                <a:solidFill>
                  <a:srgbClr val="0000FF"/>
                </a:solidFill>
                <a:latin typeface="Calibri" charset="0"/>
              </a:rPr>
              <a:t>w = (10, .01, -9) </a:t>
            </a:r>
            <a:r>
              <a:rPr lang="en-US" sz="3100" dirty="0">
                <a:latin typeface="Calibri" charset="0"/>
              </a:rPr>
              <a:t>then features 0 and 2 are contributing more to the dot product than feature 1. </a:t>
            </a:r>
            <a:endParaRPr lang="en-US" sz="3100" dirty="0" smtClean="0">
              <a:latin typeface="Calibri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ranking of features given by this w is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0, 2, 1</a:t>
            </a:r>
            <a:r>
              <a:rPr lang="en-US" dirty="0">
                <a:latin typeface="Calibri" charset="0"/>
              </a:rPr>
              <a:t>.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Multivariate feature selection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charset="0"/>
              </a:rPr>
              <a:t>The w can be obtained by any of linear classifiers </a:t>
            </a:r>
            <a:endParaRPr lang="en-US" sz="2800" dirty="0" smtClean="0">
              <a:latin typeface="Calibri" charset="0"/>
            </a:endParaRPr>
          </a:p>
          <a:p>
            <a:r>
              <a:rPr lang="en-US" sz="2800" dirty="0" smtClean="0">
                <a:latin typeface="Calibri" charset="0"/>
              </a:rPr>
              <a:t>A </a:t>
            </a:r>
            <a:r>
              <a:rPr lang="en-US" sz="2800" dirty="0">
                <a:latin typeface="Calibri" charset="0"/>
              </a:rPr>
              <a:t>variant of this approach is called </a:t>
            </a:r>
            <a:r>
              <a:rPr lang="en-US" sz="2800" u="sng" dirty="0">
                <a:latin typeface="Calibri" charset="0"/>
              </a:rPr>
              <a:t>recursive feature elimination</a:t>
            </a:r>
            <a:r>
              <a:rPr lang="en-US" sz="2800" dirty="0">
                <a:latin typeface="Calibri" charset="0"/>
              </a:rPr>
              <a:t>:</a:t>
            </a:r>
          </a:p>
          <a:p>
            <a:pPr lvl="1"/>
            <a:r>
              <a:rPr lang="en-US" sz="2400" dirty="0">
                <a:latin typeface="Calibri" charset="0"/>
              </a:rPr>
              <a:t>Compute w on all features</a:t>
            </a:r>
          </a:p>
          <a:p>
            <a:pPr lvl="1"/>
            <a:r>
              <a:rPr lang="en-US" sz="2400" dirty="0">
                <a:latin typeface="Calibri" charset="0"/>
              </a:rPr>
              <a:t>Remove feature with smallest </a:t>
            </a:r>
            <a:r>
              <a:rPr lang="en-US" sz="2400" dirty="0" err="1">
                <a:solidFill>
                  <a:srgbClr val="0000FF"/>
                </a:solidFill>
                <a:latin typeface="Calibri" charset="0"/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  <a:latin typeface="Calibri" charset="0"/>
              </a:rPr>
              <a:t>i</a:t>
            </a:r>
            <a:endParaRPr lang="en-US" sz="2400" baseline="-25000" dirty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400" dirty="0" err="1">
                <a:latin typeface="Calibri" charset="0"/>
              </a:rPr>
              <a:t>Recompute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" charset="0"/>
              </a:rPr>
              <a:t>w</a:t>
            </a:r>
            <a:r>
              <a:rPr lang="en-US" sz="2400" dirty="0">
                <a:latin typeface="Calibri" charset="0"/>
              </a:rPr>
              <a:t> on reduced data</a:t>
            </a:r>
          </a:p>
          <a:p>
            <a:pPr lvl="1"/>
            <a:r>
              <a:rPr lang="en-US" sz="2400" dirty="0">
                <a:latin typeface="Calibri" charset="0"/>
              </a:rPr>
              <a:t>If stopping criterion not met then go to step 2 </a:t>
            </a:r>
          </a:p>
          <a:p>
            <a:pPr lvl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Reduction in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Char char="-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The </a:t>
            </a:r>
            <a:r>
              <a:rPr lang="en-GB" dirty="0"/>
              <a:t>information about the target class is </a:t>
            </a:r>
            <a:r>
              <a:rPr lang="en-GB" b="1" dirty="0"/>
              <a:t>inherent in the </a:t>
            </a:r>
            <a:r>
              <a:rPr lang="en-GB" b="1" dirty="0" smtClean="0"/>
              <a:t>variables</a:t>
            </a:r>
            <a:r>
              <a:rPr lang="en-GB" dirty="0"/>
              <a:t>.</a:t>
            </a:r>
          </a:p>
          <a:p>
            <a:pPr>
              <a:lnSpc>
                <a:spcPct val="120000"/>
              </a:lnSpc>
              <a:buFont typeface="Arial" charset="0"/>
              <a:buChar char="-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N</a:t>
            </a:r>
            <a:r>
              <a:rPr lang="en-GB" dirty="0" smtClean="0"/>
              <a:t>aïve  view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More features </a:t>
            </a:r>
            <a:br>
              <a:rPr lang="en-GB" dirty="0"/>
            </a:br>
            <a:r>
              <a:rPr lang="en-GB" dirty="0"/>
              <a:t>=&gt; More information</a:t>
            </a:r>
            <a:br>
              <a:rPr lang="en-GB" dirty="0"/>
            </a:br>
            <a:r>
              <a:rPr lang="en-GB" dirty="0"/>
              <a:t>=&gt; More discrimination power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120000"/>
              </a:lnSpc>
              <a:buFontTx/>
              <a:buChar char="-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In practice: </a:t>
            </a:r>
            <a:br>
              <a:rPr lang="en-GB" dirty="0"/>
            </a:br>
            <a:r>
              <a:rPr lang="en-GB" b="1" dirty="0"/>
              <a:t>many reasons why this is not the case</a:t>
            </a:r>
            <a:r>
              <a:rPr lang="en-GB" b="1" dirty="0" smtClean="0"/>
              <a:t>!</a:t>
            </a:r>
            <a:endParaRPr lang="en-GB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44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Kharagpur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209800"/>
            <a:ext cx="77724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3: Instance Based Learning and Feature Reduction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Part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: Feature Extraction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- definition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27038" indent="-322263">
                  <a:lnSpc>
                    <a:spcPct val="93000"/>
                  </a:lnSpc>
                  <a:spcBef>
                    <a:spcPts val="700"/>
                  </a:spcBef>
                  <a:tabLst>
                    <a:tab pos="533400" algn="l"/>
                    <a:tab pos="982663" algn="l"/>
                    <a:tab pos="1431925" algn="l"/>
                    <a:tab pos="1881188" algn="l"/>
                    <a:tab pos="2330450" algn="l"/>
                    <a:tab pos="2779713" algn="l"/>
                    <a:tab pos="3228975" algn="l"/>
                    <a:tab pos="3678238" algn="l"/>
                    <a:tab pos="4127500" algn="l"/>
                    <a:tab pos="4576763" algn="l"/>
                    <a:tab pos="5026025" algn="l"/>
                    <a:tab pos="5475288" algn="l"/>
                    <a:tab pos="5924550" algn="l"/>
                    <a:tab pos="6373813" algn="l"/>
                    <a:tab pos="6823075" algn="l"/>
                    <a:tab pos="7272338" algn="l"/>
                    <a:tab pos="7721600" algn="l"/>
                    <a:tab pos="8170863" algn="l"/>
                    <a:tab pos="8620125" algn="l"/>
                    <a:tab pos="9069388" algn="l"/>
                  </a:tabLst>
                </a:pPr>
                <a:r>
                  <a:rPr lang="en-GB" sz="2800" dirty="0" smtClean="0"/>
                  <a:t>Given a set of features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𝐹</m:t>
                    </m:r>
                    <m:r>
                      <a:rPr lang="en-IN" sz="28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I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I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IN" sz="2800" i="1">
                        <a:latin typeface="Cambria Math"/>
                      </a:rPr>
                      <m:t>}</m:t>
                    </m:r>
                  </m:oMath>
                </a14:m>
                <a:endParaRPr lang="en-GB" sz="2800" dirty="0"/>
              </a:p>
              <a:p>
                <a:pPr marL="858838" lvl="1">
                  <a:buNone/>
                  <a:tabLst>
                    <a:tab pos="533400" algn="l"/>
                    <a:tab pos="982663" algn="l"/>
                    <a:tab pos="1431925" algn="l"/>
                    <a:tab pos="1881188" algn="l"/>
                    <a:tab pos="2330450" algn="l"/>
                    <a:tab pos="2779713" algn="l"/>
                    <a:tab pos="3228975" algn="l"/>
                    <a:tab pos="3678238" algn="l"/>
                    <a:tab pos="4127500" algn="l"/>
                    <a:tab pos="4576763" algn="l"/>
                    <a:tab pos="5026025" algn="l"/>
                    <a:tab pos="5475288" algn="l"/>
                    <a:tab pos="5924550" algn="l"/>
                    <a:tab pos="6373813" algn="l"/>
                    <a:tab pos="6823075" algn="l"/>
                    <a:tab pos="7272338" algn="l"/>
                    <a:tab pos="7721600" algn="l"/>
                    <a:tab pos="8170863" algn="l"/>
                    <a:tab pos="8620125" algn="l"/>
                    <a:tab pos="9069388" algn="l"/>
                  </a:tabLst>
                </a:pPr>
                <a:r>
                  <a:rPr lang="en-GB" dirty="0"/>
                  <a:t>the</a:t>
                </a:r>
                <a:r>
                  <a:rPr lang="en-GB" dirty="0">
                    <a:solidFill>
                      <a:srgbClr val="C20000"/>
                    </a:solidFill>
                  </a:rPr>
                  <a:t> Feature Extraction(</a:t>
                </a:r>
                <a:r>
                  <a:rPr lang="ja-JP" altLang="en-GB" dirty="0">
                    <a:solidFill>
                      <a:srgbClr val="C20000"/>
                    </a:solidFill>
                    <a:latin typeface="Arial"/>
                  </a:rPr>
                  <a:t>“</a:t>
                </a:r>
                <a:r>
                  <a:rPr lang="en-GB" dirty="0">
                    <a:solidFill>
                      <a:srgbClr val="C20000"/>
                    </a:solidFill>
                  </a:rPr>
                  <a:t>Construction</a:t>
                </a:r>
                <a:r>
                  <a:rPr lang="ja-JP" altLang="en-GB" dirty="0">
                    <a:solidFill>
                      <a:srgbClr val="C20000"/>
                    </a:solidFill>
                    <a:latin typeface="Arial"/>
                  </a:rPr>
                  <a:t>”</a:t>
                </a:r>
                <a:r>
                  <a:rPr lang="en-GB" dirty="0">
                    <a:solidFill>
                      <a:srgbClr val="C20000"/>
                    </a:solidFill>
                  </a:rPr>
                  <a:t>) problem </a:t>
                </a:r>
                <a:r>
                  <a:rPr lang="en-GB" dirty="0"/>
                  <a:t>is</a:t>
                </a:r>
              </a:p>
              <a:p>
                <a:pPr marL="858838" lvl="1">
                  <a:buNone/>
                  <a:tabLst>
                    <a:tab pos="533400" algn="l"/>
                    <a:tab pos="982663" algn="l"/>
                    <a:tab pos="1431925" algn="l"/>
                    <a:tab pos="1881188" algn="l"/>
                    <a:tab pos="2330450" algn="l"/>
                    <a:tab pos="2779713" algn="l"/>
                    <a:tab pos="3228975" algn="l"/>
                    <a:tab pos="3678238" algn="l"/>
                    <a:tab pos="4127500" algn="l"/>
                    <a:tab pos="4576763" algn="l"/>
                    <a:tab pos="5026025" algn="l"/>
                    <a:tab pos="5475288" algn="l"/>
                    <a:tab pos="5924550" algn="l"/>
                    <a:tab pos="6373813" algn="l"/>
                    <a:tab pos="6823075" algn="l"/>
                    <a:tab pos="7272338" algn="l"/>
                    <a:tab pos="7721600" algn="l"/>
                    <a:tab pos="8170863" algn="l"/>
                    <a:tab pos="8620125" algn="l"/>
                    <a:tab pos="9069388" algn="l"/>
                  </a:tabLst>
                </a:pPr>
                <a:r>
                  <a:rPr lang="en-GB" dirty="0"/>
                  <a:t>is to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to some feature set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𝐹</m:t>
                    </m:r>
                    <m:r>
                      <a:rPr lang="en-IN" b="0" i="1" smtClean="0">
                        <a:latin typeface="Cambria Math"/>
                      </a:rPr>
                      <m:t>′′</m:t>
                    </m:r>
                  </m:oMath>
                </a14:m>
                <a:r>
                  <a:rPr lang="en-GB" dirty="0" smtClean="0"/>
                  <a:t> that </a:t>
                </a:r>
                <a:r>
                  <a:rPr lang="en-GB" dirty="0"/>
                  <a:t>maximizes </a:t>
                </a:r>
                <a:r>
                  <a:rPr lang="en-GB" dirty="0" smtClean="0"/>
                  <a:t>the learner</a:t>
                </a:r>
                <a:r>
                  <a:rPr lang="ja-JP" altLang="en-GB" dirty="0" smtClean="0">
                    <a:latin typeface="Arial"/>
                  </a:rPr>
                  <a:t>’</a:t>
                </a:r>
                <a:r>
                  <a:rPr lang="en-GB" dirty="0" smtClean="0"/>
                  <a:t>s </a:t>
                </a:r>
                <a:r>
                  <a:rPr lang="en-GB" dirty="0"/>
                  <a:t>ability to classify patterns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 r="-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733800"/>
            <a:ext cx="487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9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50520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Find a projection matrix w from </a:t>
                </a:r>
                <a:r>
                  <a:rPr lang="en-US" dirty="0" smtClean="0"/>
                  <a:t>N-dimensional </a:t>
                </a:r>
                <a:r>
                  <a:rPr lang="en-US" dirty="0" smtClean="0"/>
                  <a:t>to </a:t>
                </a:r>
                <a:r>
                  <a:rPr lang="en-US" dirty="0" smtClean="0"/>
                  <a:t>M-dimensional </a:t>
                </a:r>
                <a:r>
                  <a:rPr lang="en-US" dirty="0" smtClean="0"/>
                  <a:t>vectors that keeps error low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𝒛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IN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505200"/>
              </a:xfrm>
              <a:blipFill rotWithShape="1">
                <a:blip r:embed="rId2"/>
                <a:stretch>
                  <a:fillRect l="-1481" r="-1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4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Assume that  N </a:t>
                </a:r>
                <a:r>
                  <a:rPr lang="en-US" dirty="0" smtClean="0"/>
                  <a:t>features </a:t>
                </a:r>
                <a:r>
                  <a:rPr lang="en-US" dirty="0"/>
                  <a:t>are linear combination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0000FF"/>
                        </a:solidFill>
                        <a:latin typeface="Cambria Math"/>
                      </a:rPr>
                      <m:t>M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/>
                      </a:rPr>
                      <m:t>&lt;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 smtClean="0"/>
                  <a:t>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𝑖𝑑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What </a:t>
                </a:r>
                <a:r>
                  <a:rPr lang="en-US" dirty="0"/>
                  <a:t>we expect from such basis</a:t>
                </a:r>
              </a:p>
              <a:p>
                <a:pPr lvl="1"/>
                <a:r>
                  <a:rPr lang="en-US" dirty="0"/>
                  <a:t>Uncorrelated or otherwise can be reduced further</a:t>
                </a:r>
              </a:p>
              <a:p>
                <a:pPr lvl="1"/>
                <a:r>
                  <a:rPr lang="en-US" dirty="0"/>
                  <a:t>Have large variance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have large variation) or otherwise bear no information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7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Geometric picture of principal components (PCs)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143376" name="Oval 16"/>
          <p:cNvSpPr>
            <a:spLocks noChangeArrowheads="1"/>
          </p:cNvSpPr>
          <p:nvPr/>
        </p:nvSpPr>
        <p:spPr bwMode="auto">
          <a:xfrm>
            <a:off x="7239000" y="27432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74" name="Oval 14"/>
          <p:cNvSpPr>
            <a:spLocks noChangeArrowheads="1"/>
          </p:cNvSpPr>
          <p:nvPr/>
        </p:nvSpPr>
        <p:spPr bwMode="auto">
          <a:xfrm>
            <a:off x="1981200" y="4038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75" name="Oval 15"/>
          <p:cNvSpPr>
            <a:spLocks noChangeArrowheads="1"/>
          </p:cNvSpPr>
          <p:nvPr/>
        </p:nvSpPr>
        <p:spPr bwMode="auto">
          <a:xfrm>
            <a:off x="1828800" y="4876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77" name="Oval 17"/>
          <p:cNvSpPr>
            <a:spLocks noChangeArrowheads="1"/>
          </p:cNvSpPr>
          <p:nvPr/>
        </p:nvSpPr>
        <p:spPr bwMode="auto">
          <a:xfrm>
            <a:off x="3733800" y="4419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78" name="Oval 18"/>
          <p:cNvSpPr>
            <a:spLocks noChangeArrowheads="1"/>
          </p:cNvSpPr>
          <p:nvPr/>
        </p:nvSpPr>
        <p:spPr bwMode="auto">
          <a:xfrm>
            <a:off x="3429000" y="30480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79" name="Oval 19"/>
          <p:cNvSpPr>
            <a:spLocks noChangeArrowheads="1"/>
          </p:cNvSpPr>
          <p:nvPr/>
        </p:nvSpPr>
        <p:spPr bwMode="auto">
          <a:xfrm>
            <a:off x="5334000" y="4114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80" name="Oval 20"/>
          <p:cNvSpPr>
            <a:spLocks noChangeArrowheads="1"/>
          </p:cNvSpPr>
          <p:nvPr/>
        </p:nvSpPr>
        <p:spPr bwMode="auto">
          <a:xfrm>
            <a:off x="5867400" y="2895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Geometric picture of principal components (PCs)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145411" name="Oval 3"/>
          <p:cNvSpPr>
            <a:spLocks noChangeArrowheads="1"/>
          </p:cNvSpPr>
          <p:nvPr/>
        </p:nvSpPr>
        <p:spPr bwMode="auto">
          <a:xfrm>
            <a:off x="7239000" y="27432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2" name="Line 4"/>
          <p:cNvSpPr>
            <a:spLocks noChangeShapeType="1"/>
          </p:cNvSpPr>
          <p:nvPr/>
        </p:nvSpPr>
        <p:spPr bwMode="auto">
          <a:xfrm>
            <a:off x="3338513" y="2057400"/>
            <a:ext cx="2438400" cy="3733800"/>
          </a:xfrm>
          <a:prstGeom prst="line">
            <a:avLst/>
          </a:prstGeom>
          <a:noFill/>
          <a:ln w="38100">
            <a:solidFill>
              <a:srgbClr val="FB192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81200" y="4038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828800" y="4876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3733800" y="4419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3429000" y="30480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5334000" y="4114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5867400" y="2895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5419" name="Group 11"/>
          <p:cNvGrpSpPr>
            <a:grpSpLocks/>
          </p:cNvGrpSpPr>
          <p:nvPr/>
        </p:nvGrpSpPr>
        <p:grpSpPr bwMode="auto">
          <a:xfrm>
            <a:off x="1981200" y="2881313"/>
            <a:ext cx="5319713" cy="2071687"/>
            <a:chOff x="1248" y="1815"/>
            <a:chExt cx="3351" cy="1305"/>
          </a:xfrm>
        </p:grpSpPr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 flipV="1">
              <a:off x="2208" y="1824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421" name="Line 13"/>
            <p:cNvSpPr>
              <a:spLocks noChangeShapeType="1"/>
            </p:cNvSpPr>
            <p:nvPr/>
          </p:nvSpPr>
          <p:spPr bwMode="auto">
            <a:xfrm flipV="1">
              <a:off x="2832" y="1902"/>
              <a:ext cx="903" cy="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422" name="Line 14"/>
            <p:cNvSpPr>
              <a:spLocks noChangeShapeType="1"/>
            </p:cNvSpPr>
            <p:nvPr/>
          </p:nvSpPr>
          <p:spPr bwMode="auto">
            <a:xfrm flipV="1">
              <a:off x="3120" y="2685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423" name="Line 15"/>
            <p:cNvSpPr>
              <a:spLocks noChangeShapeType="1"/>
            </p:cNvSpPr>
            <p:nvPr/>
          </p:nvSpPr>
          <p:spPr bwMode="auto">
            <a:xfrm flipV="1">
              <a:off x="1248" y="2304"/>
              <a:ext cx="148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424" name="Line 16"/>
            <p:cNvSpPr>
              <a:spLocks noChangeShapeType="1"/>
            </p:cNvSpPr>
            <p:nvPr/>
          </p:nvSpPr>
          <p:spPr bwMode="auto">
            <a:xfrm flipV="1">
              <a:off x="1296" y="1968"/>
              <a:ext cx="120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425" name="Line 17"/>
            <p:cNvSpPr>
              <a:spLocks noChangeShapeType="1"/>
            </p:cNvSpPr>
            <p:nvPr/>
          </p:nvSpPr>
          <p:spPr bwMode="auto">
            <a:xfrm flipV="1">
              <a:off x="2400" y="2544"/>
              <a:ext cx="48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426" name="Line 18"/>
            <p:cNvSpPr>
              <a:spLocks noChangeShapeType="1"/>
            </p:cNvSpPr>
            <p:nvPr/>
          </p:nvSpPr>
          <p:spPr bwMode="auto">
            <a:xfrm flipV="1">
              <a:off x="3024" y="1815"/>
              <a:ext cx="1575" cy="8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576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Geometric picture of principal components (PCs)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1995488" y="4038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1876425" y="4995863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0" name="Oval 6"/>
          <p:cNvSpPr>
            <a:spLocks noChangeArrowheads="1"/>
          </p:cNvSpPr>
          <p:nvPr/>
        </p:nvSpPr>
        <p:spPr bwMode="auto">
          <a:xfrm>
            <a:off x="7239000" y="27432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1" name="Oval 7"/>
          <p:cNvSpPr>
            <a:spLocks noChangeArrowheads="1"/>
          </p:cNvSpPr>
          <p:nvPr/>
        </p:nvSpPr>
        <p:spPr bwMode="auto">
          <a:xfrm>
            <a:off x="3748088" y="4391025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3443288" y="30480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5334000" y="4114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4" name="Oval 10"/>
          <p:cNvSpPr>
            <a:spLocks noChangeArrowheads="1"/>
          </p:cNvSpPr>
          <p:nvPr/>
        </p:nvSpPr>
        <p:spPr bwMode="auto">
          <a:xfrm>
            <a:off x="5895975" y="290988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 flipV="1">
            <a:off x="609600" y="1752600"/>
            <a:ext cx="7239000" cy="3733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 flipH="1" flipV="1">
            <a:off x="1800225" y="485775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 flipH="1" flipV="1">
            <a:off x="3505200" y="3962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 flipH="1" flipV="1">
            <a:off x="5834063" y="2805113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 flipH="1" flipV="1">
            <a:off x="2057400" y="4114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 flipH="1" flipV="1">
            <a:off x="3505200" y="31242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 flipH="1" flipV="1">
            <a:off x="6934200" y="2209800"/>
            <a:ext cx="381000" cy="642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 flipH="1" flipV="1">
            <a:off x="4829175" y="3338513"/>
            <a:ext cx="561975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dirty="0"/>
              <a:t>Algebraic definition of PCs</a:t>
            </a:r>
          </a:p>
        </p:txBody>
      </p:sp>
      <p:graphicFrame>
        <p:nvGraphicFramePr>
          <p:cNvPr id="22546" name="Object 18"/>
          <p:cNvGraphicFramePr>
            <a:graphicFrameLocks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96660655"/>
              </p:ext>
            </p:extLst>
          </p:nvPr>
        </p:nvGraphicFramePr>
        <p:xfrm>
          <a:off x="1524000" y="3232150"/>
          <a:ext cx="55626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3" imgW="2184120" imgH="431640" progId="Equation.3">
                  <p:embed/>
                </p:oleObj>
              </mc:Choice>
              <mc:Fallback>
                <p:oleObj name="Equation" r:id="rId3" imgW="2184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32150"/>
                        <a:ext cx="55626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32182848"/>
              </p:ext>
            </p:extLst>
          </p:nvPr>
        </p:nvGraphicFramePr>
        <p:xfrm>
          <a:off x="1860550" y="1858963"/>
          <a:ext cx="31480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5" imgW="1193760" imgH="253800" progId="Equation.3">
                  <p:embed/>
                </p:oleObj>
              </mc:Choice>
              <mc:Fallback>
                <p:oleObj name="Equation" r:id="rId5" imgW="1193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858963"/>
                        <a:ext cx="31480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>
            <p:ph sz="quarter" idx="3"/>
          </p:nvPr>
        </p:nvGraphicFramePr>
        <p:xfrm>
          <a:off x="3048000" y="5816600"/>
          <a:ext cx="12207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7" imgW="457200" imgH="215640" progId="Equation.3">
                  <p:embed/>
                </p:oleObj>
              </mc:Choice>
              <mc:Fallback>
                <p:oleObj name="Equation" r:id="rId7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816600"/>
                        <a:ext cx="12207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7691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cs typeface="Times New Roman" pitchFamily="18" charset="0"/>
              </a:rPr>
              <a:t>Given a sample of </a:t>
            </a:r>
            <a:r>
              <a:rPr lang="en-US" altLang="en-US" sz="2400" i="1" dirty="0" smtClean="0">
                <a:cs typeface="Times New Roman" pitchFamily="18" charset="0"/>
              </a:rPr>
              <a:t>p </a:t>
            </a:r>
            <a:r>
              <a:rPr lang="en-US" altLang="en-US" sz="2400" dirty="0">
                <a:cs typeface="Times New Roman" pitchFamily="18" charset="0"/>
              </a:rPr>
              <a:t>observations on a vector of </a:t>
            </a:r>
            <a:r>
              <a:rPr lang="en-US" altLang="en-US" sz="2400" i="1" dirty="0" smtClean="0">
                <a:cs typeface="Times New Roman" pitchFamily="18" charset="0"/>
              </a:rPr>
              <a:t>N</a:t>
            </a:r>
            <a:r>
              <a:rPr lang="en-US" altLang="en-US" sz="2400" dirty="0" smtClean="0">
                <a:cs typeface="Times New Roman" pitchFamily="18" charset="0"/>
              </a:rPr>
              <a:t> </a:t>
            </a:r>
            <a:r>
              <a:rPr lang="en-US" altLang="en-US" sz="2400" dirty="0">
                <a:cs typeface="Times New Roman" pitchFamily="18" charset="0"/>
              </a:rPr>
              <a:t>variables</a:t>
            </a:r>
            <a:endParaRPr lang="el-GR" altLang="en-US" sz="2400" dirty="0">
              <a:cs typeface="Times New Roman" pitchFamily="18" charset="0"/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04800" y="2514600"/>
            <a:ext cx="64579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cs typeface="Times New Roman" pitchFamily="18" charset="0"/>
              </a:rPr>
              <a:t>define the first principal component of the sample</a:t>
            </a:r>
          </a:p>
          <a:p>
            <a:pPr eaLnBrk="1" hangingPunct="1"/>
            <a:r>
              <a:rPr lang="en-US" altLang="en-US" sz="2400" dirty="0">
                <a:cs typeface="Times New Roman" pitchFamily="18" charset="0"/>
              </a:rPr>
              <a:t>by the linear transformation</a:t>
            </a:r>
            <a:endParaRPr lang="el-GR" altLang="en-US" sz="2400" dirty="0">
              <a:cs typeface="Times New Roman" pitchFamily="18" charset="0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81000" y="4648200"/>
            <a:ext cx="23226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cs typeface="Times New Roman" pitchFamily="18" charset="0"/>
              </a:rPr>
              <a:t>where the vector</a:t>
            </a:r>
            <a:endParaRPr lang="el-GR" altLang="en-US" sz="2400" dirty="0">
              <a:cs typeface="Times New Roman" pitchFamily="18" charset="0"/>
            </a:endParaRP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68300" y="5867400"/>
            <a:ext cx="2626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cs typeface="Times New Roman" pitchFamily="18" charset="0"/>
              </a:rPr>
              <a:t>is chosen such that</a:t>
            </a:r>
            <a:r>
              <a:rPr lang="en-US" altLang="en-US" sz="24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endParaRPr lang="el-GR" altLang="en-US" sz="2400" dirty="0"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572000" y="5867400"/>
            <a:ext cx="184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cs typeface="Times New Roman" pitchFamily="18" charset="0"/>
              </a:rPr>
              <a:t>is maximum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l-GR" altLang="en-US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52" name="Object 24"/>
          <p:cNvGraphicFramePr>
            <a:graphicFrameLocks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20367782"/>
              </p:ext>
            </p:extLst>
          </p:nvPr>
        </p:nvGraphicFramePr>
        <p:xfrm>
          <a:off x="3533793" y="4437559"/>
          <a:ext cx="3810000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9" imgW="1295280" imgH="457200" progId="Equation.3">
                  <p:embed/>
                </p:oleObj>
              </mc:Choice>
              <mc:Fallback>
                <p:oleObj name="Equation" r:id="rId9" imgW="1295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93" y="4437559"/>
                        <a:ext cx="3810000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0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Picture 2" descr="PCA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9054"/>
            <a:ext cx="6119813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7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Choose directions such that a total variance of data will be maximum</a:t>
                </a:r>
              </a:p>
              <a:p>
                <a:pPr lvl="1"/>
                <a:r>
                  <a:rPr lang="en-US" sz="2400" dirty="0"/>
                  <a:t>Maximize Total </a:t>
                </a:r>
                <a:r>
                  <a:rPr lang="en-US" sz="2400" dirty="0" smtClean="0"/>
                  <a:t>Variance</a:t>
                </a:r>
                <a:endParaRPr lang="en-US" sz="2400" dirty="0"/>
              </a:p>
              <a:p>
                <a:r>
                  <a:rPr lang="en-US" sz="2800" dirty="0"/>
                  <a:t>Choose directions that are orthogonal </a:t>
                </a:r>
              </a:p>
              <a:p>
                <a:pPr lvl="1"/>
                <a:r>
                  <a:rPr lang="en-US" sz="2400" dirty="0"/>
                  <a:t>Minimize </a:t>
                </a:r>
                <a:r>
                  <a:rPr lang="en-US" sz="2400" dirty="0" smtClean="0"/>
                  <a:t>correlation</a:t>
                </a:r>
                <a:endParaRPr lang="en-US" sz="2400" dirty="0"/>
              </a:p>
              <a:p>
                <a:r>
                  <a:rPr lang="en-US" sz="2800" dirty="0"/>
                  <a:t>Choose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𝑀</m:t>
                    </m:r>
                    <m:r>
                      <a:rPr lang="en-IN" sz="2800" b="0" i="1" smtClean="0">
                        <a:latin typeface="Cambria Math"/>
                      </a:rPr>
                      <m:t>&lt;</m:t>
                    </m:r>
                    <m:r>
                      <a:rPr lang="en-IN" sz="2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orthogonal directions which maximize total variance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4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96200" cy="1828800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number of training examples is </a:t>
            </a:r>
            <a:r>
              <a:rPr lang="en-GB" dirty="0" smtClean="0"/>
              <a:t>fixed</a:t>
            </a:r>
            <a:endParaRPr lang="en-GB" dirty="0"/>
          </a:p>
          <a:p>
            <a:pPr lvl="1">
              <a:lnSpc>
                <a:spcPct val="93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	=&gt; the </a:t>
            </a:r>
            <a:r>
              <a:rPr lang="en-GB" dirty="0" smtClean="0"/>
              <a:t>classifier</a:t>
            </a:r>
            <a:r>
              <a:rPr lang="en-IN" dirty="0" smtClean="0">
                <a:latin typeface="Arial"/>
              </a:rPr>
              <a:t>’</a:t>
            </a:r>
            <a:r>
              <a:rPr lang="en-GB" dirty="0" smtClean="0"/>
              <a:t>s </a:t>
            </a:r>
            <a:r>
              <a:rPr lang="en-GB" dirty="0"/>
              <a:t>performance usually will degrade for a large number of features</a:t>
            </a:r>
            <a:r>
              <a:rPr lang="en-GB" dirty="0" smtClean="0"/>
              <a:t>!</a:t>
            </a:r>
            <a:endParaRPr lang="en-GB" dirty="0"/>
          </a:p>
        </p:txBody>
      </p:sp>
      <p:pic>
        <p:nvPicPr>
          <p:cNvPr id="4" name="Picture 17" descr="curse_of_dimensionality_c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817047" cy="261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7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800" dirty="0" smtClean="0"/>
                  <a:t>-</a:t>
                </a:r>
                <a:r>
                  <a:rPr lang="en-US" sz="2800" dirty="0"/>
                  <a:t>dimensional feature space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N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IN" sz="28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en-US" sz="28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/>
                  <a:t>symmetric covariance matrix estimated from samples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N" sz="2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  <a:p>
                <a:r>
                  <a:rPr lang="en-US" sz="2800" dirty="0"/>
                  <a:t> Select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largest eigenvalue of  the covariance matrix and associated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𝑀</m:t>
                    </m:r>
                    <m:r>
                      <a:rPr lang="en-IN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 eigenvectors</a:t>
                </a:r>
                <a:endParaRPr lang="en-US" sz="2800" dirty="0"/>
              </a:p>
              <a:p>
                <a:r>
                  <a:rPr lang="en-US" sz="2800" dirty="0"/>
                  <a:t>The first eigenvector will be a direction with largest variance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2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0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recLargeFac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7559" r="11023" b="8398"/>
          <a:stretch>
            <a:fillRect/>
          </a:stretch>
        </p:blipFill>
        <p:spPr bwMode="auto">
          <a:xfrm>
            <a:off x="228600" y="1733550"/>
            <a:ext cx="63373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400800" cy="914400"/>
          </a:xfrm>
        </p:spPr>
        <p:txBody>
          <a:bodyPr/>
          <a:lstStyle/>
          <a:p>
            <a:r>
              <a:rPr lang="en-US" altLang="en-US"/>
              <a:t>PCA for image compression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682625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p=1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339975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p=2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3995738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p=4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5580063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p=8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684213" y="44846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p=16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2341563" y="44846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p=32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3997325" y="44846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p=64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5435600" y="4484688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p=100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7380288" y="4221163"/>
            <a:ext cx="1439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Original Image</a:t>
            </a:r>
          </a:p>
        </p:txBody>
      </p:sp>
      <p:pic>
        <p:nvPicPr>
          <p:cNvPr id="117773" name="Picture 13" descr="LargeFac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9" t="8398" r="15749" b="8398"/>
          <a:stretch>
            <a:fillRect/>
          </a:stretch>
        </p:blipFill>
        <p:spPr bwMode="auto">
          <a:xfrm>
            <a:off x="5435600" y="4995863"/>
            <a:ext cx="1441450" cy="131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LargeFac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9" t="8398" r="15749" b="8398"/>
          <a:stretch>
            <a:fillRect/>
          </a:stretch>
        </p:blipFill>
        <p:spPr bwMode="auto">
          <a:xfrm>
            <a:off x="7307263" y="5013325"/>
            <a:ext cx="1441450" cy="13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1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SimSun" pitchFamily="2" charset="-122"/>
              </a:rPr>
              <a:t>Is PCA a good criterion for classification?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SimSun" pitchFamily="2" charset="-122"/>
              </a:rPr>
              <a:t>Data variation determines the projection direction</a:t>
            </a:r>
          </a:p>
          <a:p>
            <a:r>
              <a:rPr lang="en-US" altLang="zh-CN" sz="2800" dirty="0">
                <a:ea typeface="SimSun" pitchFamily="2" charset="-122"/>
              </a:rPr>
              <a:t>What’s missing?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Class information</a:t>
            </a:r>
          </a:p>
        </p:txBody>
      </p:sp>
      <p:grpSp>
        <p:nvGrpSpPr>
          <p:cNvPr id="158725" name="Group 5"/>
          <p:cNvGrpSpPr>
            <a:grpSpLocks/>
          </p:cNvGrpSpPr>
          <p:nvPr/>
        </p:nvGrpSpPr>
        <p:grpSpPr bwMode="auto">
          <a:xfrm>
            <a:off x="5715000" y="1905000"/>
            <a:ext cx="2133600" cy="2819400"/>
            <a:chOff x="3600" y="1200"/>
            <a:chExt cx="1344" cy="1776"/>
          </a:xfrm>
        </p:grpSpPr>
        <p:sp>
          <p:nvSpPr>
            <p:cNvPr id="158726" name="Oval 6"/>
            <p:cNvSpPr>
              <a:spLocks noChangeArrowheads="1"/>
            </p:cNvSpPr>
            <p:nvPr/>
          </p:nvSpPr>
          <p:spPr bwMode="auto">
            <a:xfrm>
              <a:off x="4032" y="230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27" name="Oval 7"/>
            <p:cNvSpPr>
              <a:spLocks noChangeArrowheads="1"/>
            </p:cNvSpPr>
            <p:nvPr/>
          </p:nvSpPr>
          <p:spPr bwMode="auto">
            <a:xfrm>
              <a:off x="4032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28" name="Oval 8"/>
            <p:cNvSpPr>
              <a:spLocks noChangeArrowheads="1"/>
            </p:cNvSpPr>
            <p:nvPr/>
          </p:nvSpPr>
          <p:spPr bwMode="auto">
            <a:xfrm>
              <a:off x="3696" y="247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29" name="Oval 9"/>
            <p:cNvSpPr>
              <a:spLocks noChangeArrowheads="1"/>
            </p:cNvSpPr>
            <p:nvPr/>
          </p:nvSpPr>
          <p:spPr bwMode="auto">
            <a:xfrm>
              <a:off x="3888" y="192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0" name="Oval 10"/>
            <p:cNvSpPr>
              <a:spLocks noChangeArrowheads="1"/>
            </p:cNvSpPr>
            <p:nvPr/>
          </p:nvSpPr>
          <p:spPr bwMode="auto">
            <a:xfrm>
              <a:off x="3600" y="182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1" name="Oval 11"/>
            <p:cNvSpPr>
              <a:spLocks noChangeArrowheads="1"/>
            </p:cNvSpPr>
            <p:nvPr/>
          </p:nvSpPr>
          <p:spPr bwMode="auto">
            <a:xfrm>
              <a:off x="4464" y="1632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2" name="Oval 12"/>
            <p:cNvSpPr>
              <a:spLocks noChangeArrowheads="1"/>
            </p:cNvSpPr>
            <p:nvPr/>
          </p:nvSpPr>
          <p:spPr bwMode="auto">
            <a:xfrm>
              <a:off x="4608" y="1992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3" name="Oval 13"/>
            <p:cNvSpPr>
              <a:spLocks noChangeArrowheads="1"/>
            </p:cNvSpPr>
            <p:nvPr/>
          </p:nvSpPr>
          <p:spPr bwMode="auto">
            <a:xfrm>
              <a:off x="4464" y="2160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4" name="Oval 14"/>
            <p:cNvSpPr>
              <a:spLocks noChangeArrowheads="1"/>
            </p:cNvSpPr>
            <p:nvPr/>
          </p:nvSpPr>
          <p:spPr bwMode="auto">
            <a:xfrm>
              <a:off x="4608" y="1488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5" name="Oval 15"/>
            <p:cNvSpPr>
              <a:spLocks noChangeArrowheads="1"/>
            </p:cNvSpPr>
            <p:nvPr/>
          </p:nvSpPr>
          <p:spPr bwMode="auto">
            <a:xfrm>
              <a:off x="4656" y="2400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6" name="Oval 16"/>
            <p:cNvSpPr>
              <a:spLocks noChangeArrowheads="1"/>
            </p:cNvSpPr>
            <p:nvPr/>
          </p:nvSpPr>
          <p:spPr bwMode="auto">
            <a:xfrm>
              <a:off x="4800" y="218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7" name="Oval 17"/>
            <p:cNvSpPr>
              <a:spLocks noChangeArrowheads="1"/>
            </p:cNvSpPr>
            <p:nvPr/>
          </p:nvSpPr>
          <p:spPr bwMode="auto">
            <a:xfrm>
              <a:off x="4032" y="264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8" name="Oval 18"/>
            <p:cNvSpPr>
              <a:spLocks noChangeArrowheads="1"/>
            </p:cNvSpPr>
            <p:nvPr/>
          </p:nvSpPr>
          <p:spPr bwMode="auto">
            <a:xfrm>
              <a:off x="3840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9" name="Oval 19"/>
            <p:cNvSpPr>
              <a:spLocks noChangeArrowheads="1"/>
            </p:cNvSpPr>
            <p:nvPr/>
          </p:nvSpPr>
          <p:spPr bwMode="auto">
            <a:xfrm>
              <a:off x="3792" y="283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0" name="Oval 20"/>
            <p:cNvSpPr>
              <a:spLocks noChangeArrowheads="1"/>
            </p:cNvSpPr>
            <p:nvPr/>
          </p:nvSpPr>
          <p:spPr bwMode="auto">
            <a:xfrm>
              <a:off x="3840" y="216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1" name="Oval 21"/>
            <p:cNvSpPr>
              <a:spLocks noChangeArrowheads="1"/>
            </p:cNvSpPr>
            <p:nvPr/>
          </p:nvSpPr>
          <p:spPr bwMode="auto">
            <a:xfrm>
              <a:off x="3792" y="124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2" name="Oval 22"/>
            <p:cNvSpPr>
              <a:spLocks noChangeArrowheads="1"/>
            </p:cNvSpPr>
            <p:nvPr/>
          </p:nvSpPr>
          <p:spPr bwMode="auto">
            <a:xfrm>
              <a:off x="4608" y="1248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3" name="Oval 23"/>
            <p:cNvSpPr>
              <a:spLocks noChangeArrowheads="1"/>
            </p:cNvSpPr>
            <p:nvPr/>
          </p:nvSpPr>
          <p:spPr bwMode="auto">
            <a:xfrm>
              <a:off x="4560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4" name="Oval 24"/>
            <p:cNvSpPr>
              <a:spLocks noChangeArrowheads="1"/>
            </p:cNvSpPr>
            <p:nvPr/>
          </p:nvSpPr>
          <p:spPr bwMode="auto">
            <a:xfrm>
              <a:off x="4368" y="1920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5" name="Oval 25"/>
            <p:cNvSpPr>
              <a:spLocks noChangeArrowheads="1"/>
            </p:cNvSpPr>
            <p:nvPr/>
          </p:nvSpPr>
          <p:spPr bwMode="auto">
            <a:xfrm>
              <a:off x="4368" y="1200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6" name="Oval 26"/>
            <p:cNvSpPr>
              <a:spLocks noChangeArrowheads="1"/>
            </p:cNvSpPr>
            <p:nvPr/>
          </p:nvSpPr>
          <p:spPr bwMode="auto">
            <a:xfrm>
              <a:off x="4704" y="2736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solidFill>
                  <a:srgbClr val="0000FF"/>
                </a:solidFill>
              </a:endParaRPr>
            </a:p>
          </p:txBody>
        </p:sp>
        <p:sp>
          <p:nvSpPr>
            <p:cNvPr id="158747" name="Oval 27"/>
            <p:cNvSpPr>
              <a:spLocks noChangeArrowheads="1"/>
            </p:cNvSpPr>
            <p:nvPr/>
          </p:nvSpPr>
          <p:spPr bwMode="auto">
            <a:xfrm>
              <a:off x="4512" y="254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8748" name="Oval 28"/>
          <p:cNvSpPr>
            <a:spLocks noChangeArrowheads="1"/>
          </p:cNvSpPr>
          <p:nvPr/>
        </p:nvSpPr>
        <p:spPr bwMode="auto">
          <a:xfrm>
            <a:off x="5867400" y="1676400"/>
            <a:ext cx="1905000" cy="3505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158749" name="Line 29"/>
          <p:cNvSpPr>
            <a:spLocks noChangeShapeType="1"/>
          </p:cNvSpPr>
          <p:nvPr/>
        </p:nvSpPr>
        <p:spPr bwMode="auto">
          <a:xfrm>
            <a:off x="6858000" y="1447800"/>
            <a:ext cx="0" cy="426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What is a good projection?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4419600" cy="4525963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Similarly, what is a good criterion? </a:t>
            </a:r>
          </a:p>
          <a:p>
            <a:pPr lvl="1"/>
            <a:r>
              <a:rPr lang="en-US" altLang="zh-CN">
                <a:ea typeface="SimSun" pitchFamily="2" charset="-122"/>
              </a:rPr>
              <a:t>Separating different classes</a:t>
            </a:r>
          </a:p>
        </p:txBody>
      </p:sp>
      <p:grpSp>
        <p:nvGrpSpPr>
          <p:cNvPr id="155653" name="Group 5"/>
          <p:cNvGrpSpPr>
            <a:grpSpLocks/>
          </p:cNvGrpSpPr>
          <p:nvPr/>
        </p:nvGrpSpPr>
        <p:grpSpPr bwMode="auto">
          <a:xfrm>
            <a:off x="5486400" y="3124200"/>
            <a:ext cx="2667000" cy="1447800"/>
            <a:chOff x="1344" y="1104"/>
            <a:chExt cx="1680" cy="912"/>
          </a:xfrm>
        </p:grpSpPr>
        <p:sp>
          <p:nvSpPr>
            <p:cNvPr id="155654" name="Oval 6"/>
            <p:cNvSpPr>
              <a:spLocks noChangeArrowheads="1"/>
            </p:cNvSpPr>
            <p:nvPr/>
          </p:nvSpPr>
          <p:spPr bwMode="auto">
            <a:xfrm>
              <a:off x="1344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55" name="Oval 7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56" name="Oval 8"/>
            <p:cNvSpPr>
              <a:spLocks noChangeArrowheads="1"/>
            </p:cNvSpPr>
            <p:nvPr/>
          </p:nvSpPr>
          <p:spPr bwMode="auto">
            <a:xfrm>
              <a:off x="1728" y="187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57" name="Oval 9"/>
            <p:cNvSpPr>
              <a:spLocks noChangeArrowheads="1"/>
            </p:cNvSpPr>
            <p:nvPr/>
          </p:nvSpPr>
          <p:spPr bwMode="auto">
            <a:xfrm>
              <a:off x="1824" y="134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58" name="Oval 10"/>
            <p:cNvSpPr>
              <a:spLocks noChangeArrowheads="1"/>
            </p:cNvSpPr>
            <p:nvPr/>
          </p:nvSpPr>
          <p:spPr bwMode="auto">
            <a:xfrm>
              <a:off x="1680" y="115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59" name="Oval 11"/>
            <p:cNvSpPr>
              <a:spLocks noChangeArrowheads="1"/>
            </p:cNvSpPr>
            <p:nvPr/>
          </p:nvSpPr>
          <p:spPr bwMode="auto">
            <a:xfrm>
              <a:off x="2544" y="110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0" name="Oval 12"/>
            <p:cNvSpPr>
              <a:spLocks noChangeArrowheads="1"/>
            </p:cNvSpPr>
            <p:nvPr/>
          </p:nvSpPr>
          <p:spPr bwMode="auto">
            <a:xfrm>
              <a:off x="2640" y="1392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1" name="Oval 13"/>
            <p:cNvSpPr>
              <a:spLocks noChangeArrowheads="1"/>
            </p:cNvSpPr>
            <p:nvPr/>
          </p:nvSpPr>
          <p:spPr bwMode="auto">
            <a:xfrm>
              <a:off x="2448" y="1536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2" name="Oval 14"/>
            <p:cNvSpPr>
              <a:spLocks noChangeArrowheads="1"/>
            </p:cNvSpPr>
            <p:nvPr/>
          </p:nvSpPr>
          <p:spPr bwMode="auto">
            <a:xfrm>
              <a:off x="2880" y="1248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3" name="Oval 15"/>
            <p:cNvSpPr>
              <a:spLocks noChangeArrowheads="1"/>
            </p:cNvSpPr>
            <p:nvPr/>
          </p:nvSpPr>
          <p:spPr bwMode="auto">
            <a:xfrm>
              <a:off x="2688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4" name="Oval 16"/>
            <p:cNvSpPr>
              <a:spLocks noChangeArrowheads="1"/>
            </p:cNvSpPr>
            <p:nvPr/>
          </p:nvSpPr>
          <p:spPr bwMode="auto">
            <a:xfrm>
              <a:off x="283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5665" name="Group 17"/>
          <p:cNvGrpSpPr>
            <a:grpSpLocks/>
          </p:cNvGrpSpPr>
          <p:nvPr/>
        </p:nvGrpSpPr>
        <p:grpSpPr bwMode="auto">
          <a:xfrm>
            <a:off x="4800600" y="1524000"/>
            <a:ext cx="2209800" cy="3429000"/>
            <a:chOff x="2976" y="960"/>
            <a:chExt cx="1392" cy="2160"/>
          </a:xfrm>
        </p:grpSpPr>
        <p:sp>
          <p:nvSpPr>
            <p:cNvPr id="155666" name="AutoShape 18"/>
            <p:cNvSpPr>
              <a:spLocks noChangeArrowheads="1"/>
            </p:cNvSpPr>
            <p:nvPr/>
          </p:nvSpPr>
          <p:spPr bwMode="auto">
            <a:xfrm>
              <a:off x="2976" y="960"/>
              <a:ext cx="1248" cy="528"/>
            </a:xfrm>
            <a:prstGeom prst="wedgeRectCallout">
              <a:avLst>
                <a:gd name="adj1" fmla="val 60786"/>
                <a:gd name="adj2" fmla="val 25939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Tahoma" pitchFamily="34" charset="0"/>
                </a:rPr>
                <a:t>Two classes overlap</a:t>
              </a:r>
            </a:p>
          </p:txBody>
        </p:sp>
        <p:sp>
          <p:nvSpPr>
            <p:cNvPr id="155667" name="Line 19"/>
            <p:cNvSpPr>
              <a:spLocks noChangeShapeType="1"/>
            </p:cNvSpPr>
            <p:nvPr/>
          </p:nvSpPr>
          <p:spPr bwMode="auto">
            <a:xfrm>
              <a:off x="4368" y="1056"/>
              <a:ext cx="0" cy="206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5715000" y="5943600"/>
            <a:ext cx="2133600" cy="762000"/>
          </a:xfrm>
          <a:prstGeom prst="wedgeRectCallout">
            <a:avLst>
              <a:gd name="adj1" fmla="val -13245"/>
              <a:gd name="adj2" fmla="val -157292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 dirty="0">
                <a:latin typeface="Tahoma" pitchFamily="34" charset="0"/>
              </a:rPr>
              <a:t>Two classes are separated</a:t>
            </a:r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>
            <a:off x="5029200" y="5105400"/>
            <a:ext cx="3733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39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8" grpId="0" animBg="1" autoUpdateAnimBg="0"/>
      <p:bldP spid="15566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SimSun" pitchFamily="2" charset="-122"/>
              </a:rPr>
              <a:t>What class information may be useful?</a:t>
            </a:r>
          </a:p>
        </p:txBody>
      </p:sp>
      <p:grpSp>
        <p:nvGrpSpPr>
          <p:cNvPr id="160773" name="Group 5"/>
          <p:cNvGrpSpPr>
            <a:grpSpLocks/>
          </p:cNvGrpSpPr>
          <p:nvPr/>
        </p:nvGrpSpPr>
        <p:grpSpPr bwMode="auto">
          <a:xfrm>
            <a:off x="6324600" y="2514600"/>
            <a:ext cx="914400" cy="2743200"/>
            <a:chOff x="3984" y="1584"/>
            <a:chExt cx="576" cy="1728"/>
          </a:xfrm>
        </p:grpSpPr>
        <p:sp>
          <p:nvSpPr>
            <p:cNvPr id="160774" name="Oval 6"/>
            <p:cNvSpPr>
              <a:spLocks noChangeArrowheads="1"/>
            </p:cNvSpPr>
            <p:nvPr/>
          </p:nvSpPr>
          <p:spPr bwMode="auto">
            <a:xfrm>
              <a:off x="4416" y="264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75" name="Oval 7"/>
            <p:cNvSpPr>
              <a:spLocks noChangeArrowheads="1"/>
            </p:cNvSpPr>
            <p:nvPr/>
          </p:nvSpPr>
          <p:spPr bwMode="auto">
            <a:xfrm>
              <a:off x="4416" y="192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76" name="Oval 8"/>
            <p:cNvSpPr>
              <a:spLocks noChangeArrowheads="1"/>
            </p:cNvSpPr>
            <p:nvPr/>
          </p:nvSpPr>
          <p:spPr bwMode="auto">
            <a:xfrm>
              <a:off x="4080" y="280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77" name="Oval 9"/>
            <p:cNvSpPr>
              <a:spLocks noChangeArrowheads="1"/>
            </p:cNvSpPr>
            <p:nvPr/>
          </p:nvSpPr>
          <p:spPr bwMode="auto">
            <a:xfrm>
              <a:off x="4272" y="225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78" name="Oval 10"/>
            <p:cNvSpPr>
              <a:spLocks noChangeArrowheads="1"/>
            </p:cNvSpPr>
            <p:nvPr/>
          </p:nvSpPr>
          <p:spPr bwMode="auto">
            <a:xfrm>
              <a:off x="3984" y="216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79" name="Oval 11"/>
            <p:cNvSpPr>
              <a:spLocks noChangeArrowheads="1"/>
            </p:cNvSpPr>
            <p:nvPr/>
          </p:nvSpPr>
          <p:spPr bwMode="auto">
            <a:xfrm>
              <a:off x="4416" y="297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0" name="Oval 12"/>
            <p:cNvSpPr>
              <a:spLocks noChangeArrowheads="1"/>
            </p:cNvSpPr>
            <p:nvPr/>
          </p:nvSpPr>
          <p:spPr bwMode="auto">
            <a:xfrm>
              <a:off x="4224" y="192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1" name="Oval 13"/>
            <p:cNvSpPr>
              <a:spLocks noChangeArrowheads="1"/>
            </p:cNvSpPr>
            <p:nvPr/>
          </p:nvSpPr>
          <p:spPr bwMode="auto">
            <a:xfrm>
              <a:off x="4176" y="316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2" name="Oval 14"/>
            <p:cNvSpPr>
              <a:spLocks noChangeArrowheads="1"/>
            </p:cNvSpPr>
            <p:nvPr/>
          </p:nvSpPr>
          <p:spPr bwMode="auto">
            <a:xfrm>
              <a:off x="4224" y="249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3" name="Oval 15"/>
            <p:cNvSpPr>
              <a:spLocks noChangeArrowheads="1"/>
            </p:cNvSpPr>
            <p:nvPr/>
          </p:nvSpPr>
          <p:spPr bwMode="auto">
            <a:xfrm>
              <a:off x="4176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0784" name="Group 16"/>
          <p:cNvGrpSpPr>
            <a:grpSpLocks/>
          </p:cNvGrpSpPr>
          <p:nvPr/>
        </p:nvGrpSpPr>
        <p:grpSpPr bwMode="auto">
          <a:xfrm>
            <a:off x="7543800" y="2438400"/>
            <a:ext cx="914400" cy="2667000"/>
            <a:chOff x="4752" y="1536"/>
            <a:chExt cx="576" cy="1680"/>
          </a:xfrm>
          <a:solidFill>
            <a:srgbClr val="0000FF"/>
          </a:solidFill>
        </p:grpSpPr>
        <p:sp>
          <p:nvSpPr>
            <p:cNvPr id="160785" name="Oval 17"/>
            <p:cNvSpPr>
              <a:spLocks noChangeArrowheads="1"/>
            </p:cNvSpPr>
            <p:nvPr/>
          </p:nvSpPr>
          <p:spPr bwMode="auto">
            <a:xfrm>
              <a:off x="4848" y="1968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6" name="Oval 18"/>
            <p:cNvSpPr>
              <a:spLocks noChangeArrowheads="1"/>
            </p:cNvSpPr>
            <p:nvPr/>
          </p:nvSpPr>
          <p:spPr bwMode="auto">
            <a:xfrm>
              <a:off x="4992" y="2328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7" name="Oval 19"/>
            <p:cNvSpPr>
              <a:spLocks noChangeArrowheads="1"/>
            </p:cNvSpPr>
            <p:nvPr/>
          </p:nvSpPr>
          <p:spPr bwMode="auto">
            <a:xfrm>
              <a:off x="4848" y="249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8" name="Oval 20"/>
            <p:cNvSpPr>
              <a:spLocks noChangeArrowheads="1"/>
            </p:cNvSpPr>
            <p:nvPr/>
          </p:nvSpPr>
          <p:spPr bwMode="auto">
            <a:xfrm>
              <a:off x="4992" y="1824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9" name="Oval 21"/>
            <p:cNvSpPr>
              <a:spLocks noChangeArrowheads="1"/>
            </p:cNvSpPr>
            <p:nvPr/>
          </p:nvSpPr>
          <p:spPr bwMode="auto">
            <a:xfrm>
              <a:off x="5040" y="273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0" name="Oval 22"/>
            <p:cNvSpPr>
              <a:spLocks noChangeArrowheads="1"/>
            </p:cNvSpPr>
            <p:nvPr/>
          </p:nvSpPr>
          <p:spPr bwMode="auto">
            <a:xfrm>
              <a:off x="5184" y="2520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1" name="Oval 23"/>
            <p:cNvSpPr>
              <a:spLocks noChangeArrowheads="1"/>
            </p:cNvSpPr>
            <p:nvPr/>
          </p:nvSpPr>
          <p:spPr bwMode="auto">
            <a:xfrm>
              <a:off x="4992" y="1584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2" name="Oval 24"/>
            <p:cNvSpPr>
              <a:spLocks noChangeArrowheads="1"/>
            </p:cNvSpPr>
            <p:nvPr/>
          </p:nvSpPr>
          <p:spPr bwMode="auto">
            <a:xfrm>
              <a:off x="4944" y="2160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3" name="Oval 25"/>
            <p:cNvSpPr>
              <a:spLocks noChangeArrowheads="1"/>
            </p:cNvSpPr>
            <p:nvPr/>
          </p:nvSpPr>
          <p:spPr bwMode="auto">
            <a:xfrm>
              <a:off x="4752" y="225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4" name="Oval 26"/>
            <p:cNvSpPr>
              <a:spLocks noChangeArrowheads="1"/>
            </p:cNvSpPr>
            <p:nvPr/>
          </p:nvSpPr>
          <p:spPr bwMode="auto">
            <a:xfrm>
              <a:off x="4752" y="153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5" name="Oval 27"/>
            <p:cNvSpPr>
              <a:spLocks noChangeArrowheads="1"/>
            </p:cNvSpPr>
            <p:nvPr/>
          </p:nvSpPr>
          <p:spPr bwMode="auto">
            <a:xfrm>
              <a:off x="5088" y="3072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6" name="Oval 28"/>
            <p:cNvSpPr>
              <a:spLocks noChangeArrowheads="1"/>
            </p:cNvSpPr>
            <p:nvPr/>
          </p:nvSpPr>
          <p:spPr bwMode="auto">
            <a:xfrm>
              <a:off x="4896" y="2880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0797" name="Group 29"/>
          <p:cNvGrpSpPr>
            <a:grpSpLocks/>
          </p:cNvGrpSpPr>
          <p:nvPr/>
        </p:nvGrpSpPr>
        <p:grpSpPr bwMode="auto">
          <a:xfrm>
            <a:off x="6629400" y="3429000"/>
            <a:ext cx="1524000" cy="457200"/>
            <a:chOff x="4080" y="1056"/>
            <a:chExt cx="960" cy="288"/>
          </a:xfrm>
        </p:grpSpPr>
        <p:sp>
          <p:nvSpPr>
            <p:cNvPr id="160798" name="Oval 30"/>
            <p:cNvSpPr>
              <a:spLocks noChangeArrowheads="1"/>
            </p:cNvSpPr>
            <p:nvPr/>
          </p:nvSpPr>
          <p:spPr bwMode="auto">
            <a:xfrm>
              <a:off x="4080" y="1056"/>
              <a:ext cx="288" cy="2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9" name="Oval 31"/>
            <p:cNvSpPr>
              <a:spLocks noChangeArrowheads="1"/>
            </p:cNvSpPr>
            <p:nvPr/>
          </p:nvSpPr>
          <p:spPr bwMode="auto">
            <a:xfrm>
              <a:off x="4752" y="1056"/>
              <a:ext cx="288" cy="288"/>
            </a:xfrm>
            <a:prstGeom prst="ellipse">
              <a:avLst/>
            </a:prstGeom>
            <a:solidFill>
              <a:srgbClr val="3B3B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0800" name="Line 32"/>
          <p:cNvSpPr>
            <a:spLocks noChangeShapeType="1"/>
          </p:cNvSpPr>
          <p:nvPr/>
        </p:nvSpPr>
        <p:spPr bwMode="auto">
          <a:xfrm>
            <a:off x="70866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60801" name="Group 33"/>
          <p:cNvGrpSpPr>
            <a:grpSpLocks/>
          </p:cNvGrpSpPr>
          <p:nvPr/>
        </p:nvGrpSpPr>
        <p:grpSpPr bwMode="auto">
          <a:xfrm>
            <a:off x="5791200" y="5486400"/>
            <a:ext cx="3352800" cy="366713"/>
            <a:chOff x="3648" y="3456"/>
            <a:chExt cx="2112" cy="231"/>
          </a:xfrm>
        </p:grpSpPr>
        <p:sp>
          <p:nvSpPr>
            <p:cNvPr id="160802" name="Line 34"/>
            <p:cNvSpPr>
              <a:spLocks noChangeShapeType="1"/>
            </p:cNvSpPr>
            <p:nvPr/>
          </p:nvSpPr>
          <p:spPr bwMode="auto">
            <a:xfrm>
              <a:off x="3648" y="360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0803" name="Text Box 35"/>
            <p:cNvSpPr txBox="1">
              <a:spLocks noChangeArrowheads="1"/>
            </p:cNvSpPr>
            <p:nvPr/>
          </p:nvSpPr>
          <p:spPr bwMode="auto">
            <a:xfrm>
              <a:off x="4132" y="3456"/>
              <a:ext cx="1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Between-class distance</a:t>
              </a:r>
            </a:p>
          </p:txBody>
        </p:sp>
      </p:grpSp>
      <p:sp>
        <p:nvSpPr>
          <p:cNvPr id="160804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715000" cy="1676400"/>
          </a:xfrm>
          <a:noFill/>
          <a:ln/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Between-class distance</a:t>
            </a:r>
          </a:p>
          <a:p>
            <a:pPr lvl="1"/>
            <a:r>
              <a:rPr lang="en-US" altLang="zh-CN">
                <a:ea typeface="SimSun" pitchFamily="2" charset="-122"/>
              </a:rPr>
              <a:t>Distance between the centroids of different classes</a:t>
            </a:r>
          </a:p>
          <a:p>
            <a:endParaRPr lang="en-US" altLang="zh-CN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96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0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What class information may be useful?</a:t>
            </a:r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6553200" y="2667000"/>
            <a:ext cx="1752600" cy="2362200"/>
            <a:chOff x="4128" y="1680"/>
            <a:chExt cx="1104" cy="1488"/>
          </a:xfrm>
        </p:grpSpPr>
        <p:sp>
          <p:nvSpPr>
            <p:cNvPr id="161797" name="Line 5"/>
            <p:cNvSpPr>
              <a:spLocks noChangeShapeType="1"/>
            </p:cNvSpPr>
            <p:nvPr/>
          </p:nvSpPr>
          <p:spPr bwMode="auto">
            <a:xfrm>
              <a:off x="4272" y="1728"/>
              <a:ext cx="48" cy="43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798" name="Line 6"/>
            <p:cNvSpPr>
              <a:spLocks noChangeShapeType="1"/>
            </p:cNvSpPr>
            <p:nvPr/>
          </p:nvSpPr>
          <p:spPr bwMode="auto">
            <a:xfrm flipH="1">
              <a:off x="4368" y="2064"/>
              <a:ext cx="96" cy="14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799" name="Line 7"/>
            <p:cNvSpPr>
              <a:spLocks noChangeShapeType="1"/>
            </p:cNvSpPr>
            <p:nvPr/>
          </p:nvSpPr>
          <p:spPr bwMode="auto">
            <a:xfrm>
              <a:off x="4128" y="2256"/>
              <a:ext cx="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0" name="Line 8"/>
            <p:cNvSpPr>
              <a:spLocks noChangeShapeType="1"/>
            </p:cNvSpPr>
            <p:nvPr/>
          </p:nvSpPr>
          <p:spPr bwMode="auto">
            <a:xfrm flipH="1">
              <a:off x="4176" y="2448"/>
              <a:ext cx="144" cy="3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1" name="Line 9"/>
            <p:cNvSpPr>
              <a:spLocks noChangeShapeType="1"/>
            </p:cNvSpPr>
            <p:nvPr/>
          </p:nvSpPr>
          <p:spPr bwMode="auto">
            <a:xfrm>
              <a:off x="4368" y="2448"/>
              <a:ext cx="96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2" name="Line 10"/>
            <p:cNvSpPr>
              <a:spLocks noChangeShapeType="1"/>
            </p:cNvSpPr>
            <p:nvPr/>
          </p:nvSpPr>
          <p:spPr bwMode="auto">
            <a:xfrm>
              <a:off x="4368" y="2448"/>
              <a:ext cx="96" cy="52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 flipH="1">
              <a:off x="4272" y="2448"/>
              <a:ext cx="48" cy="72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848" y="1680"/>
              <a:ext cx="96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 flipH="1">
              <a:off x="5040" y="1728"/>
              <a:ext cx="48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4" y="24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5088" y="2400"/>
              <a:ext cx="144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5040" y="2448"/>
              <a:ext cx="48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992" y="2448"/>
              <a:ext cx="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5040" y="2448"/>
              <a:ext cx="96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1811" name="Group 19"/>
          <p:cNvGrpSpPr>
            <a:grpSpLocks/>
          </p:cNvGrpSpPr>
          <p:nvPr/>
        </p:nvGrpSpPr>
        <p:grpSpPr bwMode="auto">
          <a:xfrm>
            <a:off x="6172200" y="5486400"/>
            <a:ext cx="2787650" cy="366713"/>
            <a:chOff x="3888" y="3456"/>
            <a:chExt cx="1756" cy="231"/>
          </a:xfrm>
        </p:grpSpPr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3888" y="364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3888" y="3552"/>
              <a:ext cx="24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14" name="Text Box 22"/>
            <p:cNvSpPr txBox="1">
              <a:spLocks noChangeArrowheads="1"/>
            </p:cNvSpPr>
            <p:nvPr/>
          </p:nvSpPr>
          <p:spPr bwMode="auto">
            <a:xfrm>
              <a:off x="4176" y="3456"/>
              <a:ext cx="1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Within-class distance</a:t>
              </a:r>
            </a:p>
          </p:txBody>
        </p:sp>
      </p:grpSp>
      <p:grpSp>
        <p:nvGrpSpPr>
          <p:cNvPr id="161817" name="Group 25"/>
          <p:cNvGrpSpPr>
            <a:grpSpLocks/>
          </p:cNvGrpSpPr>
          <p:nvPr/>
        </p:nvGrpSpPr>
        <p:grpSpPr bwMode="auto">
          <a:xfrm>
            <a:off x="6324600" y="2514600"/>
            <a:ext cx="914400" cy="2743200"/>
            <a:chOff x="3984" y="1584"/>
            <a:chExt cx="576" cy="1728"/>
          </a:xfrm>
        </p:grpSpPr>
        <p:sp>
          <p:nvSpPr>
            <p:cNvPr id="161818" name="Oval 26"/>
            <p:cNvSpPr>
              <a:spLocks noChangeArrowheads="1"/>
            </p:cNvSpPr>
            <p:nvPr/>
          </p:nvSpPr>
          <p:spPr bwMode="auto">
            <a:xfrm>
              <a:off x="4416" y="264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19" name="Oval 27"/>
            <p:cNvSpPr>
              <a:spLocks noChangeArrowheads="1"/>
            </p:cNvSpPr>
            <p:nvPr/>
          </p:nvSpPr>
          <p:spPr bwMode="auto">
            <a:xfrm>
              <a:off x="4416" y="192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0" name="Oval 28"/>
            <p:cNvSpPr>
              <a:spLocks noChangeArrowheads="1"/>
            </p:cNvSpPr>
            <p:nvPr/>
          </p:nvSpPr>
          <p:spPr bwMode="auto">
            <a:xfrm>
              <a:off x="4080" y="280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4272" y="225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3984" y="216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4416" y="297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4224" y="192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4176" y="316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4224" y="249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4176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1828" name="Group 36"/>
          <p:cNvGrpSpPr>
            <a:grpSpLocks/>
          </p:cNvGrpSpPr>
          <p:nvPr/>
        </p:nvGrpSpPr>
        <p:grpSpPr bwMode="auto">
          <a:xfrm>
            <a:off x="7543800" y="2438400"/>
            <a:ext cx="914400" cy="2667000"/>
            <a:chOff x="4752" y="1536"/>
            <a:chExt cx="576" cy="1680"/>
          </a:xfrm>
          <a:solidFill>
            <a:srgbClr val="3B3BFF"/>
          </a:solidFill>
        </p:grpSpPr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4848" y="1968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4992" y="2328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1" name="Oval 39"/>
            <p:cNvSpPr>
              <a:spLocks noChangeArrowheads="1"/>
            </p:cNvSpPr>
            <p:nvPr/>
          </p:nvSpPr>
          <p:spPr bwMode="auto">
            <a:xfrm>
              <a:off x="4848" y="249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2" name="Oval 40"/>
            <p:cNvSpPr>
              <a:spLocks noChangeArrowheads="1"/>
            </p:cNvSpPr>
            <p:nvPr/>
          </p:nvSpPr>
          <p:spPr bwMode="auto">
            <a:xfrm>
              <a:off x="4992" y="1824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3" name="Oval 41"/>
            <p:cNvSpPr>
              <a:spLocks noChangeArrowheads="1"/>
            </p:cNvSpPr>
            <p:nvPr/>
          </p:nvSpPr>
          <p:spPr bwMode="auto">
            <a:xfrm>
              <a:off x="5040" y="273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4" name="Oval 42"/>
            <p:cNvSpPr>
              <a:spLocks noChangeArrowheads="1"/>
            </p:cNvSpPr>
            <p:nvPr/>
          </p:nvSpPr>
          <p:spPr bwMode="auto">
            <a:xfrm>
              <a:off x="5184" y="2520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5" name="Oval 43"/>
            <p:cNvSpPr>
              <a:spLocks noChangeArrowheads="1"/>
            </p:cNvSpPr>
            <p:nvPr/>
          </p:nvSpPr>
          <p:spPr bwMode="auto">
            <a:xfrm>
              <a:off x="4992" y="1584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6" name="Oval 44"/>
            <p:cNvSpPr>
              <a:spLocks noChangeArrowheads="1"/>
            </p:cNvSpPr>
            <p:nvPr/>
          </p:nvSpPr>
          <p:spPr bwMode="auto">
            <a:xfrm>
              <a:off x="4944" y="2160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7" name="Oval 45"/>
            <p:cNvSpPr>
              <a:spLocks noChangeArrowheads="1"/>
            </p:cNvSpPr>
            <p:nvPr/>
          </p:nvSpPr>
          <p:spPr bwMode="auto">
            <a:xfrm>
              <a:off x="4752" y="225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8" name="Oval 46"/>
            <p:cNvSpPr>
              <a:spLocks noChangeArrowheads="1"/>
            </p:cNvSpPr>
            <p:nvPr/>
          </p:nvSpPr>
          <p:spPr bwMode="auto">
            <a:xfrm>
              <a:off x="4752" y="153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9" name="Oval 47"/>
            <p:cNvSpPr>
              <a:spLocks noChangeArrowheads="1"/>
            </p:cNvSpPr>
            <p:nvPr/>
          </p:nvSpPr>
          <p:spPr bwMode="auto">
            <a:xfrm>
              <a:off x="5088" y="3072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40" name="Oval 48"/>
            <p:cNvSpPr>
              <a:spLocks noChangeArrowheads="1"/>
            </p:cNvSpPr>
            <p:nvPr/>
          </p:nvSpPr>
          <p:spPr bwMode="auto">
            <a:xfrm>
              <a:off x="4896" y="2880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1841" name="Group 49"/>
          <p:cNvGrpSpPr>
            <a:grpSpLocks/>
          </p:cNvGrpSpPr>
          <p:nvPr/>
        </p:nvGrpSpPr>
        <p:grpSpPr bwMode="auto">
          <a:xfrm>
            <a:off x="6629400" y="3429000"/>
            <a:ext cx="1524000" cy="457200"/>
            <a:chOff x="4080" y="1056"/>
            <a:chExt cx="960" cy="288"/>
          </a:xfrm>
        </p:grpSpPr>
        <p:sp>
          <p:nvSpPr>
            <p:cNvPr id="161842" name="Oval 50"/>
            <p:cNvSpPr>
              <a:spLocks noChangeArrowheads="1"/>
            </p:cNvSpPr>
            <p:nvPr/>
          </p:nvSpPr>
          <p:spPr bwMode="auto">
            <a:xfrm>
              <a:off x="4080" y="1056"/>
              <a:ext cx="288" cy="2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43" name="Oval 51"/>
            <p:cNvSpPr>
              <a:spLocks noChangeArrowheads="1"/>
            </p:cNvSpPr>
            <p:nvPr/>
          </p:nvSpPr>
          <p:spPr bwMode="auto">
            <a:xfrm>
              <a:off x="4752" y="1056"/>
              <a:ext cx="288" cy="288"/>
            </a:xfrm>
            <a:prstGeom prst="ellipse">
              <a:avLst/>
            </a:prstGeom>
            <a:solidFill>
              <a:srgbClr val="3B3B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1844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2602742" y="4495800"/>
            <a:ext cx="5715000" cy="1981200"/>
          </a:xfrm>
          <a:noFill/>
          <a:ln/>
        </p:spPr>
        <p:txBody>
          <a:bodyPr>
            <a:normAutofit/>
          </a:bodyPr>
          <a:lstStyle/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</p:txBody>
      </p:sp>
      <p:sp>
        <p:nvSpPr>
          <p:cNvPr id="161845" name="Rectangle 53"/>
          <p:cNvSpPr>
            <a:spLocks noChangeArrowheads="1"/>
          </p:cNvSpPr>
          <p:nvPr/>
        </p:nvSpPr>
        <p:spPr bwMode="auto">
          <a:xfrm>
            <a:off x="304800" y="1600200"/>
            <a:ext cx="5715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SimSun" pitchFamily="2" charset="-122"/>
              </a:rPr>
              <a:t>Between-class distance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400" dirty="0">
                <a:latin typeface="+mn-lt"/>
                <a:ea typeface="SimSun" pitchFamily="2" charset="-122"/>
              </a:rPr>
              <a:t>Distance between the centroids of different </a:t>
            </a:r>
            <a:r>
              <a:rPr lang="en-US" altLang="zh-CN" sz="2400" dirty="0" smtClean="0">
                <a:latin typeface="+mn-lt"/>
                <a:ea typeface="SimSun" pitchFamily="2" charset="-122"/>
              </a:rPr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SimSun" pitchFamily="2" charset="-122"/>
              </a:rPr>
              <a:t>Within-class </a:t>
            </a:r>
            <a:r>
              <a:rPr lang="en-US" altLang="zh-CN" sz="2400" dirty="0" smtClean="0">
                <a:latin typeface="+mn-lt"/>
                <a:ea typeface="SimSun" pitchFamily="2" charset="-122"/>
              </a:rPr>
              <a:t>distance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lt"/>
                <a:ea typeface="SimSun" pitchFamily="2" charset="-122"/>
              </a:rPr>
              <a:t>Accumulated </a:t>
            </a:r>
            <a:r>
              <a:rPr lang="en-US" altLang="zh-CN" sz="2400" dirty="0">
                <a:latin typeface="+mn-lt"/>
                <a:ea typeface="SimSun" pitchFamily="2" charset="-122"/>
              </a:rPr>
              <a:t>distance of an instance to the centroid of its </a:t>
            </a:r>
            <a:r>
              <a:rPr lang="en-US" altLang="zh-CN" sz="2400" dirty="0" smtClean="0">
                <a:latin typeface="+mn-lt"/>
                <a:ea typeface="SimSun" pitchFamily="2" charset="-122"/>
              </a:rPr>
              <a:t>class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SimSun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SimSun" pitchFamily="2" charset="-122"/>
              </a:rPr>
              <a:t>Linear discriminant analysis (LDA) finds most discriminant projection </a:t>
            </a:r>
            <a:r>
              <a:rPr lang="en-US" altLang="zh-CN" sz="2400" dirty="0" smtClean="0">
                <a:latin typeface="+mn-lt"/>
                <a:ea typeface="SimSun" pitchFamily="2" charset="-122"/>
              </a:rPr>
              <a:t>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lt"/>
                <a:ea typeface="SimSun" pitchFamily="2" charset="-122"/>
              </a:rPr>
              <a:t>maximizing </a:t>
            </a:r>
            <a:r>
              <a:rPr lang="en-US" altLang="zh-CN" sz="2400" dirty="0">
                <a:latin typeface="+mn-lt"/>
                <a:ea typeface="SimSun" pitchFamily="2" charset="-122"/>
              </a:rPr>
              <a:t>between-class </a:t>
            </a:r>
            <a:r>
              <a:rPr lang="en-US" altLang="zh-CN" sz="2400" dirty="0" smtClean="0">
                <a:latin typeface="+mn-lt"/>
                <a:ea typeface="SimSun" pitchFamily="2" charset="-122"/>
              </a:rPr>
              <a:t>distance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lt"/>
                <a:ea typeface="SimSun" pitchFamily="2" charset="-122"/>
              </a:rPr>
              <a:t>and </a:t>
            </a:r>
            <a:r>
              <a:rPr lang="en-US" altLang="zh-CN" sz="2400" dirty="0">
                <a:latin typeface="+mn-lt"/>
                <a:ea typeface="SimSun" pitchFamily="2" charset="-122"/>
              </a:rPr>
              <a:t>minimizing within-class distance</a:t>
            </a:r>
          </a:p>
          <a:p>
            <a:pPr>
              <a:spcBef>
                <a:spcPct val="20000"/>
              </a:spcBef>
              <a:buFontTx/>
              <a:buChar char="–"/>
            </a:pPr>
            <a:endParaRPr lang="en-US" altLang="zh-CN" sz="24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87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146777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Find a low-dimensional space such that when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projected, classes are well-separated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1467779"/>
              </a:xfrm>
              <a:blipFill rotWithShape="1">
                <a:blip r:embed="rId2"/>
                <a:stretch>
                  <a:fillRect l="-1630" t="-5417" r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319587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3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and Scatter after projection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73238"/>
            <a:ext cx="55499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860800"/>
            <a:ext cx="525621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1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943600" cy="1676400"/>
          </a:xfrm>
        </p:spPr>
        <p:txBody>
          <a:bodyPr>
            <a:normAutofit fontScale="92500"/>
          </a:bodyPr>
          <a:lstStyle/>
          <a:p>
            <a:r>
              <a:rPr lang="en-US" dirty="0"/>
              <a:t>Means are </a:t>
            </a:r>
            <a:r>
              <a:rPr lang="en-US" dirty="0" smtClean="0"/>
              <a:t>as far </a:t>
            </a:r>
            <a:r>
              <a:rPr lang="en-US" dirty="0"/>
              <a:t>away as possible</a:t>
            </a:r>
          </a:p>
          <a:p>
            <a:r>
              <a:rPr lang="en-US" dirty="0"/>
              <a:t>Scatter is small as possible</a:t>
            </a:r>
          </a:p>
          <a:p>
            <a:r>
              <a:rPr lang="en-US" dirty="0"/>
              <a:t>Fisher Linear Discriminant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791633"/>
              </p:ext>
            </p:extLst>
          </p:nvPr>
        </p:nvGraphicFramePr>
        <p:xfrm>
          <a:off x="914400" y="3657600"/>
          <a:ext cx="3443287" cy="150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3" imgW="1206360" imgH="495000" progId="Equation.DSMT4">
                  <p:embed/>
                </p:oleObj>
              </mc:Choice>
              <mc:Fallback>
                <p:oleObj name="Equation" r:id="rId3" imgW="1206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3443287" cy="150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4038600" cy="34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7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0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Reduction in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Arial" charset="0"/>
              <a:buChar char="-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z="2800" dirty="0" smtClean="0"/>
              <a:t>Irrelevant </a:t>
            </a:r>
            <a:r>
              <a:rPr lang="en-GB" sz="2800" dirty="0"/>
              <a:t>and </a:t>
            </a:r>
            <a:endParaRPr lang="en-GB" sz="28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 typeface="Arial" charset="0"/>
              <a:buChar char="-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z="2800" dirty="0" smtClean="0"/>
              <a:t>redundant </a:t>
            </a:r>
            <a:r>
              <a:rPr lang="en-GB" sz="2800" dirty="0"/>
              <a:t>features </a:t>
            </a:r>
            <a:endParaRPr lang="en-GB" sz="28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charset="0"/>
              <a:buChar char="-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z="2400" dirty="0" smtClean="0"/>
              <a:t>can </a:t>
            </a:r>
            <a:r>
              <a:rPr lang="en-GB" sz="2400" dirty="0" smtClean="0"/>
              <a:t>confuse learners</a:t>
            </a:r>
            <a:r>
              <a:rPr lang="en-GB" sz="24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charset="0"/>
              <a:buChar char="-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sz="24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Arial" charset="0"/>
              <a:buChar char="-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z="2800" dirty="0"/>
              <a:t>Limited training </a:t>
            </a:r>
            <a:r>
              <a:rPr lang="en-GB" sz="2800" dirty="0" smtClean="0"/>
              <a:t>data.</a:t>
            </a:r>
            <a:endParaRPr lang="en-GB" sz="28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Arial" charset="0"/>
              <a:buChar char="-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z="2800" dirty="0"/>
              <a:t>Limited computational </a:t>
            </a:r>
            <a:r>
              <a:rPr lang="en-GB" sz="2800" dirty="0" smtClean="0"/>
              <a:t>resources</a:t>
            </a:r>
            <a:r>
              <a:rPr lang="en-GB" sz="2800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Arial" charset="0"/>
              <a:buChar char="-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z="2800" b="1" dirty="0"/>
              <a:t>Curse of </a:t>
            </a:r>
            <a:r>
              <a:rPr lang="en-GB" sz="2800" b="1" dirty="0" smtClean="0"/>
              <a:t>dimensionality</a:t>
            </a:r>
            <a:r>
              <a:rPr lang="en-GB" sz="2800" dirty="0"/>
              <a:t>.</a:t>
            </a:r>
          </a:p>
          <a:p>
            <a:pPr>
              <a:lnSpc>
                <a:spcPct val="9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Classes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r>
                  <a:rPr lang="en-US" sz="2800" dirty="0" smtClean="0"/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/>
                  <a:t> classes, compute 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𝑐</m:t>
                    </m:r>
                    <m:r>
                      <a:rPr lang="en-IN" sz="28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/>
                  <a:t> discriminants</a:t>
                </a:r>
                <a:r>
                  <a:rPr lang="en-US" sz="2800" dirty="0"/>
                  <a:t>, project </a:t>
                </a:r>
                <a:r>
                  <a:rPr lang="en-US" sz="2800" dirty="0" smtClean="0"/>
                  <a:t>N-dimensional </a:t>
                </a:r>
                <a:r>
                  <a:rPr lang="en-US" sz="2800" dirty="0"/>
                  <a:t>features into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𝑐</m:t>
                    </m:r>
                    <m:r>
                      <a:rPr lang="en-IN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space.</a:t>
                </a:r>
              </a:p>
            </p:txBody>
          </p:sp>
        </mc:Choice>
        <mc:Fallback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259" t="-1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8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209800"/>
            <a:ext cx="7315200" cy="444882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8728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32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Feature Selection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638" y="129540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Problem </a:t>
            </a:r>
            <a:r>
              <a:rPr lang="en-GB" sz="2800" dirty="0"/>
              <a:t>of selecting some subset </a:t>
            </a:r>
            <a:r>
              <a:rPr lang="en-GB" sz="2800" dirty="0" smtClean="0"/>
              <a:t>of features, </a:t>
            </a:r>
            <a:r>
              <a:rPr lang="en-GB" sz="2800" dirty="0"/>
              <a:t>while ignoring the rest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441638" y="3352800"/>
                <a:ext cx="81534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2800" dirty="0" smtClean="0"/>
                  <a:t>Project the </a:t>
                </a:r>
                <a:r>
                  <a:rPr lang="en-US" sz="2800" dirty="0" smtClean="0"/>
                  <a:t> </a:t>
                </a:r>
                <a:r>
                  <a:rPr lang="tr-TR" sz="2800" dirty="0" smtClean="0"/>
                  <a:t>original </a:t>
                </a:r>
                <a:r>
                  <a:rPr lang="tr-TR" sz="2800" i="1" dirty="0" smtClean="0">
                    <a:solidFill>
                      <a:srgbClr val="0000FF"/>
                    </a:solidFill>
                  </a:rPr>
                  <a:t>x</a:t>
                </a:r>
                <a:r>
                  <a:rPr lang="tr-TR" sz="2800" i="1" baseline="-25000" dirty="0" smtClean="0">
                    <a:solidFill>
                      <a:srgbClr val="0000FF"/>
                    </a:solidFill>
                  </a:rPr>
                  <a:t>i</a:t>
                </a:r>
                <a:r>
                  <a:rPr lang="tr-TR" sz="2800" dirty="0" smtClean="0">
                    <a:solidFill>
                      <a:srgbClr val="0000FF"/>
                    </a:solidFill>
                  </a:rPr>
                  <a:t> </a:t>
                </a:r>
                <a:r>
                  <a:rPr lang="tr-TR" sz="2800" dirty="0" smtClean="0"/>
                  <a:t>, </a:t>
                </a:r>
                <a:r>
                  <a:rPr lang="tr-TR" sz="28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 </a:t>
                </a:r>
                <a:r>
                  <a:rPr lang="tr-TR" sz="2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=1,...,</a:t>
                </a:r>
                <a:r>
                  <a:rPr lang="tr-TR" sz="28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r>
                  <a:rPr lang="tr-TR" sz="2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tr-TR" sz="2800" dirty="0" smtClean="0"/>
                  <a:t>dimensions to </a:t>
                </a:r>
                <a:r>
                  <a:rPr lang="en-US" sz="2800" dirty="0" smtClean="0"/>
                  <a:t> </a:t>
                </a:r>
                <a:r>
                  <a:rPr lang="tr-TR" sz="2800" dirty="0" smtClean="0"/>
                  <a:t>new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𝑘</m:t>
                    </m:r>
                    <m:r>
                      <a:rPr lang="en-IN" sz="2800" b="0" i="1" smtClean="0">
                        <a:latin typeface="Cambria Math"/>
                      </a:rPr>
                      <m:t>&lt;</m:t>
                    </m:r>
                    <m:r>
                      <a:rPr lang="en-IN" sz="2800" b="0" i="1" smtClean="0">
                        <a:latin typeface="Cambria Math"/>
                      </a:rPr>
                      <m:t>𝑑</m:t>
                    </m:r>
                    <m:r>
                      <a:rPr lang="en-IN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tr-TR" sz="2800" dirty="0" smtClean="0"/>
                  <a:t>dimensions, </a:t>
                </a:r>
                <a:r>
                  <a:rPr lang="tr-TR" sz="2800" i="1" dirty="0" smtClean="0">
                    <a:solidFill>
                      <a:srgbClr val="0000FF"/>
                    </a:solidFill>
                  </a:rPr>
                  <a:t>z</a:t>
                </a:r>
                <a:r>
                  <a:rPr lang="tr-TR" sz="2800" i="1" baseline="-25000" dirty="0" smtClean="0">
                    <a:solidFill>
                      <a:srgbClr val="0000FF"/>
                    </a:solidFill>
                  </a:rPr>
                  <a:t>j</a:t>
                </a:r>
                <a:r>
                  <a:rPr lang="tr-TR" sz="2800" dirty="0" smtClean="0"/>
                  <a:t> , </a:t>
                </a:r>
                <a:r>
                  <a:rPr lang="tr-TR" sz="28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j </a:t>
                </a:r>
                <a:r>
                  <a:rPr lang="tr-TR" sz="2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=1,...,</a:t>
                </a:r>
                <a:r>
                  <a:rPr lang="tr-TR" sz="28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k</a:t>
                </a:r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8" y="3352800"/>
                <a:ext cx="8153400" cy="1295400"/>
              </a:xfrm>
              <a:prstGeom prst="rect">
                <a:avLst/>
              </a:prstGeom>
              <a:blipFill rotWithShape="1">
                <a:blip r:embed="rId2"/>
                <a:stretch>
                  <a:fillRect l="-1271" t="-4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45050" y="2362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Feature Extraction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35169" y="4659573"/>
            <a:ext cx="7566338" cy="166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Criteria for selection/extraction: </a:t>
            </a: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either </a:t>
            </a:r>
            <a:r>
              <a:rPr lang="en-US" sz="2800" dirty="0">
                <a:solidFill>
                  <a:srgbClr val="002060"/>
                </a:solidFill>
              </a:rPr>
              <a:t>improve or maintain the classification accuracy, simplify classifier </a:t>
            </a:r>
            <a:r>
              <a:rPr lang="en-US" sz="2800" dirty="0" smtClean="0">
                <a:solidFill>
                  <a:srgbClr val="002060"/>
                </a:solidFill>
              </a:rPr>
              <a:t>complexity.</a:t>
            </a:r>
            <a:endParaRPr lang="en-US" sz="28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-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3000"/>
                  </a:lnSpc>
                  <a:spcBef>
                    <a:spcPts val="700"/>
                  </a:spcBef>
                  <a:tabLst>
                    <a:tab pos="446088" algn="l"/>
                    <a:tab pos="895350" algn="l"/>
                    <a:tab pos="1344613" algn="l"/>
                    <a:tab pos="1793875" algn="l"/>
                    <a:tab pos="2243138" algn="l"/>
                    <a:tab pos="2692400" algn="l"/>
                    <a:tab pos="3141663" algn="l"/>
                    <a:tab pos="3590925" algn="l"/>
                    <a:tab pos="4040188" algn="l"/>
                    <a:tab pos="4489450" algn="l"/>
                    <a:tab pos="4938713" algn="l"/>
                    <a:tab pos="5387975" algn="l"/>
                    <a:tab pos="5837238" algn="l"/>
                    <a:tab pos="6286500" algn="l"/>
                    <a:tab pos="6735763" algn="l"/>
                    <a:tab pos="7185025" algn="l"/>
                    <a:tab pos="7634288" algn="l"/>
                    <a:tab pos="8083550" algn="l"/>
                    <a:tab pos="8532813" algn="l"/>
                    <a:tab pos="8982075" algn="l"/>
                  </a:tabLst>
                </a:pPr>
                <a:r>
                  <a:rPr lang="en-GB" sz="2800" dirty="0" smtClean="0"/>
                  <a:t>Given a set of features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 </m:t>
                    </m:r>
                    <m:r>
                      <a:rPr lang="en-IN" sz="2800" b="0" i="1" smtClean="0">
                        <a:latin typeface="Cambria Math"/>
                      </a:rPr>
                      <m:t>𝐹</m:t>
                    </m:r>
                    <m:r>
                      <a:rPr lang="en-IN" sz="28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sz="2800" b="0" i="1" smtClean="0">
                        <a:latin typeface="Cambria Math"/>
                      </a:rPr>
                      <m:t>}</m:t>
                    </m:r>
                  </m:oMath>
                </a14:m>
                <a:endParaRPr lang="en-GB" sz="2800" dirty="0"/>
              </a:p>
              <a:p>
                <a:pPr lvl="1">
                  <a:buFont typeface="Arial" charset="0"/>
                  <a:buNone/>
                  <a:tabLst>
                    <a:tab pos="446088" algn="l"/>
                    <a:tab pos="895350" algn="l"/>
                    <a:tab pos="1344613" algn="l"/>
                    <a:tab pos="1793875" algn="l"/>
                    <a:tab pos="2243138" algn="l"/>
                    <a:tab pos="2692400" algn="l"/>
                    <a:tab pos="3141663" algn="l"/>
                    <a:tab pos="3590925" algn="l"/>
                    <a:tab pos="4040188" algn="l"/>
                    <a:tab pos="4489450" algn="l"/>
                    <a:tab pos="4938713" algn="l"/>
                    <a:tab pos="5387975" algn="l"/>
                    <a:tab pos="5837238" algn="l"/>
                    <a:tab pos="6286500" algn="l"/>
                    <a:tab pos="6735763" algn="l"/>
                    <a:tab pos="7185025" algn="l"/>
                    <a:tab pos="7634288" algn="l"/>
                    <a:tab pos="8083550" algn="l"/>
                    <a:tab pos="8532813" algn="l"/>
                    <a:tab pos="8982075" algn="l"/>
                  </a:tabLst>
                </a:pPr>
                <a:r>
                  <a:rPr lang="en-GB" dirty="0"/>
                  <a:t>the</a:t>
                </a:r>
                <a:r>
                  <a:rPr lang="en-GB" dirty="0">
                    <a:solidFill>
                      <a:srgbClr val="C20000"/>
                    </a:solidFill>
                  </a:rPr>
                  <a:t> Feature Selection problem </a:t>
                </a:r>
                <a:r>
                  <a:rPr lang="en-GB" dirty="0"/>
                  <a:t>is</a:t>
                </a:r>
              </a:p>
              <a:p>
                <a:pPr lvl="1">
                  <a:buFont typeface="Arial" charset="0"/>
                  <a:buNone/>
                  <a:tabLst>
                    <a:tab pos="446088" algn="l"/>
                    <a:tab pos="895350" algn="l"/>
                    <a:tab pos="1344613" algn="l"/>
                    <a:tab pos="1793875" algn="l"/>
                    <a:tab pos="2243138" algn="l"/>
                    <a:tab pos="2692400" algn="l"/>
                    <a:tab pos="3141663" algn="l"/>
                    <a:tab pos="3590925" algn="l"/>
                    <a:tab pos="4040188" algn="l"/>
                    <a:tab pos="4489450" algn="l"/>
                    <a:tab pos="4938713" algn="l"/>
                    <a:tab pos="5387975" algn="l"/>
                    <a:tab pos="5837238" algn="l"/>
                    <a:tab pos="6286500" algn="l"/>
                    <a:tab pos="6735763" algn="l"/>
                    <a:tab pos="7185025" algn="l"/>
                    <a:tab pos="7634288" algn="l"/>
                    <a:tab pos="8083550" algn="l"/>
                    <a:tab pos="8532813" algn="l"/>
                    <a:tab pos="8982075" algn="l"/>
                  </a:tabLst>
                </a:pPr>
                <a:r>
                  <a:rPr lang="en-GB" dirty="0"/>
                  <a:t>to find a </a:t>
                </a:r>
                <a:r>
                  <a:rPr lang="en-GB" dirty="0" smtClean="0"/>
                  <a:t>subset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𝐹</m:t>
                    </m:r>
                    <m:r>
                      <a:rPr lang="en-IN" b="0" i="1" smtClean="0">
                        <a:latin typeface="Cambria Math"/>
                      </a:rPr>
                      <m:t>′⊆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GB" dirty="0" smtClean="0"/>
                  <a:t>  that maximizes </a:t>
                </a:r>
                <a:r>
                  <a:rPr lang="en-GB" dirty="0"/>
                  <a:t>the learners</a:t>
                </a:r>
              </a:p>
              <a:p>
                <a:pPr lvl="1">
                  <a:buFont typeface="Arial" charset="0"/>
                  <a:buNone/>
                  <a:tabLst>
                    <a:tab pos="446088" algn="l"/>
                    <a:tab pos="895350" algn="l"/>
                    <a:tab pos="1344613" algn="l"/>
                    <a:tab pos="1793875" algn="l"/>
                    <a:tab pos="2243138" algn="l"/>
                    <a:tab pos="2692400" algn="l"/>
                    <a:tab pos="3141663" algn="l"/>
                    <a:tab pos="3590925" algn="l"/>
                    <a:tab pos="4040188" algn="l"/>
                    <a:tab pos="4489450" algn="l"/>
                    <a:tab pos="4938713" algn="l"/>
                    <a:tab pos="5387975" algn="l"/>
                    <a:tab pos="5837238" algn="l"/>
                    <a:tab pos="6286500" algn="l"/>
                    <a:tab pos="6735763" algn="l"/>
                    <a:tab pos="7185025" algn="l"/>
                    <a:tab pos="7634288" algn="l"/>
                    <a:tab pos="8083550" algn="l"/>
                    <a:tab pos="8532813" algn="l"/>
                    <a:tab pos="8982075" algn="l"/>
                  </a:tabLst>
                </a:pPr>
                <a:r>
                  <a:rPr lang="en-GB" dirty="0"/>
                  <a:t>ability to classify </a:t>
                </a:r>
                <a:r>
                  <a:rPr lang="en-GB" dirty="0" smtClean="0"/>
                  <a:t>patterns.</a:t>
                </a:r>
                <a:endParaRPr lang="en-GB" dirty="0"/>
              </a:p>
              <a:p>
                <a:pPr>
                  <a:tabLst>
                    <a:tab pos="446088" algn="l"/>
                    <a:tab pos="895350" algn="l"/>
                    <a:tab pos="1344613" algn="l"/>
                    <a:tab pos="1793875" algn="l"/>
                    <a:tab pos="2243138" algn="l"/>
                    <a:tab pos="2692400" algn="l"/>
                    <a:tab pos="3141663" algn="l"/>
                    <a:tab pos="3590925" algn="l"/>
                    <a:tab pos="4040188" algn="l"/>
                    <a:tab pos="4489450" algn="l"/>
                    <a:tab pos="4938713" algn="l"/>
                    <a:tab pos="5387975" algn="l"/>
                    <a:tab pos="5837238" algn="l"/>
                    <a:tab pos="6286500" algn="l"/>
                    <a:tab pos="6735763" algn="l"/>
                    <a:tab pos="7185025" algn="l"/>
                    <a:tab pos="7634288" algn="l"/>
                    <a:tab pos="8083550" algn="l"/>
                    <a:tab pos="8532813" algn="l"/>
                    <a:tab pos="8982075" algn="l"/>
                  </a:tabLst>
                </a:pPr>
                <a:r>
                  <a:rPr lang="en-GB" sz="2800" dirty="0"/>
                  <a:t>Formally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𝐹</m:t>
                    </m:r>
                    <m:r>
                      <a:rPr lang="en-IN" sz="28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GB" sz="2800" i="1" dirty="0" smtClean="0"/>
                  <a:t> </a:t>
                </a:r>
                <a:r>
                  <a:rPr lang="en-GB" sz="2800" dirty="0"/>
                  <a:t>should maximize some scoring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1259" t="-1768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65881"/>
            <a:ext cx="4038600" cy="279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3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Subset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93861D09-05D5-F949-82A0-2624FD504B0B}" type="slidenum">
              <a:rPr lang="tr-TR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7</a:t>
            </a:fld>
            <a:endParaRPr lang="tr-TR" sz="12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775" y="1600200"/>
                <a:ext cx="8153400" cy="44958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i="1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dirty="0" smtClean="0"/>
                  <a:t> initial features </a:t>
                </a:r>
              </a:p>
              <a:p>
                <a:pPr eaLnBrk="1" hangingPunct="1"/>
                <a:r>
                  <a:rPr lang="en-US" dirty="0" smtClean="0"/>
                  <a:t>There </a:t>
                </a:r>
                <a:r>
                  <a:rPr lang="en-US" dirty="0"/>
                  <a:t>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sz="4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sz="4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possible subsets</a:t>
                </a:r>
              </a:p>
              <a:p>
                <a:r>
                  <a:rPr lang="en-US" dirty="0"/>
                  <a:t>C</a:t>
                </a:r>
                <a:r>
                  <a:rPr lang="en-US" dirty="0" smtClean="0"/>
                  <a:t>riteria </a:t>
                </a:r>
                <a:r>
                  <a:rPr lang="en-US" dirty="0"/>
                  <a:t>to decide which subset is the </a:t>
                </a:r>
                <a:r>
                  <a:rPr lang="en-US" dirty="0" smtClean="0"/>
                  <a:t>best: </a:t>
                </a:r>
              </a:p>
              <a:p>
                <a:pPr lvl="1"/>
                <a:r>
                  <a:rPr lang="en-IN" dirty="0" smtClean="0"/>
                  <a:t>classifier </a:t>
                </a:r>
                <a:r>
                  <a:rPr lang="en-IN" dirty="0"/>
                  <a:t>based on these m features has the lowest probability of error of all such </a:t>
                </a:r>
                <a:r>
                  <a:rPr lang="en-IN" dirty="0" smtClean="0"/>
                  <a:t>classifiers</a:t>
                </a:r>
                <a:endParaRPr lang="en-US" dirty="0"/>
              </a:p>
              <a:p>
                <a:r>
                  <a:rPr lang="en-US" dirty="0" smtClean="0"/>
                  <a:t>Can’t </a:t>
                </a:r>
                <a:r>
                  <a:rPr lang="en-US" dirty="0"/>
                  <a:t>go over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possibilities </a:t>
                </a:r>
              </a:p>
              <a:p>
                <a:pPr eaLnBrk="1" hangingPunct="1"/>
                <a:r>
                  <a:rPr lang="en-US" dirty="0"/>
                  <a:t>Need some heuristics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775" y="1600200"/>
                <a:ext cx="8153400" cy="4495800"/>
              </a:xfrm>
              <a:blipFill rotWithShape="1">
                <a:blip r:embed="rId3"/>
                <a:stretch>
                  <a:fillRect l="-1720" t="-17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79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Feature Selection Steps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9138" y="1752600"/>
            <a:ext cx="4191000" cy="4724400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4000" dirty="0" smtClean="0"/>
              <a:t>Feature selection is an </a:t>
            </a:r>
            <a:r>
              <a:rPr lang="en-US" sz="4000" b="1" dirty="0" smtClean="0"/>
              <a:t>optimization</a:t>
            </a:r>
            <a:r>
              <a:rPr lang="en-US" sz="4000" dirty="0" smtClean="0"/>
              <a:t> problem.</a:t>
            </a:r>
            <a:endParaRPr lang="en-US" sz="2300" dirty="0" smtClean="0"/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sz="3800" dirty="0" smtClean="0">
                <a:solidFill>
                  <a:srgbClr val="FF0000"/>
                </a:solidFill>
              </a:rPr>
              <a:t>Step 1:</a:t>
            </a:r>
            <a:r>
              <a:rPr lang="en-US" sz="3800" dirty="0" smtClean="0"/>
              <a:t> Search the space of possible feature subsets.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sz="3800" dirty="0" smtClean="0">
                <a:solidFill>
                  <a:srgbClr val="FF0000"/>
                </a:solidFill>
              </a:rPr>
              <a:t>Step 2:</a:t>
            </a:r>
            <a:r>
              <a:rPr lang="en-US" sz="3800" dirty="0" smtClean="0"/>
              <a:t> Pick the subset that is optimal or near-optimal with respect to some objective function.</a:t>
            </a:r>
            <a:endParaRPr lang="en-US" dirty="0" smtClean="0"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  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Arial" charset="0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19200"/>
            <a:ext cx="3352800" cy="524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Feature Selection Steps (cont’d)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7924800" cy="47244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Search</a:t>
            </a:r>
            <a:r>
              <a:rPr lang="en-US" sz="2400" dirty="0" smtClean="0"/>
              <a:t> strategies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Optimum	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Heuristic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Randomized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Evaluation</a:t>
            </a:r>
            <a:r>
              <a:rPr lang="en-US" sz="2400" dirty="0" smtClean="0"/>
              <a:t> strategies</a:t>
            </a: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000" dirty="0" smtClean="0"/>
              <a:t>Filter methods</a:t>
            </a:r>
            <a:r>
              <a:rPr lang="en-US" sz="2000" dirty="0"/>
              <a:t> </a:t>
            </a:r>
            <a:endParaRPr lang="en-US" sz="2000" dirty="0" smtClean="0"/>
          </a:p>
          <a:p>
            <a:pPr lvl="1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000" dirty="0" smtClean="0"/>
              <a:t>Wrapper </a:t>
            </a:r>
            <a:r>
              <a:rPr lang="en-US" sz="2000" dirty="0"/>
              <a:t>methods</a:t>
            </a:r>
            <a:endParaRPr lang="en-US" sz="2000" dirty="0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276600" cy="512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7304</TotalTime>
  <Words>1154</Words>
  <Application>Microsoft Office PowerPoint</Application>
  <PresentationFormat>On-screen Show (4:3)</PresentationFormat>
  <Paragraphs>210</Paragraphs>
  <Slides>40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Office Theme</vt:lpstr>
      <vt:lpstr>Equation</vt:lpstr>
      <vt:lpstr>Microsoft Equation 3.0</vt:lpstr>
      <vt:lpstr>Foundations of Machine Learning</vt:lpstr>
      <vt:lpstr>Feature Reduction in ML</vt:lpstr>
      <vt:lpstr>Curse of Dimensionality</vt:lpstr>
      <vt:lpstr>Feature Reduction in ML</vt:lpstr>
      <vt:lpstr>Feature Selection</vt:lpstr>
      <vt:lpstr>Feature Selection - Definition</vt:lpstr>
      <vt:lpstr>Subset selection</vt:lpstr>
      <vt:lpstr>Feature Selection Steps</vt:lpstr>
      <vt:lpstr>Feature Selection Steps (cont’d)</vt:lpstr>
      <vt:lpstr>Evaluating feature subset</vt:lpstr>
      <vt:lpstr>Evaluation Strategies</vt:lpstr>
      <vt:lpstr>Subset selection</vt:lpstr>
      <vt:lpstr>Feature selection</vt:lpstr>
      <vt:lpstr>Pearson correlation coefficient</vt:lpstr>
      <vt:lpstr>Pearson correlation coefficient</vt:lpstr>
      <vt:lpstr>Signal to noise ratio</vt:lpstr>
      <vt:lpstr>Multivariate feature selection</vt:lpstr>
      <vt:lpstr>Multivariate feature selection</vt:lpstr>
      <vt:lpstr>Feature Extraction</vt:lpstr>
      <vt:lpstr>Foundations of Machine Learning</vt:lpstr>
      <vt:lpstr>Feature extraction - definition</vt:lpstr>
      <vt:lpstr>Feature Extraction</vt:lpstr>
      <vt:lpstr>PCA</vt:lpstr>
      <vt:lpstr>Geometric picture of principal components (PCs) </vt:lpstr>
      <vt:lpstr>Geometric picture of principal components (PCs) </vt:lpstr>
      <vt:lpstr>Geometric picture of principal components (PCs) </vt:lpstr>
      <vt:lpstr>Algebraic definition of PCs</vt:lpstr>
      <vt:lpstr>PCA</vt:lpstr>
      <vt:lpstr>PowerPoint Presentation</vt:lpstr>
      <vt:lpstr>PCA</vt:lpstr>
      <vt:lpstr>PCA for image compression</vt:lpstr>
      <vt:lpstr>Is PCA a good criterion for classification?</vt:lpstr>
      <vt:lpstr>What is a good projection?</vt:lpstr>
      <vt:lpstr>What class information may be useful?</vt:lpstr>
      <vt:lpstr> What class information may be useful?</vt:lpstr>
      <vt:lpstr>Linear  Discriminant Analysis</vt:lpstr>
      <vt:lpstr>Means and Scatter after projection</vt:lpstr>
      <vt:lpstr>Good Projection</vt:lpstr>
      <vt:lpstr>PowerPoint Presentation</vt:lpstr>
      <vt:lpstr>Multiple Classes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184</cp:revision>
  <cp:lastPrinted>2016-05-25T03:21:37Z</cp:lastPrinted>
  <dcterms:created xsi:type="dcterms:W3CDTF">2015-06-25T09:31:26Z</dcterms:created>
  <dcterms:modified xsi:type="dcterms:W3CDTF">2016-05-25T03:23:08Z</dcterms:modified>
</cp:coreProperties>
</file>